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8" r:id="rId23"/>
    <p:sldId id="281" r:id="rId24"/>
    <p:sldId id="259" r:id="rId25"/>
    <p:sldId id="282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BEA7-362B-4B91-9F5E-FBCD5C106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A715-FB61-45FF-AA46-7D7623DA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58B6-F86C-4ADF-AF0B-2DBADCFF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F3F7-D425-477F-AE08-E8F68AD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E790-05AB-4DC5-B41E-087334B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4A2B-79F3-42AB-B03B-059F0B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D5A43-0F56-436E-A9D2-DAD64E8B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E511-AAC0-4D08-9D88-0BFEDBFD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D0EF-0E8A-4B27-82F8-A0EA323C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03C-B8B1-4B84-A754-AEBFAC6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6C11C-B8CC-4610-86C9-1EFED382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C628B-104B-47B4-9B9B-6F2B2DCE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9839-18EC-4B19-AD21-7962B140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CDA5-26F8-4E62-A951-4753FED4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53B-C173-4BA2-B507-0B35833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62E1-8C43-462C-81A8-B731C028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34B2-BF0C-4B95-9D53-F5C8AAE5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FADA-3F8A-4B66-A7C2-9A8E1B1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B4B-5B50-4526-8A2E-821812D2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7C75-95FD-48A2-BBE5-BB10EF75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A402-A91B-41A1-A346-2F96CB1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1284-B558-4891-9AD3-F9C66895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33C5-DCC0-48D0-BBEF-EB3D437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5A9-A19B-484A-808D-36AC5C37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E50C-A885-41AA-BFDE-0B5EB47F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D8B9-DF93-47B9-8F18-37B0E37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C80-5012-4EE5-BCE3-1CB582AC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39505-4647-4C72-B18F-F65986E4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2030-6C93-499D-B594-8D2C5B94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3455-8723-4ED7-B183-26661BD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2BAD3-7333-4E02-B389-CBF9B718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5CD0-A44C-40C6-BCC4-4AE69508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46C9-7934-442C-A021-D64FAA7A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CF20-D61C-4C8C-A6D5-BC51EC3F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1724-A596-489B-84B4-6CB8D75D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62AB-1F9C-4D55-8175-1587B4FD1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00B20-9F4A-4943-B5ED-52FA4D3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0C670-11B0-4836-9657-F88D445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2DA8C-B827-4D54-BB96-C946E19C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93A0-F182-477D-A294-E15F3FB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8A388-70DE-4A33-A41B-08EA7E4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54CB8-1A68-4465-AE92-7437E03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3E00-5773-482D-B281-5382DA8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E458F-93BE-4005-8FF4-AD002F2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A1735-5117-4E6A-A759-C2406289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B71DE-614E-494A-B9D7-DC368ADC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5ACE-E182-4A88-AECE-258112C4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5DE0-474D-4833-B1DC-0530A42F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FD32C-BCA1-4066-9EEC-1ED6CD0B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F40F-AA64-4EFF-880C-07A5231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B642-609B-401D-AEBC-2CF6B711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01D4-5BD9-40A8-B770-4F67C3D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70EA-ED86-4EBD-AB9E-BD0E4F67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BCBB3-676F-4F08-8F68-0EB334E7A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1D603-74C0-4A90-9A2B-FA558C759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742A-A6C9-4347-88A9-B7F6D16D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F0EB0-DDA6-4CC2-B659-8FDF4A5E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9104-3676-4481-AD7E-BDED5889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1096F-BD38-4ED9-BF4E-3DD6D27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80B3-FF1E-43D6-8EA7-4A8525D8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62CB-E9F5-4E97-94DF-DCAF3A57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2E4D-8195-41F3-9C45-0DFE5504D3E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8B0-81E7-4C52-9476-C0727BFEC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536B-0B51-4574-ACDE-41EC61131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07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84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ev/peps/pep-310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8647-52FC-4CDC-8B93-DDC8356E3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C633D-1520-4B13-8433-1B05A9845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6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BD7D-9252-42C5-AC0C-0C0CCA70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 Argument(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CD1-07F9-497E-B02C-CE7BFDE3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ko-KR" altLang="en-US" dirty="0"/>
              <a:t>함수가 받아들일 수 있는 </a:t>
            </a:r>
            <a:r>
              <a:rPr lang="ko-KR" altLang="en-US" b="1" dirty="0"/>
              <a:t>인자</a:t>
            </a:r>
            <a:r>
              <a:rPr lang="ko-KR" altLang="en-US" dirty="0"/>
              <a:t>를 지칭하는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Argument: </a:t>
            </a:r>
            <a:r>
              <a:rPr lang="ko-KR" altLang="en-US" dirty="0"/>
              <a:t>함수 호출 시 넘겨주는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ko-KR" altLang="en-US" b="1" dirty="0"/>
              <a:t>정의</a:t>
            </a:r>
            <a:r>
              <a:rPr lang="ko-KR" altLang="en-US" dirty="0"/>
              <a:t> 시 받아온 인자를 어떻게 쓸 지 매개변수로 정의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ko-KR" altLang="en-US" b="1" dirty="0"/>
              <a:t>호출</a:t>
            </a:r>
            <a:r>
              <a:rPr lang="ko-KR" altLang="en-US" dirty="0"/>
              <a:t> 시 미리 정의된 자료형의 인자를 넘겨줌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12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43F3-1494-46DC-9366-2C0E2D9D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정의하고 호출하는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6F22-5414-466F-B674-03A06375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def</a:t>
            </a:r>
            <a:r>
              <a:rPr lang="en-US" altLang="ko-KR" dirty="0"/>
              <a:t> </a:t>
            </a:r>
            <a:r>
              <a:rPr lang="ko-KR" altLang="en-US" dirty="0"/>
              <a:t>문법을 이용하여 정의할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매개변수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2000</a:t>
            </a:r>
            <a:r>
              <a:rPr lang="ko-KR" altLang="en-US" dirty="0"/>
              <a:t>은 인자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5172D-6DA4-4A34-A3E9-D50F1446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73248"/>
            <a:ext cx="7810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D29E-55CB-4204-8760-A99B0CFC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Argument Values(</a:t>
            </a:r>
            <a:r>
              <a:rPr lang="ko-KR" altLang="en-US" dirty="0"/>
              <a:t>기본값 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81316CC-5E72-47C6-8D24-7CAEAA4F8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863056"/>
            <a:ext cx="74866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8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47B0-B21A-4E06-8930-21E6D74D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Arguments(</a:t>
            </a:r>
            <a:r>
              <a:rPr lang="ko-KR" altLang="en-US" dirty="0"/>
              <a:t>키워드 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AA9DE-1753-4569-857C-529B24A80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3034506"/>
            <a:ext cx="7419975" cy="1933575"/>
          </a:xfrm>
        </p:spPr>
      </p:pic>
    </p:spTree>
    <p:extLst>
      <p:ext uri="{BB962C8B-B14F-4D97-AF65-F5344CB8AC3E}">
        <p14:creationId xmlns:p14="http://schemas.microsoft.com/office/powerpoint/2010/main" val="370640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8D90-0200-4840-8F35-1E4A4C52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parameters(</a:t>
            </a:r>
            <a:r>
              <a:rPr lang="ko-KR" altLang="en-US" dirty="0"/>
              <a:t>특수 매개변수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7A0F-BD2A-4D63-80BC-F3C7B943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/>
              <a:t> : </a:t>
            </a:r>
            <a:r>
              <a:rPr lang="ko-KR" altLang="en-US" dirty="0"/>
              <a:t>해당 문자 앞의 매개변수는 키워드 인자로 받을 수 없음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*</a:t>
            </a:r>
            <a:r>
              <a:rPr lang="en-US" altLang="ko-KR" dirty="0"/>
              <a:t> : </a:t>
            </a:r>
            <a:r>
              <a:rPr lang="ko-KR" altLang="en-US" dirty="0"/>
              <a:t>해당 문자 뒤의 매개변수는 키워드 인자로만 받을 수 있음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2CF33-3EC9-43A8-94FF-B1DA4436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195638"/>
            <a:ext cx="7429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7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058C-FC09-47B8-B368-C24A1B8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Arbitrary Argument Lists(</a:t>
            </a:r>
            <a:r>
              <a:rPr lang="ko-KR" altLang="en-US" dirty="0"/>
              <a:t>임의 인자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586290-A120-423C-B5B2-D120AA3C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215356"/>
            <a:ext cx="7419975" cy="3571875"/>
          </a:xfrm>
        </p:spPr>
      </p:pic>
    </p:spTree>
    <p:extLst>
      <p:ext uri="{BB962C8B-B14F-4D97-AF65-F5344CB8AC3E}">
        <p14:creationId xmlns:p14="http://schemas.microsoft.com/office/powerpoint/2010/main" val="326166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E07E-EA75-4D6E-9274-ADCA384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Expression(</a:t>
            </a:r>
            <a:r>
              <a:rPr lang="ko-KR" altLang="en-US" dirty="0"/>
              <a:t>람다식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C879-529B-4F79-89C7-21370024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  <a:r>
              <a:rPr lang="ko-KR" altLang="en-US" dirty="0"/>
              <a:t>을 지칭하는 용어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011BC-4399-4797-8847-291AED61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3020219"/>
            <a:ext cx="7419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B786-489F-4673-9F4F-FE9182C0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6C2-32F8-45E4-B7D0-9B34B56A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r>
              <a:rPr lang="ko-KR" altLang="en-US" dirty="0"/>
              <a:t>를 반환하는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return</a:t>
            </a:r>
            <a:r>
              <a:rPr lang="ko-KR" altLang="en-US" dirty="0"/>
              <a:t> 대신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yield</a:t>
            </a:r>
            <a:r>
              <a:rPr lang="en-US" altLang="ko-KR" dirty="0"/>
              <a:t> </a:t>
            </a:r>
            <a:r>
              <a:rPr lang="ko-KR" altLang="en-US" dirty="0"/>
              <a:t>문법을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Lazy evaluation</a:t>
            </a:r>
            <a:r>
              <a:rPr lang="ko-KR" altLang="en-US" dirty="0"/>
              <a:t>의 핵심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Comprehension</a:t>
            </a:r>
            <a:r>
              <a:rPr lang="ko-KR" altLang="en-US" dirty="0"/>
              <a:t>도 내부적으로는 </a:t>
            </a:r>
            <a:r>
              <a:rPr lang="en-US" altLang="ko-KR" dirty="0"/>
              <a:t>Generator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48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BCD1-DD46-4AFC-ADFB-BA617921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DA13-BB78-4180-AEBF-0C070EF5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반환하는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함수를 변경하지 않고 실행할 코드를 추가하고 싶을 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함수 정의 위에 </a:t>
            </a:r>
            <a:r>
              <a:rPr lang="en-US" altLang="ko-KR" dirty="0">
                <a:latin typeface="Consolas" panose="020B0609020204030204" pitchFamily="49" charset="0"/>
              </a:rPr>
              <a:t>@function_name</a:t>
            </a:r>
            <a:r>
              <a:rPr lang="ko-KR" altLang="en-US" dirty="0"/>
              <a:t>을 추가하여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형태가 아닌</a:t>
            </a:r>
            <a:r>
              <a:rPr lang="en-US" altLang="ko-KR" dirty="0"/>
              <a:t>, </a:t>
            </a:r>
            <a:r>
              <a:rPr lang="ko-KR" altLang="en-US" b="1" dirty="0"/>
              <a:t>클래스</a:t>
            </a:r>
            <a:r>
              <a:rPr lang="ko-KR" altLang="en-US" dirty="0"/>
              <a:t> 형태로도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7545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50A3-25B0-496D-8B03-DB0C4EC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C360A-1FAD-455C-804E-CB5FCC7B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20014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1A34-A061-49B0-8F40-11EA0D19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1545-2A91-497D-ABFA-A7F77BDF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Namespace(</a:t>
            </a:r>
            <a:r>
              <a:rPr lang="ko-KR" altLang="en-US" dirty="0"/>
              <a:t>이름공간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Scopes(</a:t>
            </a:r>
            <a:r>
              <a:rPr lang="ko-KR" altLang="en-US" dirty="0"/>
              <a:t>유효범위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LEGB(Local, Enclosed, Global, Built-in) Rule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global</a:t>
            </a:r>
            <a:r>
              <a:rPr lang="en-US" altLang="ko-KR" dirty="0"/>
              <a:t> vs </a:t>
            </a:r>
            <a:r>
              <a:rPr lang="en-US" altLang="ko-KR" dirty="0">
                <a:latin typeface="Consolas" panose="020B0609020204030204" pitchFamily="49" charset="0"/>
              </a:rPr>
              <a:t>nonlocal</a:t>
            </a:r>
          </a:p>
          <a:p>
            <a:endParaRPr lang="en-US" altLang="ko-KR" dirty="0"/>
          </a:p>
          <a:p>
            <a:r>
              <a:rPr lang="en-US" altLang="ko-KR" dirty="0"/>
              <a:t>Function(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Expression(</a:t>
            </a:r>
            <a:r>
              <a:rPr lang="ko-KR" altLang="en-US" dirty="0"/>
              <a:t>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Statement(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Parameter(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 Argument(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함수를 정의하고 호출하는 방법</a:t>
            </a:r>
            <a:endParaRPr lang="en-US" altLang="ko-KR" dirty="0"/>
          </a:p>
          <a:p>
            <a:pPr lvl="1"/>
            <a:r>
              <a:rPr lang="en-US" altLang="ko-KR" dirty="0"/>
              <a:t>Default Argument Values(</a:t>
            </a:r>
            <a:r>
              <a:rPr lang="ko-KR" altLang="en-US" dirty="0"/>
              <a:t>기본값 인자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Keyword Argument(</a:t>
            </a:r>
            <a:r>
              <a:rPr lang="ko-KR" altLang="en-US" dirty="0"/>
              <a:t>키워드 인자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Special Parameters(</a:t>
            </a:r>
            <a:r>
              <a:rPr lang="ko-KR" altLang="en-US" dirty="0"/>
              <a:t>특수 매개변수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Arbitrary Argument Lists(</a:t>
            </a:r>
            <a:r>
              <a:rPr lang="ko-KR" altLang="en-US" dirty="0"/>
              <a:t>임의 인자 목록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799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C20-ED61-4D28-AC8F-517F4B06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메타데이터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990C-52E8-4D41-8A09-053A49DD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Metadata : </a:t>
            </a:r>
            <a:r>
              <a:rPr lang="ko-KR" altLang="en-US" dirty="0"/>
              <a:t>속성정보</a:t>
            </a:r>
            <a:r>
              <a:rPr lang="en-US" altLang="ko-KR" dirty="0"/>
              <a:t>, </a:t>
            </a:r>
            <a:r>
              <a:rPr lang="ko-KR" altLang="en-US" dirty="0"/>
              <a:t>데이터를 설명하는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Docstring, Function Annotation </a:t>
            </a:r>
            <a:r>
              <a:rPr lang="ko-KR" altLang="en-US" dirty="0"/>
              <a:t>등이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기능상으로는 별다른 영향을 미치지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협업과 유지보수 시 굉장히 큰 도움이 됨</a:t>
            </a:r>
            <a:r>
              <a:rPr lang="en-US" altLang="ko-KR" dirty="0"/>
              <a:t>! </a:t>
            </a:r>
            <a:r>
              <a:rPr lang="ko-KR" altLang="en-US" dirty="0"/>
              <a:t>아주 중요함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66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9DBD-E3A4-4C63-BA57-4CFAA5A0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Docstring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7FA7-D1FA-402C-91B0-2A7A2412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모듈</a:t>
            </a:r>
            <a:r>
              <a:rPr lang="en-US" altLang="ko-KR" dirty="0"/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함수 선언 후 내부 바로 아랫줄에 쓰이는 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객체의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__doc__</a:t>
            </a:r>
            <a:r>
              <a:rPr lang="en-US" altLang="ko-KR" dirty="0"/>
              <a:t> </a:t>
            </a:r>
            <a:r>
              <a:rPr lang="ko-KR" altLang="en-US" dirty="0"/>
              <a:t>속성이 되며</a:t>
            </a:r>
            <a:r>
              <a:rPr lang="en-US" altLang="ko-KR" dirty="0"/>
              <a:t>, </a:t>
            </a:r>
            <a:r>
              <a:rPr lang="ko-KR" altLang="en-US" dirty="0"/>
              <a:t>일종의 문서 역할을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대화형 모드 등에서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help()</a:t>
            </a:r>
            <a:r>
              <a:rPr lang="ko-KR" altLang="en-US" dirty="0"/>
              <a:t>를 이용해 확인할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257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36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274-2144-4254-8C45-2A39AC64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어노테이션</a:t>
            </a:r>
            <a:r>
              <a:rPr lang="en-US" altLang="ko-KR" dirty="0"/>
              <a:t>(Function Annotation)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6B39-5594-42CA-A361-41610FC1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 정의 함수들에 대해 메타데이터를 부여하는 표준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매개변수와 반환값의 자료형을 지정해줄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__annotation__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 err="1">
                <a:latin typeface="Consolas" panose="020B0609020204030204" pitchFamily="49" charset="0"/>
              </a:rPr>
              <a:t>dict</a:t>
            </a:r>
            <a:r>
              <a:rPr lang="en-US" altLang="ko-KR" dirty="0"/>
              <a:t> </a:t>
            </a:r>
            <a:r>
              <a:rPr lang="ko-KR" altLang="en-US" dirty="0"/>
              <a:t>형태로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강제되는 사항이 아니지만</a:t>
            </a:r>
            <a:r>
              <a:rPr lang="en-US" altLang="ko-KR" dirty="0"/>
              <a:t>, </a:t>
            </a:r>
            <a:r>
              <a:rPr lang="ko-KR" altLang="en-US" dirty="0"/>
              <a:t>코드의 명확성에 도움을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람다식에는 적용되지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3107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31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5303-111A-4EDB-967B-93B1D04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어노테이션</a:t>
            </a:r>
            <a:r>
              <a:rPr lang="en-US" altLang="ko-KR" dirty="0"/>
              <a:t>(Function Annotation)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B71E8-9405-4A16-A7B7-4F235819B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2958306"/>
            <a:ext cx="7429500" cy="2085975"/>
          </a:xfrm>
        </p:spPr>
      </p:pic>
    </p:spTree>
    <p:extLst>
      <p:ext uri="{BB962C8B-B14F-4D97-AF65-F5344CB8AC3E}">
        <p14:creationId xmlns:p14="http://schemas.microsoft.com/office/powerpoint/2010/main" val="359530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DA0B-31B7-4133-9459-C17CDA38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힌트</a:t>
            </a:r>
            <a:r>
              <a:rPr lang="en-US" altLang="ko-KR" dirty="0"/>
              <a:t>(Type Hints)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EE0C-0C15-4F9A-92FC-0B5FADC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명시해준 자료형을 사용하지 않으면 경고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IDE</a:t>
            </a:r>
            <a:r>
              <a:rPr lang="ko-KR" altLang="en-US" dirty="0"/>
              <a:t> 등이 해석하여 사용자의 코딩에 도움을 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484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9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03F7-1C1F-41C8-909C-00B71973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0E54-0575-41F0-8131-90D5A763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이름공간과 유효공간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매개변수와 인자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Generator</a:t>
            </a:r>
          </a:p>
          <a:p>
            <a:endParaRPr lang="en-US" altLang="ko-KR" dirty="0"/>
          </a:p>
          <a:p>
            <a:r>
              <a:rPr lang="en-US" altLang="ko-KR" dirty="0"/>
              <a:t>Decorator</a:t>
            </a:r>
          </a:p>
          <a:p>
            <a:endParaRPr lang="en-US" altLang="ko-KR" dirty="0"/>
          </a:p>
          <a:p>
            <a:r>
              <a:rPr lang="en-US" altLang="ko-KR" dirty="0"/>
              <a:t>Docstring</a:t>
            </a:r>
            <a:r>
              <a:rPr lang="ko-KR" altLang="en-US" dirty="0"/>
              <a:t>과 함수 어노테이션</a:t>
            </a:r>
          </a:p>
        </p:txBody>
      </p:sp>
    </p:spTree>
    <p:extLst>
      <p:ext uri="{BB962C8B-B14F-4D97-AF65-F5344CB8AC3E}">
        <p14:creationId xmlns:p14="http://schemas.microsoft.com/office/powerpoint/2010/main" val="421806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DAFC-ABD8-4234-B376-D88F58AD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372D-2B70-4A57-BB55-FB79B72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이름공간의 존재의의는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LEGB Rule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매개변수와 인자의 차이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4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4F6-54DB-4541-83A6-E69FB6C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C514-DA4F-4D74-A088-E6FCBEE0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오류가 발생한 이유와 그 해결법을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F9B12-D4F8-4231-BB74-99176DCA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958306"/>
            <a:ext cx="7448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B26-4B9D-47B0-BAE5-C500F3FD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90865-DF87-4938-AB9F-1B11E88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>
                    <a:latin typeface="Consolas" panose="020B0609020204030204" pitchFamily="49" charset="0"/>
                  </a:rPr>
                  <a:t>range(10000)</a:t>
                </a:r>
                <a:r>
                  <a:rPr lang="ko-KR" altLang="en-US" dirty="0"/>
                  <a:t> 사이의 값일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값을 </a:t>
                </a:r>
                <a:r>
                  <a:rPr lang="en-US" altLang="ko-KR" dirty="0"/>
                  <a:t>lazy evaluation</a:t>
                </a:r>
                <a:r>
                  <a:rPr lang="ko-KR" altLang="en-US" dirty="0"/>
                  <a:t>으로 계산하여 출력하는 프로그램을 작성하자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90865-DF87-4938-AB9F-1B11E88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BDB4-993E-4CB8-A14D-17817C8D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6DD5-43B0-42B1-93AC-941C31D0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Lambda</a:t>
            </a:r>
            <a:r>
              <a:rPr lang="ko-KR" altLang="en-US" dirty="0"/>
              <a:t> </a:t>
            </a:r>
            <a:r>
              <a:rPr lang="en-US" altLang="ko-KR" dirty="0"/>
              <a:t>Expression(</a:t>
            </a:r>
            <a:r>
              <a:rPr lang="ko-KR" altLang="en-US" dirty="0"/>
              <a:t>람다식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Generator</a:t>
            </a:r>
          </a:p>
          <a:p>
            <a:endParaRPr lang="en-US" altLang="ko-KR" dirty="0"/>
          </a:p>
          <a:p>
            <a:r>
              <a:rPr lang="en-US" altLang="ko-KR" dirty="0"/>
              <a:t>Decorator</a:t>
            </a:r>
          </a:p>
          <a:p>
            <a:endParaRPr lang="en-US" altLang="ko-KR" dirty="0"/>
          </a:p>
          <a:p>
            <a:r>
              <a:rPr lang="ko-KR" altLang="en-US" dirty="0"/>
              <a:t>함수의 메타데이터</a:t>
            </a:r>
            <a:endParaRPr lang="en-US" altLang="ko-KR" dirty="0"/>
          </a:p>
          <a:p>
            <a:pPr lvl="1"/>
            <a:r>
              <a:rPr lang="en-US" altLang="ko-KR" dirty="0"/>
              <a:t>Docstring</a:t>
            </a:r>
          </a:p>
          <a:p>
            <a:pPr lvl="1"/>
            <a:r>
              <a:rPr lang="en-US" altLang="ko-KR" dirty="0"/>
              <a:t>Function Annotation(</a:t>
            </a:r>
            <a:r>
              <a:rPr lang="ko-KR" altLang="en-US" dirty="0"/>
              <a:t>함수 어노테이션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Type Hints</a:t>
            </a:r>
          </a:p>
          <a:p>
            <a:endParaRPr lang="en-US" altLang="ko-KR" dirty="0"/>
          </a:p>
          <a:p>
            <a:r>
              <a:rPr lang="ko-KR" altLang="en-US" dirty="0"/>
              <a:t>중요점</a:t>
            </a:r>
          </a:p>
        </p:txBody>
      </p:sp>
    </p:spTree>
    <p:extLst>
      <p:ext uri="{BB962C8B-B14F-4D97-AF65-F5344CB8AC3E}">
        <p14:creationId xmlns:p14="http://schemas.microsoft.com/office/powerpoint/2010/main" val="114070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0B0-CA3A-4304-9513-6DFFC30B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Namespace(</a:t>
            </a:r>
            <a:r>
              <a:rPr lang="ko-KR" altLang="en-US" dirty="0"/>
              <a:t>이름공간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A63C-08FB-4973-913C-05BCFD93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dict</a:t>
            </a:r>
            <a:r>
              <a:rPr lang="en-US" altLang="ko-KR" dirty="0"/>
              <a:t> </a:t>
            </a:r>
            <a:r>
              <a:rPr lang="ko-KR" altLang="en-US" dirty="0"/>
              <a:t>형태로 관리되는 </a:t>
            </a:r>
            <a:r>
              <a:rPr lang="ko-KR" altLang="en-US" b="1" dirty="0"/>
              <a:t>식별자</a:t>
            </a:r>
            <a:r>
              <a:rPr lang="ko-KR" altLang="en-US" dirty="0"/>
              <a:t>와 </a:t>
            </a:r>
            <a:r>
              <a:rPr lang="ko-KR" altLang="en-US" b="1" dirty="0"/>
              <a:t>객체</a:t>
            </a:r>
            <a:r>
              <a:rPr lang="ko-KR" altLang="en-US" dirty="0"/>
              <a:t>의 매핑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vars()</a:t>
            </a:r>
            <a:r>
              <a:rPr lang="ko-KR" altLang="en-US" dirty="0"/>
              <a:t>를 사용하여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이름을 가진 서로 다른 객체의 </a:t>
            </a:r>
            <a:r>
              <a:rPr lang="ko-KR" altLang="en-US" b="1" dirty="0"/>
              <a:t>이름 충돌</a:t>
            </a:r>
            <a:r>
              <a:rPr lang="ko-KR" altLang="en-US" dirty="0"/>
              <a:t>을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가독성과 유지보수성에도 도움을 줌</a:t>
            </a:r>
            <a:r>
              <a:rPr lang="en-US" altLang="ko-KR" dirty="0"/>
              <a:t>(</a:t>
            </a:r>
            <a:r>
              <a:rPr lang="ko-KR" altLang="en-US" dirty="0"/>
              <a:t>관심사 분리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52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F3C0-96B1-4DA3-AB0C-E7C7FCF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Scopes(</a:t>
            </a:r>
            <a:r>
              <a:rPr lang="ko-KR" altLang="en-US" dirty="0"/>
              <a:t>유효범위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2D16-3D24-4574-8EE5-1604A232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이름공간에 직접적으로 접근 가능한 텍스트 영역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Built-in, Global, Local</a:t>
            </a:r>
            <a:r>
              <a:rPr lang="ko-KR" altLang="en-US" dirty="0"/>
              <a:t>의 세 가지 범위로 나누어짐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072B3-D1E1-47DC-A45E-EFDCF5303A3C}"/>
              </a:ext>
            </a:extLst>
          </p:cNvPr>
          <p:cNvSpPr/>
          <p:nvPr/>
        </p:nvSpPr>
        <p:spPr>
          <a:xfrm>
            <a:off x="3224868" y="2590689"/>
            <a:ext cx="5731079" cy="2448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9F048-FA7B-488B-A575-11E61CD1ACC7}"/>
              </a:ext>
            </a:extLst>
          </p:cNvPr>
          <p:cNvSpPr txBox="1"/>
          <p:nvPr/>
        </p:nvSpPr>
        <p:spPr>
          <a:xfrm>
            <a:off x="7210887" y="4505836"/>
            <a:ext cx="160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Built-in scope</a:t>
            </a:r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AEA1D8-B91D-460C-8B7A-76DB68A694B4}"/>
              </a:ext>
            </a:extLst>
          </p:cNvPr>
          <p:cNvSpPr/>
          <p:nvPr/>
        </p:nvSpPr>
        <p:spPr>
          <a:xfrm>
            <a:off x="4630724" y="2823716"/>
            <a:ext cx="2919369" cy="1862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FA1D3-E740-4F12-BA63-3238522C2DAD}"/>
              </a:ext>
            </a:extLst>
          </p:cNvPr>
          <p:cNvSpPr/>
          <p:nvPr/>
        </p:nvSpPr>
        <p:spPr>
          <a:xfrm>
            <a:off x="5327010" y="2726994"/>
            <a:ext cx="1526796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Global scope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AC1AD9-2CCB-41C4-AF0E-ADB4DB67FE08}"/>
              </a:ext>
            </a:extLst>
          </p:cNvPr>
          <p:cNvSpPr/>
          <p:nvPr/>
        </p:nvSpPr>
        <p:spPr>
          <a:xfrm>
            <a:off x="5168231" y="3312409"/>
            <a:ext cx="1844354" cy="1176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0C758-0466-4326-9ECB-47491FFA7534}"/>
              </a:ext>
            </a:extLst>
          </p:cNvPr>
          <p:cNvSpPr/>
          <p:nvPr/>
        </p:nvSpPr>
        <p:spPr>
          <a:xfrm>
            <a:off x="5419988" y="3234064"/>
            <a:ext cx="1340840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scope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6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2E7A-3F84-4407-A829-23B1013F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LEGB Rule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F6BB-245C-41FF-8C08-4FD981F0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Local, </a:t>
            </a:r>
            <a:r>
              <a:rPr lang="en-US" altLang="ko-KR" b="1" dirty="0"/>
              <a:t>Enclosing</a:t>
            </a:r>
            <a:r>
              <a:rPr lang="en-US" altLang="ko-KR" dirty="0"/>
              <a:t>, Global, Built-in </a:t>
            </a:r>
            <a:r>
              <a:rPr lang="ko-KR" altLang="en-US" dirty="0"/>
              <a:t>순으로 식별자를 조회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Enclosing function:</a:t>
            </a:r>
            <a:r>
              <a:rPr lang="ko-KR" altLang="en-US" dirty="0"/>
              <a:t> 함수를 둘러싸고 있는 또 다른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17BAE2-6795-4DFB-99E1-1FFB978389DB}"/>
              </a:ext>
            </a:extLst>
          </p:cNvPr>
          <p:cNvSpPr/>
          <p:nvPr/>
        </p:nvSpPr>
        <p:spPr>
          <a:xfrm>
            <a:off x="4630724" y="3964620"/>
            <a:ext cx="2919369" cy="1862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878A5-79BF-4A27-9486-F6BDEE07C5EC}"/>
              </a:ext>
            </a:extLst>
          </p:cNvPr>
          <p:cNvSpPr/>
          <p:nvPr/>
        </p:nvSpPr>
        <p:spPr>
          <a:xfrm>
            <a:off x="5075340" y="3876032"/>
            <a:ext cx="2030135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Enclosed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82A554-EF16-4F72-9B87-DCD5649031F5}"/>
              </a:ext>
            </a:extLst>
          </p:cNvPr>
          <p:cNvSpPr/>
          <p:nvPr/>
        </p:nvSpPr>
        <p:spPr>
          <a:xfrm>
            <a:off x="5168231" y="4453313"/>
            <a:ext cx="1844354" cy="1176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E59F4-20A9-4964-A08A-85A7E468F7DF}"/>
              </a:ext>
            </a:extLst>
          </p:cNvPr>
          <p:cNvSpPr/>
          <p:nvPr/>
        </p:nvSpPr>
        <p:spPr>
          <a:xfrm>
            <a:off x="5138606" y="4412928"/>
            <a:ext cx="1903601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Nested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3DE8-D898-4D94-AEFB-0219F52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global</a:t>
            </a:r>
            <a:r>
              <a:rPr lang="en-US" altLang="ko-KR" dirty="0"/>
              <a:t> vs </a:t>
            </a:r>
            <a:r>
              <a:rPr lang="en-US" altLang="ko-KR" dirty="0">
                <a:latin typeface="Consolas" panose="020B0609020204030204" pitchFamily="49" charset="0"/>
                <a:hlinkClick r:id="rId2"/>
              </a:rPr>
              <a:t>nonlocal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1A193-6D0A-4672-9294-C22B43AC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13993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3E25-B7E3-487A-BDFF-857E32D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1AE7-A55E-4375-A001-E2D442C7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호출자에게 값을 반환하는 일련의 </a:t>
            </a:r>
            <a:r>
              <a:rPr lang="ko-KR" altLang="en-US" b="1" dirty="0"/>
              <a:t>문</a:t>
            </a:r>
            <a:r>
              <a:rPr lang="en-US" altLang="ko-KR" b="1" dirty="0"/>
              <a:t>(statement)</a:t>
            </a:r>
          </a:p>
          <a:p>
            <a:endParaRPr lang="en-US" altLang="ko-KR" dirty="0"/>
          </a:p>
          <a:p>
            <a:r>
              <a:rPr lang="ko-KR" altLang="en-US" dirty="0"/>
              <a:t>실행될 때 사용할 </a:t>
            </a:r>
            <a:r>
              <a:rPr lang="ko-KR" altLang="en-US" b="1" dirty="0"/>
              <a:t>인자</a:t>
            </a:r>
            <a:r>
              <a:rPr lang="en-US" altLang="ko-KR" b="1" dirty="0"/>
              <a:t>(Argument)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개 이상 제공받음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호출할 수 있는 </a:t>
            </a:r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2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E708-EBAE-487C-8426-AEA9DFF5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Expression(</a:t>
            </a:r>
            <a:r>
              <a:rPr lang="ko-KR" altLang="en-US" dirty="0"/>
              <a:t>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Statement(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E36-7A4D-4EF0-99E0-84F85A1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Expression:</a:t>
            </a:r>
            <a:r>
              <a:rPr lang="ko-KR" altLang="en-US" dirty="0"/>
              <a:t> 하나의 값으로 </a:t>
            </a:r>
            <a:r>
              <a:rPr lang="en-US" altLang="ko-KR" b="1" dirty="0"/>
              <a:t>evaluate(</a:t>
            </a:r>
            <a:r>
              <a:rPr lang="ko-KR" altLang="en-US" b="1" dirty="0"/>
              <a:t>평가</a:t>
            </a:r>
            <a:r>
              <a:rPr lang="en-US" altLang="ko-KR" b="1" dirty="0"/>
              <a:t>)</a:t>
            </a:r>
            <a:r>
              <a:rPr lang="ko-KR" altLang="en-US" dirty="0"/>
              <a:t>되는 문법 기호 모음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Statement: </a:t>
            </a:r>
            <a:r>
              <a:rPr lang="ko-KR" altLang="en-US" b="1" dirty="0"/>
              <a:t>실행</a:t>
            </a:r>
            <a:r>
              <a:rPr lang="ko-KR" altLang="en-US" dirty="0"/>
              <a:t>될 수 있는 명령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9B8AEE-4F3C-4226-915C-7C14187E23A5}"/>
              </a:ext>
            </a:extLst>
          </p:cNvPr>
          <p:cNvSpPr/>
          <p:nvPr/>
        </p:nvSpPr>
        <p:spPr>
          <a:xfrm>
            <a:off x="4630724" y="3964620"/>
            <a:ext cx="2919369" cy="1862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2CCEF-6425-44D6-99E5-723A791386C7}"/>
              </a:ext>
            </a:extLst>
          </p:cNvPr>
          <p:cNvSpPr/>
          <p:nvPr/>
        </p:nvSpPr>
        <p:spPr>
          <a:xfrm>
            <a:off x="5473815" y="3813956"/>
            <a:ext cx="1233181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E1E0-C9DF-4886-8801-254A70B0E237}"/>
              </a:ext>
            </a:extLst>
          </p:cNvPr>
          <p:cNvSpPr/>
          <p:nvPr/>
        </p:nvSpPr>
        <p:spPr>
          <a:xfrm>
            <a:off x="5168231" y="4453313"/>
            <a:ext cx="1844354" cy="1176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3B1D7-5F68-4EA7-8C0A-7AF3DAA0D57F}"/>
              </a:ext>
            </a:extLst>
          </p:cNvPr>
          <p:cNvSpPr/>
          <p:nvPr/>
        </p:nvSpPr>
        <p:spPr>
          <a:xfrm>
            <a:off x="5450920" y="4350852"/>
            <a:ext cx="1278970" cy="40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Expression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611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Consolas</vt:lpstr>
      <vt:lpstr>Office Theme</vt:lpstr>
      <vt:lpstr>함수</vt:lpstr>
      <vt:lpstr>목차</vt:lpstr>
      <vt:lpstr>목차</vt:lpstr>
      <vt:lpstr>Namespace(이름공간)</vt:lpstr>
      <vt:lpstr>Scopes(유효범위)</vt:lpstr>
      <vt:lpstr>LEGB Rule</vt:lpstr>
      <vt:lpstr>global vs nonlocal</vt:lpstr>
      <vt:lpstr>함수</vt:lpstr>
      <vt:lpstr>Expression(식) vs Statement(문)</vt:lpstr>
      <vt:lpstr>Parameter(매개변수) vs Argument(인자)</vt:lpstr>
      <vt:lpstr>함수를 정의하고 호출하는 방법</vt:lpstr>
      <vt:lpstr>Default Argument Values(기본값 인자)</vt:lpstr>
      <vt:lpstr>Keyword Arguments(키워드 인자)</vt:lpstr>
      <vt:lpstr>Special parameters(특수 매개변수)</vt:lpstr>
      <vt:lpstr>Arbitrary Argument Lists(임의 인자 목록)</vt:lpstr>
      <vt:lpstr>Lambda Expression(람다식)</vt:lpstr>
      <vt:lpstr>Generator</vt:lpstr>
      <vt:lpstr>Decorator</vt:lpstr>
      <vt:lpstr>Decorator</vt:lpstr>
      <vt:lpstr>함수의 메타데이터</vt:lpstr>
      <vt:lpstr>Docstring</vt:lpstr>
      <vt:lpstr>함수 어노테이션(Function Annotation)</vt:lpstr>
      <vt:lpstr>함수 어노테이션(Function Annotation)</vt:lpstr>
      <vt:lpstr>타입 힌트(Type Hints)</vt:lpstr>
      <vt:lpstr>중요점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함수와 클래스</dc:title>
  <dc:creator>Park JungWook</dc:creator>
  <cp:lastModifiedBy>Park JungWook</cp:lastModifiedBy>
  <cp:revision>425</cp:revision>
  <dcterms:created xsi:type="dcterms:W3CDTF">2021-11-20T11:14:02Z</dcterms:created>
  <dcterms:modified xsi:type="dcterms:W3CDTF">2021-11-23T08:26:13Z</dcterms:modified>
</cp:coreProperties>
</file>