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3" r:id="rId10"/>
    <p:sldId id="269" r:id="rId11"/>
    <p:sldId id="273" r:id="rId12"/>
    <p:sldId id="270" r:id="rId13"/>
    <p:sldId id="274" r:id="rId14"/>
    <p:sldId id="272" r:id="rId15"/>
    <p:sldId id="276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BEA7-362B-4B91-9F5E-FBCD5C106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A715-FB61-45FF-AA46-7D7623DA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58B6-F86C-4ADF-AF0B-2DBADCFF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F3F7-D425-477F-AE08-E8F68AD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E790-05AB-4DC5-B41E-087334B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4A2B-79F3-42AB-B03B-059F0B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D5A43-0F56-436E-A9D2-DAD64E8B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E511-AAC0-4D08-9D88-0BFEDBFD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D0EF-0E8A-4B27-82F8-A0EA323C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03C-B8B1-4B84-A754-AEBFAC6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6C11C-B8CC-4610-86C9-1EFED382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C628B-104B-47B4-9B9B-6F2B2DCE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9839-18EC-4B19-AD21-7962B140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CDA5-26F8-4E62-A951-4753FED4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53B-C173-4BA2-B507-0B35833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62E1-8C43-462C-81A8-B731C028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34B2-BF0C-4B95-9D53-F5C8AAE5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FADA-3F8A-4B66-A7C2-9A8E1B1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B4B-5B50-4526-8A2E-821812D2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7C75-95FD-48A2-BBE5-BB10EF75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A402-A91B-41A1-A346-2F96CB1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1284-B558-4891-9AD3-F9C66895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33C5-DCC0-48D0-BBEF-EB3D437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5A9-A19B-484A-808D-36AC5C37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E50C-A885-41AA-BFDE-0B5EB47F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D8B9-DF93-47B9-8F18-37B0E37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C80-5012-4EE5-BCE3-1CB582AC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39505-4647-4C72-B18F-F65986E4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2030-6C93-499D-B594-8D2C5B94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3455-8723-4ED7-B183-26661BD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2BAD3-7333-4E02-B389-CBF9B718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5CD0-A44C-40C6-BCC4-4AE69508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46C9-7934-442C-A021-D64FAA7A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CF20-D61C-4C8C-A6D5-BC51EC3F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1724-A596-489B-84B4-6CB8D75D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62AB-1F9C-4D55-8175-1587B4FD1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00B20-9F4A-4943-B5ED-52FA4D3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0C670-11B0-4836-9657-F88D445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2DA8C-B827-4D54-BB96-C946E19C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93A0-F182-477D-A294-E15F3FB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8A388-70DE-4A33-A41B-08EA7E4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54CB8-1A68-4465-AE92-7437E03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3E00-5773-482D-B281-5382DA8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E458F-93BE-4005-8FF4-AD002F2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A1735-5117-4E6A-A759-C2406289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B71DE-614E-494A-B9D7-DC368ADC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5ACE-E182-4A88-AECE-258112C4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5DE0-474D-4833-B1DC-0530A42F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FD32C-BCA1-4066-9EEC-1ED6CD0B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F40F-AA64-4EFF-880C-07A5231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B642-609B-401D-AEBC-2CF6B711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01D4-5BD9-40A8-B770-4F67C3D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70EA-ED86-4EBD-AB9E-BD0E4F67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BCBB3-676F-4F08-8F68-0EB334E7A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1D603-74C0-4A90-9A2B-FA558C759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742A-A6C9-4347-88A9-B7F6D16D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F0EB0-DDA6-4CC2-B659-8FDF4A5E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9104-3676-4481-AD7E-BDED5889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1096F-BD38-4ED9-BF4E-3DD6D27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80B3-FF1E-43D6-8EA7-4A8525D8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62CB-E9F5-4E97-94DF-DCAF3A57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2E4D-8195-41F3-9C45-0DFE5504D3E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8B0-81E7-4C52-9476-C0727BFEC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536B-0B51-4574-ACDE-41EC61131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DA5-D2FC-4260-B1EE-D5A21EC6F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specialnames" TargetMode="External"/><Relationship Id="rId2" Type="http://schemas.openxmlformats.org/officeDocument/2006/relationships/hyperlink" Target="https://www.oreilly.com/library/view/mastering-javascript-object-oriented/9781785889103/ch05s04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szalski.github.io/magicmetho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8647-52FC-4CDC-8B93-DDC8356E3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C633D-1520-4B13-8433-1B05A9845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6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2ADC-C72C-4775-8865-59698FA6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정의하는 방법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BD215E-67FC-4209-9A7E-8B0D7334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110581"/>
            <a:ext cx="7905750" cy="3781425"/>
          </a:xfrm>
        </p:spPr>
      </p:pic>
    </p:spTree>
    <p:extLst>
      <p:ext uri="{BB962C8B-B14F-4D97-AF65-F5344CB8AC3E}">
        <p14:creationId xmlns:p14="http://schemas.microsoft.com/office/powerpoint/2010/main" val="6834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7BCB-F53F-41C3-841A-39E01721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인스턴스의 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CEBC-30E2-4B0F-BFF3-1760F709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 reference(</a:t>
            </a:r>
            <a:r>
              <a:rPr lang="ko-KR" altLang="en-US" dirty="0"/>
              <a:t>속성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클래스의 이름공간 내에 있는 식별자에 접근하는 방법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obj.name</a:t>
            </a:r>
            <a:r>
              <a:rPr lang="ko-KR" altLang="en-US" dirty="0"/>
              <a:t>의 형태로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Instantiation(</a:t>
            </a:r>
            <a:r>
              <a:rPr lang="ko-KR" altLang="en-US" dirty="0"/>
              <a:t>인스턴스화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클래스를 이용하여 새로운 </a:t>
            </a:r>
            <a:r>
              <a:rPr lang="ko-KR" altLang="en-US" b="1" dirty="0"/>
              <a:t>인스턴스</a:t>
            </a:r>
            <a:r>
              <a:rPr lang="ko-KR" altLang="en-US" dirty="0"/>
              <a:t>를 생성하는 방법</a:t>
            </a:r>
            <a:endParaRPr lang="en-US" altLang="ko-KR" dirty="0"/>
          </a:p>
          <a:p>
            <a:pPr lvl="1"/>
            <a:r>
              <a:rPr lang="ko-KR" altLang="en-US" dirty="0"/>
              <a:t>인스턴스는 상태를 관리하는 속성과 메소드를 가지는 </a:t>
            </a:r>
            <a:r>
              <a:rPr lang="ko-KR" altLang="en-US" b="1" dirty="0"/>
              <a:t>별도의 객체</a:t>
            </a:r>
            <a:endParaRPr lang="en-US" altLang="ko-KR" b="1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obj()</a:t>
            </a:r>
            <a:r>
              <a:rPr lang="ko-KR" altLang="en-US" dirty="0"/>
              <a:t>의 형태로 사용 가능</a:t>
            </a:r>
            <a:endParaRPr lang="en-US" altLang="ko-KR" dirty="0"/>
          </a:p>
          <a:p>
            <a:pPr lvl="1"/>
            <a:r>
              <a:rPr lang="ko-KR" altLang="en-US" dirty="0"/>
              <a:t>이 결과는 식별자가 가리킬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32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AB94-74F5-4B60-9481-CEA9F9CB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상속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D0D1C-7198-4C5A-914A-C0B51293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129631"/>
            <a:ext cx="7905750" cy="3743325"/>
          </a:xfrm>
        </p:spPr>
      </p:pic>
    </p:spTree>
    <p:extLst>
      <p:ext uri="{BB962C8B-B14F-4D97-AF65-F5344CB8AC3E}">
        <p14:creationId xmlns:p14="http://schemas.microsoft.com/office/powerpoint/2010/main" val="362872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1DA0-A25C-4EDC-94E7-9F94FA7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상속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EC994-5B54-4DCF-BEC1-0F9A3001E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1901031"/>
            <a:ext cx="7943850" cy="4200525"/>
          </a:xfrm>
        </p:spPr>
      </p:pic>
    </p:spTree>
    <p:extLst>
      <p:ext uri="{BB962C8B-B14F-4D97-AF65-F5344CB8AC3E}">
        <p14:creationId xmlns:p14="http://schemas.microsoft.com/office/powerpoint/2010/main" val="171601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5E86-6E0A-4949-B221-2E2EE00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상속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F1DE-A518-491C-AAB8-E4E6010E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선언 시</a:t>
            </a:r>
            <a:r>
              <a:rPr lang="en-US" altLang="ko-KR" dirty="0"/>
              <a:t>, </a:t>
            </a:r>
            <a:r>
              <a:rPr lang="ko-KR" altLang="en-US" dirty="0"/>
              <a:t>클래스 식별자 다음에 괄호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)</a:t>
            </a:r>
            <a:r>
              <a:rPr lang="ko-KR" altLang="en-US" dirty="0"/>
              <a:t>를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isinstance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함수로 인스턴스의 자료형을 체크할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issubclass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함수로 특정 클래스의 상속 여부를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기본 클래스를 가지는 </a:t>
            </a:r>
            <a:r>
              <a:rPr lang="ko-KR" altLang="en-US" b="1" dirty="0"/>
              <a:t>다중 상속</a:t>
            </a:r>
            <a:r>
              <a:rPr lang="ko-KR" altLang="en-US" dirty="0"/>
              <a:t> 또한 가능</a:t>
            </a:r>
          </a:p>
        </p:txBody>
      </p:sp>
    </p:spTree>
    <p:extLst>
      <p:ext uri="{BB962C8B-B14F-4D97-AF65-F5344CB8AC3E}">
        <p14:creationId xmlns:p14="http://schemas.microsoft.com/office/powerpoint/2010/main" val="3321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52A4-0BBF-42C6-BA9F-35FC1B7F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다형성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372B7-6100-4B2D-B8A6-906CDD33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2120106"/>
            <a:ext cx="7943850" cy="3762375"/>
          </a:xfrm>
        </p:spPr>
      </p:pic>
    </p:spTree>
    <p:extLst>
      <p:ext uri="{BB962C8B-B14F-4D97-AF65-F5344CB8AC3E}">
        <p14:creationId xmlns:p14="http://schemas.microsoft.com/office/powerpoint/2010/main" val="30598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F0C-5CAF-45DF-8AB2-C1A70EF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다형성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2C48B-D982-44BA-9CF5-CB90DCB1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046" y="1825625"/>
            <a:ext cx="7433908" cy="4351338"/>
          </a:xfrm>
        </p:spPr>
      </p:pic>
    </p:spTree>
    <p:extLst>
      <p:ext uri="{BB962C8B-B14F-4D97-AF65-F5344CB8AC3E}">
        <p14:creationId xmlns:p14="http://schemas.microsoft.com/office/powerpoint/2010/main" val="419852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9D3-9837-4EAE-AB55-C3FC4F0D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다형성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5C71-78B7-4F22-B9A6-E164CFF9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Duck Typing: </a:t>
            </a:r>
            <a:r>
              <a:rPr lang="ko-KR" altLang="en-US" dirty="0"/>
              <a:t>실행 시 </a:t>
            </a:r>
            <a:r>
              <a:rPr lang="ko-KR" altLang="en-US" b="1" dirty="0"/>
              <a:t>메소드를 확인</a:t>
            </a:r>
            <a:r>
              <a:rPr lang="ko-KR" altLang="en-US" dirty="0"/>
              <a:t>하여 타입을 정함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다형성이라 할 수는 없지만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다형성을 달성하는 방법 중 하나로 간주됨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Method Override: </a:t>
            </a:r>
            <a:r>
              <a:rPr lang="ko-KR" altLang="en-US" dirty="0"/>
              <a:t>기본 클래스의 메소드를 재정의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Special Method</a:t>
            </a:r>
            <a:r>
              <a:rPr lang="en-US" altLang="ko-KR" dirty="0"/>
              <a:t>: Python</a:t>
            </a:r>
            <a:r>
              <a:rPr lang="ko-KR" altLang="en-US" dirty="0"/>
              <a:t>에 이미 구현된 메소드들을 재정의</a:t>
            </a:r>
            <a:endParaRPr lang="en-US" altLang="ko-KR" dirty="0"/>
          </a:p>
          <a:p>
            <a:pPr lvl="1"/>
            <a:r>
              <a:rPr lang="ko-KR" altLang="en-US" dirty="0"/>
              <a:t>일종의 </a:t>
            </a:r>
            <a:r>
              <a:rPr lang="en-US" altLang="ko-KR" dirty="0"/>
              <a:t>Overloading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1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581A-5C04-402B-9178-6E9CEBA8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Method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8953-A880-454A-BEE6-4179E194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더블 언더스코어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/>
              <a:t>)</a:t>
            </a:r>
            <a:r>
              <a:rPr lang="ko-KR" altLang="en-US" dirty="0"/>
              <a:t>로 감싸진 메소드들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각 자료형에 대한 연산은 그에 맞는 </a:t>
            </a:r>
            <a:r>
              <a:rPr lang="en-US" altLang="ko-KR" dirty="0"/>
              <a:t>Special Method</a:t>
            </a:r>
            <a:r>
              <a:rPr lang="ko-KR" altLang="en-US" dirty="0"/>
              <a:t>를 호출함으로써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정의 클래스에도</a:t>
            </a:r>
            <a:r>
              <a:rPr lang="en-US" altLang="ko-KR" dirty="0"/>
              <a:t> </a:t>
            </a:r>
            <a:r>
              <a:rPr lang="ko-KR" altLang="en-US" dirty="0"/>
              <a:t>해당 메소드를 구현해주면 </a:t>
            </a:r>
            <a:r>
              <a:rPr lang="en-US" altLang="ko-KR" dirty="0"/>
              <a:t>Python</a:t>
            </a:r>
            <a:r>
              <a:rPr lang="ko-KR" altLang="en-US" dirty="0"/>
              <a:t>의 내장 자료형들과 같은 작동을 할 수 있게 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hlinkClick r:id="rId2"/>
              </a:rPr>
              <a:t>A Guide to Python's Magic Methods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671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B723-055C-4A79-B9E5-41E7CF98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Method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8B4AE-681D-47D6-A797-E4852673D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891506"/>
            <a:ext cx="10106025" cy="4219575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0F9AA-BE1E-47C2-A772-F7E1961089D3}"/>
              </a:ext>
            </a:extLst>
          </p:cNvPr>
          <p:cNvSpPr/>
          <p:nvPr/>
        </p:nvSpPr>
        <p:spPr>
          <a:xfrm>
            <a:off x="1317071" y="4395831"/>
            <a:ext cx="7256477" cy="151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794-7690-47CD-89B1-D81A0F9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8D76-0A84-4978-B415-EE9EA273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Object-oriented programming(</a:t>
            </a:r>
            <a:r>
              <a:rPr lang="ko-KR" altLang="en-US" dirty="0"/>
              <a:t>객체지향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Object(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Abstract Data Type(</a:t>
            </a:r>
            <a:r>
              <a:rPr lang="ko-KR" altLang="en-US" dirty="0"/>
              <a:t>추상 자료형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Polymorphism(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78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EFF8-7231-4878-80E8-D1550A5C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Method</a:t>
            </a:r>
            <a:endParaRPr lang="ko-KR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F6EF79-5AB2-4D70-9BE7-DB716575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748756"/>
            <a:ext cx="7915275" cy="2505075"/>
          </a:xfrm>
        </p:spPr>
      </p:pic>
    </p:spTree>
    <p:extLst>
      <p:ext uri="{BB962C8B-B14F-4D97-AF65-F5344CB8AC3E}">
        <p14:creationId xmlns:p14="http://schemas.microsoft.com/office/powerpoint/2010/main" val="240046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E0E-E70D-4542-B776-755FB46A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Special Method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37BF8-762A-490B-84BB-50807E59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496344"/>
            <a:ext cx="7886700" cy="3009900"/>
          </a:xfrm>
        </p:spPr>
      </p:pic>
    </p:spTree>
    <p:extLst>
      <p:ext uri="{BB962C8B-B14F-4D97-AF65-F5344CB8AC3E}">
        <p14:creationId xmlns:p14="http://schemas.microsoft.com/office/powerpoint/2010/main" val="233038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AC67-A4EA-4789-858F-1BB76E0D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BC62-CF97-45C5-B176-E19F5375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객체지향이란 프로그램을 </a:t>
            </a:r>
            <a:r>
              <a:rPr lang="ko-KR" altLang="en-US" b="1" dirty="0"/>
              <a:t>여러 객체의 상호작용</a:t>
            </a:r>
            <a:r>
              <a:rPr lang="ko-KR" altLang="en-US" dirty="0"/>
              <a:t>으로 보는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Abstract Data Type + Inheritance + Polymorphism = Object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에서는 클래스 기반 </a:t>
            </a:r>
            <a:r>
              <a:rPr lang="en-US" altLang="ko-KR" dirty="0"/>
              <a:t>OOP</a:t>
            </a:r>
            <a:r>
              <a:rPr lang="ko-KR" altLang="en-US" dirty="0"/>
              <a:t>를 기본으로 채택함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en-US" altLang="ko-KR" dirty="0"/>
              <a:t>vs </a:t>
            </a:r>
            <a:r>
              <a:rPr lang="ko-KR" altLang="en-US" dirty="0"/>
              <a:t>인스턴스</a:t>
            </a:r>
            <a:endParaRPr lang="en-US" altLang="ko-KR" dirty="0"/>
          </a:p>
          <a:p>
            <a:pPr lvl="1"/>
            <a:r>
              <a:rPr lang="ko-KR" altLang="en-US" dirty="0"/>
              <a:t>클래스 변수 </a:t>
            </a:r>
            <a:r>
              <a:rPr lang="en-US" altLang="ko-KR" dirty="0"/>
              <a:t>vs </a:t>
            </a:r>
            <a:r>
              <a:rPr lang="ko-KR" altLang="en-US" dirty="0"/>
              <a:t>인스턴스 변수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042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EE07-BD51-4A34-8CCF-C7DD91BF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5B0E-BB85-4013-B1E8-25D5187C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클래스로부터 속성과 동작을 </a:t>
            </a:r>
            <a:r>
              <a:rPr lang="ko-KR" altLang="en-US" b="1" dirty="0"/>
              <a:t>상속</a:t>
            </a:r>
            <a:r>
              <a:rPr lang="ko-KR" altLang="en-US" dirty="0"/>
              <a:t>받아 사용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Special Method</a:t>
            </a:r>
            <a:r>
              <a:rPr lang="ko-KR" altLang="en-US" dirty="0"/>
              <a:t>를 구현하여 내장 자료형처럼 사용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EE2-7704-4858-8F1E-6FFA9E5A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2A21-A774-4DE8-92BE-E31F6A34DD62}"/>
              </a:ext>
            </a:extLst>
          </p:cNvPr>
          <p:cNvSpPr txBox="1"/>
          <p:nvPr/>
        </p:nvSpPr>
        <p:spPr>
          <a:xfrm>
            <a:off x="3684164" y="2231579"/>
            <a:ext cx="482367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&gt;&gt;&gt; class A: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    </a:t>
            </a:r>
            <a:r>
              <a:rPr lang="en-US" altLang="ko-KR" sz="2800" dirty="0" err="1">
                <a:latin typeface="Consolas" panose="020B0609020204030204" pitchFamily="49" charset="0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</a:rPr>
              <a:t> = 13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a = A()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 err="1">
                <a:latin typeface="Consolas" panose="020B0609020204030204" pitchFamily="49" charset="0"/>
              </a:rPr>
              <a:t>a.i</a:t>
            </a:r>
            <a:r>
              <a:rPr lang="en-US" altLang="ko-KR" sz="2800" dirty="0">
                <a:latin typeface="Consolas" panose="020B0609020204030204" pitchFamily="49" charset="0"/>
              </a:rPr>
              <a:t>        # value?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 err="1">
                <a:latin typeface="Consolas" panose="020B0609020204030204" pitchFamily="49" charset="0"/>
              </a:rPr>
              <a:t>A.i</a:t>
            </a:r>
            <a:r>
              <a:rPr lang="en-US" altLang="ko-KR" sz="2800" dirty="0">
                <a:latin typeface="Consolas" panose="020B0609020204030204" pitchFamily="49" charset="0"/>
              </a:rPr>
              <a:t> = 42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 err="1">
                <a:latin typeface="Consolas" panose="020B0609020204030204" pitchFamily="49" charset="0"/>
              </a:rPr>
              <a:t>a.i</a:t>
            </a:r>
            <a:r>
              <a:rPr lang="en-US" altLang="ko-KR" sz="2800" dirty="0">
                <a:latin typeface="Consolas" panose="020B0609020204030204" pitchFamily="49" charset="0"/>
              </a:rPr>
              <a:t>        # value?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 err="1">
                <a:latin typeface="Consolas" panose="020B0609020204030204" pitchFamily="49" charset="0"/>
              </a:rPr>
              <a:t>a.i</a:t>
            </a:r>
            <a:r>
              <a:rPr lang="en-US" altLang="ko-KR" sz="2800" dirty="0">
                <a:latin typeface="Consolas" panose="020B0609020204030204" pitchFamily="49" charset="0"/>
              </a:rPr>
              <a:t> = 13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 err="1">
                <a:latin typeface="Consolas" panose="020B0609020204030204" pitchFamily="49" charset="0"/>
              </a:rPr>
              <a:t>A.i</a:t>
            </a:r>
            <a:r>
              <a:rPr lang="en-US" altLang="ko-KR" sz="2800" dirty="0">
                <a:latin typeface="Consolas" panose="020B0609020204030204" pitchFamily="49" charset="0"/>
              </a:rPr>
              <a:t>        # value?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0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5F86-409E-4F5E-9968-E350F0DF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9BB2-3784-4E11-8210-306DA3F3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동작을 하도록 </a:t>
            </a:r>
            <a:r>
              <a:rPr lang="en-US" altLang="ko-KR" dirty="0" err="1">
                <a:latin typeface="Consolas" panose="020B0609020204030204" pitchFamily="49" charset="0"/>
              </a:rPr>
              <a:t>MyComplex</a:t>
            </a:r>
            <a:r>
              <a:rPr lang="en-US" altLang="ko-KR" dirty="0"/>
              <a:t> </a:t>
            </a:r>
            <a:r>
              <a:rPr lang="ko-KR" altLang="en-US" dirty="0"/>
              <a:t>클래스를 작성하세요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</a:t>
            </a:r>
            <a:r>
              <a:rPr lang="ko-KR" altLang="en-US" dirty="0"/>
              <a:t>는 객체를 입력받아 </a:t>
            </a:r>
            <a:r>
              <a:rPr lang="en-US" altLang="ko-KR" b="1" dirty="0"/>
              <a:t>str</a:t>
            </a:r>
            <a:r>
              <a:rPr lang="ko-KR" altLang="en-US" b="1" dirty="0"/>
              <a:t>으로 변환 후</a:t>
            </a:r>
            <a:r>
              <a:rPr lang="ko-KR" altLang="en-US" dirty="0"/>
              <a:t> 출력함을 기억합시다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가지의 </a:t>
            </a:r>
            <a:r>
              <a:rPr lang="en-US" altLang="ko-KR" dirty="0"/>
              <a:t>Special Method</a:t>
            </a:r>
            <a:r>
              <a:rPr lang="ko-KR" altLang="en-US" dirty="0"/>
              <a:t>를 구현해보세요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FFF20-4B12-4614-8C33-34C15E64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3986213"/>
            <a:ext cx="4200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42AF-F368-4AE7-8E9A-12B9E48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2692-FE3A-4DC3-8836-ECEAC45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Class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클래스를 정의하는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클래스와 인스턴스의 용법</a:t>
            </a:r>
            <a:endParaRPr lang="en-US" altLang="ko-KR" dirty="0"/>
          </a:p>
          <a:p>
            <a:pPr lvl="1"/>
            <a:r>
              <a:rPr lang="en-US" altLang="ko-KR" dirty="0"/>
              <a:t>Attribute reference(</a:t>
            </a:r>
            <a:r>
              <a:rPr lang="ko-KR" altLang="en-US" dirty="0"/>
              <a:t>속성 참조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Instantiation(</a:t>
            </a:r>
            <a:r>
              <a:rPr lang="ko-KR" altLang="en-US" dirty="0"/>
              <a:t>인스턴스화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상속과 다형성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Special Method</a:t>
            </a:r>
          </a:p>
        </p:txBody>
      </p:sp>
    </p:spTree>
    <p:extLst>
      <p:ext uri="{BB962C8B-B14F-4D97-AF65-F5344CB8AC3E}">
        <p14:creationId xmlns:p14="http://schemas.microsoft.com/office/powerpoint/2010/main" val="329439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1008-4473-44B0-BFA7-3AEBF2B8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programming(OOP)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1377-0BED-41DA-A682-0958867F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Object(</a:t>
            </a:r>
            <a:r>
              <a:rPr lang="ko-KR" altLang="en-US" b="1" dirty="0"/>
              <a:t>객체</a:t>
            </a:r>
            <a:r>
              <a:rPr lang="en-US" altLang="ko-KR" b="1" dirty="0"/>
              <a:t>)</a:t>
            </a:r>
            <a:r>
              <a:rPr lang="ko-KR" altLang="en-US" dirty="0"/>
              <a:t>라는 개념에 기반한 프로그래밍 방법론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Structured programming(</a:t>
            </a:r>
            <a:r>
              <a:rPr lang="ko-KR" altLang="en-US" dirty="0"/>
              <a:t>구조적 프로그래밍</a:t>
            </a:r>
            <a:r>
              <a:rPr lang="en-US" altLang="ko-KR" dirty="0"/>
              <a:t>)</a:t>
            </a:r>
            <a:r>
              <a:rPr lang="ko-KR" altLang="en-US" dirty="0"/>
              <a:t>의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프로그램을 여러 객체의 </a:t>
            </a:r>
            <a:r>
              <a:rPr lang="ko-KR" altLang="en-US" b="1" dirty="0"/>
              <a:t>상호작용</a:t>
            </a:r>
            <a:r>
              <a:rPr lang="ko-KR" altLang="en-US" dirty="0"/>
              <a:t>으로 보는 시각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</a:t>
            </a:r>
            <a:r>
              <a:rPr lang="ko-KR" altLang="en-US" b="1" dirty="0"/>
              <a:t>클래스 기반</a:t>
            </a:r>
            <a:r>
              <a:rPr lang="ko-KR" altLang="en-US" dirty="0"/>
              <a:t>과 프로토타입 기반으로 나눌 수 있음</a:t>
            </a:r>
          </a:p>
        </p:txBody>
      </p:sp>
    </p:spTree>
    <p:extLst>
      <p:ext uri="{BB962C8B-B14F-4D97-AF65-F5344CB8AC3E}">
        <p14:creationId xmlns:p14="http://schemas.microsoft.com/office/powerpoint/2010/main" val="17481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A2E-43CC-4F1C-9038-C55DFD04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9455-C2CB-4A41-8183-FF040962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CS:</a:t>
            </a:r>
            <a:r>
              <a:rPr lang="ko-KR" altLang="en-US" dirty="0"/>
              <a:t> 식별자에 의해 참조되는 메모리 상의 어떠한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OOP: </a:t>
            </a:r>
            <a:r>
              <a:rPr lang="ko-KR" altLang="en-US" b="1" dirty="0"/>
              <a:t>추상 자료형</a:t>
            </a:r>
            <a:r>
              <a:rPr lang="ko-KR" altLang="en-US" dirty="0"/>
              <a:t>에 </a:t>
            </a:r>
            <a:r>
              <a:rPr lang="ko-KR" altLang="en-US" b="1" dirty="0"/>
              <a:t>다형성</a:t>
            </a:r>
            <a:r>
              <a:rPr lang="ko-KR" altLang="en-US" dirty="0"/>
              <a:t>과 </a:t>
            </a:r>
            <a:r>
              <a:rPr lang="ko-KR" altLang="en-US" b="1" dirty="0"/>
              <a:t>상속</a:t>
            </a:r>
            <a:r>
              <a:rPr lang="ko-KR" altLang="en-US" dirty="0"/>
              <a:t>이 더해진 것</a:t>
            </a:r>
            <a:endParaRPr lang="en-US" altLang="ko-KR" dirty="0"/>
          </a:p>
          <a:p>
            <a:pPr lvl="1"/>
            <a:r>
              <a:rPr lang="ko-KR" altLang="en-US" dirty="0"/>
              <a:t>상태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/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동작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을 가지고 있음</a:t>
            </a:r>
            <a:endParaRPr lang="en-US" altLang="ko-KR" dirty="0"/>
          </a:p>
          <a:p>
            <a:pPr lvl="1"/>
            <a:r>
              <a:rPr lang="ko-KR" altLang="en-US" dirty="0"/>
              <a:t>변수나 함수</a:t>
            </a:r>
            <a:r>
              <a:rPr lang="en-US" altLang="ko-KR" dirty="0"/>
              <a:t>, </a:t>
            </a:r>
            <a:r>
              <a:rPr lang="ko-KR" altLang="en-US" dirty="0"/>
              <a:t>자료구조의 조합이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자신의 상태에 접근하거나 수정할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4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7B05-81F5-4245-AC2E-FCE3CC1E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Data Type(</a:t>
            </a:r>
            <a:r>
              <a:rPr lang="ko-KR" altLang="en-US" dirty="0"/>
              <a:t>추상 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042A-7A86-4B37-AB3F-E9D01A9A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자료형에 대한 수학적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자료들과 그들에 대한 연산을 </a:t>
            </a:r>
            <a:r>
              <a:rPr lang="ko-KR" altLang="en-US" b="1" dirty="0"/>
              <a:t>사용자의 입장</a:t>
            </a:r>
            <a:r>
              <a:rPr lang="ko-KR" altLang="en-US" dirty="0"/>
              <a:t>에서 명시한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구체적인 구현 방법을 명시하지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가능한 값의 집합과 가능한 연산의 집합으로 동작이 구성됨</a:t>
            </a:r>
            <a:endParaRPr lang="en-US" altLang="ko-KR" dirty="0"/>
          </a:p>
          <a:p>
            <a:pPr lvl="1"/>
            <a:r>
              <a:rPr lang="ko-KR" altLang="en-US" dirty="0"/>
              <a:t>값의 집합</a:t>
            </a:r>
            <a:r>
              <a:rPr lang="en-US" altLang="ko-KR" dirty="0"/>
              <a:t>: </a:t>
            </a:r>
            <a:r>
              <a:rPr lang="ko-KR" altLang="en-US" dirty="0"/>
              <a:t>피연산자</a:t>
            </a:r>
            <a:endParaRPr lang="en-US" altLang="ko-KR" dirty="0"/>
          </a:p>
          <a:p>
            <a:pPr lvl="1"/>
            <a:r>
              <a:rPr lang="ko-KR" altLang="en-US" dirty="0"/>
              <a:t>연산의 집합</a:t>
            </a:r>
            <a:r>
              <a:rPr lang="en-US" altLang="ko-KR" dirty="0"/>
              <a:t>: 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B183-BC7A-48AE-8278-10658D22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BBD9-8E40-4CD8-9266-0CF375EC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객체들 간의 관계를 구축하는 방법의 일종</a:t>
            </a:r>
            <a:endParaRPr lang="en-US" altLang="ko-KR" dirty="0"/>
          </a:p>
          <a:p>
            <a:pPr lvl="1"/>
            <a:r>
              <a:rPr lang="en-US" altLang="ko-KR" b="1" dirty="0"/>
              <a:t>is-a</a:t>
            </a:r>
          </a:p>
          <a:p>
            <a:pPr lvl="1"/>
            <a:r>
              <a:rPr lang="en-US" altLang="ko-KR" dirty="0"/>
              <a:t>has-a</a:t>
            </a:r>
          </a:p>
          <a:p>
            <a:endParaRPr lang="en-US" altLang="ko-KR" dirty="0"/>
          </a:p>
          <a:p>
            <a:r>
              <a:rPr lang="ko-KR" altLang="en-US" dirty="0"/>
              <a:t>기존 객체로부터 속성과 동작을 상속받아 새로운 객체를 정의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B3CA9D-8F2D-4A97-9E51-C6E0FA95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39336"/>
              </p:ext>
            </p:extLst>
          </p:nvPr>
        </p:nvGraphicFramePr>
        <p:xfrm>
          <a:off x="2032000" y="4605301"/>
          <a:ext cx="8128000" cy="1385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71008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77868839"/>
                    </a:ext>
                  </a:extLst>
                </a:gridCol>
              </a:tblGrid>
              <a:tr h="6929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관계에 따른 용어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44531"/>
                  </a:ext>
                </a:extLst>
              </a:tr>
              <a:tr h="692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superclass, base class, parent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subclass,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derived class, child 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6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666-C19A-43BC-9905-1BE0A716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528D-DDBF-423B-8B70-6FB3A3F4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객체를 다양한 자료형으로 다룰 수 있는 성질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b="1" dirty="0"/>
              <a:t>관점</a:t>
            </a:r>
            <a:r>
              <a:rPr lang="ko-KR" altLang="en-US" dirty="0"/>
              <a:t>으로 본다고 생각해도 무방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다양한 자료형에 대해 동일한 </a:t>
            </a:r>
            <a:r>
              <a:rPr lang="ko-KR" altLang="en-US" b="1" dirty="0"/>
              <a:t>인터페이스</a:t>
            </a:r>
            <a:r>
              <a:rPr lang="ko-KR" altLang="en-US" dirty="0"/>
              <a:t>를 부여하는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언어들에 따라 여러 가지 형태로 달성될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55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F68-88EE-4E02-B72F-65FC0EE2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1EF1-7232-47BF-8CF4-E922A72F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 </a:t>
            </a:r>
            <a:r>
              <a:rPr lang="en-US" altLang="ko-KR" dirty="0"/>
              <a:t>OOP</a:t>
            </a:r>
            <a:r>
              <a:rPr lang="ko-KR" altLang="en-US" dirty="0"/>
              <a:t>를 지원하기 위해 기본적으로 사용하는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클래스를 만드는 것은 새로운 자료형을 만드는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에서는 </a:t>
            </a:r>
            <a:r>
              <a:rPr lang="en-US" altLang="ko-KR" dirty="0">
                <a:latin typeface="Consolas" panose="020B0609020204030204" pitchFamily="49" charset="0"/>
              </a:rPr>
              <a:t>class</a:t>
            </a:r>
            <a:r>
              <a:rPr lang="en-US" altLang="ko-KR" dirty="0"/>
              <a:t> </a:t>
            </a:r>
            <a:r>
              <a:rPr lang="ko-KR" altLang="en-US" dirty="0"/>
              <a:t>문법을 이용해 클래스를 생성할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메소드 선언 시</a:t>
            </a:r>
            <a:r>
              <a:rPr lang="en-US" altLang="ko-KR" dirty="0"/>
              <a:t>, </a:t>
            </a:r>
            <a:r>
              <a:rPr lang="ko-KR" altLang="en-US" dirty="0"/>
              <a:t>첫 매개변수 이름을 </a:t>
            </a:r>
            <a:r>
              <a:rPr lang="en-US" altLang="ko-KR" dirty="0">
                <a:latin typeface="Consolas" panose="020B0609020204030204" pitchFamily="49" charset="0"/>
              </a:rPr>
              <a:t>self</a:t>
            </a:r>
            <a:r>
              <a:rPr lang="ko-KR" altLang="en-US" dirty="0"/>
              <a:t>로 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5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628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Theme</vt:lpstr>
      <vt:lpstr>클래스</vt:lpstr>
      <vt:lpstr>목차</vt:lpstr>
      <vt:lpstr>목차</vt:lpstr>
      <vt:lpstr>Object-oriented programming(OOP)</vt:lpstr>
      <vt:lpstr>Object(객체)란?</vt:lpstr>
      <vt:lpstr>Abstract Data Type(추상 자료형)</vt:lpstr>
      <vt:lpstr>Inheritance(상속)</vt:lpstr>
      <vt:lpstr>Polymorphism(다형성)</vt:lpstr>
      <vt:lpstr>Class</vt:lpstr>
      <vt:lpstr>클래스를 정의하는 방법</vt:lpstr>
      <vt:lpstr>클래스와 인스턴스의 용법</vt:lpstr>
      <vt:lpstr>Python의 상속</vt:lpstr>
      <vt:lpstr>Python의 상속</vt:lpstr>
      <vt:lpstr>Python의 상속</vt:lpstr>
      <vt:lpstr>Python의 다형성</vt:lpstr>
      <vt:lpstr>Python의 다형성</vt:lpstr>
      <vt:lpstr>Python의 다형성</vt:lpstr>
      <vt:lpstr>Special Method</vt:lpstr>
      <vt:lpstr>Special Method</vt:lpstr>
      <vt:lpstr>Special Method</vt:lpstr>
      <vt:lpstr>Special Method</vt:lpstr>
      <vt:lpstr>중요점</vt:lpstr>
      <vt:lpstr>중요점</vt:lpstr>
      <vt:lpstr>문제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함수와 클래스</dc:title>
  <dc:creator>Park JungWook</dc:creator>
  <cp:lastModifiedBy>Park JungWook</cp:lastModifiedBy>
  <cp:revision>650</cp:revision>
  <dcterms:created xsi:type="dcterms:W3CDTF">2021-11-20T11:14:02Z</dcterms:created>
  <dcterms:modified xsi:type="dcterms:W3CDTF">2021-12-02T05:33:00Z</dcterms:modified>
</cp:coreProperties>
</file>