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  <p:sldId id="272" r:id="rId17"/>
    <p:sldId id="274" r:id="rId18"/>
    <p:sldId id="273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3E3C-A90A-4428-AC91-90D70147E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527A-D60E-4ECA-8AE5-9DF48B74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653B-5D4E-4EE9-8468-909D37A5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4155-65A9-4544-9B3D-AC137717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4DC7-E55D-421B-83ED-AC9BEAD7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567-7DF1-421D-85B5-3A681532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A25FF-F981-4DDA-9513-AB1A1CF01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11547-E77F-4FFA-AA1B-559C68ED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3BB9-1A33-4A7E-B1C5-129065EC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59B2-41D4-4D44-BFB2-9370587F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B6EA8-3764-49CD-BEB2-0019DF28E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C08E0-A006-4DC8-9366-FCD3B806A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6EE3-2D74-4518-A11A-7FC6A377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2182-9749-4DDC-8431-9E1EEDE9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50A0-65FA-40BB-8CBD-C62174BC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5EAF-D24A-4859-9D6A-A00FA66A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724D-88A3-47DF-B00E-536E1A63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6FB8-B10C-460C-9775-0A9EA5FE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74A-DA29-47FB-8BC8-989C3126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841A-7503-4EE9-83C5-B8556583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3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53B0-E1A1-4C63-B3DA-6769F960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A848-CD67-4989-B74F-CD10897A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BAAD-7777-4DE0-8FE2-C82AC1B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88D9-60AE-47C2-9303-5B63D661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4B40F-B67A-46E6-8336-2507A68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6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DAA7-53E6-4B6A-8B9C-19E7E51B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6A29-C5DB-4AFD-81D9-9E7221B32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3A76-F7DD-4EFA-8B29-A9BFCC16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7F79A-72F8-46EC-A6BB-4234FCE5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65E16-4CDF-4012-B2A4-3C11D48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52C0D-7E3C-43C2-8424-6F3738CA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B81F-7B53-4E32-88D7-6BA4A2B0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7B54-7DEB-4A0B-AC25-C6DE6ADE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DFC8-792F-40F2-8ECE-D81A35A3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BFD68-3915-427E-8FAB-685F6908C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24E16-3450-4CA7-BCA8-1898479E5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970D4-1FDB-4DBC-AF99-D181F304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8A761-36EA-45C7-82D7-DCE88945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505B8-D44B-4825-89F4-ED8B85DA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4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0EC1-E567-42FF-A473-D9C6A4A7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CFFDF-ABAC-4534-9083-15536B73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44069-5218-460F-8A0B-30982518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7C471-DA53-49E4-94D2-963F508D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EF382-1D08-4026-A854-5DC56180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E1158-F29A-4762-B747-EB30C4AE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9362-E493-4B93-B685-9FE45182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8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A7E5-E290-4727-AC25-445BF10C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A0B6-8821-404A-98EA-B55DEB45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95915-D6B4-44BF-A60C-D4C758C5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2B820-6F6F-4EFF-89E4-6EBD4D0D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311C8-0446-4418-B674-B5C2ACF9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03E9D-37D9-4FC7-BD5B-EBF4FB91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5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37B6-1D7A-4DE1-93BA-46638FAD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F1895-68E9-4F9C-BBB2-EF81AB081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B6A54-8D6A-417D-87A6-0E78C2AF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97671-5A5A-4744-B7BF-57871C76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93FA-3675-440C-9BA4-59556323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4B230-746B-4683-8F3A-6EB4654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1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9414F-05F2-415E-AACA-6A2AF083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EDD32-AD53-494C-B956-C263D4E2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F91AA-80A0-4C6D-AF70-93A521307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E943-B27D-4E0C-990C-864F63A82B4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1394-CB97-4669-A85B-4BA24D8F0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D2FF-2B88-4EFF-A2D2-96C39218F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17BE-C0C3-419B-98E3-F4A62742F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42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oetry.org/" TargetMode="External"/><Relationship Id="rId2" Type="http://schemas.openxmlformats.org/officeDocument/2006/relationships/hyperlink" Target="https://pipenv.pypa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docs.conda.io/en/lates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9602-3FE4-44BF-889F-9E2645448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모듈과 패키지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7852B-58B5-497D-B8D8-5C77F094C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</a:p>
        </p:txBody>
      </p:sp>
    </p:spTree>
    <p:extLst>
      <p:ext uri="{BB962C8B-B14F-4D97-AF65-F5344CB8AC3E}">
        <p14:creationId xmlns:p14="http://schemas.microsoft.com/office/powerpoint/2010/main" val="81401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7AD0-FD22-433D-AD76-28BE13A1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AEDC-80B2-464E-A725-D68C27D7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파일 내의 이름공간이 겹칠 위험을 모듈로 해결했다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그렇다면 모듈 자체의 이름이 겹칠 위험은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가 만든 </a:t>
            </a:r>
            <a:r>
              <a:rPr lang="en-US" altLang="ko-KR" b="1" dirty="0"/>
              <a:t>B</a:t>
            </a:r>
            <a:r>
              <a:rPr lang="ko-KR" altLang="en-US" dirty="0"/>
              <a:t>라는 모듈 </a:t>
            </a:r>
            <a:r>
              <a:rPr lang="en-US" altLang="ko-KR" dirty="0"/>
              <a:t>vs C</a:t>
            </a:r>
            <a:r>
              <a:rPr lang="ko-KR" altLang="en-US" dirty="0"/>
              <a:t>가 만든 </a:t>
            </a:r>
            <a:r>
              <a:rPr lang="en-US" altLang="ko-KR" b="1" dirty="0"/>
              <a:t>B</a:t>
            </a:r>
            <a:r>
              <a:rPr lang="ko-KR" altLang="en-US" dirty="0"/>
              <a:t>라는 모듈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해결하는 것이 </a:t>
            </a:r>
            <a:r>
              <a:rPr lang="en-US" altLang="ko-KR" dirty="0"/>
              <a:t>package!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3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53FD-9155-42F1-ABC5-3D97DA9B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58B0A-3910-4803-A62F-5784420E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29" y="2039008"/>
            <a:ext cx="3676650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C6008-9085-405D-A864-9DC24711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29" y="3027598"/>
            <a:ext cx="3676650" cy="1011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204AE1-2709-432D-BE4A-58045FAE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082" y="4118733"/>
            <a:ext cx="2476500" cy="217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22FB9-BA0C-45CB-896F-86EA28EDC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410" y="2392879"/>
            <a:ext cx="3552825" cy="1628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B558AD-EBE0-47E2-9362-67ECCA457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797" y="4399138"/>
            <a:ext cx="3448050" cy="1181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3D72DB-FCB6-4945-8E1B-2F39752B71B1}"/>
              </a:ext>
            </a:extLst>
          </p:cNvPr>
          <p:cNvSpPr/>
          <p:nvPr/>
        </p:nvSpPr>
        <p:spPr>
          <a:xfrm>
            <a:off x="2131450" y="2392879"/>
            <a:ext cx="812363" cy="210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C3077-C4DF-4BBD-BC9D-F5A3FD6FD29D}"/>
              </a:ext>
            </a:extLst>
          </p:cNvPr>
          <p:cNvSpPr/>
          <p:nvPr/>
        </p:nvSpPr>
        <p:spPr>
          <a:xfrm>
            <a:off x="2131450" y="3371289"/>
            <a:ext cx="812363" cy="210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9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2E4B-9A8B-447D-A62B-AEFFA423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9CD8-2403-44DE-A409-51D8D112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서브모듈</a:t>
            </a:r>
            <a:r>
              <a:rPr lang="en-US" altLang="ko-KR" dirty="0"/>
              <a:t>, </a:t>
            </a:r>
            <a:r>
              <a:rPr lang="ko-KR" altLang="en-US" dirty="0"/>
              <a:t>또는 재귀적으로 </a:t>
            </a:r>
            <a:r>
              <a:rPr lang="ko-KR" altLang="en-US" b="1" dirty="0"/>
              <a:t>서브패키지</a:t>
            </a:r>
            <a:r>
              <a:rPr lang="ko-KR" altLang="en-US" dirty="0"/>
              <a:t>를 포함할 수 있는 모듈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__path__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/>
              <a:t>속성을 가지고 있는 모듈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패키지는 모듈 이름공간을 구조화하는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모듈의 일종</a:t>
            </a:r>
            <a:r>
              <a:rPr lang="ko-KR" altLang="en-US" dirty="0"/>
              <a:t>이다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9846-A357-4098-938D-FCB1BAC3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B6C0-3F41-4F79-8AB0-1D4637DD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18" y="2440780"/>
            <a:ext cx="351472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3C4CB-D495-4F39-A9C1-BAB00F38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982" y="2126455"/>
            <a:ext cx="2438400" cy="2314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BB6662-BDD2-4BDA-AC6E-06ED47388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4" y="4876798"/>
            <a:ext cx="7181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3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DA44-8197-48AD-9867-FE4088E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3DDA-8ECD-4CC0-A3AE-B6574274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3.3 </a:t>
            </a:r>
            <a:r>
              <a:rPr lang="ko-KR" altLang="en-US" dirty="0"/>
              <a:t>이상부터</a:t>
            </a:r>
            <a:r>
              <a:rPr lang="en-US" altLang="ko-KR" dirty="0"/>
              <a:t>, </a:t>
            </a:r>
            <a:r>
              <a:rPr lang="ko-KR" altLang="en-US" dirty="0"/>
              <a:t>패키지는 </a:t>
            </a:r>
            <a:r>
              <a:rPr lang="en-US" altLang="ko-KR" dirty="0"/>
              <a:t>2</a:t>
            </a:r>
            <a:r>
              <a:rPr lang="ko-KR" altLang="en-US" dirty="0"/>
              <a:t>가지로 나뉨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PEP 420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위치에 있는 같은 이름의 모듈을</a:t>
            </a:r>
            <a:r>
              <a:rPr lang="en-US" altLang="ko-KR" dirty="0"/>
              <a:t> </a:t>
            </a:r>
            <a:r>
              <a:rPr lang="ko-KR" altLang="en-US" dirty="0"/>
              <a:t>같이 불러올 수 있음</a:t>
            </a:r>
            <a:r>
              <a:rPr lang="en-US" altLang="ko-KR" dirty="0"/>
              <a:t>!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5E1A4D6-95AB-4592-A5ED-53745EE7D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11688"/>
              </p:ext>
            </p:extLst>
          </p:nvPr>
        </p:nvGraphicFramePr>
        <p:xfrm>
          <a:off x="2032000" y="4813493"/>
          <a:ext cx="8128000" cy="93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860089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4079980"/>
                    </a:ext>
                  </a:extLst>
                </a:gridCol>
              </a:tblGrid>
              <a:tr h="40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regular package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namespace package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115246"/>
                  </a:ext>
                </a:extLst>
              </a:tr>
              <a:tr h="533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__init__.py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__init__.py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7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89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34D2-8CE2-4DC8-AE4C-42434BB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__init__.py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53064-6AAB-4062-AADD-D1098A29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02" y="2385041"/>
            <a:ext cx="3324225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E2A9A-13A8-4146-A59D-060FC1F0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01" y="4472959"/>
            <a:ext cx="4543425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C83C3-C7B1-4183-82EC-C8F47DE29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39" y="2704128"/>
            <a:ext cx="406717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E807C-D2F7-400D-AEA4-49159995D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65" y="4520583"/>
            <a:ext cx="3438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7C71-9F07-4316-8C1C-6F638075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Graphic 4" descr="Syncing cloud with solid fill">
            <a:extLst>
              <a:ext uri="{FF2B5EF4-FFF2-40B4-BE49-F238E27FC236}">
                <a16:creationId xmlns:a16="http://schemas.microsoft.com/office/drawing/2014/main" id="{94C265B5-1314-4458-94BD-D0F1E0A10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911" y="3845261"/>
            <a:ext cx="1684177" cy="1684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A89B8-DDC4-47D1-8B42-9208774F8A2B}"/>
              </a:ext>
            </a:extLst>
          </p:cNvPr>
          <p:cNvSpPr txBox="1"/>
          <p:nvPr/>
        </p:nvSpPr>
        <p:spPr>
          <a:xfrm>
            <a:off x="5743178" y="561223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9C5D21DC-7137-489A-808E-13DFFFA23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376" y="3845261"/>
            <a:ext cx="1684177" cy="1684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DB3C54-D197-48B8-B635-92F4AC690276}"/>
              </a:ext>
            </a:extLst>
          </p:cNvPr>
          <p:cNvSpPr txBox="1"/>
          <p:nvPr/>
        </p:nvSpPr>
        <p:spPr>
          <a:xfrm>
            <a:off x="1813848" y="5612236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A</a:t>
            </a:r>
            <a:endParaRPr lang="ko-KR" altLang="en-US" dirty="0"/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96ECBA1C-CDB6-49CC-9A09-A36623D77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47" y="3845260"/>
            <a:ext cx="1684177" cy="1684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B1E0C2-91DC-46A5-8350-7FCAECB4CE9E}"/>
              </a:ext>
            </a:extLst>
          </p:cNvPr>
          <p:cNvSpPr txBox="1"/>
          <p:nvPr/>
        </p:nvSpPr>
        <p:spPr>
          <a:xfrm>
            <a:off x="9217736" y="5612236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B</a:t>
            </a:r>
            <a:endParaRPr lang="ko-KR" alt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9ABE95-EF65-46DE-A816-D42B2EC373DC}"/>
              </a:ext>
            </a:extLst>
          </p:cNvPr>
          <p:cNvSpPr/>
          <p:nvPr/>
        </p:nvSpPr>
        <p:spPr>
          <a:xfrm>
            <a:off x="3758028" y="444503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85AE8D-1E52-4C62-94D9-4BC6574CA3BC}"/>
              </a:ext>
            </a:extLst>
          </p:cNvPr>
          <p:cNvSpPr/>
          <p:nvPr/>
        </p:nvSpPr>
        <p:spPr>
          <a:xfrm>
            <a:off x="7455563" y="444503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450CBCD-ECA6-4F41-B173-7C2A94C23A99}"/>
              </a:ext>
            </a:extLst>
          </p:cNvPr>
          <p:cNvSpPr/>
          <p:nvPr/>
        </p:nvSpPr>
        <p:spPr>
          <a:xfrm>
            <a:off x="6448820" y="2742655"/>
            <a:ext cx="2923957" cy="1061206"/>
          </a:xfrm>
          <a:prstGeom prst="wedgeEllipseCallout">
            <a:avLst>
              <a:gd name="adj1" fmla="val 50697"/>
              <a:gd name="adj2" fmla="val 775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 안돼요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A4278F5-1D2C-4F6F-84E7-2FC3F2B45C68}"/>
              </a:ext>
            </a:extLst>
          </p:cNvPr>
          <p:cNvSpPr/>
          <p:nvPr/>
        </p:nvSpPr>
        <p:spPr>
          <a:xfrm>
            <a:off x="2483142" y="2259741"/>
            <a:ext cx="3464134" cy="1061206"/>
          </a:xfrm>
          <a:prstGeom prst="wedgeEllipseCallout">
            <a:avLst>
              <a:gd name="adj1" fmla="val -42362"/>
              <a:gd name="adj2" fmla="val 113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의존성</a:t>
            </a:r>
            <a:r>
              <a:rPr lang="ko-KR" altLang="en-US" dirty="0">
                <a:solidFill>
                  <a:schemeClr val="tx1"/>
                </a:solidFill>
              </a:rPr>
              <a:t> 설치 하셨나요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5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361B-A9B7-422F-86D2-4F5F126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36AD-2286-4BC8-B7EF-EF276B24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현대의 프로그램은 다양한 프로그램</a:t>
            </a:r>
            <a:r>
              <a:rPr lang="en-US" altLang="ko-KR" dirty="0"/>
              <a:t>/</a:t>
            </a:r>
            <a:r>
              <a:rPr lang="ko-KR" altLang="en-US" dirty="0"/>
              <a:t>라이브러리에 </a:t>
            </a:r>
            <a:r>
              <a:rPr lang="ko-KR" altLang="en-US" b="1" dirty="0"/>
              <a:t>의존</a:t>
            </a:r>
            <a:endParaRPr lang="en-US" altLang="ko-KR" b="1" dirty="0"/>
          </a:p>
          <a:p>
            <a:pPr lvl="1"/>
            <a:r>
              <a:rPr lang="ko-KR" altLang="en-US" dirty="0"/>
              <a:t>소프트웨어 개발에도 똑같이 적용되는 이야기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어떤 외부 라이브러리를 사용하고 있는지 관리</a:t>
            </a:r>
            <a:r>
              <a:rPr lang="en-US" altLang="ko-KR" dirty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언어가 표준적으로 지원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외부 의존성 관리 도구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기본적으로 </a:t>
            </a:r>
            <a:r>
              <a:rPr lang="en-US" altLang="ko-KR" dirty="0">
                <a:latin typeface="Consolas" panose="020B0609020204030204" pitchFamily="49" charset="0"/>
              </a:rPr>
              <a:t>pip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06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2E4F-ABCE-43C6-9448-BACCF641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Environment(</a:t>
            </a:r>
            <a:r>
              <a:rPr lang="ko-KR" altLang="en-US" dirty="0"/>
              <a:t>가상환경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Graphic 3" descr="Syncing cloud with solid fill">
            <a:extLst>
              <a:ext uri="{FF2B5EF4-FFF2-40B4-BE49-F238E27FC236}">
                <a16:creationId xmlns:a16="http://schemas.microsoft.com/office/drawing/2014/main" id="{373F3879-17E7-4C05-8415-98127423A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911" y="3845261"/>
            <a:ext cx="1684177" cy="1684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27C7C-997C-4D59-8D4C-376B867CAB57}"/>
              </a:ext>
            </a:extLst>
          </p:cNvPr>
          <p:cNvSpPr txBox="1"/>
          <p:nvPr/>
        </p:nvSpPr>
        <p:spPr>
          <a:xfrm>
            <a:off x="5743178" y="561223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CB2494D1-1604-4AD6-9172-D818D2D8E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376" y="3845261"/>
            <a:ext cx="1684177" cy="1684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6C3EB-360B-4583-BB30-B0EFCA6D829F}"/>
              </a:ext>
            </a:extLst>
          </p:cNvPr>
          <p:cNvSpPr txBox="1"/>
          <p:nvPr/>
        </p:nvSpPr>
        <p:spPr>
          <a:xfrm>
            <a:off x="1813848" y="5612236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A</a:t>
            </a:r>
            <a:endParaRPr lang="ko-KR" altLang="en-US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DC97A71-BA09-465F-A501-2FD7EB3A9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1447" y="3845260"/>
            <a:ext cx="1684177" cy="1684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3CDEE7-34F3-438A-97EA-55193093CC23}"/>
              </a:ext>
            </a:extLst>
          </p:cNvPr>
          <p:cNvSpPr txBox="1"/>
          <p:nvPr/>
        </p:nvSpPr>
        <p:spPr>
          <a:xfrm>
            <a:off x="9217736" y="5612236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B</a:t>
            </a:r>
            <a:endParaRPr lang="ko-KR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66DE1D-908B-45B8-A134-8F3B8E57910F}"/>
              </a:ext>
            </a:extLst>
          </p:cNvPr>
          <p:cNvSpPr/>
          <p:nvPr/>
        </p:nvSpPr>
        <p:spPr>
          <a:xfrm>
            <a:off x="3758028" y="444503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0C27BB-D2E0-4E50-A97A-3B7A39F0705C}"/>
              </a:ext>
            </a:extLst>
          </p:cNvPr>
          <p:cNvSpPr/>
          <p:nvPr/>
        </p:nvSpPr>
        <p:spPr>
          <a:xfrm>
            <a:off x="7455563" y="444503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1823856-EF04-4EF8-A85C-348F6398B5C7}"/>
              </a:ext>
            </a:extLst>
          </p:cNvPr>
          <p:cNvSpPr/>
          <p:nvPr/>
        </p:nvSpPr>
        <p:spPr>
          <a:xfrm>
            <a:off x="6448820" y="2742655"/>
            <a:ext cx="2923957" cy="1061206"/>
          </a:xfrm>
          <a:prstGeom prst="wedgeEllipseCallout">
            <a:avLst>
              <a:gd name="adj1" fmla="val 50697"/>
              <a:gd name="adj2" fmla="val 775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 안돼요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83EEEAC-92F8-4931-A223-C5C0DDAB68F1}"/>
              </a:ext>
            </a:extLst>
          </p:cNvPr>
          <p:cNvSpPr/>
          <p:nvPr/>
        </p:nvSpPr>
        <p:spPr>
          <a:xfrm>
            <a:off x="2483142" y="2259741"/>
            <a:ext cx="3464134" cy="1061206"/>
          </a:xfrm>
          <a:prstGeom prst="wedgeEllipseCallout">
            <a:avLst>
              <a:gd name="adj1" fmla="val -42362"/>
              <a:gd name="adj2" fmla="val 113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버전 확인하셨나요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9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F49F-C0F2-48B4-A5E9-2AB5D537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Environment(</a:t>
            </a:r>
            <a:r>
              <a:rPr lang="ko-KR" altLang="en-US" dirty="0"/>
              <a:t>가상환경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3E57-D4A5-48DE-A3CC-BE9BE09F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같은 프로그램</a:t>
            </a:r>
            <a:r>
              <a:rPr lang="en-US" altLang="ko-KR" dirty="0"/>
              <a:t>/</a:t>
            </a:r>
            <a:r>
              <a:rPr lang="ko-KR" altLang="en-US" dirty="0"/>
              <a:t>라이브러리라 해도 버전에 따라 동작이 다름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업데이트되면서 상위 버전에 버그가 생긴다면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프로젝트엔 이 버전</a:t>
            </a:r>
            <a:r>
              <a:rPr lang="en-US" altLang="ko-KR" dirty="0"/>
              <a:t>, </a:t>
            </a:r>
            <a:r>
              <a:rPr lang="ko-KR" altLang="en-US" dirty="0"/>
              <a:t>저 프로젝트엔 저 버전을 써야한다면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b="1" dirty="0"/>
              <a:t>가상환경</a:t>
            </a:r>
            <a:r>
              <a:rPr lang="ko-KR" altLang="en-US" dirty="0"/>
              <a:t>을 만들어</a:t>
            </a:r>
            <a:r>
              <a:rPr lang="en-US" altLang="ko-KR" dirty="0"/>
              <a:t>, </a:t>
            </a:r>
            <a:r>
              <a:rPr lang="ko-KR" altLang="en-US" dirty="0"/>
              <a:t>프로젝트에 알맞은 환경을 설정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기본적으로 </a:t>
            </a:r>
            <a:r>
              <a:rPr lang="en-US" altLang="ko-KR" dirty="0" err="1">
                <a:latin typeface="Consolas" panose="020B0609020204030204" pitchFamily="49" charset="0"/>
              </a:rPr>
              <a:t>venv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57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B6E1-703A-42E7-9EA0-D16AF883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AE52-DB4A-4AD2-A3BD-AD26C50B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인터프리터를 벗어나면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모듈 검색 경로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3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B332-5228-471D-8875-E0B7B522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</a:t>
            </a:r>
            <a:r>
              <a:rPr lang="en-US" altLang="ko-KR" dirty="0"/>
              <a:t>+ </a:t>
            </a:r>
            <a:r>
              <a:rPr lang="ko-KR" altLang="en-US" dirty="0"/>
              <a:t>가상환경 </a:t>
            </a:r>
            <a:r>
              <a:rPr lang="en-US" altLang="ko-KR" dirty="0"/>
              <a:t>= 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C125-A499-447E-8EEB-55C0CBE6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hlinkClick r:id="rId2"/>
              </a:rPr>
              <a:t>Pipenv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  <a:hlinkClick r:id="rId3"/>
              </a:rPr>
              <a:t>Poetry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  <a:hlinkClick r:id="rId4"/>
              </a:rPr>
              <a:t>Conda</a:t>
            </a:r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  <a:hlinkClick r:id="rId5"/>
              </a:rPr>
              <a:t>Anaconda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47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8D6B-2502-49A5-8950-01D82559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0F97-0BF6-4414-B8BD-0B31FCA3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관심사 분리를 위해 코드를 별도의 파일로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코드가 구조화되는 단위인 모듈</a:t>
            </a:r>
            <a:r>
              <a:rPr lang="en-US" altLang="ko-KR" dirty="0"/>
              <a:t>(module)</a:t>
            </a:r>
          </a:p>
          <a:p>
            <a:endParaRPr lang="en-US" altLang="ko-KR" dirty="0"/>
          </a:p>
          <a:p>
            <a:r>
              <a:rPr lang="ko-KR" altLang="en-US" dirty="0"/>
              <a:t>모듈 이름공간을 구조화하는 모듈의 일종 패키지</a:t>
            </a:r>
            <a:r>
              <a:rPr lang="en-US" altLang="ko-KR" dirty="0"/>
              <a:t>(package)</a:t>
            </a:r>
          </a:p>
          <a:p>
            <a:endParaRPr lang="en-US" altLang="ko-KR" dirty="0"/>
          </a:p>
          <a:p>
            <a:r>
              <a:rPr lang="ko-KR" altLang="en-US" dirty="0"/>
              <a:t>의존성 관리 도구</a:t>
            </a:r>
            <a:r>
              <a:rPr lang="en-US" altLang="ko-KR" dirty="0"/>
              <a:t>,</a:t>
            </a:r>
            <a:r>
              <a:rPr lang="ko-KR" altLang="en-US" dirty="0"/>
              <a:t> 필요한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가상환경</a:t>
            </a:r>
            <a:r>
              <a:rPr lang="en-US" altLang="ko-KR" dirty="0"/>
              <a:t>, </a:t>
            </a:r>
            <a:r>
              <a:rPr lang="ko-KR" altLang="en-US" dirty="0"/>
              <a:t>필요한 이유</a:t>
            </a:r>
          </a:p>
        </p:txBody>
      </p:sp>
    </p:spTree>
    <p:extLst>
      <p:ext uri="{BB962C8B-B14F-4D97-AF65-F5344CB8AC3E}">
        <p14:creationId xmlns:p14="http://schemas.microsoft.com/office/powerpoint/2010/main" val="395098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BE55-132D-448A-BC55-A229EF83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대화형 인터프리터를 벗어나면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D918B-7C65-4D00-9177-0844272D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8366"/>
            <a:ext cx="4573555" cy="228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954CE-872C-4F64-9E53-0FF25B4B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24" y="4303054"/>
            <a:ext cx="5816276" cy="21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A11-4921-45D4-8999-9DAD8660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대화형 인터프리터를 벗어나면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539350-88AC-413F-A223-35DF45D2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16" y="1690688"/>
            <a:ext cx="2093053" cy="2093053"/>
          </a:xfrm>
          <a:prstGeom prst="rect">
            <a:avLst/>
          </a:prstGeom>
        </p:spPr>
      </p:pic>
      <p:pic>
        <p:nvPicPr>
          <p:cNvPr id="9" name="Picture 8" descr="A picture containing text, monitor, picture frame&#10;&#10;Description automatically generated">
            <a:extLst>
              <a:ext uri="{FF2B5EF4-FFF2-40B4-BE49-F238E27FC236}">
                <a16:creationId xmlns:a16="http://schemas.microsoft.com/office/drawing/2014/main" id="{C4E3C23E-A303-4866-841B-5C1D69793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23" y="3707934"/>
            <a:ext cx="2093053" cy="2093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E186C-32DA-4897-BDEA-EF8435F73732}"/>
              </a:ext>
            </a:extLst>
          </p:cNvPr>
          <p:cNvSpPr txBox="1"/>
          <p:nvPr/>
        </p:nvSpPr>
        <p:spPr>
          <a:xfrm>
            <a:off x="2121286" y="3823588"/>
            <a:ext cx="239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script file(.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D99F-AFAB-413F-8238-A6159F3533BB}"/>
              </a:ext>
            </a:extLst>
          </p:cNvPr>
          <p:cNvSpPr txBox="1"/>
          <p:nvPr/>
        </p:nvSpPr>
        <p:spPr>
          <a:xfrm>
            <a:off x="7188381" y="580098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python myscript.py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8C65B46-9AA6-42D1-BFCA-BD484270FF2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365769" y="2737215"/>
            <a:ext cx="4054681" cy="97071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C05D-7926-4311-B0FA-E12E86C8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대화형 인터프리터를 벗어나면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D092-06EF-4395-B338-09B88559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접미사를 붙여 </a:t>
            </a:r>
            <a:r>
              <a:rPr lang="en-US" altLang="ko-KR" dirty="0"/>
              <a:t>Python </a:t>
            </a:r>
            <a:r>
              <a:rPr lang="ko-KR" altLang="en-US" dirty="0"/>
              <a:t>스크립트 코드임을 알림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관심사 분리를 위해 코드를 별도의 파일로 분할하여야 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각각의 파일을 </a:t>
            </a:r>
            <a:r>
              <a:rPr lang="en-US" altLang="ko-KR" b="1" dirty="0"/>
              <a:t>module</a:t>
            </a:r>
            <a:r>
              <a:rPr lang="ko-KR" altLang="en-US" dirty="0"/>
              <a:t>이라고 지칭함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모듈은 다른 모듈에 </a:t>
            </a:r>
            <a:r>
              <a:rPr lang="en-US" altLang="ko-KR" dirty="0">
                <a:latin typeface="Consolas" panose="020B0609020204030204" pitchFamily="49" charset="0"/>
              </a:rPr>
              <a:t>import</a:t>
            </a:r>
            <a:r>
              <a:rPr lang="ko-KR" altLang="en-US" dirty="0"/>
              <a:t>될 수 있음</a:t>
            </a:r>
          </a:p>
        </p:txBody>
      </p:sp>
    </p:spTree>
    <p:extLst>
      <p:ext uri="{BB962C8B-B14F-4D97-AF65-F5344CB8AC3E}">
        <p14:creationId xmlns:p14="http://schemas.microsoft.com/office/powerpoint/2010/main" val="55564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F157-C26A-45DC-8C4A-B6FB93F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8C208-0AA6-41F6-8625-800C9E36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7" y="2231230"/>
            <a:ext cx="52101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009C6-95EC-4F28-9479-44E94B26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4248147"/>
            <a:ext cx="5848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A62A-23CD-4178-9DF6-8CA7A3AC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F929-40B1-42AB-9211-B1FC9389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에서 코드가 구조화되는 단위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각 모듈은 자신만의 이름공간을 가지고 있음</a:t>
            </a:r>
            <a:endParaRPr lang="en-US" altLang="ko-KR" dirty="0"/>
          </a:p>
          <a:p>
            <a:pPr lvl="1"/>
            <a:r>
              <a:rPr lang="ko-KR" altLang="en-US" dirty="0"/>
              <a:t>각 모듈의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global</a:t>
            </a:r>
            <a:r>
              <a:rPr lang="en-US" altLang="ko-KR" dirty="0"/>
              <a:t> </a:t>
            </a:r>
            <a:r>
              <a:rPr lang="ko-KR" altLang="en-US" dirty="0"/>
              <a:t>변수는 자신이 속한 모듈의 이름공간 내에서만 유효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모듈이 정의하는 이름들은 </a:t>
            </a:r>
            <a:r>
              <a:rPr lang="en-US" altLang="ko-KR" dirty="0" err="1">
                <a:latin typeface="Consolas" panose="020B0609020204030204" pitchFamily="49" charset="0"/>
              </a:rPr>
              <a:t>dir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함수로 확인할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모듈에서 </a:t>
            </a:r>
            <a:r>
              <a:rPr lang="en-US" altLang="ko-KR" dirty="0"/>
              <a:t>B </a:t>
            </a:r>
            <a:r>
              <a:rPr lang="ko-KR" altLang="en-US" dirty="0"/>
              <a:t>모듈을 </a:t>
            </a:r>
            <a:r>
              <a:rPr lang="en-US" altLang="ko-KR" dirty="0">
                <a:latin typeface="Consolas" panose="020B0609020204030204" pitchFamily="49" charset="0"/>
              </a:rPr>
              <a:t>import</a:t>
            </a:r>
            <a:r>
              <a:rPr lang="ko-KR" altLang="en-US" dirty="0"/>
              <a:t>한다고 가정했을 때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모듈의 전역 이름공간에 </a:t>
            </a:r>
            <a:r>
              <a:rPr lang="en-US" altLang="ko-KR" dirty="0"/>
              <a:t>B </a:t>
            </a:r>
            <a:r>
              <a:rPr lang="ko-KR" altLang="en-US" dirty="0"/>
              <a:t>모듈의 이름공간이 같이 위치하게 됨</a:t>
            </a:r>
            <a:endParaRPr lang="en-US" altLang="ko-KR" dirty="0"/>
          </a:p>
          <a:p>
            <a:pPr lvl="1"/>
            <a:r>
              <a:rPr lang="en-US" altLang="ko-KR" dirty="0"/>
              <a:t>-&gt; A </a:t>
            </a:r>
            <a:r>
              <a:rPr lang="ko-KR" altLang="en-US" dirty="0"/>
              <a:t>모듈 내에서 </a:t>
            </a:r>
            <a:r>
              <a:rPr lang="en-US" altLang="ko-KR" dirty="0"/>
              <a:t>B </a:t>
            </a:r>
            <a:r>
              <a:rPr lang="ko-KR" altLang="en-US" dirty="0"/>
              <a:t>모듈의 기능들에 접근할 수 있게 됨</a:t>
            </a:r>
            <a:endParaRPr lang="en-US" altLang="ko-KR" dirty="0"/>
          </a:p>
          <a:p>
            <a:pPr lvl="1"/>
            <a:r>
              <a:rPr lang="en-US" altLang="ko-KR" dirty="0"/>
              <a:t>-&gt; B </a:t>
            </a:r>
            <a:r>
              <a:rPr lang="ko-KR" altLang="en-US" dirty="0"/>
              <a:t>모듈의 이름을 </a:t>
            </a:r>
            <a:r>
              <a:rPr lang="en-US" altLang="ko-KR" dirty="0"/>
              <a:t>A </a:t>
            </a:r>
            <a:r>
              <a:rPr lang="ko-KR" altLang="en-US" dirty="0"/>
              <a:t>모듈의 지역변수에 할당할 수도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27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2747-EAD2-41F2-9E9B-AAD0058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AC111-C631-48BF-8CBC-CD5E6D51E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464" y="1825625"/>
            <a:ext cx="7391071" cy="4351338"/>
          </a:xfrm>
        </p:spPr>
      </p:pic>
    </p:spTree>
    <p:extLst>
      <p:ext uri="{BB962C8B-B14F-4D97-AF65-F5344CB8AC3E}">
        <p14:creationId xmlns:p14="http://schemas.microsoft.com/office/powerpoint/2010/main" val="7765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F1B7-4C9A-418D-A823-A9C976C5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검색 경로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A6D5-4B71-43C5-A20A-C9D3642A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라는 모듈이 </a:t>
            </a:r>
            <a:r>
              <a:rPr lang="en-US" altLang="ko-KR" dirty="0">
                <a:latin typeface="Consolas" panose="020B0609020204030204" pitchFamily="49" charset="0"/>
              </a:rPr>
              <a:t>import</a:t>
            </a:r>
            <a:r>
              <a:rPr lang="ko-KR" altLang="en-US" dirty="0"/>
              <a:t>될 때</a:t>
            </a:r>
            <a:r>
              <a:rPr lang="en-US" altLang="ko-KR" dirty="0"/>
              <a:t>, </a:t>
            </a:r>
            <a:r>
              <a:rPr lang="ko-KR" altLang="en-US" dirty="0"/>
              <a:t>다음 과정을 거친다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latin typeface="Consolas" panose="020B0609020204030204" pitchFamily="49" charset="0"/>
              </a:rPr>
              <a:t>sys.modules</a:t>
            </a:r>
            <a:r>
              <a:rPr lang="en-US" altLang="ko-KR" dirty="0"/>
              <a:t> </a:t>
            </a:r>
            <a:r>
              <a:rPr lang="ko-KR" altLang="en-US" dirty="0"/>
              <a:t>변수에 해당 모듈이 있는지 찾아본다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인터프리터에 내장된 모듈이 있는지 찾아본다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latin typeface="Consolas" panose="020B0609020204030204" pitchFamily="49" charset="0"/>
              </a:rPr>
              <a:t>sys.path</a:t>
            </a:r>
            <a:r>
              <a:rPr lang="en-US" altLang="ko-KR" dirty="0"/>
              <a:t> </a:t>
            </a:r>
            <a:r>
              <a:rPr lang="ko-KR" altLang="en-US" dirty="0"/>
              <a:t>변수에 저장된 경로 목록 내에서 모듈을 찾아본다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입력한 스크립트 파일이 위치한 경로</a:t>
            </a:r>
            <a:r>
              <a:rPr lang="en-US" altLang="ko-KR" dirty="0"/>
              <a:t>(</a:t>
            </a:r>
            <a:r>
              <a:rPr lang="ko-KR" altLang="en-US" dirty="0"/>
              <a:t>없을 시 현재 경로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Consolas" panose="020B0609020204030204" pitchFamily="49" charset="0"/>
              </a:rPr>
              <a:t>PYTHONPATH</a:t>
            </a:r>
            <a:r>
              <a:rPr lang="en-US" altLang="ko-KR" dirty="0"/>
              <a:t>(</a:t>
            </a:r>
            <a:r>
              <a:rPr lang="ko-KR" altLang="en-US" dirty="0"/>
              <a:t>환경변수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latin typeface="Consolas" panose="020B0609020204030204" pitchFamily="49" charset="0"/>
              </a:rPr>
              <a:t>site-packages</a:t>
            </a:r>
            <a:r>
              <a:rPr lang="en-US" altLang="ko-KR" dirty="0"/>
              <a:t>(</a:t>
            </a:r>
            <a:r>
              <a:rPr lang="ko-KR" altLang="en-US" dirty="0"/>
              <a:t>외부 라이브러리 설치 경로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1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471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Theme</vt:lpstr>
      <vt:lpstr>모듈과 패키지</vt:lpstr>
      <vt:lpstr>목차</vt:lpstr>
      <vt:lpstr>대화형 인터프리터를 벗어나면?</vt:lpstr>
      <vt:lpstr>대화형 인터프리터를 벗어나면?</vt:lpstr>
      <vt:lpstr>대화형 인터프리터를 벗어나면?</vt:lpstr>
      <vt:lpstr>모듈</vt:lpstr>
      <vt:lpstr>모듈</vt:lpstr>
      <vt:lpstr>모듈</vt:lpstr>
      <vt:lpstr>모듈 검색 경로</vt:lpstr>
      <vt:lpstr>패키지</vt:lpstr>
      <vt:lpstr>예제</vt:lpstr>
      <vt:lpstr>패키지</vt:lpstr>
      <vt:lpstr>패키지</vt:lpstr>
      <vt:lpstr>패키지</vt:lpstr>
      <vt:lpstr>__init__.py</vt:lpstr>
      <vt:lpstr>Dependency(의존성)</vt:lpstr>
      <vt:lpstr>Dependency(의존성)</vt:lpstr>
      <vt:lpstr>Virtual Environment(가상환경)</vt:lpstr>
      <vt:lpstr>Virtual Environment(가상환경)</vt:lpstr>
      <vt:lpstr>의존성 + 가상환경 = ?</vt:lpstr>
      <vt:lpstr>중요점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모듈과 패키지</dc:title>
  <dc:creator>Park JungWook</dc:creator>
  <cp:lastModifiedBy>Park JungWook</cp:lastModifiedBy>
  <cp:revision>275</cp:revision>
  <dcterms:created xsi:type="dcterms:W3CDTF">2021-11-30T15:17:34Z</dcterms:created>
  <dcterms:modified xsi:type="dcterms:W3CDTF">2021-12-21T08:43:19Z</dcterms:modified>
</cp:coreProperties>
</file>