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AC87-AE06-4033-A795-2DA731C96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5635-A3A7-409B-B8B9-CF733F5E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4D96-C615-4F35-8C09-75762B4D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4DCF-3CAA-48EB-95F1-4108BD8C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F22-7C22-4F8C-A589-49143B5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2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09FA-EBC3-487E-9A13-57E636C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DABA1-1CFA-414D-A41B-6B06C00F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1824-C3A9-4535-A2DB-345A4267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5A11-CC0C-419F-863B-D41DFA3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FAEC-AC61-44A1-B999-4AAD24DE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1FCC6-EE66-46B6-A423-130DD3D7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B74D5-05FF-4860-921C-229AA9BE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60F2-6C39-42D6-B5A2-F2F6BF5B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73C7-C0CA-4D76-BFED-A530057B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3E2E-E73C-4416-92C5-CE68616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3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177E-D045-423B-9CD4-4BC503E0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9D2C-7637-4E00-B020-6A18D363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DB75-0FB5-4271-AC87-36571C8C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B08E-AF01-4753-82A3-2C3B5983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C8F2-E995-4231-A650-1D7AEBE9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43FB-C048-41E0-AAB5-ECF878E5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7DAF-E92D-4D04-B3B6-8D3C79B1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7D89-6BB3-466D-9102-938D8F91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A752-A2B4-4D79-9F5F-05114A6C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92D9-6C9A-4AC7-9B81-FC141A6E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FA83-D510-44FD-8E2C-5F542AA2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A5F-D226-44A5-AC39-97B7CDC8A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6B7FE-D6EF-4295-9C92-1B884B35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C08-61B2-484D-AD20-65911635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E28A0-BEFB-48B2-8191-3208492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E77-F474-493B-9714-ADBD82ED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6441-5FD5-46B3-9706-41D47A5A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269A-7849-429C-858A-7F2B628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6EC1B-B030-46BC-B935-59959451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20C35-F333-4603-A2A0-229BEE861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AE071-B2EF-48AD-938E-81EFD37B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BF13D-8DFC-4FF2-AFD0-44DA7EFE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A4121-79FF-4F90-80CF-46B3FE33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79394-C881-415B-AAB5-D9CFDB43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8A19-97BA-4E6E-B035-BE0C411F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A1ACF-6713-48E0-99DF-165BCE6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E3E7E-D427-448C-899A-A3BEC2C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0C17-1C50-49A8-8A5A-8CDF9BF2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7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7D1F-5789-4935-877E-B5392A81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34DD-291E-4FE9-A92B-0FB13CD5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69A8-BDC8-49E4-800B-1BDA332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314-B602-413C-ADE6-319FC2A0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E8F2-C1DB-40ED-B155-188A5254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7299-DC2D-4A01-97DA-22B4BBFB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7727D-2593-4A18-A74F-ADC67100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F7DCF-FD3D-4B84-A60D-583E3DDF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C37B-C7FA-4BD7-AA9A-056E0E65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3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87E8-72D9-4E89-9FD9-C930922A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43D6-8257-4308-A6F7-F1A0FD29D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56DCE-6E38-4F85-AB1B-5EBD9085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DD7E-FD66-47F9-A17E-3003346F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DCA1-255B-49F5-B314-8A82D39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F43A-1869-44D7-8FD1-F4847D63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FF814-9402-4E31-9C4A-13A98B9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2EF2-EB49-4192-921B-1816E8B2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7412-16B2-49B1-8394-F39E133D2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C967-2FB5-47D1-AC6F-2642459B43B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4FDB-D1E5-4FDE-B1FC-BF4A1BAA9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BC26-5244-4803-A91C-2B2EA1B3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7335-F2A2-4B52-AA17-57E21471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ntextlib.html#module-contextli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stdtypes.html#typecontextmanager" TargetMode="External"/><Relationship Id="rId2" Type="http://schemas.openxmlformats.org/officeDocument/2006/relationships/hyperlink" Target="https://www.python.org/dev/peps/pep-034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errors" TargetMode="External"/><Relationship Id="rId2" Type="http://schemas.openxmlformats.org/officeDocument/2006/relationships/hyperlink" Target="https://docs.djangoproject.com/en/4.0/ref/excep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3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A500-8AA4-4A4F-8F00-EE40E24A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FC42E-AF84-4420-9929-F4DA7C437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</a:p>
        </p:txBody>
      </p:sp>
    </p:spTree>
    <p:extLst>
      <p:ext uri="{BB962C8B-B14F-4D97-AF65-F5344CB8AC3E}">
        <p14:creationId xmlns:p14="http://schemas.microsoft.com/office/powerpoint/2010/main" val="35558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B67D-FF60-47AA-8B07-ADEBBACD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예외처리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203C-C8DB-4ABB-9C4E-8E0D4827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처리는 일반적인 처리 흐름에서 벗어남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정상 종료 시 실행되는 </a:t>
            </a:r>
            <a:r>
              <a:rPr lang="ko-KR" altLang="en-US" b="1" dirty="0"/>
              <a:t>뒷정리 코드</a:t>
            </a:r>
            <a:r>
              <a:rPr lang="ko-KR" altLang="en-US" dirty="0"/>
              <a:t>가 실행되지 않음</a:t>
            </a:r>
            <a:endParaRPr lang="en-US" altLang="ko-KR" dirty="0"/>
          </a:p>
          <a:p>
            <a:pPr lvl="1"/>
            <a:r>
              <a:rPr lang="ko-KR" altLang="en-US" dirty="0"/>
              <a:t>외부 자원 사용 후 반환하는 코드 등</a:t>
            </a:r>
            <a:endParaRPr lang="en-US" altLang="ko-KR" dirty="0"/>
          </a:p>
          <a:p>
            <a:pPr lvl="2"/>
            <a:r>
              <a:rPr lang="ko-KR" altLang="en-US" dirty="0"/>
              <a:t>파일 사용 후 닫기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사용 후 연결 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이럴 경우 </a:t>
            </a:r>
            <a:r>
              <a:rPr lang="en-US" altLang="ko-KR" dirty="0">
                <a:latin typeface="Consolas" panose="020B0609020204030204" pitchFamily="49" charset="0"/>
              </a:rPr>
              <a:t>finally</a:t>
            </a:r>
            <a:r>
              <a:rPr lang="ko-KR" altLang="en-US" dirty="0"/>
              <a:t>를 사용하여 예외 발생 여부 상관없이 수행</a:t>
            </a:r>
            <a:endParaRPr lang="en-US" altLang="ko-KR" dirty="0"/>
          </a:p>
          <a:p>
            <a:pPr lvl="1"/>
            <a:r>
              <a:rPr lang="en-US" altLang="ko-KR" b="1" dirty="0">
                <a:hlinkClick r:id="rId2"/>
              </a:rPr>
              <a:t>Context Manager</a:t>
            </a:r>
            <a:r>
              <a:rPr lang="ko-KR" altLang="en-US" dirty="0"/>
              <a:t>로 자원 획득</a:t>
            </a:r>
            <a:r>
              <a:rPr lang="en-US" altLang="ko-KR" dirty="0"/>
              <a:t>/</a:t>
            </a:r>
            <a:r>
              <a:rPr lang="ko-KR" altLang="en-US" dirty="0"/>
              <a:t>반납을 실행하는 </a:t>
            </a:r>
            <a:r>
              <a:rPr lang="en-US" altLang="ko-KR" dirty="0">
                <a:latin typeface="Consolas" panose="020B0609020204030204" pitchFamily="49" charset="0"/>
              </a:rPr>
              <a:t>with</a:t>
            </a:r>
            <a:r>
              <a:rPr lang="ko-KR" altLang="en-US" dirty="0"/>
              <a:t>도 확인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21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2F86-B607-40A3-8B56-A5CDBC09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with</a:t>
            </a:r>
            <a:r>
              <a:rPr lang="ko-KR" altLang="en-US" dirty="0"/>
              <a:t>와 </a:t>
            </a:r>
            <a:r>
              <a:rPr lang="en-US" altLang="ko-KR" dirty="0">
                <a:hlinkClick r:id="rId3"/>
              </a:rPr>
              <a:t>Context Manager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EA6B-CA3D-47D8-AA6E-95667E16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try</a:t>
            </a:r>
            <a:r>
              <a:rPr lang="en-US" altLang="ko-KR" dirty="0"/>
              <a:t>/</a:t>
            </a:r>
            <a:r>
              <a:rPr lang="en-US" altLang="ko-KR" dirty="0">
                <a:latin typeface="Consolas" panose="020B0609020204030204" pitchFamily="49" charset="0"/>
              </a:rPr>
              <a:t>finally</a:t>
            </a:r>
            <a:r>
              <a:rPr lang="ko-KR" altLang="en-US" dirty="0"/>
              <a:t>를 사용할 때 발생할 수 있는 사용자 오류 차단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863D4-0C58-4629-92CE-F94335D2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66" y="4001292"/>
            <a:ext cx="1552575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1272E-7C19-45B0-95B5-E687E7DD1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359" y="2630050"/>
            <a:ext cx="3415293" cy="35330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F285BC-8CEA-45BC-9A19-1AB25FD0E6D0}"/>
              </a:ext>
            </a:extLst>
          </p:cNvPr>
          <p:cNvSpPr/>
          <p:nvPr/>
        </p:nvSpPr>
        <p:spPr>
          <a:xfrm>
            <a:off x="6309555" y="4154264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26CA-CFD7-4838-868B-A4DD5FF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4BD2-D6F4-49D3-92F0-676B07AC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</a:t>
            </a:r>
            <a:r>
              <a:rPr lang="en-US" altLang="ko-KR" dirty="0">
                <a:latin typeface="Consolas" panose="020B0609020204030204" pitchFamily="49" charset="0"/>
              </a:rPr>
              <a:t>Exception</a:t>
            </a:r>
            <a:r>
              <a:rPr lang="en-US" altLang="ko-KR" dirty="0"/>
              <a:t> </a:t>
            </a:r>
            <a:r>
              <a:rPr lang="ko-KR" altLang="en-US" dirty="0"/>
              <a:t>클래스를 상속해 새로운 예외 생성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Django Exception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TensorFlow Exception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6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890-B888-4012-BE2D-6FFC6E54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예외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DCA40-A0BE-451A-B7E7-5EABA287F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480510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B1FA4-15D9-486E-B5ED-A7F0D594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88" y="2480221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1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BFF-9382-4E6F-B761-47043110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6B0B-75AA-4C4D-B0B7-9846C095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발생 시</a:t>
            </a:r>
            <a:r>
              <a:rPr lang="en-US" altLang="ko-KR" dirty="0"/>
              <a:t>, </a:t>
            </a:r>
            <a:r>
              <a:rPr lang="ko-KR" altLang="en-US" dirty="0"/>
              <a:t>비정상 종료 없이 </a:t>
            </a:r>
            <a:r>
              <a:rPr lang="ko-KR" altLang="en-US" b="1" dirty="0"/>
              <a:t>예외 처리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수많은 언어들이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try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except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raise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finally</a:t>
            </a:r>
            <a:r>
              <a:rPr lang="ko-KR" altLang="en-US" dirty="0"/>
              <a:t>의 용도와 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역추적을 통한 적절한 정보 제공은 디버깅의 핵심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외부 자원 획득 후 반납의 중요성 알기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with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E22-E0DE-4397-A937-26C0D58A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13A-36A7-4A32-850D-705CC915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비밀번호의 입력을 제한하는 예외를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비밀번호의 길이는 최소 </a:t>
            </a:r>
            <a:r>
              <a:rPr lang="en-US" altLang="ko-KR" dirty="0"/>
              <a:t>6</a:t>
            </a:r>
            <a:r>
              <a:rPr lang="ko-KR" altLang="en-US" dirty="0"/>
              <a:t>자 이상이다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비밀번호는 영숫자만을 포함하여야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 정의 예외를 만들고</a:t>
            </a:r>
            <a:r>
              <a:rPr lang="en-US" altLang="ko-KR" dirty="0"/>
              <a:t>, try/except</a:t>
            </a:r>
            <a:r>
              <a:rPr lang="ko-KR" altLang="en-US" dirty="0"/>
              <a:t>를 이용하여 작성한다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클래스 변수</a:t>
            </a:r>
            <a:r>
              <a:rPr lang="en-US" altLang="ko-KR" dirty="0"/>
              <a:t>, str </a:t>
            </a:r>
            <a:r>
              <a:rPr lang="ko-KR" altLang="en-US" dirty="0"/>
              <a:t>클래스 메소드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isalnum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, Magic Method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87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974D-2A15-4F36-AC08-929E0ECD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00522-F002-46D8-A8B3-C2B24DA5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889" y="2772569"/>
            <a:ext cx="4972050" cy="2457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08289-00C1-4EDA-855C-91108796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61" y="3144044"/>
            <a:ext cx="3400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5358-0FC7-4336-9F76-FBC7E644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92C-0770-426C-BF45-7B2C8BE9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Exception</a:t>
            </a:r>
            <a:r>
              <a:rPr lang="ko-KR" altLang="en-US" dirty="0"/>
              <a:t> </a:t>
            </a:r>
            <a:r>
              <a:rPr lang="en-US" altLang="ko-KR" dirty="0"/>
              <a:t>Handling(</a:t>
            </a:r>
            <a:r>
              <a:rPr lang="ko-KR" altLang="en-US" dirty="0"/>
              <a:t>예외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에서의 예외처리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with</a:t>
            </a:r>
            <a:r>
              <a:rPr lang="ko-KR" altLang="en-US" dirty="0"/>
              <a:t>와 </a:t>
            </a:r>
            <a:r>
              <a:rPr lang="en-US" altLang="ko-KR" dirty="0"/>
              <a:t>Context Manager</a:t>
            </a:r>
          </a:p>
          <a:p>
            <a:endParaRPr lang="en-US" altLang="ko-KR" dirty="0"/>
          </a:p>
          <a:p>
            <a:r>
              <a:rPr lang="ko-KR" altLang="en-US" dirty="0"/>
              <a:t>사용자 정의 예외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7004-3826-4F25-93E1-953EBEE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2908D-4D28-46CC-9620-819E6A63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72469"/>
            <a:ext cx="7991475" cy="4057650"/>
          </a:xfrm>
        </p:spPr>
      </p:pic>
    </p:spTree>
    <p:extLst>
      <p:ext uri="{BB962C8B-B14F-4D97-AF65-F5344CB8AC3E}">
        <p14:creationId xmlns:p14="http://schemas.microsoft.com/office/powerpoint/2010/main" val="32172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1760-6EFB-4EBE-B873-C78B0227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0834-3B91-4AA4-90D2-D033227B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특별한 처리</a:t>
            </a:r>
            <a:r>
              <a:rPr lang="en-US" altLang="ko-KR" dirty="0"/>
              <a:t>”</a:t>
            </a:r>
            <a:r>
              <a:rPr lang="ko-KR" altLang="en-US" dirty="0"/>
              <a:t>를 요하는 </a:t>
            </a:r>
            <a:r>
              <a:rPr lang="ko-KR" altLang="en-US" b="1" dirty="0"/>
              <a:t>예외</a:t>
            </a:r>
            <a:r>
              <a:rPr lang="ko-KR" altLang="en-US" dirty="0"/>
              <a:t>적인 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원인은 셀 수 없이 많음</a:t>
            </a:r>
            <a:endParaRPr lang="en-US" altLang="ko-KR" dirty="0"/>
          </a:p>
          <a:p>
            <a:pPr lvl="1"/>
            <a:r>
              <a:rPr lang="ko-KR" altLang="en-US" dirty="0"/>
              <a:t>컴퓨터 하드웨어</a:t>
            </a:r>
            <a:endParaRPr lang="en-US" altLang="ko-KR" dirty="0"/>
          </a:p>
          <a:p>
            <a:pPr lvl="1"/>
            <a:r>
              <a:rPr lang="ko-KR" altLang="en-US" dirty="0"/>
              <a:t>운영 체제 설정 실수</a:t>
            </a:r>
            <a:endParaRPr lang="en-US" altLang="ko-KR" dirty="0"/>
          </a:p>
          <a:p>
            <a:pPr lvl="1"/>
            <a:r>
              <a:rPr lang="ko-KR" altLang="en-US" dirty="0"/>
              <a:t>라이브러리 손상</a:t>
            </a:r>
            <a:endParaRPr lang="en-US" altLang="ko-KR" dirty="0"/>
          </a:p>
          <a:p>
            <a:pPr lvl="1"/>
            <a:r>
              <a:rPr lang="ko-KR" altLang="en-US" dirty="0"/>
              <a:t>사용자 입력 실수</a:t>
            </a:r>
            <a:endParaRPr lang="en-US" altLang="ko-KR" dirty="0"/>
          </a:p>
          <a:p>
            <a:pPr lvl="1"/>
            <a:r>
              <a:rPr lang="ko-KR" altLang="en-US" dirty="0"/>
              <a:t>불가능한 연산</a:t>
            </a:r>
            <a:endParaRPr lang="en-US" altLang="ko-KR" dirty="0"/>
          </a:p>
          <a:p>
            <a:pPr lvl="1"/>
            <a:r>
              <a:rPr lang="ko-KR" altLang="en-US" dirty="0"/>
              <a:t>비정상적인 기억 장치 접근</a:t>
            </a:r>
            <a:endParaRPr lang="en-US" altLang="ko-KR" dirty="0"/>
          </a:p>
          <a:p>
            <a:pPr lvl="1"/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47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B4CF-543A-49B3-867E-0FE2983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6588-A760-4EE5-9CD4-73C87686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프로그램은 일반적으로 일정한 </a:t>
            </a:r>
            <a:r>
              <a:rPr lang="ko-KR" altLang="en-US" b="1" dirty="0"/>
              <a:t>전제 조건</a:t>
            </a:r>
            <a:r>
              <a:rPr lang="ko-KR" altLang="en-US" dirty="0"/>
              <a:t> 하에 작성됨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예가 </a:t>
            </a:r>
            <a:r>
              <a:rPr lang="ko-KR" altLang="en-US" dirty="0">
                <a:hlinkClick r:id="rId2"/>
              </a:rPr>
              <a:t>알고리즘 문제풀이</a:t>
            </a:r>
            <a:r>
              <a:rPr lang="en-US" altLang="ko-KR" dirty="0">
                <a:hlinkClick r:id="rId2"/>
              </a:rPr>
              <a:t>(PS)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프로그램이 다루는 데이터에 따라 이런 전제 조건이 늘어남</a:t>
            </a:r>
            <a:endParaRPr lang="en-US" altLang="ko-KR" dirty="0"/>
          </a:p>
          <a:p>
            <a:pPr lvl="1"/>
            <a:r>
              <a:rPr lang="ko-KR" altLang="en-US" dirty="0"/>
              <a:t>수치 데이터</a:t>
            </a:r>
            <a:r>
              <a:rPr lang="en-US" altLang="ko-KR" dirty="0"/>
              <a:t>: 0</a:t>
            </a:r>
            <a:r>
              <a:rPr lang="ko-KR" altLang="en-US" dirty="0"/>
              <a:t>으로 나누기</a:t>
            </a:r>
            <a:r>
              <a:rPr lang="en-US" altLang="ko-KR" dirty="0"/>
              <a:t>, </a:t>
            </a:r>
            <a:r>
              <a:rPr lang="ko-KR" altLang="en-US" dirty="0"/>
              <a:t>오버플로 등</a:t>
            </a:r>
            <a:endParaRPr lang="en-US" altLang="ko-KR" dirty="0"/>
          </a:p>
          <a:p>
            <a:pPr lvl="1"/>
            <a:r>
              <a:rPr lang="ko-KR" altLang="en-US" dirty="0"/>
              <a:t>문자 데이터</a:t>
            </a:r>
            <a:r>
              <a:rPr lang="en-US" altLang="ko-KR" dirty="0"/>
              <a:t>: </a:t>
            </a:r>
            <a:r>
              <a:rPr lang="ko-KR" altLang="en-US" dirty="0"/>
              <a:t>올바르지 않은 문자열 입력 등</a:t>
            </a:r>
            <a:endParaRPr lang="en-US" altLang="ko-KR" dirty="0"/>
          </a:p>
          <a:p>
            <a:pPr lvl="1"/>
            <a:r>
              <a:rPr lang="ko-KR" altLang="en-US" dirty="0"/>
              <a:t>사용자 정의 데이터</a:t>
            </a:r>
            <a:r>
              <a:rPr lang="en-US" altLang="ko-KR" dirty="0"/>
              <a:t>: ???</a:t>
            </a:r>
          </a:p>
          <a:p>
            <a:endParaRPr lang="en-US" altLang="ko-KR" dirty="0"/>
          </a:p>
          <a:p>
            <a:r>
              <a:rPr lang="ko-KR" altLang="en-US" dirty="0"/>
              <a:t>만약 일반인에게 노출되는 서비스라면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27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B958-7292-4000-8D81-4BE2DC5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5DB9-3B5F-4199-8512-B75A98C3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예외</a:t>
            </a:r>
            <a:r>
              <a:rPr lang="ko-KR" altLang="en-US" dirty="0"/>
              <a:t>가 발생했을 때</a:t>
            </a:r>
            <a:r>
              <a:rPr lang="en-US" altLang="ko-KR" dirty="0"/>
              <a:t>, </a:t>
            </a:r>
            <a:r>
              <a:rPr lang="ko-KR" altLang="en-US" b="1" dirty="0"/>
              <a:t>처리를 중단</a:t>
            </a:r>
            <a:r>
              <a:rPr lang="ko-KR" altLang="en-US" dirty="0"/>
              <a:t>하고 다른 처리를 하는 것</a:t>
            </a:r>
            <a:endParaRPr lang="en-US" altLang="ko-KR" dirty="0"/>
          </a:p>
          <a:p>
            <a:pPr lvl="1"/>
            <a:r>
              <a:rPr lang="ko-KR" altLang="en-US" dirty="0"/>
              <a:t>일반적인 처리 흐름에서 벗어남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대부분의 프로그래밍 언어들은 예외 처리 기능을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만능이 아니며</a:t>
            </a:r>
            <a:r>
              <a:rPr lang="en-US" altLang="ko-KR" dirty="0"/>
              <a:t>, </a:t>
            </a:r>
            <a:r>
              <a:rPr lang="ko-KR" altLang="en-US" dirty="0"/>
              <a:t>잘못 쓰면 독이 되기도 함</a:t>
            </a:r>
            <a:endParaRPr lang="en-US" altLang="ko-KR" dirty="0"/>
          </a:p>
          <a:p>
            <a:pPr lvl="1"/>
            <a:r>
              <a:rPr lang="ko-KR" altLang="en-US" dirty="0"/>
              <a:t>메모리 누수 유발</a:t>
            </a:r>
            <a:endParaRPr lang="en-US" altLang="ko-KR" dirty="0"/>
          </a:p>
          <a:p>
            <a:pPr lvl="1"/>
            <a:r>
              <a:rPr lang="ko-KR" altLang="en-US" dirty="0"/>
              <a:t>상태의 일관성 보장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정확성이 보장되어야 하는 소프트웨어에서는 권장되지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0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A568-129D-4821-9F21-8DFE209E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예외처리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57D17-0AC9-4807-A8C0-90EAFD503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32" y="1986756"/>
            <a:ext cx="6210300" cy="40290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2C7B39-1CF4-4890-A3AD-F27BEA0C22AF}"/>
              </a:ext>
            </a:extLst>
          </p:cNvPr>
          <p:cNvSpPr/>
          <p:nvPr/>
        </p:nvSpPr>
        <p:spPr>
          <a:xfrm>
            <a:off x="2365696" y="2181138"/>
            <a:ext cx="5134062" cy="179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6028-1817-41BA-824B-2F3BF95A2E00}"/>
              </a:ext>
            </a:extLst>
          </p:cNvPr>
          <p:cNvSpPr txBox="1"/>
          <p:nvPr/>
        </p:nvSpPr>
        <p:spPr>
          <a:xfrm>
            <a:off x="331075" y="2894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try</a:t>
            </a:r>
            <a:r>
              <a:rPr lang="en-US" altLang="ko-KR" dirty="0"/>
              <a:t> </a:t>
            </a:r>
            <a:r>
              <a:rPr lang="ko-KR" altLang="en-US" dirty="0"/>
              <a:t>절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E6EFA-3EE5-4210-BCDB-E5FEB15DE4AA}"/>
              </a:ext>
            </a:extLst>
          </p:cNvPr>
          <p:cNvSpPr/>
          <p:nvPr/>
        </p:nvSpPr>
        <p:spPr>
          <a:xfrm>
            <a:off x="2365695" y="4170765"/>
            <a:ext cx="2567031" cy="720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49236-4776-4CBB-A69D-6384EB4976EB}"/>
              </a:ext>
            </a:extLst>
          </p:cNvPr>
          <p:cNvSpPr/>
          <p:nvPr/>
        </p:nvSpPr>
        <p:spPr>
          <a:xfrm>
            <a:off x="2365694" y="4890782"/>
            <a:ext cx="2567031" cy="545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DC52B-F072-440C-989A-877EBA7F6E7A}"/>
              </a:ext>
            </a:extLst>
          </p:cNvPr>
          <p:cNvSpPr/>
          <p:nvPr/>
        </p:nvSpPr>
        <p:spPr>
          <a:xfrm>
            <a:off x="2365694" y="5436066"/>
            <a:ext cx="2567031" cy="520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CAABF-9A22-45C2-B403-64013CAD0DF7}"/>
              </a:ext>
            </a:extLst>
          </p:cNvPr>
          <p:cNvSpPr txBox="1"/>
          <p:nvPr/>
        </p:nvSpPr>
        <p:spPr>
          <a:xfrm>
            <a:off x="141120" y="497875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except</a:t>
            </a:r>
            <a:r>
              <a:rPr lang="en-US" altLang="ko-KR" dirty="0"/>
              <a:t> </a:t>
            </a:r>
            <a:r>
              <a:rPr lang="ko-KR" altLang="en-US" dirty="0"/>
              <a:t>절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FCB091-423E-4BC8-AB41-CF80300CFD5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208238" y="3078760"/>
            <a:ext cx="11574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4C69B8-BD77-4FC4-86B7-7D9CC430D46C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1398195" y="4530774"/>
            <a:ext cx="967500" cy="632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847FA2-EDA9-4F92-8E01-6FEBE4E1746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1398195" y="5163423"/>
            <a:ext cx="967499" cy="532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D210B1-C5EC-4705-B6F5-6BB2B2861C3C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98195" y="5163423"/>
            <a:ext cx="9674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9BB71853-659B-434D-B874-1B4C41D4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726" y="2434430"/>
            <a:ext cx="3705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9E5-1A72-407C-ADCE-1F95FD01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예외처리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E5C5F-643E-4A4F-A977-86D599D4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예외를 강제로 발생시킬 수도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강제로 발생된 예외는 </a:t>
            </a:r>
            <a:r>
              <a:rPr lang="ko-KR" altLang="en-US" dirty="0">
                <a:hlinkClick r:id="rId2"/>
              </a:rPr>
              <a:t>연쇄적으로 적용</a:t>
            </a:r>
            <a:r>
              <a:rPr lang="ko-KR" altLang="en-US" dirty="0"/>
              <a:t>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연쇄적으로 적용된 예외를 거슬러 올라가며 오류 탐지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7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6F00-C6AD-4E5C-9E25-DB606B7C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예외처리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1D442-8550-4391-87FD-DCB30404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57400"/>
            <a:ext cx="550545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E219A-C1D3-47F0-BA97-D06A3DA3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3635375"/>
            <a:ext cx="4848225" cy="2857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C1D72-891A-44F8-BD5A-B23478FAFBE9}"/>
              </a:ext>
            </a:extLst>
          </p:cNvPr>
          <p:cNvSpPr/>
          <p:nvPr/>
        </p:nvSpPr>
        <p:spPr>
          <a:xfrm>
            <a:off x="1501287" y="2252445"/>
            <a:ext cx="444959" cy="171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2B88A-15B2-468E-B647-C3D39BC800C1}"/>
              </a:ext>
            </a:extLst>
          </p:cNvPr>
          <p:cNvSpPr/>
          <p:nvPr/>
        </p:nvSpPr>
        <p:spPr>
          <a:xfrm>
            <a:off x="1501286" y="3159854"/>
            <a:ext cx="444959" cy="171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1FAF-E734-49C0-B6FB-34413B025DF6}"/>
              </a:ext>
            </a:extLst>
          </p:cNvPr>
          <p:cNvSpPr/>
          <p:nvPr/>
        </p:nvSpPr>
        <p:spPr>
          <a:xfrm>
            <a:off x="2905755" y="2987880"/>
            <a:ext cx="542120" cy="1719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370D-684E-4742-AD7E-CCCBBEC6BE5B}"/>
              </a:ext>
            </a:extLst>
          </p:cNvPr>
          <p:cNvSpPr/>
          <p:nvPr/>
        </p:nvSpPr>
        <p:spPr>
          <a:xfrm>
            <a:off x="5096680" y="3159854"/>
            <a:ext cx="670707" cy="1719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BF98C-CC2E-4CBA-95AE-342DEFDD3541}"/>
              </a:ext>
            </a:extLst>
          </p:cNvPr>
          <p:cNvSpPr txBox="1"/>
          <p:nvPr/>
        </p:nvSpPr>
        <p:spPr>
          <a:xfrm>
            <a:off x="8411204" y="25585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예외 강제 발생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AF47B-17A6-4A39-9EC2-7C4E6B3EEBF8}"/>
              </a:ext>
            </a:extLst>
          </p:cNvPr>
          <p:cNvSpPr txBox="1"/>
          <p:nvPr/>
        </p:nvSpPr>
        <p:spPr>
          <a:xfrm>
            <a:off x="8180372" y="4241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예외 컨텍스트 제공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37F38B-C043-40FA-BE30-C271CF54800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1946246" y="2338432"/>
            <a:ext cx="6464958" cy="404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384CE-31B4-4E7C-8596-39A30E1D97A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946245" y="2743200"/>
            <a:ext cx="6464959" cy="502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4E7F9F-7D4D-45E2-B10F-688176A833B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447875" y="3073867"/>
            <a:ext cx="4732497" cy="13526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FA9B0E-2C33-46CB-A227-0C32B1B9E36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767387" y="3245841"/>
            <a:ext cx="2412985" cy="1180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700A63-F3AD-4A8C-9225-C7C1E27D96F1}"/>
              </a:ext>
            </a:extLst>
          </p:cNvPr>
          <p:cNvSpPr txBox="1"/>
          <p:nvPr/>
        </p:nvSpPr>
        <p:spPr>
          <a:xfrm>
            <a:off x="7302728" y="4977303"/>
            <a:ext cx="3950120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마지막으로 발생된 예외를 알려줌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예외를 역추적하며 정보를 표시</a:t>
            </a:r>
          </a:p>
        </p:txBody>
      </p:sp>
    </p:spTree>
    <p:extLst>
      <p:ext uri="{BB962C8B-B14F-4D97-AF65-F5344CB8AC3E}">
        <p14:creationId xmlns:p14="http://schemas.microsoft.com/office/powerpoint/2010/main" val="254826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388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Theme</vt:lpstr>
      <vt:lpstr>예외처리</vt:lpstr>
      <vt:lpstr>목차</vt:lpstr>
      <vt:lpstr>Exception(예외)</vt:lpstr>
      <vt:lpstr>Exception(예외)</vt:lpstr>
      <vt:lpstr>Exception(예외)</vt:lpstr>
      <vt:lpstr>Exception Handling</vt:lpstr>
      <vt:lpstr>Python에서의 예외처리</vt:lpstr>
      <vt:lpstr>Python에서의 예외처리</vt:lpstr>
      <vt:lpstr>Python에서의 예외처리</vt:lpstr>
      <vt:lpstr>Python에서의 예외처리</vt:lpstr>
      <vt:lpstr>with와 Context Manager</vt:lpstr>
      <vt:lpstr>사용자 정의 예외</vt:lpstr>
      <vt:lpstr>사용자 정의 예외</vt:lpstr>
      <vt:lpstr>중요점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예외처리</dc:title>
  <dc:creator>Park JungWook</dc:creator>
  <cp:lastModifiedBy>Park JungWook</cp:lastModifiedBy>
  <cp:revision>239</cp:revision>
  <dcterms:created xsi:type="dcterms:W3CDTF">2021-12-22T15:39:12Z</dcterms:created>
  <dcterms:modified xsi:type="dcterms:W3CDTF">2021-12-24T06:06:53Z</dcterms:modified>
</cp:coreProperties>
</file>