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DC02-945B-47A5-8B27-9ABCD7146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C9A2-BA24-43A4-86AD-3969FA141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0B64-6A88-4AA1-9BB4-6021A8B3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5E69-84E6-40F3-947E-915C313A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47FF-5875-4788-881F-8868E86F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4C09-C8F0-4973-8641-9D2E82CC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9EBA3-D32E-433C-8653-C9FA0B5D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925E-7B8E-43E3-9C78-BD6FC8B9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8FE8-B494-4B1F-AACC-D0A55E12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EFC7-43B2-41B6-9B84-381FF090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9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7F529-D58C-48DF-BD5F-D053588C0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186F0-6538-4FA4-9865-FE1EBEB85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E067B-6B8C-4ECB-AEC9-CDDCD37A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9760-642E-4E38-8F7A-FE28A9D9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7EE5-1C31-4457-B4B6-9CA028EF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B9F0-1BBC-4686-85DB-ABA382AE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D4EF-BAB0-46B4-9FA3-5DD85857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AF44-7C0B-4BBB-82CC-EFA6E750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D84F-BFC7-4D7E-95E5-BB22C8D6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8198-9238-4DC8-BF69-BB1D5CDE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98D8-C869-42D4-95C9-603311A9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2BD9-7DDB-4E6F-A357-5C19CBE0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1D29-1EE3-4BB5-8EF6-28387C57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B3F6-870E-4CD6-84E3-78A87F9D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F19E-A681-485D-86B1-AD7D2346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758F-16D3-4EE1-BE75-E9FC2EAE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D053-18E2-42A6-86ED-0C1C82554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8D45-01C0-4916-A1F8-53B900B3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22F68-F146-4304-ADA6-CF10612A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86598-3B55-43B4-A52C-1F85834D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8AF67-B16B-4935-B20F-FC8AEA9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C44D-C08C-4640-A001-F0A6EDD6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C5E00-92DF-4B43-9C97-BC67736C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91477-9DEA-4848-8CFC-60998B233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962E9-2EBF-4EDD-99CD-A711BB3EC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042C-FD5C-4A2A-80C1-0C0F16DCA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AF0E2-B2A0-452D-B36C-7283E7B1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C7100-C933-419C-8A95-BEE570F8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1278A-BF5A-46E9-B769-9B5659DE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5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E92B-D564-41CE-82C4-5490D27E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3F228-083B-41F5-8329-667CF25D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C4B87-BA05-48F2-BEB2-04538FE5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DB6F4-C463-48CF-B44B-50A354C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60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DE72A-46CB-40E3-924F-8D70D6C0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45A1A-52E9-4F26-81A7-B8F1227D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C0FF8-A534-4241-9E73-D03E3FBE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5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4ABF-89D8-400E-AEB7-9623F35C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FADE-7509-4C51-B251-22CC454C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5CE5C-CCA4-4B15-9216-E74E59D0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161E2-0C97-4697-8A5F-DAC5B967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A98C-7F52-4D9E-86D4-2224D3A6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5425C-893F-4CE1-A516-7045F449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5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5632-A709-47A2-B17C-FCB36DBC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66B73-A0CC-4997-8C0A-0A8625BD9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D0E5-8D78-4BFE-BFCD-FEF9B5B9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7AD1-9009-4517-8D03-E751F7E2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E4C8-1CEC-4D82-A2D3-81D742EC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F0F7-33FF-46E8-B2D6-1E400893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1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59B95-A304-4F37-AE15-51161E40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8998D-B607-4D5D-947D-253D675A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04B3-9E36-4E37-9BAA-46A581B88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BA62-CBA6-49C7-8684-B0A979266B3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1EB8-3C2F-44DA-AFD7-30CF2C63D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09ED-3DF6-4503-B389-7900A25A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0598-F6AA-4F5D-AF4C-2625A3254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relational+dbm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%E2%80%93relational_impedance_mismat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troubleshoot/windows-server/performance/windows-registry-advanced-users#description-of-the-regist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abou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logy.amis.nl/wp-content/uploads/images/RJ599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B236-4803-4784-AAD9-E5FD3E8B3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의 종류와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096B6-B7D3-4CE8-BB3A-01C39D765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418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8F5E-43E2-4AF8-99A8-4E0D35D8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RDBMS</a:t>
            </a:r>
            <a:r>
              <a:rPr lang="ko-KR" altLang="en-US" dirty="0"/>
              <a:t>의 종류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51580-76B2-435B-BF64-1319045DE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035" y="1690688"/>
            <a:ext cx="4115929" cy="38376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90890-E44E-4780-9953-D7A37E0DC60E}"/>
              </a:ext>
            </a:extLst>
          </p:cNvPr>
          <p:cNvSpPr txBox="1"/>
          <p:nvPr/>
        </p:nvSpPr>
        <p:spPr>
          <a:xfrm>
            <a:off x="3769336" y="5789826"/>
            <a:ext cx="465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linkClick r:id="rId3"/>
              </a:rPr>
              <a:t>DB-Engines Ranking of Relational DBMS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5272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6CDE-C59A-46A4-988B-FA8D94F9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vs NoSQL</a:t>
            </a:r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CFBE45-B2D3-4D77-A4D4-CED280485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002509"/>
              </p:ext>
            </p:extLst>
          </p:nvPr>
        </p:nvGraphicFramePr>
        <p:xfrm>
          <a:off x="838200" y="2585790"/>
          <a:ext cx="10515600" cy="2699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706907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9878688"/>
                    </a:ext>
                  </a:extLst>
                </a:gridCol>
              </a:tblGrid>
              <a:tr h="53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NoSQL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069916"/>
                  </a:ext>
                </a:extLst>
              </a:tr>
              <a:tr h="53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RDBMS </a:t>
                      </a:r>
                      <a:r>
                        <a:rPr lang="ko-KR" altLang="en-US" dirty="0"/>
                        <a:t>환경에서 사용됨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Document, Key-Value, Wide Column, Graph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182112"/>
                  </a:ext>
                </a:extLst>
              </a:tr>
              <a:tr h="539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스키마 정의 후 비로소 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스키마를 미리 정의할 필요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67511"/>
                  </a:ext>
                </a:extLst>
              </a:tr>
              <a:tr h="53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ACID</a:t>
                      </a:r>
                      <a:r>
                        <a:rPr lang="ko-KR" altLang="en-US" dirty="0"/>
                        <a:t> 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CAP </a:t>
                      </a:r>
                      <a:r>
                        <a:rPr lang="ko-KR" altLang="en-US" dirty="0"/>
                        <a:t>이론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805628"/>
                  </a:ext>
                </a:extLst>
              </a:tr>
              <a:tr h="53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DBMS</a:t>
                      </a:r>
                      <a:r>
                        <a:rPr lang="ko-KR" altLang="en-US" dirty="0"/>
                        <a:t>간 사용되는 문법의 차이가 다소 적음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사용되는 언어 자체가 달라지는 경우가 많음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6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66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48ED-6C6E-4D8D-A04E-36F3DAD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O</a:t>
            </a:r>
            <a:r>
              <a:rPr lang="en-US" altLang="ko-KR" dirty="0"/>
              <a:t>bject-</a:t>
            </a:r>
            <a:r>
              <a:rPr lang="en-US" altLang="ko-KR" b="1" dirty="0"/>
              <a:t>R</a:t>
            </a:r>
            <a:r>
              <a:rPr lang="en-US" altLang="ko-KR" dirty="0"/>
              <a:t>elational </a:t>
            </a:r>
            <a:r>
              <a:rPr lang="en-US" altLang="ko-KR" b="1" dirty="0"/>
              <a:t>M</a:t>
            </a:r>
            <a:r>
              <a:rPr lang="en-US" altLang="ko-KR" dirty="0"/>
              <a:t>apping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32E1-A13D-4177-8A00-98A1F386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객체와 관계형 </a:t>
            </a:r>
            <a:r>
              <a:rPr lang="en-US" altLang="ko-KR" dirty="0"/>
              <a:t>DB</a:t>
            </a:r>
            <a:r>
              <a:rPr lang="ko-KR" altLang="en-US" dirty="0"/>
              <a:t>의 데이터를 자동으로 매핑해주는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객체와 릴레이션 간에는 </a:t>
            </a:r>
            <a:r>
              <a:rPr lang="ko-KR" altLang="en-US" dirty="0">
                <a:hlinkClick r:id="rId2"/>
              </a:rPr>
              <a:t>불일치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1"/>
            <a:r>
              <a:rPr lang="ko-KR" altLang="en-US" dirty="0"/>
              <a:t>객체에서의 상속</a:t>
            </a:r>
            <a:r>
              <a:rPr lang="en-US" altLang="ko-KR" dirty="0"/>
              <a:t>, </a:t>
            </a:r>
            <a:r>
              <a:rPr lang="ko-KR" altLang="en-US" dirty="0"/>
              <a:t>다형성</a:t>
            </a:r>
            <a:r>
              <a:rPr lang="en-US" altLang="ko-KR" dirty="0"/>
              <a:t>, </a:t>
            </a:r>
            <a:r>
              <a:rPr lang="ko-KR" altLang="en-US" dirty="0"/>
              <a:t>연관성 등이 릴레이션에는 적용되지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ORM</a:t>
            </a:r>
            <a:r>
              <a:rPr lang="ko-KR" altLang="en-US" dirty="0"/>
              <a:t>을 통해</a:t>
            </a:r>
            <a:r>
              <a:rPr lang="en-US" altLang="ko-KR" dirty="0"/>
              <a:t>, </a:t>
            </a:r>
            <a:r>
              <a:rPr lang="ko-KR" altLang="en-US" dirty="0"/>
              <a:t>객체 간 관계를 바탕으로 </a:t>
            </a:r>
            <a:r>
              <a:rPr lang="en-US" altLang="ko-KR" b="1" dirty="0"/>
              <a:t>SQL</a:t>
            </a:r>
            <a:r>
              <a:rPr lang="ko-KR" altLang="en-US" b="1" dirty="0"/>
              <a:t> 자동 생성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직접 접근하는 것이 아닌</a:t>
            </a:r>
            <a:r>
              <a:rPr lang="en-US" altLang="ko-KR" dirty="0"/>
              <a:t>, </a:t>
            </a:r>
            <a:r>
              <a:rPr lang="ko-KR" altLang="en-US" dirty="0"/>
              <a:t>객체를 통한 간접 접근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68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C0CC-63E8-44DC-AED6-7BE70404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F8AD-700B-408F-8823-577EDF1E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주어진 개념으로부터 논리적인 데이터 모델을 구성하는 작업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요구사항 파악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개념적 데이터 모델 설계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논리적 데이터 모델 설계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물리적 데이터 모델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KGC2014 </a:t>
            </a:r>
            <a:r>
              <a:rPr lang="ko-KR" altLang="en-US" dirty="0"/>
              <a:t>게임 데이터 모델링 </a:t>
            </a:r>
            <a:r>
              <a:rPr lang="en-US" altLang="ko-KR" dirty="0"/>
              <a:t>– </a:t>
            </a:r>
            <a:r>
              <a:rPr lang="ko-KR" altLang="en-US" dirty="0"/>
              <a:t>최재규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526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A64B-8499-4CAC-AE67-1C646352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EFE9-947B-44A3-9AE5-420331A9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데이터베이스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DBMS, RDBMS</a:t>
            </a:r>
            <a:r>
              <a:rPr lang="ko-KR" altLang="en-US" dirty="0"/>
              <a:t>의 주요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Transaction</a:t>
            </a:r>
            <a:r>
              <a:rPr lang="ko-KR" altLang="en-US" dirty="0"/>
              <a:t>의 중요성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NoSQL = </a:t>
            </a:r>
            <a:r>
              <a:rPr lang="en-US" altLang="ko-KR" b="1" dirty="0"/>
              <a:t>N</a:t>
            </a:r>
            <a:r>
              <a:rPr lang="en-US" altLang="ko-KR" dirty="0"/>
              <a:t>ot </a:t>
            </a:r>
            <a:r>
              <a:rPr lang="en-US" altLang="ko-KR" b="1" dirty="0"/>
              <a:t>o</a:t>
            </a:r>
            <a:r>
              <a:rPr lang="en-US" altLang="ko-KR" dirty="0"/>
              <a:t>nly </a:t>
            </a:r>
            <a:r>
              <a:rPr lang="en-US" altLang="ko-KR" b="1" dirty="0"/>
              <a:t>SQL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ORM</a:t>
            </a:r>
          </a:p>
          <a:p>
            <a:endParaRPr lang="en-US" altLang="ko-KR" dirty="0"/>
          </a:p>
          <a:p>
            <a:r>
              <a:rPr lang="ko-KR" altLang="en-US" dirty="0"/>
              <a:t>데이터 모델링</a:t>
            </a:r>
            <a:r>
              <a:rPr lang="en-US" altLang="ko-KR" dirty="0"/>
              <a:t>, Entity-Relationship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84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ABBC-57D4-4C01-9BA3-57205DFF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0AC7-9A21-47DD-A1CF-D64B1D80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데이터베이스 모델</a:t>
            </a:r>
            <a:endParaRPr lang="en-US" altLang="ko-KR" dirty="0"/>
          </a:p>
          <a:p>
            <a:pPr lvl="1"/>
            <a:r>
              <a:rPr lang="ko-KR" altLang="en-US" dirty="0"/>
              <a:t>관계형 모델 등장 전후</a:t>
            </a:r>
            <a:endParaRPr lang="en-US" altLang="ko-KR" dirty="0"/>
          </a:p>
          <a:p>
            <a:pPr lvl="1"/>
            <a:r>
              <a:rPr lang="ko-KR" altLang="en-US" dirty="0"/>
              <a:t>관계형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DBMS</a:t>
            </a:r>
          </a:p>
          <a:p>
            <a:pPr lvl="1"/>
            <a:r>
              <a:rPr lang="en-US" altLang="ko-KR" dirty="0"/>
              <a:t>RDBMS</a:t>
            </a:r>
            <a:r>
              <a:rPr lang="ko-KR" altLang="en-US" dirty="0"/>
              <a:t>의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NoSQL</a:t>
            </a:r>
          </a:p>
          <a:p>
            <a:endParaRPr lang="en-US" altLang="ko-KR" dirty="0"/>
          </a:p>
          <a:p>
            <a:r>
              <a:rPr lang="en-US" altLang="ko-KR" b="1" dirty="0"/>
              <a:t>O</a:t>
            </a:r>
            <a:r>
              <a:rPr lang="en-US" altLang="ko-KR" dirty="0"/>
              <a:t>bject-</a:t>
            </a:r>
            <a:r>
              <a:rPr lang="en-US" altLang="ko-KR" b="1" dirty="0"/>
              <a:t>R</a:t>
            </a:r>
            <a:r>
              <a:rPr lang="en-US" altLang="ko-KR" dirty="0"/>
              <a:t>elational </a:t>
            </a:r>
            <a:r>
              <a:rPr lang="en-US" altLang="ko-KR" b="1" dirty="0"/>
              <a:t>M</a:t>
            </a:r>
            <a:r>
              <a:rPr lang="en-US" altLang="ko-KR" dirty="0"/>
              <a:t>apping(</a:t>
            </a:r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 매핑</a:t>
            </a:r>
            <a:r>
              <a:rPr lang="en-US" altLang="ko-KR" dirty="0"/>
              <a:t>, ORM)</a:t>
            </a:r>
          </a:p>
          <a:p>
            <a:endParaRPr lang="en-US" altLang="ko-KR" dirty="0"/>
          </a:p>
          <a:p>
            <a:r>
              <a:rPr lang="ko-KR" altLang="en-US" dirty="0"/>
              <a:t>데이터 모델링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46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0A4-E102-47A5-8807-6F059AA9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모델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E114-93D4-44DB-8BF3-2B9CB99B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논리적 구조를 결정하는 </a:t>
            </a:r>
            <a:r>
              <a:rPr lang="ko-KR" altLang="en-US" b="1" dirty="0"/>
              <a:t>데이터 모델</a:t>
            </a:r>
            <a:r>
              <a:rPr lang="ko-KR" altLang="en-US" dirty="0"/>
              <a:t>의 일종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자료형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제한</a:t>
            </a:r>
            <a:r>
              <a:rPr lang="en-US" altLang="ko-KR" dirty="0"/>
              <a:t>, </a:t>
            </a:r>
            <a:r>
              <a:rPr lang="ko-KR" altLang="en-US" dirty="0"/>
              <a:t>기본 연산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데이터가 저장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조작되는 방식을 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1969</a:t>
            </a:r>
            <a:r>
              <a:rPr lang="ko-KR" altLang="en-US" dirty="0"/>
              <a:t>년 </a:t>
            </a:r>
            <a:r>
              <a:rPr lang="ko-KR" altLang="en-US" b="1" dirty="0"/>
              <a:t>관계형 모델</a:t>
            </a:r>
            <a:r>
              <a:rPr lang="ko-KR" altLang="en-US" dirty="0"/>
              <a:t>의 등장 이전과 이후로 모델을 구분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447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42B3-C35A-4B61-AF84-7FD8563D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모델 등장 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B7A8-8AB2-4762-A4FB-225204D8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플랫 모델</a:t>
            </a:r>
            <a:endParaRPr lang="en-US" altLang="ko-KR" dirty="0"/>
          </a:p>
          <a:p>
            <a:pPr lvl="1"/>
            <a:r>
              <a:rPr lang="ko-KR" altLang="en-US" dirty="0"/>
              <a:t>데이터와 구분자만을 가지는 기초적인 형태</a:t>
            </a:r>
            <a:endParaRPr lang="en-US" altLang="ko-KR" dirty="0"/>
          </a:p>
          <a:p>
            <a:pPr lvl="1"/>
            <a:r>
              <a:rPr lang="ko-KR" altLang="en-US" dirty="0"/>
              <a:t>대표적인 예</a:t>
            </a:r>
            <a:r>
              <a:rPr lang="en-US" altLang="ko-KR" dirty="0"/>
              <a:t>: CSV(</a:t>
            </a:r>
            <a:r>
              <a:rPr lang="en-US" altLang="ko-KR" b="1" dirty="0"/>
              <a:t>C</a:t>
            </a:r>
            <a:r>
              <a:rPr lang="en-US" altLang="ko-KR" dirty="0"/>
              <a:t>omma </a:t>
            </a:r>
            <a:r>
              <a:rPr lang="en-US" altLang="ko-KR" b="1" dirty="0"/>
              <a:t>S</a:t>
            </a:r>
            <a:r>
              <a:rPr lang="en-US" altLang="ko-KR" dirty="0"/>
              <a:t>eparated </a:t>
            </a:r>
            <a:r>
              <a:rPr lang="en-US" altLang="ko-KR" b="1" dirty="0"/>
              <a:t>V</a:t>
            </a:r>
            <a:r>
              <a:rPr lang="en-US" altLang="ko-KR" dirty="0"/>
              <a:t>alue)</a:t>
            </a:r>
          </a:p>
          <a:p>
            <a:endParaRPr lang="en-US" altLang="ko-KR" dirty="0"/>
          </a:p>
          <a:p>
            <a:r>
              <a:rPr lang="ko-KR" altLang="en-US" dirty="0"/>
              <a:t>계층형 모델</a:t>
            </a:r>
            <a:endParaRPr lang="en-US" altLang="ko-KR" dirty="0"/>
          </a:p>
          <a:p>
            <a:pPr lvl="1"/>
            <a:r>
              <a:rPr lang="ko-KR" altLang="en-US" dirty="0"/>
              <a:t>데이터를 계층적 </a:t>
            </a:r>
            <a:r>
              <a:rPr lang="ko-KR" altLang="en-US" b="1" dirty="0"/>
              <a:t>트리</a:t>
            </a:r>
            <a:r>
              <a:rPr lang="ko-KR" altLang="en-US" dirty="0"/>
              <a:t> 구조로 표현하는 형태</a:t>
            </a:r>
            <a:endParaRPr lang="en-US" altLang="ko-KR" dirty="0"/>
          </a:p>
          <a:p>
            <a:pPr lvl="1"/>
            <a:r>
              <a:rPr lang="ko-KR" altLang="en-US" dirty="0"/>
              <a:t>대표적인 예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Windows </a:t>
            </a:r>
            <a:r>
              <a:rPr lang="ko-KR" altLang="en-US" dirty="0">
                <a:hlinkClick r:id="rId2"/>
              </a:rPr>
              <a:t>레지스트리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모델</a:t>
            </a:r>
            <a:endParaRPr lang="en-US" altLang="ko-KR" dirty="0"/>
          </a:p>
          <a:p>
            <a:pPr lvl="1"/>
            <a:r>
              <a:rPr lang="ko-KR" altLang="en-US" dirty="0"/>
              <a:t>데이터를 유향 </a:t>
            </a:r>
            <a:r>
              <a:rPr lang="ko-KR" altLang="en-US" b="1" dirty="0"/>
              <a:t>그래프</a:t>
            </a:r>
            <a:r>
              <a:rPr lang="ko-KR" altLang="en-US" dirty="0"/>
              <a:t> 구조로 표현하는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10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B187-9EBC-4755-AACD-66CF35BA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모델 등장 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B5C9-F914-4DE6-8661-4A52E653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그래프 모델</a:t>
            </a:r>
            <a:endParaRPr lang="en-US" altLang="ko-KR" dirty="0"/>
          </a:p>
          <a:p>
            <a:pPr lvl="1"/>
            <a:r>
              <a:rPr lang="ko-KR" altLang="en-US" dirty="0"/>
              <a:t>네트워크 모델과 비슷하지만 순서</a:t>
            </a:r>
            <a:r>
              <a:rPr lang="en-US" altLang="ko-KR" dirty="0"/>
              <a:t>, </a:t>
            </a:r>
            <a:r>
              <a:rPr lang="ko-KR" altLang="en-US" dirty="0"/>
              <a:t>접근 순위 등의 제약이 없음</a:t>
            </a:r>
            <a:endParaRPr lang="en-US" altLang="ko-KR" dirty="0"/>
          </a:p>
          <a:p>
            <a:pPr lvl="1"/>
            <a:r>
              <a:rPr lang="en-US" altLang="ko-KR" dirty="0"/>
              <a:t>NoSQL</a:t>
            </a:r>
            <a:r>
              <a:rPr lang="ko-KR" altLang="en-US" dirty="0"/>
              <a:t>의 일종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객체지향 모델</a:t>
            </a:r>
            <a:endParaRPr lang="en-US" altLang="ko-KR" dirty="0"/>
          </a:p>
          <a:p>
            <a:pPr lvl="1"/>
            <a:r>
              <a:rPr lang="ko-KR" altLang="en-US" dirty="0"/>
              <a:t>관계형 모델과 달리 데이터를 객체 구조로 표현하는 형태</a:t>
            </a:r>
            <a:endParaRPr lang="en-US" altLang="ko-KR" dirty="0"/>
          </a:p>
          <a:p>
            <a:pPr lvl="1"/>
            <a:r>
              <a:rPr lang="ko-KR" altLang="en-US" dirty="0"/>
              <a:t>객체지향 언어와 밀접한 연관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객체관계 모델</a:t>
            </a:r>
            <a:endParaRPr lang="en-US" altLang="ko-KR" dirty="0"/>
          </a:p>
          <a:p>
            <a:pPr lvl="1"/>
            <a:r>
              <a:rPr lang="ko-KR" altLang="en-US" dirty="0"/>
              <a:t>관계형 모델과 객체지향 모델의 하이브리드</a:t>
            </a:r>
            <a:endParaRPr lang="en-US" altLang="ko-KR" dirty="0"/>
          </a:p>
          <a:p>
            <a:pPr lvl="1"/>
            <a:r>
              <a:rPr lang="ko-KR" altLang="en-US" dirty="0"/>
              <a:t>대표적인 예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PostgreSQL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3519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098-1BBE-402B-8041-FAAB0D9A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모델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D3EB-B970-4B1F-80A3-3877780E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1969</a:t>
            </a:r>
            <a:r>
              <a:rPr lang="ko-KR" altLang="en-US" dirty="0">
                <a:hlinkClick r:id="rId2"/>
              </a:rPr>
              <a:t>년</a:t>
            </a:r>
            <a:r>
              <a:rPr lang="ko-KR" altLang="en-US" dirty="0"/>
              <a:t> 처음으로 설명된 접근법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en-US" altLang="ko-KR" dirty="0"/>
              <a:t>Relation, </a:t>
            </a:r>
            <a:r>
              <a:rPr lang="ko-KR" altLang="en-US" dirty="0"/>
              <a:t>즉 </a:t>
            </a:r>
            <a:r>
              <a:rPr lang="en-US" altLang="ko-KR" dirty="0"/>
              <a:t>Tuple</a:t>
            </a:r>
            <a:r>
              <a:rPr lang="ko-KR" altLang="en-US" dirty="0"/>
              <a:t>의 모음으로 표현하는 형태</a:t>
            </a:r>
            <a:endParaRPr lang="en-US" altLang="ko-KR" dirty="0"/>
          </a:p>
          <a:p>
            <a:pPr lvl="1"/>
            <a:r>
              <a:rPr lang="en-US" altLang="ko-KR" dirty="0"/>
              <a:t>Relation: </a:t>
            </a:r>
            <a:r>
              <a:rPr lang="en-US" altLang="ko-KR" b="1" dirty="0"/>
              <a:t>2</a:t>
            </a:r>
            <a:r>
              <a:rPr lang="ko-KR" altLang="en-US" b="1" dirty="0"/>
              <a:t>차원 테이블</a:t>
            </a:r>
            <a:r>
              <a:rPr lang="ko-KR" altLang="en-US" dirty="0"/>
              <a:t> 구조</a:t>
            </a:r>
            <a:endParaRPr lang="en-US" altLang="ko-KR" dirty="0"/>
          </a:p>
          <a:p>
            <a:pPr lvl="1"/>
            <a:r>
              <a:rPr lang="en-US" altLang="ko-KR" dirty="0"/>
              <a:t>Tuple: Relation</a:t>
            </a:r>
            <a:r>
              <a:rPr lang="ko-KR" altLang="en-US" dirty="0"/>
              <a:t>을 구성하는 하나의 행</a:t>
            </a:r>
            <a:r>
              <a:rPr lang="en-US" altLang="ko-KR" dirty="0"/>
              <a:t>(Row)/Record</a:t>
            </a:r>
          </a:p>
          <a:p>
            <a:endParaRPr lang="en-US" altLang="ko-KR" dirty="0"/>
          </a:p>
          <a:p>
            <a:r>
              <a:rPr lang="ko-KR" altLang="en-US" dirty="0"/>
              <a:t>술어 논리와 집합론에 근거한 모델</a:t>
            </a:r>
          </a:p>
        </p:txBody>
      </p:sp>
    </p:spTree>
    <p:extLst>
      <p:ext uri="{BB962C8B-B14F-4D97-AF65-F5344CB8AC3E}">
        <p14:creationId xmlns:p14="http://schemas.microsoft.com/office/powerpoint/2010/main" val="276766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AB61-9567-4693-9EF4-F57E22E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6B58-8D91-4ABB-89A3-1C04858E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사용자에게 데이터베이스에 대한 정의</a:t>
            </a:r>
            <a:r>
              <a:rPr lang="en-US" altLang="ko-KR" dirty="0"/>
              <a:t>/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유지보수 및 접근 관리를 가능케 하는 소프트웨어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저장</a:t>
            </a:r>
            <a:r>
              <a:rPr lang="en-US" altLang="ko-KR" dirty="0"/>
              <a:t>, </a:t>
            </a:r>
            <a:r>
              <a:rPr lang="ko-KR" altLang="en-US" dirty="0"/>
              <a:t>획득 및 갱신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전반에 대한 정보를 제공하는 데이터 사전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트랜잭션</a:t>
            </a:r>
            <a:r>
              <a:rPr lang="ko-KR" altLang="en-US" dirty="0"/>
              <a:t>과 병행성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501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D413-8423-40EC-AE11-A2A6A540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D82C-BD59-4269-9E88-3C08FD57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데이터베이스가 손상되었을 때 복구할 수 있는 능력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접근 및 갱신 시 인가 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원격 접속지에서의 접근 지원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내 데이터에 대해</a:t>
            </a:r>
            <a:r>
              <a:rPr lang="en-US" altLang="ko-KR" dirty="0"/>
              <a:t>, </a:t>
            </a:r>
            <a:r>
              <a:rPr lang="ko-KR" altLang="en-US" dirty="0"/>
              <a:t>특정한 규칙을 통해 제한 강제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4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CFA8-7681-4F1B-A363-430445F0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F1D1-FF37-4A91-8970-0FC4B3FA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에서 상호작용의 단위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트랜잭션은 다른 트랜잭션과 독립적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ACID</a:t>
            </a:r>
          </a:p>
          <a:p>
            <a:pPr lvl="1"/>
            <a:r>
              <a:rPr lang="en-US" altLang="ko-KR" dirty="0"/>
              <a:t>Atomicity(</a:t>
            </a:r>
            <a:r>
              <a:rPr lang="ko-KR" altLang="en-US" dirty="0"/>
              <a:t>원자성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Consistency(</a:t>
            </a:r>
            <a:r>
              <a:rPr lang="ko-KR" altLang="en-US" dirty="0"/>
              <a:t>일관성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Isolation(</a:t>
            </a:r>
            <a:r>
              <a:rPr lang="ko-KR" altLang="en-US" dirty="0"/>
              <a:t>독립성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Durability(</a:t>
            </a:r>
            <a:r>
              <a:rPr lang="ko-KR" altLang="en-US" dirty="0"/>
              <a:t>지속성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완벽하게 보장되지는 않음</a:t>
            </a:r>
          </a:p>
        </p:txBody>
      </p:sp>
    </p:spTree>
    <p:extLst>
      <p:ext uri="{BB962C8B-B14F-4D97-AF65-F5344CB8AC3E}">
        <p14:creationId xmlns:p14="http://schemas.microsoft.com/office/powerpoint/2010/main" val="161035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441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DB의 종류와 DBMS</vt:lpstr>
      <vt:lpstr>목차</vt:lpstr>
      <vt:lpstr>데이터베이스 모델</vt:lpstr>
      <vt:lpstr>관계형 모델 등장 전</vt:lpstr>
      <vt:lpstr>관계형 모델 등장 후</vt:lpstr>
      <vt:lpstr>관계형 모델</vt:lpstr>
      <vt:lpstr>DBMS</vt:lpstr>
      <vt:lpstr>DBMS</vt:lpstr>
      <vt:lpstr>Transaction</vt:lpstr>
      <vt:lpstr>RDBMS의 종류</vt:lpstr>
      <vt:lpstr>SQL vs NoSQL</vt:lpstr>
      <vt:lpstr>Object-Relational Mapping</vt:lpstr>
      <vt:lpstr>데이터 모델링</vt:lpstr>
      <vt:lpstr>중요점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DB의 종류와 DBMS</dc:title>
  <dc:creator>Park JungWook</dc:creator>
  <cp:lastModifiedBy>Park JungWook</cp:lastModifiedBy>
  <cp:revision>344</cp:revision>
  <dcterms:created xsi:type="dcterms:W3CDTF">2021-12-25T11:19:31Z</dcterms:created>
  <dcterms:modified xsi:type="dcterms:W3CDTF">2021-12-28T05:23:22Z</dcterms:modified>
</cp:coreProperties>
</file>