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0" r:id="rId6"/>
    <p:sldId id="259" r:id="rId7"/>
    <p:sldId id="261" r:id="rId8"/>
    <p:sldId id="273" r:id="rId9"/>
    <p:sldId id="262" r:id="rId10"/>
    <p:sldId id="263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BC65-CF48-49D5-84B3-64D72ECC9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7A167-49CB-41F9-A398-EE58DA980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20465-2AD8-44BF-B399-A17A9F0D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09EA-4B6D-4738-B337-BDF7502323A6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D4267-7326-494C-B785-2BD9209A6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1A03E-4327-4285-B371-7E440ADD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1558-E94A-4DF3-B68B-BE566BEB0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9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F8DA-A3F0-487F-97E1-CE9AD0200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344A2-4108-4835-A29F-025893CED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A5424-51B6-458F-BADC-9609C41B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09EA-4B6D-4738-B337-BDF7502323A6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2D1BE-C2C8-4ED0-9A6D-5E1916483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1B58D-B1DC-4923-8F16-46909ED4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1558-E94A-4DF3-B68B-BE566BEB0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52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6C7FD-CE6A-4F2E-93E7-0F73028B0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27E9D-5B89-46A7-BB16-197932D59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D41B-7014-4CDD-8368-DBC61C98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09EA-4B6D-4738-B337-BDF7502323A6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A4100-8F63-47F6-A544-898B0A3F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8EE7D-90F6-4D29-90A8-778D3B7F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1558-E94A-4DF3-B68B-BE566BEB0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1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F774-2DD8-42CD-97ED-1E3AE96B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B7F53-326A-48AF-A031-BFC3408C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4C9E1-1C85-4B04-A99B-E0E045AC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09EA-4B6D-4738-B337-BDF7502323A6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26811-F020-4BB1-A93C-43F474FB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63C86-2110-4462-810C-63FF5565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1558-E94A-4DF3-B68B-BE566BEB0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33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91D4-B170-4559-BB18-D6528BD8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35D94-87FD-4817-AA95-E63566E2F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DA108-57AB-4C53-AE5E-D87CD742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09EA-4B6D-4738-B337-BDF7502323A6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1C144-92A0-4976-A558-2A1ECA423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4ED5E-C506-429D-AF30-57BCFDD5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1558-E94A-4DF3-B68B-BE566BEB0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90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EC55-1B0E-4099-8026-D9430001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69EC9-A0CD-4F53-9E75-CBE1E1DB2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D275A-6E06-4968-AC18-4C80A29D8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FC765-EEB5-40F5-B2A6-BCCB05E4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09EA-4B6D-4738-B337-BDF7502323A6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4B406-FE1C-4466-B7EE-19F4DBE1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EABD5-F7D4-44BB-9D74-41B2C0DD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1558-E94A-4DF3-B68B-BE566BEB0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43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D0797-B5B7-4907-9616-9FCD47922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41002-F808-47BC-8623-F81EB79D2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09F53-795A-4487-A134-9BAE20938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2BA163-F835-4100-B904-F8D0DF56F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EF620-683D-47BB-9052-E7CC615B6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5D1FFD-DFFD-4B7F-9E4F-1EA5B602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09EA-4B6D-4738-B337-BDF7502323A6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FBBEE8-D8F7-486E-86D2-539ADC5C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C76268-ABD5-451E-B9F3-C38E0CAB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1558-E94A-4DF3-B68B-BE566BEB0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26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11C9-C57B-4385-84A8-753D8C4B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8AD4B-23DC-41FC-AA26-BBBDCAB3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09EA-4B6D-4738-B337-BDF7502323A6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18C6C-1DA0-4A88-AC28-8D04884F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7CB05-67C9-4374-88D3-B34ECC28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1558-E94A-4DF3-B68B-BE566BEB0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5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E1013-9D8E-4A7F-8373-98BA3A78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09EA-4B6D-4738-B337-BDF7502323A6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CE704-F76A-46A4-A72E-2A7820A5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541E2-D1B9-4841-AB79-2C4ABC39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1558-E94A-4DF3-B68B-BE566BEB0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76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C7721-B50B-4AD3-8505-77D32FE92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75297-0B4C-439E-9C3A-DA8602771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8D8B6-FDF5-442F-8475-1749EBF34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88EF4-C030-4E87-BE3D-90EFB249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09EA-4B6D-4738-B337-BDF7502323A6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2D3D0-5FE7-4F9E-8CBD-128890570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00AD8-60A5-4DDB-8EB8-4299D89C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1558-E94A-4DF3-B68B-BE566BEB0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38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EA1C-7470-47F9-9A2E-0B8B066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BD767B-DADA-4A6C-A850-BB51ECBB0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D37C9-F9B4-41B8-A0A9-C2D2A04F0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EC24C-510D-40CE-AFB0-15D32C33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09EA-4B6D-4738-B337-BDF7502323A6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C40F1-4B75-4704-BF36-ADA8C9CD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7C7E5-D967-4C9C-8F99-0EBF9996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1558-E94A-4DF3-B68B-BE566BEB0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28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40692-41FF-4ADF-B761-E28785AE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1587B-72E7-4BA0-BCDD-EB2A2E24E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53686-31E1-45E8-B99E-E2B6D9745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709EA-4B6D-4738-B337-BDF7502323A6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D8FAE-DE82-4D74-B63D-FFD5A0CC1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C8607-18AB-4A97-B971-193C668C7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E1558-E94A-4DF3-B68B-BE566BEB0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02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" TargetMode="External"/><Relationship Id="rId2" Type="http://schemas.openxmlformats.org/officeDocument/2006/relationships/hyperlink" Target="https://sqliteonline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database/121/SQLRF/ap_standard_sql001.htm#SQLRF55514" TargetMode="External"/><Relationship Id="rId2" Type="http://schemas.openxmlformats.org/officeDocument/2006/relationships/hyperlink" Target="https://support.google.com/websearch/answer/2466433?hl=k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so.org/obp/ui/#iso:std:iso-iec:9075:-1:ed-5:v1:e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2FAE-5520-4588-8A39-3659A1648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– Structured Query Language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E3D31-7E70-4EB3-9BFE-89D3CAB57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 </a:t>
            </a:r>
            <a:r>
              <a:rPr lang="ko-KR" altLang="en-US" dirty="0"/>
              <a:t>경상대학교 컴퓨터과학과 멘토링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6204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9DCA-9BC1-4711-8F41-11465821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조작 언어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5882-D5E5-4E5E-BD0B-B4F95BFD1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테이블 내의 데이터를 검색</a:t>
            </a:r>
            <a:r>
              <a:rPr lang="en-US" altLang="ko-KR" dirty="0"/>
              <a:t>(</a:t>
            </a:r>
            <a:r>
              <a:rPr lang="ko-KR" altLang="en-US" dirty="0"/>
              <a:t>질의</a:t>
            </a:r>
            <a:r>
              <a:rPr lang="en-US" altLang="ko-KR" dirty="0"/>
              <a:t>)</a:t>
            </a:r>
            <a:r>
              <a:rPr lang="ko-KR" altLang="en-US" dirty="0"/>
              <a:t>하는 </a:t>
            </a:r>
            <a:r>
              <a:rPr lang="en-US" altLang="ko-KR" dirty="0">
                <a:latin typeface="Consolas" panose="020B0609020204030204" pitchFamily="49" charset="0"/>
              </a:rPr>
              <a:t>SELECT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테이블에 새로운 행을 삽입하는 </a:t>
            </a:r>
            <a:r>
              <a:rPr lang="en-US" altLang="ko-KR" dirty="0">
                <a:latin typeface="Consolas" panose="020B0609020204030204" pitchFamily="49" charset="0"/>
              </a:rPr>
              <a:t>INSERT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테이블 내 행의 특정 데이터를 갱신하는 </a:t>
            </a:r>
            <a:r>
              <a:rPr lang="en-US" altLang="ko-KR" dirty="0">
                <a:latin typeface="Consolas" panose="020B0609020204030204" pitchFamily="49" charset="0"/>
              </a:rPr>
              <a:t>UPDATE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테이블 내 특정 행을 삭제하는 </a:t>
            </a:r>
            <a:r>
              <a:rPr lang="en-US" altLang="ko-KR" dirty="0">
                <a:latin typeface="Consolas" panose="020B0609020204030204" pitchFamily="49" charset="0"/>
              </a:rPr>
              <a:t>DELETE</a:t>
            </a:r>
            <a:r>
              <a:rPr lang="ko-KR" altLang="en-US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96200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0F91-4CA0-41A3-9E3A-7A9CB364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결합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42094-6DC4-4765-A9C5-1767B75EC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 이상의 테이블의 열을 새로운 테이블로 결합</a:t>
            </a:r>
            <a:endParaRPr lang="en-US" altLang="ko-KR" dirty="0"/>
          </a:p>
          <a:p>
            <a:pPr lvl="1"/>
            <a:r>
              <a:rPr lang="ko-KR" altLang="en-US" dirty="0"/>
              <a:t>테이블이 새로 만들어지는 것이 아님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각 개체 간 </a:t>
            </a:r>
            <a:r>
              <a:rPr lang="ko-KR" altLang="en-US" b="1" dirty="0"/>
              <a:t>관계</a:t>
            </a:r>
            <a:r>
              <a:rPr lang="ko-KR" altLang="en-US" dirty="0"/>
              <a:t>가 중요하게 사용됨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표준 </a:t>
            </a:r>
            <a:r>
              <a:rPr lang="en-US" altLang="ko-KR" dirty="0"/>
              <a:t>SQL</a:t>
            </a:r>
            <a:r>
              <a:rPr lang="ko-KR" altLang="en-US" dirty="0"/>
              <a:t>에서는 </a:t>
            </a:r>
            <a:r>
              <a:rPr lang="en-US" altLang="ko-KR" dirty="0"/>
              <a:t>5</a:t>
            </a:r>
            <a:r>
              <a:rPr lang="ko-KR" altLang="en-US" dirty="0"/>
              <a:t>가지의 결합 방법이 존재함</a:t>
            </a:r>
            <a:endParaRPr lang="en-US" altLang="ko-KR" dirty="0"/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INNER</a:t>
            </a:r>
            <a:r>
              <a:rPr lang="en-US" altLang="ko-KR" dirty="0"/>
              <a:t>, </a:t>
            </a:r>
            <a:r>
              <a:rPr lang="en-US" altLang="ko-KR" dirty="0">
                <a:latin typeface="Consolas" panose="020B0609020204030204" pitchFamily="49" charset="0"/>
              </a:rPr>
              <a:t>LEFT OUTER</a:t>
            </a:r>
            <a:r>
              <a:rPr lang="en-US" altLang="ko-KR" dirty="0"/>
              <a:t>, </a:t>
            </a:r>
            <a:r>
              <a:rPr lang="en-US" altLang="ko-KR" dirty="0">
                <a:latin typeface="Consolas" panose="020B0609020204030204" pitchFamily="49" charset="0"/>
              </a:rPr>
              <a:t>RIGHT OUTER</a:t>
            </a:r>
            <a:r>
              <a:rPr lang="en-US" altLang="ko-KR" dirty="0"/>
              <a:t>, </a:t>
            </a:r>
            <a:r>
              <a:rPr lang="en-US" altLang="ko-KR" dirty="0">
                <a:latin typeface="Consolas" panose="020B0609020204030204" pitchFamily="49" charset="0"/>
              </a:rPr>
              <a:t>FULL OUTER</a:t>
            </a:r>
            <a:r>
              <a:rPr lang="en-US" altLang="ko-KR" dirty="0"/>
              <a:t>, </a:t>
            </a:r>
            <a:r>
              <a:rPr lang="en-US" altLang="ko-KR" dirty="0">
                <a:latin typeface="Consolas" panose="020B0609020204030204" pitchFamily="49" charset="0"/>
              </a:rPr>
              <a:t>CROSS</a:t>
            </a:r>
          </a:p>
          <a:p>
            <a:endParaRPr lang="en-US" altLang="ko-KR" dirty="0"/>
          </a:p>
          <a:p>
            <a:r>
              <a:rPr lang="ko-KR" altLang="en-US" dirty="0"/>
              <a:t>결합을 이해하는 데는 벤 다이어그램이 효과적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7177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1482-2FF5-4CBA-B523-714594FB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결합</a:t>
            </a:r>
            <a:r>
              <a:rPr lang="en-US" altLang="ko-KR" dirty="0"/>
              <a:t>(Join)</a:t>
            </a:r>
            <a:endParaRPr lang="ko-KR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7B30FA-2975-4C45-9FBF-5B0FD3943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3055937"/>
            <a:ext cx="2524162" cy="1704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353FA4-BB93-4C13-9449-0695EC20833D}"/>
              </a:ext>
            </a:extLst>
          </p:cNvPr>
          <p:cNvSpPr txBox="1"/>
          <p:nvPr/>
        </p:nvSpPr>
        <p:spPr>
          <a:xfrm>
            <a:off x="5710237" y="475880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INNER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5B25B7-7739-4CE5-AA7B-0792AFFAA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281" y="4407534"/>
            <a:ext cx="2524162" cy="17096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01F5A8-3096-44E5-9E94-2296E80423AC}"/>
              </a:ext>
            </a:extLst>
          </p:cNvPr>
          <p:cNvSpPr txBox="1"/>
          <p:nvPr/>
        </p:nvSpPr>
        <p:spPr>
          <a:xfrm>
            <a:off x="2636843" y="612354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LEFT OUTER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BB6101-EE51-4DF1-9205-CCB1ED5FA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557" y="4407534"/>
            <a:ext cx="2524162" cy="18445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1E06F2-9C0B-4AA2-AEA9-D80168886C7E}"/>
              </a:ext>
            </a:extLst>
          </p:cNvPr>
          <p:cNvSpPr txBox="1"/>
          <p:nvPr/>
        </p:nvSpPr>
        <p:spPr>
          <a:xfrm>
            <a:off x="7977481" y="612354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RIGHT OUTER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3154D09-2E4C-4E58-AD98-92412A294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0265" y="1724025"/>
            <a:ext cx="2574178" cy="17049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12E21DB-A58B-49DF-95A4-3A3011A4B1F6}"/>
              </a:ext>
            </a:extLst>
          </p:cNvPr>
          <p:cNvSpPr txBox="1"/>
          <p:nvPr/>
        </p:nvSpPr>
        <p:spPr>
          <a:xfrm>
            <a:off x="2545160" y="329828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FULL OUTER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6ED812C-0225-4F36-B725-32BA482219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7162" y="1690688"/>
            <a:ext cx="3024905" cy="153151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D0255FA-E5E6-406A-829C-2135DA5AFCA2}"/>
              </a:ext>
            </a:extLst>
          </p:cNvPr>
          <p:cNvSpPr txBox="1"/>
          <p:nvPr/>
        </p:nvSpPr>
        <p:spPr>
          <a:xfrm>
            <a:off x="8513485" y="311362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CROSS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98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26CD-43D1-4E44-A6CA-E34A76E4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Inner Join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D093C-4C9A-49FF-866D-909DBF26C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가장 자주 쓰이는 결합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 릴레이션 간의 교집합을 조회</a:t>
            </a:r>
            <a:endParaRPr lang="en-US" altLang="ko-KR" dirty="0"/>
          </a:p>
          <a:p>
            <a:pPr lvl="1"/>
            <a:r>
              <a:rPr lang="ko-KR" altLang="en-US" b="1" dirty="0"/>
              <a:t>서로 관계가 존재하는 개체들</a:t>
            </a:r>
            <a:r>
              <a:rPr lang="ko-KR" altLang="en-US" dirty="0"/>
              <a:t>만 조회한다는 뜻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DB4CC1-CB77-4622-8A66-3517D4E7A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919" y="4091634"/>
            <a:ext cx="2524162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76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89B23-EBD6-4AB7-80D7-63A6DB85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Left/Right Outer Join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73086-2202-480B-98BE-6ECB7A96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관계를 가지는 두 릴레이션을 조회하는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관계가 존재하지 않는 행도 조회될 수 있음</a:t>
            </a:r>
            <a:endParaRPr lang="en-US" altLang="ko-KR" dirty="0"/>
          </a:p>
          <a:p>
            <a:pPr lvl="1"/>
            <a:r>
              <a:rPr lang="ko-KR" altLang="en-US" dirty="0"/>
              <a:t>어떤 릴레이션에 좀 더 중점을 둘 것인지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5408E4-E52E-4B1B-B5C4-98755A866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208" y="4144235"/>
            <a:ext cx="2524162" cy="17096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74AFEE-84B7-4103-BA01-C6F0785D8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630" y="4076794"/>
            <a:ext cx="2524162" cy="184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35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6F3D-3042-40CF-B62A-41BAE530B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 Outer Join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11BC-91D7-4337-AA75-24FE55A82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제시한 모든 릴레이션을 한 번에 조회하는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 릴레이션 간의 합집합을 조회</a:t>
            </a:r>
            <a:endParaRPr lang="en-US" altLang="ko-KR" dirty="0"/>
          </a:p>
          <a:p>
            <a:pPr lvl="1"/>
            <a:r>
              <a:rPr lang="ko-KR" altLang="en-US" dirty="0"/>
              <a:t>자주 사용되지는 않으며</a:t>
            </a:r>
            <a:r>
              <a:rPr lang="en-US" altLang="ko-KR" dirty="0"/>
              <a:t>, </a:t>
            </a:r>
            <a:r>
              <a:rPr lang="ko-KR" altLang="en-US" dirty="0"/>
              <a:t>지원하는 </a:t>
            </a:r>
            <a:r>
              <a:rPr lang="en-US" altLang="ko-KR" dirty="0"/>
              <a:t>DBMS</a:t>
            </a:r>
            <a:r>
              <a:rPr lang="ko-KR" altLang="en-US" dirty="0"/>
              <a:t>도 많지 않음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CEA3B-A91E-4EE5-9776-76222D81A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300" y="4001294"/>
            <a:ext cx="2574178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51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892BC-B6EF-4E80-9A9A-63676FDC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Cross Join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47DD8-23E8-4917-97F6-D9090D506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릴레이션으로 생겨나는 쌍의 조합을 알고 싶을 때 사용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 릴레이션 간의 </a:t>
            </a:r>
            <a:r>
              <a:rPr lang="ko-KR" altLang="en-US" b="1" dirty="0"/>
              <a:t>곱집합</a:t>
            </a:r>
            <a:r>
              <a:rPr lang="ko-KR" altLang="en-US" dirty="0"/>
              <a:t>을 조회</a:t>
            </a:r>
            <a:endParaRPr lang="en-US" altLang="ko-KR" dirty="0"/>
          </a:p>
          <a:p>
            <a:pPr lvl="1"/>
            <a:r>
              <a:rPr lang="ko-KR" altLang="en-US" dirty="0"/>
              <a:t>카테시안 곱</a:t>
            </a:r>
            <a:r>
              <a:rPr lang="en-US" altLang="ko-KR" dirty="0"/>
              <a:t>(Cartesian Product)</a:t>
            </a:r>
            <a:r>
              <a:rPr lang="ko-KR" altLang="en-US" dirty="0"/>
              <a:t>라고도 알려져 있음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751455-7F51-4B70-86DB-29BE88722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850" y="4349998"/>
            <a:ext cx="3024905" cy="153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30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F7C6-21CC-4308-ACC3-51D9F7BD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사이트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8E650-095B-4A5D-9EA6-F92ECA030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https://sqliteonline.com/</a:t>
            </a:r>
            <a:endParaRPr lang="en-US" altLang="ko-KR" dirty="0"/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DBMS SQL </a:t>
            </a:r>
            <a:r>
              <a:rPr lang="ko-KR" altLang="en-US" dirty="0"/>
              <a:t>문법을 사용해볼 수 있는 사이트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W3Schools</a:t>
            </a:r>
            <a:endParaRPr lang="en-US" altLang="ko-KR" dirty="0"/>
          </a:p>
          <a:p>
            <a:pPr lvl="1"/>
            <a:r>
              <a:rPr lang="ko-KR" altLang="en-US" dirty="0"/>
              <a:t>웹 기술 교육 사이트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617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263A4-EF04-4DA4-982E-2FCBDC15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중요점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4C49D-4628-4AD5-92FB-9A406679E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명령형</a:t>
            </a:r>
            <a:r>
              <a:rPr lang="en-US" altLang="ko-KR" dirty="0"/>
              <a:t>/</a:t>
            </a:r>
            <a:r>
              <a:rPr lang="ko-KR" altLang="en-US" dirty="0"/>
              <a:t>선언형의 장단점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SQL</a:t>
            </a:r>
            <a:r>
              <a:rPr lang="ko-KR" altLang="en-US" dirty="0"/>
              <a:t>을 </a:t>
            </a:r>
            <a:r>
              <a:rPr lang="en-US" altLang="ko-KR" dirty="0"/>
              <a:t>3</a:t>
            </a:r>
            <a:r>
              <a:rPr lang="ko-KR" altLang="en-US" dirty="0"/>
              <a:t>가지로 나누어본다면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결합을 하는 이유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60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7B06-6392-4971-9563-9D6CFEAE1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405BF-6A9E-4058-9258-A895AED8E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선언형 언어 </a:t>
            </a:r>
            <a:r>
              <a:rPr lang="en-US" altLang="ko-KR" dirty="0"/>
              <a:t>vs </a:t>
            </a:r>
            <a:r>
              <a:rPr lang="ko-KR" altLang="en-US" dirty="0"/>
              <a:t>명령형 언어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Structured Query Language</a:t>
            </a:r>
          </a:p>
          <a:p>
            <a:pPr lvl="1"/>
            <a:r>
              <a:rPr lang="ko-KR" altLang="en-US" dirty="0"/>
              <a:t>관계대수와 관계해석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정의 언어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조작 언어</a:t>
            </a:r>
          </a:p>
        </p:txBody>
      </p:sp>
    </p:spTree>
    <p:extLst>
      <p:ext uri="{BB962C8B-B14F-4D97-AF65-F5344CB8AC3E}">
        <p14:creationId xmlns:p14="http://schemas.microsoft.com/office/powerpoint/2010/main" val="359293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0499-DD50-4440-A144-DEB534B8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E6EF2-9790-4EE4-8992-58277317C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결합</a:t>
            </a:r>
            <a:r>
              <a:rPr lang="en-US" altLang="ko-KR" dirty="0"/>
              <a:t>(Join)</a:t>
            </a:r>
          </a:p>
          <a:p>
            <a:pPr lvl="1"/>
            <a:r>
              <a:rPr lang="en-US" altLang="ko-KR" dirty="0"/>
              <a:t>Inner Join</a:t>
            </a:r>
          </a:p>
          <a:p>
            <a:pPr lvl="1"/>
            <a:r>
              <a:rPr lang="en-US" altLang="ko-KR" dirty="0"/>
              <a:t>Left/Right Outer Join</a:t>
            </a:r>
          </a:p>
          <a:p>
            <a:pPr lvl="1"/>
            <a:r>
              <a:rPr lang="en-US" altLang="ko-KR" dirty="0"/>
              <a:t>Full Outer Join</a:t>
            </a:r>
          </a:p>
          <a:p>
            <a:pPr lvl="1"/>
            <a:r>
              <a:rPr lang="en-US" altLang="ko-KR" dirty="0"/>
              <a:t>Cross Join</a:t>
            </a:r>
          </a:p>
          <a:p>
            <a:endParaRPr lang="en-US" altLang="ko-KR" dirty="0"/>
          </a:p>
          <a:p>
            <a:r>
              <a:rPr lang="ko-KR" altLang="en-US" dirty="0"/>
              <a:t>실습용 사이트</a:t>
            </a:r>
          </a:p>
        </p:txBody>
      </p:sp>
    </p:spTree>
    <p:extLst>
      <p:ext uri="{BB962C8B-B14F-4D97-AF65-F5344CB8AC3E}">
        <p14:creationId xmlns:p14="http://schemas.microsoft.com/office/powerpoint/2010/main" val="38989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3155-1E36-42DB-8D66-D085971A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선언형 </a:t>
            </a:r>
            <a:r>
              <a:rPr lang="en-US" altLang="ko-KR" dirty="0"/>
              <a:t>vs </a:t>
            </a:r>
            <a:r>
              <a:rPr lang="ko-KR" altLang="en-US" dirty="0"/>
              <a:t>명령형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A6685-7A42-415F-B983-6DC60C4B8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무엇을 할 것인가</a:t>
            </a:r>
            <a:r>
              <a:rPr lang="en-US" altLang="ko-KR" dirty="0"/>
              <a:t>(What)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어떻게 할 것인가</a:t>
            </a:r>
            <a:r>
              <a:rPr lang="en-US" altLang="ko-KR" dirty="0"/>
              <a:t>(How)</a:t>
            </a:r>
          </a:p>
          <a:p>
            <a:endParaRPr lang="en-US" altLang="ko-KR" dirty="0"/>
          </a:p>
          <a:p>
            <a:r>
              <a:rPr lang="ko-KR" altLang="en-US" dirty="0"/>
              <a:t>명령형 언어</a:t>
            </a:r>
            <a:endParaRPr lang="en-US" altLang="ko-KR" dirty="0"/>
          </a:p>
          <a:p>
            <a:pPr lvl="1"/>
            <a:r>
              <a:rPr lang="ko-KR" altLang="en-US" dirty="0"/>
              <a:t>일반적으로 쓰이는 대부분의 프로그래밍 언어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선언형 언어</a:t>
            </a:r>
            <a:endParaRPr lang="en-US" altLang="ko-KR" dirty="0"/>
          </a:p>
          <a:p>
            <a:pPr lvl="1"/>
            <a:r>
              <a:rPr lang="en-US" altLang="ko-KR" b="1" dirty="0"/>
              <a:t>SQL</a:t>
            </a:r>
            <a:r>
              <a:rPr lang="en-US" altLang="ko-KR" dirty="0"/>
              <a:t>, HTML, </a:t>
            </a:r>
            <a:r>
              <a:rPr lang="ko-KR" altLang="en-US" dirty="0"/>
              <a:t>함수형 프로그래밍 언어 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37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44E23-E947-4873-A9C8-917FE9B1A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선언형 </a:t>
            </a:r>
            <a:r>
              <a:rPr lang="en-US" altLang="ko-KR" dirty="0"/>
              <a:t>vs </a:t>
            </a:r>
            <a:r>
              <a:rPr lang="ko-KR" altLang="en-US" dirty="0"/>
              <a:t>명령형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41940-82E1-4C1A-BED9-74F99B6D0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7413"/>
            <a:ext cx="3655093" cy="35375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DE2190-A835-4D6F-A760-13292226B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330" y="3043236"/>
            <a:ext cx="6354470" cy="19459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026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5E5D-0401-4563-A640-89B17AC0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</a:t>
            </a:r>
            <a:r>
              <a:rPr lang="en-US" altLang="ko-KR" dirty="0"/>
              <a:t>tructured </a:t>
            </a:r>
            <a:r>
              <a:rPr lang="en-US" altLang="ko-KR" b="1" dirty="0"/>
              <a:t>Q</a:t>
            </a:r>
            <a:r>
              <a:rPr lang="en-US" altLang="ko-KR" dirty="0"/>
              <a:t>uery </a:t>
            </a:r>
            <a:r>
              <a:rPr lang="en-US" altLang="ko-KR" b="1" dirty="0"/>
              <a:t>L</a:t>
            </a:r>
            <a:r>
              <a:rPr lang="en-US" altLang="ko-KR" dirty="0"/>
              <a:t>anguage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2D271-8AB2-4901-8694-6197F3BF7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질의어</a:t>
            </a:r>
            <a:r>
              <a:rPr lang="en-US" altLang="ko-KR" dirty="0"/>
              <a:t>(Query Language)</a:t>
            </a:r>
            <a:r>
              <a:rPr lang="ko-KR" altLang="en-US" dirty="0"/>
              <a:t>의 일종</a:t>
            </a:r>
            <a:endParaRPr lang="en-US" altLang="ko-KR" dirty="0"/>
          </a:p>
          <a:p>
            <a:pPr lvl="1"/>
            <a:r>
              <a:rPr lang="en-US" altLang="ko-KR" dirty="0"/>
              <a:t>DB </a:t>
            </a:r>
            <a:r>
              <a:rPr lang="ko-KR" altLang="en-US" dirty="0"/>
              <a:t>질의어와 정보 검색 질의어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>
                <a:hlinkClick r:id="rId2"/>
              </a:rPr>
              <a:t>구글 검색 명령어</a:t>
            </a:r>
            <a:r>
              <a:rPr lang="en-US" altLang="ko-KR" dirty="0"/>
              <a:t>)</a:t>
            </a:r>
            <a:r>
              <a:rPr lang="ko-KR" altLang="en-US" dirty="0"/>
              <a:t>로 나뉠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도메인 특화 언어</a:t>
            </a:r>
            <a:r>
              <a:rPr lang="en-US" altLang="ko-KR" dirty="0"/>
              <a:t>(Domain-specific Language)</a:t>
            </a:r>
            <a:r>
              <a:rPr lang="ko-KR" altLang="en-US" dirty="0"/>
              <a:t>의 일종</a:t>
            </a:r>
            <a:endParaRPr lang="en-US" altLang="ko-KR" dirty="0"/>
          </a:p>
          <a:p>
            <a:pPr lvl="1"/>
            <a:r>
              <a:rPr lang="ko-KR" altLang="en-US" dirty="0"/>
              <a:t>특정 분야의 사람들이라면 이해하는 데 불편함이 없음</a:t>
            </a:r>
            <a:endParaRPr lang="en-US" altLang="ko-KR" dirty="0"/>
          </a:p>
          <a:p>
            <a:pPr lvl="1"/>
            <a:r>
              <a:rPr lang="en-US" altLang="ko-KR" dirty="0"/>
              <a:t>WWW – HTML, </a:t>
            </a:r>
            <a:r>
              <a:rPr lang="ko-KR" altLang="en-US" dirty="0"/>
              <a:t>통계 </a:t>
            </a:r>
            <a:r>
              <a:rPr lang="en-US" altLang="ko-KR" dirty="0"/>
              <a:t>– R, </a:t>
            </a:r>
            <a:r>
              <a:rPr lang="ko-KR" altLang="en-US" dirty="0"/>
              <a:t>수치해석 </a:t>
            </a:r>
            <a:r>
              <a:rPr lang="en-US" altLang="ko-KR" dirty="0"/>
              <a:t>– MATLAB </a:t>
            </a:r>
            <a:r>
              <a:rPr lang="ko-KR" altLang="en-US" dirty="0"/>
              <a:t>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RDBMS</a:t>
            </a:r>
            <a:r>
              <a:rPr lang="ko-KR" altLang="en-US" dirty="0"/>
              <a:t>를 다루기 위한 </a:t>
            </a:r>
            <a:r>
              <a:rPr lang="en-US" altLang="ko-KR" dirty="0">
                <a:hlinkClick r:id="rId3"/>
              </a:rPr>
              <a:t>ANSI</a:t>
            </a:r>
            <a:r>
              <a:rPr lang="en-US" altLang="ko-KR" dirty="0"/>
              <a:t>, </a:t>
            </a:r>
            <a:r>
              <a:rPr lang="en-US" altLang="ko-KR" dirty="0">
                <a:hlinkClick r:id="rId4"/>
              </a:rPr>
              <a:t>ISO</a:t>
            </a:r>
            <a:r>
              <a:rPr lang="en-US" altLang="ko-KR" dirty="0"/>
              <a:t> </a:t>
            </a:r>
            <a:r>
              <a:rPr lang="ko-KR" altLang="en-US" dirty="0"/>
              <a:t>표준 존재</a:t>
            </a:r>
          </a:p>
        </p:txBody>
      </p:sp>
    </p:spTree>
    <p:extLst>
      <p:ext uri="{BB962C8B-B14F-4D97-AF65-F5344CB8AC3E}">
        <p14:creationId xmlns:p14="http://schemas.microsoft.com/office/powerpoint/2010/main" val="2989674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5275-1134-4D7F-AFA5-C4A4B7B2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</a:t>
            </a:r>
            <a:r>
              <a:rPr lang="en-US" altLang="ko-KR" dirty="0"/>
              <a:t>tructured </a:t>
            </a:r>
            <a:r>
              <a:rPr lang="en-US" altLang="ko-KR" b="1" dirty="0"/>
              <a:t>Q</a:t>
            </a:r>
            <a:r>
              <a:rPr lang="en-US" altLang="ko-KR" dirty="0"/>
              <a:t>uery </a:t>
            </a:r>
            <a:r>
              <a:rPr lang="en-US" altLang="ko-KR" b="1" dirty="0"/>
              <a:t>L</a:t>
            </a:r>
            <a:r>
              <a:rPr lang="en-US" altLang="ko-KR" dirty="0"/>
              <a:t>anguage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3C4DE-9006-4395-8D00-3469FBA1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은 보통 다음의 </a:t>
            </a:r>
            <a:r>
              <a:rPr lang="en-US" altLang="ko-KR" dirty="0"/>
              <a:t>3</a:t>
            </a:r>
            <a:r>
              <a:rPr lang="ko-KR" altLang="en-US" dirty="0"/>
              <a:t>가지로 나누어짐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ko-KR" altLang="en-US" dirty="0"/>
              <a:t>관계형 </a:t>
            </a:r>
            <a:r>
              <a:rPr lang="en-US" altLang="ko-KR" dirty="0"/>
              <a:t>DB</a:t>
            </a:r>
            <a:r>
              <a:rPr lang="ko-KR" altLang="en-US" dirty="0"/>
              <a:t>의 구조를 정의</a:t>
            </a:r>
            <a:r>
              <a:rPr lang="en-US" altLang="ko-KR" dirty="0"/>
              <a:t>/</a:t>
            </a:r>
            <a:r>
              <a:rPr lang="ko-KR" altLang="en-US" dirty="0"/>
              <a:t>수정하는 </a:t>
            </a:r>
            <a:r>
              <a:rPr lang="ko-KR" altLang="en-US" b="1" dirty="0"/>
              <a:t>데이터 정의 언어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데이터에 대한 접근을 제어하는 데이터 제어 언어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관계형 </a:t>
            </a:r>
            <a:r>
              <a:rPr lang="en-US" altLang="ko-KR" dirty="0"/>
              <a:t>DB</a:t>
            </a:r>
            <a:r>
              <a:rPr lang="ko-KR" altLang="en-US" dirty="0"/>
              <a:t>에 대한 검색</a:t>
            </a:r>
            <a:r>
              <a:rPr lang="en-US" altLang="ko-KR" dirty="0"/>
              <a:t>/</a:t>
            </a:r>
            <a:r>
              <a:rPr lang="ko-KR" altLang="en-US" dirty="0"/>
              <a:t>갱신 등을 수행하는 </a:t>
            </a:r>
            <a:r>
              <a:rPr lang="ko-KR" altLang="en-US" b="1" dirty="0"/>
              <a:t>데이터 조작 언어</a:t>
            </a:r>
          </a:p>
        </p:txBody>
      </p:sp>
    </p:spTree>
    <p:extLst>
      <p:ext uri="{BB962C8B-B14F-4D97-AF65-F5344CB8AC3E}">
        <p14:creationId xmlns:p14="http://schemas.microsoft.com/office/powerpoint/2010/main" val="1221785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09CC-71FD-4B9D-89F4-FBAA611D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관계대수와 관계해석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00A9A-BFE9-4ED9-B51A-90090C589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관계대수</a:t>
            </a:r>
            <a:r>
              <a:rPr lang="en-US" altLang="ko-KR" dirty="0"/>
              <a:t>(Relational Algebra)</a:t>
            </a:r>
          </a:p>
          <a:p>
            <a:pPr lvl="1"/>
            <a:r>
              <a:rPr lang="ko-KR" altLang="en-US" dirty="0"/>
              <a:t>관계형 </a:t>
            </a:r>
            <a:r>
              <a:rPr lang="en-US" altLang="ko-KR" dirty="0"/>
              <a:t>DB</a:t>
            </a:r>
            <a:r>
              <a:rPr lang="ko-KR" altLang="en-US" dirty="0"/>
              <a:t>에서 원하는 정보의 유도 방법을 기술하는 </a:t>
            </a:r>
            <a:r>
              <a:rPr lang="ko-KR" altLang="en-US" b="1" dirty="0"/>
              <a:t>절차적 언어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관계해석</a:t>
            </a:r>
            <a:r>
              <a:rPr lang="en-US" altLang="ko-KR" dirty="0"/>
              <a:t>(Relational Calculus)</a:t>
            </a:r>
          </a:p>
          <a:p>
            <a:pPr lvl="1"/>
            <a:r>
              <a:rPr lang="ko-KR" altLang="en-US" dirty="0"/>
              <a:t>관계형 </a:t>
            </a:r>
            <a:r>
              <a:rPr lang="en-US" altLang="ko-KR" dirty="0"/>
              <a:t>DB</a:t>
            </a:r>
            <a:r>
              <a:rPr lang="ko-KR" altLang="en-US" dirty="0"/>
              <a:t>에서 원하는 정보가 무엇인지를 기술하는 </a:t>
            </a:r>
            <a:r>
              <a:rPr lang="ko-KR" altLang="en-US" b="1" dirty="0"/>
              <a:t>비절차적 언어</a:t>
            </a:r>
            <a:endParaRPr lang="en-US" altLang="ko-KR" b="1" dirty="0"/>
          </a:p>
          <a:p>
            <a:endParaRPr lang="ko-KR" alt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509C8C-D243-49AA-BB30-17786011B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603554"/>
              </p:ext>
            </p:extLst>
          </p:nvPr>
        </p:nvGraphicFramePr>
        <p:xfrm>
          <a:off x="3198536" y="4693603"/>
          <a:ext cx="579492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7464">
                  <a:extLst>
                    <a:ext uri="{9D8B030D-6E8A-4147-A177-3AD203B41FA5}">
                      <a16:colId xmlns:a16="http://schemas.microsoft.com/office/drawing/2014/main" val="1608690225"/>
                    </a:ext>
                  </a:extLst>
                </a:gridCol>
                <a:gridCol w="2897464">
                  <a:extLst>
                    <a:ext uri="{9D8B030D-6E8A-4147-A177-3AD203B41FA5}">
                      <a16:colId xmlns:a16="http://schemas.microsoft.com/office/drawing/2014/main" val="3308286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관계대수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관계해석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317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어떻게</a:t>
                      </a:r>
                      <a:r>
                        <a:rPr lang="en-US" altLang="ko-KR" dirty="0"/>
                        <a:t>(How)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무엇을</a:t>
                      </a:r>
                      <a:r>
                        <a:rPr lang="en-US" altLang="ko-KR" dirty="0"/>
                        <a:t>(What)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743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집합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관계연산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술어 해석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046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명령형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선언형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3601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383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CDF8-F253-406D-8FF2-5B4E173B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정의 언어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8498A-8C76-4BF8-A4CF-DD4365540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관계형 </a:t>
            </a:r>
            <a:r>
              <a:rPr lang="en-US" altLang="ko-KR" dirty="0"/>
              <a:t>DB </a:t>
            </a:r>
            <a:r>
              <a:rPr lang="ko-KR" altLang="en-US" dirty="0"/>
              <a:t>내의 요소를 생성하는 </a:t>
            </a:r>
            <a:r>
              <a:rPr lang="en-US" altLang="ko-KR" dirty="0">
                <a:latin typeface="Consolas" panose="020B0609020204030204" pitchFamily="49" charset="0"/>
              </a:rPr>
              <a:t>CREATE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존재하는 요소를 삭제하는 </a:t>
            </a:r>
            <a:r>
              <a:rPr lang="en-US" altLang="ko-KR" dirty="0">
                <a:latin typeface="Consolas" panose="020B0609020204030204" pitchFamily="49" charset="0"/>
              </a:rPr>
              <a:t>DROP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존재하는 요소를 수정하는 </a:t>
            </a:r>
            <a:r>
              <a:rPr lang="en-US" altLang="ko-KR" dirty="0">
                <a:latin typeface="Consolas" panose="020B0609020204030204" pitchFamily="49" charset="0"/>
              </a:rPr>
              <a:t>ALTER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테이블의 구조만 남기고 모든 행을 삭제하는 </a:t>
            </a:r>
            <a:r>
              <a:rPr lang="en-US" altLang="ko-KR" dirty="0">
                <a:latin typeface="Consolas" panose="020B0609020204030204" pitchFamily="49" charset="0"/>
              </a:rPr>
              <a:t>TRUNCATE</a:t>
            </a:r>
            <a:r>
              <a:rPr lang="ko-KR" altLang="en-US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051363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487</Words>
  <Application>Microsoft Office PowerPoint</Application>
  <PresentationFormat>Widescreen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Consolas</vt:lpstr>
      <vt:lpstr>Office Theme</vt:lpstr>
      <vt:lpstr>SQL – Structured Query Language</vt:lpstr>
      <vt:lpstr>목차</vt:lpstr>
      <vt:lpstr>목차</vt:lpstr>
      <vt:lpstr>선언형 vs 명령형</vt:lpstr>
      <vt:lpstr>선언형 vs 명령형</vt:lpstr>
      <vt:lpstr>Structured Query Language</vt:lpstr>
      <vt:lpstr>Structured Query Language</vt:lpstr>
      <vt:lpstr>관계대수와 관계해석</vt:lpstr>
      <vt:lpstr>데이터 정의 언어</vt:lpstr>
      <vt:lpstr>데이터 조작 언어</vt:lpstr>
      <vt:lpstr>결합(Join)</vt:lpstr>
      <vt:lpstr>결합(Join)</vt:lpstr>
      <vt:lpstr>Inner Join</vt:lpstr>
      <vt:lpstr>Left/Right Outer Join</vt:lpstr>
      <vt:lpstr>Full Outer Join</vt:lpstr>
      <vt:lpstr>Cross Join</vt:lpstr>
      <vt:lpstr>실습 사이트</vt:lpstr>
      <vt:lpstr>중요점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– Structured Query Language</dc:title>
  <dc:creator>Park JungWook</dc:creator>
  <cp:lastModifiedBy>Park JungWook</cp:lastModifiedBy>
  <cp:revision>208</cp:revision>
  <dcterms:created xsi:type="dcterms:W3CDTF">2022-01-05T16:14:45Z</dcterms:created>
  <dcterms:modified xsi:type="dcterms:W3CDTF">2022-01-06T07:35:20Z</dcterms:modified>
</cp:coreProperties>
</file>