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7" r:id="rId11"/>
    <p:sldId id="269" r:id="rId12"/>
    <p:sldId id="276" r:id="rId13"/>
    <p:sldId id="271" r:id="rId14"/>
    <p:sldId id="281" r:id="rId15"/>
    <p:sldId id="282" r:id="rId16"/>
    <p:sldId id="283" r:id="rId17"/>
    <p:sldId id="280" r:id="rId18"/>
    <p:sldId id="272" r:id="rId19"/>
    <p:sldId id="273" r:id="rId20"/>
    <p:sldId id="279" r:id="rId21"/>
    <p:sldId id="277" r:id="rId22"/>
    <p:sldId id="275" r:id="rId23"/>
    <p:sldId id="278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ungWook" initials="PJ" lastIdx="1" clrIdx="0">
    <p:extLst>
      <p:ext uri="{19B8F6BF-5375-455C-9EA6-DF929625EA0E}">
        <p15:presenceInfo xmlns:p15="http://schemas.microsoft.com/office/powerpoint/2012/main" userId="95fcfdf2ff6a76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BF-FC71-4E42-9F1A-99E26E4EE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A311-2CC6-404F-90B4-98384562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794F-0B55-4CFC-9228-F1712BB5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8EE6-6920-4E68-9161-45D5CF7C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A17D-F57A-4E03-B159-083BF6A1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740F-0223-41EC-8280-1A5725A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B02E4-CA14-4E02-8C76-AEE36191E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D495-0FD6-46B4-8C61-077306BD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1A35-A70E-41BE-9643-F49EE6CB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58B-C56B-427E-9A43-10D3B56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5384F-D06B-45B6-8159-D67748388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AC90-7DF8-48AB-9F7E-0011F3F76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38D-A694-4961-8BBD-0B9AD36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84B3-B015-4C5C-8BB0-92FE579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9A03-9F1F-49A6-8E02-FB7C52BB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2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CF0-FD5B-4B30-8E90-30145597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373C-E6D2-4FF3-AFDD-B31AA92D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2214-0607-44BA-8D18-B1BFF74F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4DB8-78B7-44F2-AB1A-DB221A3C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14EF-37E3-4C09-B872-700F2FCC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DA7-40FE-4F36-899D-451D66E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0C36-2E92-4627-A335-F135A06B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F914-E151-4EF8-95C0-543CBD8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503D-CDCF-4F62-9E09-1D138372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BC49-12B4-4678-AAB2-8D053825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29ED-AB4D-45CF-8C79-28531F28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DA56-CEC0-42D0-B144-93B4ADE8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846A-DC8C-476B-A65B-EED22F57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F2E4-0D54-4523-8169-E5BC95B9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17EA-15D9-487A-8803-2A4850C0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107D-1193-4435-8785-AC8670BA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CD06-2FA6-4686-88F8-018A0CA7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73A0-2D4D-415E-8B6F-6D04151C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282B-F900-470A-B9D9-619C834E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567DE-588E-4076-BF8B-0C1688F0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97F67-D6BE-4EE1-AAAC-D10FFAE52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FEB50-F1AF-46F9-A280-B563BE4A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6EAD5-8FCA-42DA-B024-4F886720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2FE3C-8ED6-4BD5-B17B-65BB7838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9722-FE42-4C58-806F-9DEF4DBA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08E50-7367-4CD5-B256-4884CFC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C1C76-7399-4EC7-97D0-3378332E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1F7A-1C8C-4550-A025-0603DF9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2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EBE51-656F-4582-A674-21AEE626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C2747-BB4B-445C-882B-04F1575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D1B1-0292-46E9-9CA2-61CF7759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5BB-0820-4BAF-9C40-C67DBBCF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D515-0DF6-456D-BD41-E0314012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9E892-93F9-46FB-8DC8-B983FC91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5CC7-ED97-48D5-93CF-0CF6CF3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DA02-2E28-43A4-9769-7E28E75C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4700E-93FA-4553-A945-15C560A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8BD3-B9F2-43B5-8E0D-747DA47E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298F6-C025-4C48-9A47-7E72CE480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1F53F-60B5-4B05-82B3-D306E690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1BC0-06E3-43FC-86DD-739D754F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6C5D-6714-48B3-9C41-BDF9688E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7CCA-4B95-4056-833A-12830829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1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FE8BC-755E-4410-83A3-59DFD24E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E82E-A746-45BD-AA6F-614717F8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2336-8448-47C5-A4E7-DA44C2F3D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D498-DA88-4731-8075-1B4D30B755EF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5641-AC26-4401-A479-A8E8DA60A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F976-DD02-4E5D-8DA6-BC5A6FB0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A131-1C39-4E41-8870-1B52F3F00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opencv/opencv/blob/master/modules/features2d/src/fast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wardrosten.com/work/fas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pencv/opencv/blob/master/modules/features2d/src/orb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5A7-BDDD-48E0-BA75-A9083AB83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22904-70DD-4E1C-B38A-14C9624C6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344882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B271-1959-40CC-9FB0-C033EB5E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및 그 보완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A3459-573D-422A-A12D-816387037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값과 적절한 임계값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000" dirty="0"/>
                  <a:t>를 정해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전체 검사를 진행하여 특징점을 추출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밝기 검사 식을 원 위의 모든 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{1..16}</m:t>
                    </m:r>
                  </m:oMath>
                </a14:m>
                <a:r>
                  <a:rPr lang="ko-KR" altLang="en-US" sz="2000" dirty="0"/>
                  <a:t>에 대해 적용할 경우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dirty="0"/>
                  <a:t>임의의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16</a:t>
                </a:r>
                <a:r>
                  <a:rPr lang="ko-KR" altLang="en-US" sz="2000" dirty="0"/>
                  <a:t>차원 벡터로 표현 가능</a:t>
                </a: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dirty="0"/>
                  <a:t>전체 화소 집합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는 세 부분집합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b="1" dirty="0"/>
                  <a:t>분할</a:t>
                </a:r>
                <a:r>
                  <a:rPr lang="ko-KR" altLang="en-US" sz="2000" dirty="0"/>
                  <a:t>됨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서로 같은 원소 없음</a:t>
                </a:r>
                <a:r>
                  <a:rPr lang="en-US" altLang="ko-KR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A3459-573D-422A-A12D-816387037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4853FB-B998-48B9-812F-538C899E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9" y="3261095"/>
            <a:ext cx="5685421" cy="12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238B-7841-4175-A9A2-1726CC0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5C46-2F44-4829-B172-D5B474F7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결정 트리</a:t>
            </a:r>
            <a:endParaRPr lang="en-US" altLang="ko-KR" sz="2000" dirty="0"/>
          </a:p>
          <a:p>
            <a:pPr lvl="1"/>
            <a:r>
              <a:rPr lang="ko-KR" altLang="en-US" sz="1600" dirty="0"/>
              <a:t>결정 규칙과 그 결과를 트리 구조로 도식화한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스무고개 같은 형태를 생각하면 이해하기 편함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217F17-2874-4EC3-998F-41C503A4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23444"/>
              </p:ext>
            </p:extLst>
          </p:nvPr>
        </p:nvGraphicFramePr>
        <p:xfrm>
          <a:off x="1252870" y="3583171"/>
          <a:ext cx="3978348" cy="2271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587">
                  <a:extLst>
                    <a:ext uri="{9D8B030D-6E8A-4147-A177-3AD203B41FA5}">
                      <a16:colId xmlns:a16="http://schemas.microsoft.com/office/drawing/2014/main" val="292737835"/>
                    </a:ext>
                  </a:extLst>
                </a:gridCol>
                <a:gridCol w="994587">
                  <a:extLst>
                    <a:ext uri="{9D8B030D-6E8A-4147-A177-3AD203B41FA5}">
                      <a16:colId xmlns:a16="http://schemas.microsoft.com/office/drawing/2014/main" val="3779936891"/>
                    </a:ext>
                  </a:extLst>
                </a:gridCol>
                <a:gridCol w="994587">
                  <a:extLst>
                    <a:ext uri="{9D8B030D-6E8A-4147-A177-3AD203B41FA5}">
                      <a16:colId xmlns:a16="http://schemas.microsoft.com/office/drawing/2014/main" val="426912196"/>
                    </a:ext>
                  </a:extLst>
                </a:gridCol>
                <a:gridCol w="994587">
                  <a:extLst>
                    <a:ext uri="{9D8B030D-6E8A-4147-A177-3AD203B41FA5}">
                      <a16:colId xmlns:a16="http://schemas.microsoft.com/office/drawing/2014/main" val="2544411829"/>
                    </a:ext>
                  </a:extLst>
                </a:gridCol>
              </a:tblGrid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날개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비행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갈기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99249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503056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펭귄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9269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77452"/>
                  </a:ext>
                </a:extLst>
              </a:tr>
              <a:tr h="45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8156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A282A3-4DE1-4759-95A0-317E868B54BB}"/>
              </a:ext>
            </a:extLst>
          </p:cNvPr>
          <p:cNvSpPr/>
          <p:nvPr/>
        </p:nvSpPr>
        <p:spPr>
          <a:xfrm>
            <a:off x="8366940" y="3285460"/>
            <a:ext cx="1839432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날개가 있나요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EC1E9-69A3-4955-B7B2-3FAC84CB24CD}"/>
              </a:ext>
            </a:extLst>
          </p:cNvPr>
          <p:cNvSpPr/>
          <p:nvPr/>
        </p:nvSpPr>
        <p:spPr>
          <a:xfrm>
            <a:off x="7265585" y="4245703"/>
            <a:ext cx="1839432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 수 있나요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AC49-EACB-49D4-873C-B0462608D14D}"/>
              </a:ext>
            </a:extLst>
          </p:cNvPr>
          <p:cNvSpPr/>
          <p:nvPr/>
        </p:nvSpPr>
        <p:spPr>
          <a:xfrm>
            <a:off x="9514368" y="4227893"/>
            <a:ext cx="1839432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갈기가 있나요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9F002-F17E-4541-928D-86FBDECA0065}"/>
              </a:ext>
            </a:extLst>
          </p:cNvPr>
          <p:cNvSpPr/>
          <p:nvPr/>
        </p:nvSpPr>
        <p:spPr>
          <a:xfrm>
            <a:off x="7265585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22130-9CA1-4A00-8120-D856EAE3F6A4}"/>
              </a:ext>
            </a:extLst>
          </p:cNvPr>
          <p:cNvSpPr/>
          <p:nvPr/>
        </p:nvSpPr>
        <p:spPr>
          <a:xfrm>
            <a:off x="9514368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사자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14FF5-5494-4F6E-846B-A7584DD25D4B}"/>
              </a:ext>
            </a:extLst>
          </p:cNvPr>
          <p:cNvSpPr/>
          <p:nvPr/>
        </p:nvSpPr>
        <p:spPr>
          <a:xfrm>
            <a:off x="8273903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펭귄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F5E9A-E93F-4D87-922E-E5EEB87E5EC5}"/>
              </a:ext>
            </a:extLst>
          </p:cNvPr>
          <p:cNvSpPr/>
          <p:nvPr/>
        </p:nvSpPr>
        <p:spPr>
          <a:xfrm>
            <a:off x="10520917" y="5312273"/>
            <a:ext cx="831114" cy="59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고래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8B09D-B024-4D4F-938A-AF5B965C6A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85301" y="3880882"/>
            <a:ext cx="1101355" cy="364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ADDBD-410A-4F68-BFBA-4B9C9D5EB0E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286656" y="3880882"/>
            <a:ext cx="1147428" cy="34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4ACB9A-DF3C-45D4-9501-E4784FCD12E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681142" y="4841125"/>
            <a:ext cx="504159" cy="47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E8C870-0CFA-42D0-8481-2F7DD357CCC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185301" y="4841125"/>
            <a:ext cx="504159" cy="47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B9F511-4ADA-449B-878E-A107DE56056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929925" y="4823315"/>
            <a:ext cx="504159" cy="48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1E50B3-5754-4D6E-A29A-E38BEDECB6A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0434084" y="4823315"/>
            <a:ext cx="502390" cy="48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9F246C-FFEB-450B-A3F3-6032C7991A39}"/>
              </a:ext>
            </a:extLst>
          </p:cNvPr>
          <p:cNvSpPr txBox="1"/>
          <p:nvPr/>
        </p:nvSpPr>
        <p:spPr>
          <a:xfrm>
            <a:off x="8047622" y="36939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111AF7-4F47-4C48-A366-F106E4280F89}"/>
              </a:ext>
            </a:extLst>
          </p:cNvPr>
          <p:cNvSpPr txBox="1"/>
          <p:nvPr/>
        </p:nvSpPr>
        <p:spPr>
          <a:xfrm>
            <a:off x="10280837" y="3693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7BBB-9A7A-4AD6-90D5-A2E7ED7EE78B}"/>
              </a:ext>
            </a:extLst>
          </p:cNvPr>
          <p:cNvSpPr txBox="1"/>
          <p:nvPr/>
        </p:nvSpPr>
        <p:spPr>
          <a:xfrm>
            <a:off x="7361824" y="48920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75A3F8-D371-41AD-B9C2-339390E99D30}"/>
              </a:ext>
            </a:extLst>
          </p:cNvPr>
          <p:cNvSpPr txBox="1"/>
          <p:nvPr/>
        </p:nvSpPr>
        <p:spPr>
          <a:xfrm>
            <a:off x="8689460" y="4892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85828-4AE3-4F74-B9D3-0AC3A306C1CE}"/>
              </a:ext>
            </a:extLst>
          </p:cNvPr>
          <p:cNvSpPr txBox="1"/>
          <p:nvPr/>
        </p:nvSpPr>
        <p:spPr>
          <a:xfrm>
            <a:off x="9609724" y="48831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8627C9-DD6E-4B8A-AF38-F2C5BCC605D1}"/>
              </a:ext>
            </a:extLst>
          </p:cNvPr>
          <p:cNvSpPr txBox="1"/>
          <p:nvPr/>
        </p:nvSpPr>
        <p:spPr>
          <a:xfrm>
            <a:off x="10937476" y="4892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6A4BC26-E24A-4BC9-9228-34D835D15D3D}"/>
              </a:ext>
            </a:extLst>
          </p:cNvPr>
          <p:cNvSpPr/>
          <p:nvPr/>
        </p:nvSpPr>
        <p:spPr>
          <a:xfrm>
            <a:off x="5677786" y="4287706"/>
            <a:ext cx="1202078" cy="5954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6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961F-5374-46F1-9085-F711F150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1F2D-90F7-412A-814A-B2F40849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결정 트리는 </a:t>
            </a:r>
            <a:r>
              <a:rPr lang="ko-KR" altLang="en-US" sz="2000" b="1" dirty="0"/>
              <a:t>불순도</a:t>
            </a:r>
            <a:r>
              <a:rPr lang="ko-KR" altLang="en-US" sz="2000" dirty="0"/>
              <a:t>가 낮아지는 방향으로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엔트로피</a:t>
            </a:r>
            <a:r>
              <a:rPr lang="ko-KR" altLang="en-US" sz="2000" dirty="0"/>
              <a:t>는 불순도를 수치화한 지표 중 하나이며</a:t>
            </a:r>
            <a:r>
              <a:rPr lang="en-US" altLang="ko-KR" sz="2000" dirty="0"/>
              <a:t>, </a:t>
            </a:r>
            <a:r>
              <a:rPr lang="ko-KR" altLang="en-US" sz="2000" b="1" dirty="0"/>
              <a:t>정보량</a:t>
            </a:r>
            <a:r>
              <a:rPr lang="ko-KR" altLang="en-US" sz="2000" dirty="0"/>
              <a:t>의 기댓값</a:t>
            </a:r>
          </a:p>
          <a:p>
            <a:endParaRPr lang="ko-KR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8356D-9CFA-4278-8004-227D05AEEF40}"/>
              </a:ext>
            </a:extLst>
          </p:cNvPr>
          <p:cNvSpPr/>
          <p:nvPr/>
        </p:nvSpPr>
        <p:spPr>
          <a:xfrm>
            <a:off x="1541721" y="2626239"/>
            <a:ext cx="2424224" cy="2424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A59EB-7D34-4476-A31B-F5BDBE8BBFC9}"/>
              </a:ext>
            </a:extLst>
          </p:cNvPr>
          <p:cNvSpPr/>
          <p:nvPr/>
        </p:nvSpPr>
        <p:spPr>
          <a:xfrm>
            <a:off x="8226057" y="2626239"/>
            <a:ext cx="2424224" cy="2424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878C8-2CE8-4B88-8D8D-23B7CEAD7B0C}"/>
              </a:ext>
            </a:extLst>
          </p:cNvPr>
          <p:cNvSpPr/>
          <p:nvPr/>
        </p:nvSpPr>
        <p:spPr>
          <a:xfrm>
            <a:off x="1935125" y="3046224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415E3-12D1-43EB-A577-98933BEEDB45}"/>
              </a:ext>
            </a:extLst>
          </p:cNvPr>
          <p:cNvSpPr/>
          <p:nvPr/>
        </p:nvSpPr>
        <p:spPr>
          <a:xfrm>
            <a:off x="3161414" y="3030275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44887E-2F69-46D5-807D-33C6F08141F2}"/>
              </a:ext>
            </a:extLst>
          </p:cNvPr>
          <p:cNvSpPr/>
          <p:nvPr/>
        </p:nvSpPr>
        <p:spPr>
          <a:xfrm>
            <a:off x="2753833" y="357067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FE1F62-89F4-44B3-8381-CDC349B5270C}"/>
              </a:ext>
            </a:extLst>
          </p:cNvPr>
          <p:cNvSpPr/>
          <p:nvPr/>
        </p:nvSpPr>
        <p:spPr>
          <a:xfrm>
            <a:off x="1979428" y="3937495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C47B5F-94CF-4261-B457-F089F4B87568}"/>
              </a:ext>
            </a:extLst>
          </p:cNvPr>
          <p:cNvSpPr/>
          <p:nvPr/>
        </p:nvSpPr>
        <p:spPr>
          <a:xfrm>
            <a:off x="2753832" y="4310567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177782-1A40-4767-B819-4D81BF72E90C}"/>
              </a:ext>
            </a:extLst>
          </p:cNvPr>
          <p:cNvSpPr/>
          <p:nvPr/>
        </p:nvSpPr>
        <p:spPr>
          <a:xfrm>
            <a:off x="3270397" y="405949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B063B4-EE28-4DD6-921D-3DC25BF1C6A7}"/>
              </a:ext>
            </a:extLst>
          </p:cNvPr>
          <p:cNvSpPr/>
          <p:nvPr/>
        </p:nvSpPr>
        <p:spPr>
          <a:xfrm>
            <a:off x="2226635" y="452042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C2D7DB-6C37-4993-B3CB-B9BD4B25A1EB}"/>
              </a:ext>
            </a:extLst>
          </p:cNvPr>
          <p:cNvSpPr/>
          <p:nvPr/>
        </p:nvSpPr>
        <p:spPr>
          <a:xfrm>
            <a:off x="2534980" y="292357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FC768E-2D79-4CC6-9EAF-9C21DDB6BBF4}"/>
              </a:ext>
            </a:extLst>
          </p:cNvPr>
          <p:cNvSpPr/>
          <p:nvPr/>
        </p:nvSpPr>
        <p:spPr>
          <a:xfrm>
            <a:off x="8619459" y="3046224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3D4CD2-EAF2-4CAA-B279-AF148D964C9C}"/>
              </a:ext>
            </a:extLst>
          </p:cNvPr>
          <p:cNvSpPr/>
          <p:nvPr/>
        </p:nvSpPr>
        <p:spPr>
          <a:xfrm>
            <a:off x="9845748" y="303027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52E2F8-CF89-4249-96D9-F9B8A01AC8E9}"/>
              </a:ext>
            </a:extLst>
          </p:cNvPr>
          <p:cNvSpPr/>
          <p:nvPr/>
        </p:nvSpPr>
        <p:spPr>
          <a:xfrm>
            <a:off x="9438167" y="3570671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1DF151-CB18-4A5E-A26C-C4DA2A6EBF54}"/>
              </a:ext>
            </a:extLst>
          </p:cNvPr>
          <p:cNvSpPr/>
          <p:nvPr/>
        </p:nvSpPr>
        <p:spPr>
          <a:xfrm>
            <a:off x="8663762" y="393749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193950-1472-45A1-9ABE-C4083A6D2DBD}"/>
              </a:ext>
            </a:extLst>
          </p:cNvPr>
          <p:cNvSpPr/>
          <p:nvPr/>
        </p:nvSpPr>
        <p:spPr>
          <a:xfrm>
            <a:off x="9438166" y="4310567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578F18-9447-40A7-A68F-D652E18652D0}"/>
              </a:ext>
            </a:extLst>
          </p:cNvPr>
          <p:cNvSpPr/>
          <p:nvPr/>
        </p:nvSpPr>
        <p:spPr>
          <a:xfrm>
            <a:off x="9954731" y="4059492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72C218-42A3-45F8-9BB0-EEA65CC620CE}"/>
              </a:ext>
            </a:extLst>
          </p:cNvPr>
          <p:cNvSpPr/>
          <p:nvPr/>
        </p:nvSpPr>
        <p:spPr>
          <a:xfrm>
            <a:off x="8910969" y="4520421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E6961-2408-4500-9B06-E4DC0751F13A}"/>
              </a:ext>
            </a:extLst>
          </p:cNvPr>
          <p:cNvSpPr/>
          <p:nvPr/>
        </p:nvSpPr>
        <p:spPr>
          <a:xfrm>
            <a:off x="9219314" y="2923572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7EB4F-0C4E-4B6C-A2A2-CFCE2A7448ED}"/>
              </a:ext>
            </a:extLst>
          </p:cNvPr>
          <p:cNvSpPr/>
          <p:nvPr/>
        </p:nvSpPr>
        <p:spPr>
          <a:xfrm>
            <a:off x="4879013" y="2626239"/>
            <a:ext cx="2424224" cy="2424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CB80EA-8B34-494E-825F-EB39145D4BD3}"/>
              </a:ext>
            </a:extLst>
          </p:cNvPr>
          <p:cNvSpPr/>
          <p:nvPr/>
        </p:nvSpPr>
        <p:spPr>
          <a:xfrm>
            <a:off x="5272415" y="3046224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8894A4-C7CB-488F-8627-451268A41371}"/>
              </a:ext>
            </a:extLst>
          </p:cNvPr>
          <p:cNvSpPr/>
          <p:nvPr/>
        </p:nvSpPr>
        <p:spPr>
          <a:xfrm>
            <a:off x="6498704" y="303027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C12DC0-D1E4-41B3-9D2E-BBD50D8595D5}"/>
              </a:ext>
            </a:extLst>
          </p:cNvPr>
          <p:cNvSpPr/>
          <p:nvPr/>
        </p:nvSpPr>
        <p:spPr>
          <a:xfrm>
            <a:off x="6091123" y="357067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E3CB23-274A-404E-B5CE-D707532F46CC}"/>
              </a:ext>
            </a:extLst>
          </p:cNvPr>
          <p:cNvSpPr/>
          <p:nvPr/>
        </p:nvSpPr>
        <p:spPr>
          <a:xfrm>
            <a:off x="5316718" y="3937495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D12F71A-626C-4184-BB6E-6E1E67F690C1}"/>
              </a:ext>
            </a:extLst>
          </p:cNvPr>
          <p:cNvSpPr/>
          <p:nvPr/>
        </p:nvSpPr>
        <p:spPr>
          <a:xfrm>
            <a:off x="6091122" y="4310567"/>
            <a:ext cx="308345" cy="3083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C18C57-4BF9-4A5B-9FB5-765F94CC9BA3}"/>
              </a:ext>
            </a:extLst>
          </p:cNvPr>
          <p:cNvSpPr/>
          <p:nvPr/>
        </p:nvSpPr>
        <p:spPr>
          <a:xfrm>
            <a:off x="6607687" y="405949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9DD7A5-4F46-474D-9BB7-BD75BA320599}"/>
              </a:ext>
            </a:extLst>
          </p:cNvPr>
          <p:cNvSpPr/>
          <p:nvPr/>
        </p:nvSpPr>
        <p:spPr>
          <a:xfrm>
            <a:off x="5563925" y="4520421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9D0D871-71EC-4F49-871B-DE08F89F9D91}"/>
              </a:ext>
            </a:extLst>
          </p:cNvPr>
          <p:cNvSpPr/>
          <p:nvPr/>
        </p:nvSpPr>
        <p:spPr>
          <a:xfrm>
            <a:off x="5872270" y="2923572"/>
            <a:ext cx="308345" cy="308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사람은 많이 알고 있을수록 덜 놀란다</a:t>
                </a:r>
                <a:r>
                  <a:rPr lang="en-US" altLang="ko-KR" sz="2000" dirty="0"/>
                  <a:t>!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일어나기 힘든 일을 알기 위해서는 많은 정보가 필요하다</a:t>
                </a:r>
                <a:r>
                  <a:rPr lang="en-US" altLang="ko-KR" sz="2000" dirty="0"/>
                  <a:t>!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=</a:t>
                </a:r>
                <a:r>
                  <a:rPr lang="ko-KR" altLang="en-US" sz="2000" dirty="0"/>
                  <a:t> 정보량은 발생가능확률에 반비례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따라서 정보량을 다음과 같이 정의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정보 이론에서 로그의 밑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는 일반적으로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를 사용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는 사건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sz="1600" dirty="0"/>
                  <a:t>가 일어날 확률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6A6E347-06D9-4D26-AA27-9212688EF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64" y="3064954"/>
            <a:ext cx="3355836" cy="31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이산 확률 변수의 기댓값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정보량의 기댓값 </a:t>
                </a:r>
                <a:r>
                  <a:rPr lang="en-US" altLang="ko-KR" sz="2000" dirty="0"/>
                  <a:t>– </a:t>
                </a:r>
                <a:r>
                  <a:rPr lang="ko-KR" altLang="en-US" sz="2000" b="1" dirty="0"/>
                  <a:t>엔트로피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엔트로피는 불순도와 비례 관계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불순도를 수치화한 지표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기댓값이란 어떤 사건에 대한 평균으로 생각할 수 있으므로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엔트로피 또한 평균 정보량으로 생각 가능</a:t>
                </a:r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47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5FCE-1C3B-4735-9756-7204DD42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0025-C756-4D78-ABD7-63F7BCBC0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결정 트리의 성능을 높이려면 엔트로피를 줄여야 함</a:t>
                </a:r>
                <a:r>
                  <a:rPr lang="en-US" altLang="ko-KR" sz="2000" dirty="0"/>
                  <a:t>!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ID3 </a:t>
                </a:r>
                <a:r>
                  <a:rPr lang="ko-KR" altLang="en-US" sz="2000" dirty="0"/>
                  <a:t>알고리즘은 이를 위해 </a:t>
                </a:r>
                <a:r>
                  <a:rPr lang="ko-KR" altLang="en-US" sz="2000" b="1" dirty="0"/>
                  <a:t>정보 이득</a:t>
                </a:r>
                <a:r>
                  <a:rPr lang="ko-KR" altLang="en-US" sz="2000" dirty="0"/>
                  <a:t>이라는 개념을 도입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결정 트리에 따라 데이터를 세부 클래스로 분류할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엔트로피는 점점 줄어듦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정확한 클래스를 고를 확률이 점점 높아짐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정보 이득</a:t>
                </a:r>
                <a:r>
                  <a:rPr lang="en-US" altLang="ko-KR" sz="2000" dirty="0"/>
                  <a:t> = </a:t>
                </a:r>
                <a:r>
                  <a:rPr lang="ko-KR" altLang="en-US" sz="2000" dirty="0"/>
                  <a:t>상위 클래스일 때의 엔트로피와 세부 클래스일 때의 엔트로피의 차이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결국 </a:t>
                </a:r>
                <a:r>
                  <a:rPr lang="en-US" altLang="ko-KR" sz="2000" dirty="0"/>
                  <a:t>ID3</a:t>
                </a:r>
                <a:r>
                  <a:rPr lang="ko-KR" altLang="en-US" sz="2000" dirty="0"/>
                  <a:t>는 </a:t>
                </a:r>
                <a:r>
                  <a:rPr lang="ko-KR" altLang="en-US" sz="2000" b="1" dirty="0"/>
                  <a:t>정보 이득이 가장 큰 것</a:t>
                </a:r>
                <a:r>
                  <a:rPr lang="ko-KR" altLang="en-US" sz="2000" dirty="0"/>
                  <a:t>을 기준으로 데이터를 이분하여 분류하는 알고리즘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0025-C756-4D78-ABD7-63F7BCBC0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30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어떤 순서로 화소를 검사</a:t>
                </a:r>
                <a:r>
                  <a:rPr lang="ko-KR" altLang="en-US" sz="2000" dirty="0"/>
                  <a:t>하는 것이 좋을지에 대한 </a:t>
                </a:r>
                <a:r>
                  <a:rPr lang="ko-KR" altLang="en-US" sz="2000" b="1" dirty="0"/>
                  <a:t>결정 트리 생성</a:t>
                </a:r>
                <a:r>
                  <a:rPr lang="ko-KR" altLang="en-US" sz="2000" dirty="0"/>
                  <a:t>을 위해 </a:t>
                </a:r>
                <a:r>
                  <a:rPr lang="en-US" altLang="ko-KR" sz="2000" dirty="0"/>
                  <a:t>ID3 </a:t>
                </a:r>
                <a:r>
                  <a:rPr lang="ko-KR" altLang="en-US" sz="2000" dirty="0"/>
                  <a:t>적용</a:t>
                </a:r>
                <a:r>
                  <a:rPr lang="en-US" altLang="ko-KR" sz="2000" dirty="0"/>
                  <a:t>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r>
                  <a:rPr lang="ko-KR" altLang="en-US" sz="2000" dirty="0"/>
                  <a:t>화소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의 특징점 여부를 저장하는 </a:t>
                </a:r>
                <a:r>
                  <a:rPr lang="en-US" altLang="ko-KR" sz="2000" dirty="0"/>
                  <a:t>Boolean</a:t>
                </a:r>
                <a:r>
                  <a:rPr lang="ko-KR" altLang="en-US" sz="2000" dirty="0"/>
                  <a:t>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2000" dirty="0"/>
                  <a:t>의 집합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/>
                  <a:t>에 대한 엔트로피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b="0" dirty="0"/>
                  <a:t>먼저 검사할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를 고를 시 발생하는 정보 이득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5EE2A9-B950-4385-B7FF-3E82D171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3348831"/>
            <a:ext cx="6696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5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6E0-EB79-4625-A99E-9E788D4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알고리즘을 이용한 결정 트리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정보 이득이 가장 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를 선택하고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결정을 하위 부분집합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2000" dirty="0"/>
                  <a:t>에 재귀적으로 적용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부분집합의 엔트로피가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되면 종료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엔트로피가 </a:t>
                </a:r>
                <a:r>
                  <a:rPr lang="en-US" altLang="ko-KR" sz="1600" dirty="0"/>
                  <a:t>0</a:t>
                </a:r>
              </a:p>
              <a:p>
                <a:pPr lvl="1"/>
                <a:r>
                  <a:rPr lang="ko-KR" altLang="en-US" sz="1600" dirty="0"/>
                  <a:t>해당 부분집합의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600" dirty="0"/>
                  <a:t>값은 동등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모두 특징점이거나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모두 특징점이 아님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이렇게 만들어진 결정 트리는 </a:t>
                </a:r>
                <a:r>
                  <a:rPr lang="en-US" altLang="ko-KR" sz="2000" dirty="0"/>
                  <a:t>C(</a:t>
                </a:r>
                <a:r>
                  <a:rPr lang="ko-KR" altLang="en-US" sz="2000" dirty="0"/>
                  <a:t>혹은 다른 언어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if-else</a:t>
                </a:r>
                <a:r>
                  <a:rPr lang="ko-KR" altLang="en-US" sz="2000" dirty="0"/>
                  <a:t>문으로 바뀌어 컴파일됨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특징점을 판별하기 위해 검사하는 화소들의 </a:t>
                </a:r>
                <a:r>
                  <a:rPr lang="ko-KR" altLang="en-US" sz="2000" b="1" dirty="0"/>
                  <a:t>가장 좋은 순서</a:t>
                </a:r>
                <a:r>
                  <a:rPr lang="ko-KR" altLang="en-US" sz="2000" dirty="0"/>
                  <a:t>를 고르는 것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7F994-00D8-43A0-8D0F-820F16E7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3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CE37-74EC-4C9B-92AF-334F3119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비최대 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389DA-F786-4AFD-8497-76350F54D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4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약점인 인접한 지역에서 여러 개의 특징점이 검출되는 현상을 보완해야 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특징점 검출 시 차등을 두지 않았기 때문에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 특징점에 대해 </a:t>
                </a:r>
                <a:r>
                  <a:rPr lang="ko-KR" altLang="en-US" sz="2000" b="1" dirty="0"/>
                  <a:t>점수 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를 계산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인접한 지역에 더 높은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값이 존재하는 특징점들을 제거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𝑏𝑟𝑖𝑔h𝑡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𝑑𝑎𝑟𝑘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 algn="ctr">
                  <a:buNone/>
                </a:pP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389DA-F786-4AFD-8497-76350F54D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ED533F-D05D-4D71-891B-E035896C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35" y="5153112"/>
            <a:ext cx="6558930" cy="14177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45D876-423B-40DF-8CBB-A1C4F3AB3EB4}"/>
              </a:ext>
            </a:extLst>
          </p:cNvPr>
          <p:cNvSpPr/>
          <p:nvPr/>
        </p:nvSpPr>
        <p:spPr>
          <a:xfrm>
            <a:off x="4221125" y="5337544"/>
            <a:ext cx="4859080" cy="36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3E91D-923F-43E3-9A1E-87E69D14B461}"/>
              </a:ext>
            </a:extLst>
          </p:cNvPr>
          <p:cNvSpPr/>
          <p:nvPr/>
        </p:nvSpPr>
        <p:spPr>
          <a:xfrm>
            <a:off x="4221124" y="5996209"/>
            <a:ext cx="5050467" cy="36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37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E536-DFA7-4101-A71F-9F4031E6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비최대 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89361-C37F-414B-A29D-60D84E74F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가 의미하는 바는 곧 다음과 같음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원 위의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∈{1..16}</m:t>
                    </m:r>
                  </m:oMath>
                </a14:m>
                <a:r>
                  <a:rPr lang="ko-KR" altLang="en-US" sz="2000" dirty="0"/>
                  <a:t>과 중심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 간의 </a:t>
                </a:r>
                <a:r>
                  <a:rPr lang="ko-KR" altLang="en-US" sz="2000" b="1" dirty="0"/>
                  <a:t>화소 강도 차이의 </a:t>
                </a:r>
                <a:r>
                  <a:rPr lang="ko-KR" altLang="en-US" sz="2000" b="1" u="sng" dirty="0"/>
                  <a:t>절대값</a:t>
                </a:r>
                <a:endParaRPr lang="en-US" altLang="ko-KR" sz="2000" b="1" u="sng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원 위의 화소들이 중심 화소보다 밝을 때와 어두울 때 모두를 아우르겠다는 뜻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여러 특징점들 중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중심 화소와 비교 화소 간</a:t>
                </a:r>
                <a:r>
                  <a:rPr lang="en-US" altLang="ko-KR" sz="2000" dirty="0"/>
                  <a:t> </a:t>
                </a:r>
                <a:r>
                  <a:rPr lang="ko-KR" altLang="en-US" sz="2000" b="1" dirty="0"/>
                  <a:t>화소 강도 차이가 큰 점들</a:t>
                </a:r>
                <a:r>
                  <a:rPr lang="ko-KR" altLang="en-US" sz="2000" dirty="0"/>
                  <a:t>만 남기겠다</a:t>
                </a:r>
                <a:r>
                  <a:rPr lang="en-US" altLang="ko-KR" sz="2000" dirty="0"/>
                  <a:t>!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89361-C37F-414B-A29D-60D84E74F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6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0A0-CF26-41BE-8F7A-148A469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7101-45EC-469A-BAFB-E35DB476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서론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고속 특징점 검출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약점 및 그 보완</a:t>
            </a:r>
            <a:endParaRPr lang="en-US" altLang="ko-KR" sz="2000" dirty="0"/>
          </a:p>
          <a:p>
            <a:pPr lvl="1"/>
            <a:r>
              <a:rPr lang="en-US" altLang="ko-KR" sz="1600" dirty="0"/>
              <a:t>ID3 </a:t>
            </a:r>
            <a:r>
              <a:rPr lang="ko-KR" altLang="en-US" sz="1600" dirty="0"/>
              <a:t>알고리즘을 이용한 결정 트리</a:t>
            </a:r>
            <a:endParaRPr lang="en-US" altLang="ko-KR" sz="1600" dirty="0"/>
          </a:p>
          <a:p>
            <a:pPr lvl="1"/>
            <a:r>
              <a:rPr lang="ko-KR" altLang="en-US" sz="1600" dirty="0"/>
              <a:t>비최대 억제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정리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Todo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53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5119-7D3A-418A-8733-F9027B8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Picture 4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9E86470C-EF07-42C3-A87E-712C44FD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858596"/>
            <a:ext cx="5025292" cy="314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51DE0-E4B6-4D6F-AC4E-3F8ED8AF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84" y="1858596"/>
            <a:ext cx="5025292" cy="314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E6B74-4DB6-42F4-89A0-135395BEF85A}"/>
              </a:ext>
            </a:extLst>
          </p:cNvPr>
          <p:cNvSpPr/>
          <p:nvPr/>
        </p:nvSpPr>
        <p:spPr>
          <a:xfrm>
            <a:off x="2236425" y="2121877"/>
            <a:ext cx="2614246" cy="2614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24DF9-9E5E-4DD2-899F-132BF5751452}"/>
              </a:ext>
            </a:extLst>
          </p:cNvPr>
          <p:cNvSpPr/>
          <p:nvPr/>
        </p:nvSpPr>
        <p:spPr>
          <a:xfrm>
            <a:off x="7261717" y="2121877"/>
            <a:ext cx="2614246" cy="2614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7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CC54-52E5-43C6-89EA-AEABADAB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in OpenCV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3C3A-4C80-4498-B46E-D23A13CB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https://github.com/opencv/opencv/blob/master/modules/features2d/src/fast.cpp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024F2-DED4-475B-A5C7-FE3373AF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43" y="2330240"/>
            <a:ext cx="7109314" cy="38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87B-BD41-4A42-ADEF-97E54A10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1D7C-B648-4D5F-98FB-2C8BFC6D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기존의 검출기들은 실시간 처리에 부적합</a:t>
            </a:r>
            <a:r>
              <a:rPr lang="en-US" altLang="ko-KR" sz="2000" dirty="0"/>
              <a:t>, FAST</a:t>
            </a:r>
            <a:r>
              <a:rPr lang="ko-KR" altLang="en-US" sz="2000" dirty="0"/>
              <a:t>의 등장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특징점 후보 화소와 그 주변 화소의 강도 차이를 이용해 검출하는 방식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처리 속도를 위해 가속화된 검사를 생각해보았으나 약점 존재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약점을 보완하기 위해 기계학습과 비최대 억제 알고리즘을 적용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ORB</a:t>
            </a:r>
            <a:r>
              <a:rPr lang="ko-KR" altLang="en-US" sz="2000" b="1" dirty="0"/>
              <a:t>는 특징점 검출 시 </a:t>
            </a:r>
            <a:r>
              <a:rPr lang="en-US" altLang="ko-KR" sz="2000" b="1" dirty="0"/>
              <a:t>FAST </a:t>
            </a:r>
            <a:r>
              <a:rPr lang="ko-KR" altLang="en-US" sz="2000" b="1" dirty="0"/>
              <a:t>검출 알고리즘을 이용하므로 알아둘 필요가 있음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dirty="0"/>
              <a:t>부가적으로</a:t>
            </a:r>
            <a:r>
              <a:rPr lang="en-US" altLang="ko-KR" sz="2000" dirty="0"/>
              <a:t>, </a:t>
            </a:r>
            <a:r>
              <a:rPr lang="ko-KR" altLang="en-US" sz="2000" dirty="0"/>
              <a:t>기계학습이 완료된 검출기의 소스 코드와 프로그램은 </a:t>
            </a:r>
            <a:r>
              <a:rPr lang="ko-KR" altLang="en-US" sz="2000" dirty="0">
                <a:hlinkClick r:id="rId2"/>
              </a:rPr>
              <a:t>링크</a:t>
            </a:r>
            <a:r>
              <a:rPr lang="ko-KR" altLang="en-US" sz="2000" dirty="0"/>
              <a:t>에서 접근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668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F6F4-C3B1-4A20-B60A-03E7E71C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100E-56F1-426A-BF89-B628189A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https://github.com/opencv/opencv/blob/master/modules/features2d/src/orb.cpp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8096-74BA-4E01-B1A5-4462C68F6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481263"/>
            <a:ext cx="9515475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A9F6E-4DF5-49D7-8D99-3AF72B147F55}"/>
              </a:ext>
            </a:extLst>
          </p:cNvPr>
          <p:cNvSpPr/>
          <p:nvPr/>
        </p:nvSpPr>
        <p:spPr>
          <a:xfrm>
            <a:off x="3540641" y="5039833"/>
            <a:ext cx="1679945" cy="212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C8053-AD5A-4A10-8AED-25668008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3711"/>
            <a:ext cx="10324115" cy="19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A779-0873-488A-AA65-6554840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4A39-8D34-4556-8C5C-2C2E015F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Oriented FAST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BRIEF</a:t>
            </a:r>
          </a:p>
          <a:p>
            <a:endParaRPr lang="en-US" altLang="ko-KR" sz="2000" dirty="0"/>
          </a:p>
          <a:p>
            <a:r>
              <a:rPr lang="en-US" altLang="ko-KR" sz="2000" dirty="0"/>
              <a:t>Rotated BRIEF</a:t>
            </a:r>
          </a:p>
          <a:p>
            <a:endParaRPr lang="en-US" altLang="ko-KR" sz="2000" dirty="0"/>
          </a:p>
          <a:p>
            <a:r>
              <a:rPr lang="en-US" altLang="ko-KR" sz="2000" dirty="0"/>
              <a:t>SLAM</a:t>
            </a:r>
          </a:p>
        </p:txBody>
      </p:sp>
    </p:spTree>
    <p:extLst>
      <p:ext uri="{BB962C8B-B14F-4D97-AF65-F5344CB8AC3E}">
        <p14:creationId xmlns:p14="http://schemas.microsoft.com/office/powerpoint/2010/main" val="16991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5EA0-1CB8-4BD8-BB9C-A699F3BC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1FD0-06DB-4339-B3FA-AA06CCB6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기존에도 </a:t>
            </a:r>
            <a:r>
              <a:rPr lang="en-US" altLang="ko-KR" sz="2000" dirty="0"/>
              <a:t>SIFT, Harris, SUSAN </a:t>
            </a:r>
            <a:r>
              <a:rPr lang="ko-KR" altLang="en-US" sz="2000" dirty="0"/>
              <a:t>등 고성능 특징 검출기들이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하지만 이들은 </a:t>
            </a:r>
            <a:r>
              <a:rPr lang="en-US" altLang="ko-KR" sz="2000" dirty="0"/>
              <a:t>SLAM </a:t>
            </a:r>
            <a:r>
              <a:rPr lang="ko-KR" altLang="en-US" sz="2000" dirty="0"/>
              <a:t>등의 실시간 처리에 쓰이기엔 너무 </a:t>
            </a:r>
            <a:r>
              <a:rPr lang="en-US" altLang="ko-KR" sz="2000" dirty="0"/>
              <a:t>‘</a:t>
            </a:r>
            <a:r>
              <a:rPr lang="ko-KR" altLang="en-US" sz="2000" dirty="0"/>
              <a:t>계산 집약적</a:t>
            </a:r>
            <a:r>
              <a:rPr lang="en-US" altLang="ko-KR" sz="2000" dirty="0"/>
              <a:t>’</a:t>
            </a:r>
          </a:p>
          <a:p>
            <a:pPr lvl="1"/>
            <a:r>
              <a:rPr lang="ko-KR" altLang="en-US" sz="1600" dirty="0"/>
              <a:t>계산 집약적 문제 </a:t>
            </a:r>
            <a:r>
              <a:rPr lang="en-US" altLang="ko-KR" sz="1600" dirty="0"/>
              <a:t>: </a:t>
            </a:r>
            <a:r>
              <a:rPr lang="ko-KR" altLang="en-US" sz="1600" dirty="0"/>
              <a:t>컴퓨터로 해결하기에</a:t>
            </a:r>
            <a:r>
              <a:rPr lang="en-US" altLang="ko-KR" sz="1600" dirty="0"/>
              <a:t> </a:t>
            </a:r>
            <a:r>
              <a:rPr lang="ko-KR" altLang="en-US" sz="1600" dirty="0"/>
              <a:t>시간과 자원이 너무 많이 드는 문제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특수한 경우가 아니라면 실시간 처리가 불가능하다고 알려져있음</a:t>
            </a:r>
            <a:endParaRPr lang="en-US" altLang="ko-KR" sz="2000" dirty="0"/>
          </a:p>
          <a:p>
            <a:pPr lvl="1"/>
            <a:r>
              <a:rPr lang="ko-KR" altLang="en-US" sz="1600" dirty="0"/>
              <a:t>별도의 하드웨어 처리가 거의 필수적</a:t>
            </a:r>
            <a:endParaRPr lang="en-US" altLang="ko-KR" sz="1600" dirty="0"/>
          </a:p>
          <a:p>
            <a:pPr lvl="1"/>
            <a:r>
              <a:rPr lang="en-US" altLang="ko-KR" sz="1600" dirty="0"/>
              <a:t>GPU, FPGA(Field Programmable Gate Array), DSP(Digital Signal Processor), etc.…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실시간 처리를 위한 새로운 특징 검출기가 필요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86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FA48-B96C-4C06-B28F-627C107D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77F1-E23D-4A46-B1C3-AA3A6BE1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번역해보자면 </a:t>
            </a:r>
            <a:r>
              <a:rPr lang="en-US" altLang="ko-KR" sz="2000" dirty="0"/>
              <a:t>“</a:t>
            </a:r>
            <a:r>
              <a:rPr lang="ko-KR" altLang="en-US" sz="2000" dirty="0"/>
              <a:t>가속화된 세그먼트 검사로부터의 특징</a:t>
            </a:r>
            <a:r>
              <a:rPr lang="en-US" altLang="ko-KR" sz="2000" dirty="0"/>
              <a:t>”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이름에 맞게</a:t>
            </a:r>
            <a:r>
              <a:rPr lang="en-US" altLang="ko-KR" sz="2000" dirty="0"/>
              <a:t>, </a:t>
            </a:r>
            <a:r>
              <a:rPr lang="ko-KR" altLang="en-US" sz="2000" dirty="0"/>
              <a:t>특징을 검출할 때 영상의 특정 </a:t>
            </a:r>
            <a:r>
              <a:rPr lang="ko-KR" altLang="en-US" sz="2000" b="1" dirty="0"/>
              <a:t>부분</a:t>
            </a:r>
            <a:r>
              <a:rPr lang="ko-KR" altLang="en-US" sz="2000" dirty="0"/>
              <a:t>에 대해 </a:t>
            </a:r>
            <a:r>
              <a:rPr lang="ko-KR" altLang="en-US" sz="2000" b="1" dirty="0"/>
              <a:t>가속화</a:t>
            </a:r>
            <a:r>
              <a:rPr lang="ko-KR" altLang="en-US" sz="2000" dirty="0"/>
              <a:t>된 </a:t>
            </a:r>
            <a:r>
              <a:rPr lang="ko-KR" altLang="en-US" sz="2000" b="1" dirty="0"/>
              <a:t>검사</a:t>
            </a:r>
            <a:r>
              <a:rPr lang="ko-KR" altLang="en-US" sz="2000" dirty="0"/>
              <a:t>를 진행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기존의 </a:t>
            </a:r>
            <a:r>
              <a:rPr lang="en-US" altLang="ko-KR" sz="2000" dirty="0"/>
              <a:t>SIFT</a:t>
            </a:r>
            <a:r>
              <a:rPr lang="ko-KR" altLang="en-US" sz="2000" dirty="0"/>
              <a:t>와 </a:t>
            </a:r>
            <a:r>
              <a:rPr lang="en-US" altLang="ko-KR" sz="2000" dirty="0"/>
              <a:t>Harris</a:t>
            </a:r>
            <a:r>
              <a:rPr lang="ko-KR" altLang="en-US" sz="2000" dirty="0"/>
              <a:t>는 화소 강도의 </a:t>
            </a:r>
            <a:r>
              <a:rPr lang="ko-KR" altLang="en-US" sz="2000" b="1" dirty="0"/>
              <a:t>순간변화율</a:t>
            </a:r>
            <a:r>
              <a:rPr lang="ko-KR" altLang="en-US" sz="2000" dirty="0"/>
              <a:t>을 이용하는 방법론</a:t>
            </a:r>
            <a:endParaRPr lang="en-US" altLang="ko-KR" sz="2000" dirty="0"/>
          </a:p>
          <a:p>
            <a:pPr lvl="1"/>
            <a:r>
              <a:rPr lang="ko-KR" altLang="en-US" sz="1600" dirty="0"/>
              <a:t>화소 강도 </a:t>
            </a:r>
            <a:r>
              <a:rPr lang="en-US" altLang="ko-KR" sz="1600" dirty="0"/>
              <a:t>: </a:t>
            </a:r>
            <a:r>
              <a:rPr lang="ko-KR" altLang="en-US" sz="1600" dirty="0"/>
              <a:t>회색조 영상에서 밝기를 나타내는 정도</a:t>
            </a:r>
            <a:r>
              <a:rPr lang="en-US" altLang="ko-KR" sz="1600" dirty="0"/>
              <a:t>. </a:t>
            </a:r>
            <a:r>
              <a:rPr lang="ko-KR" altLang="en-US" sz="1600" dirty="0"/>
              <a:t>흔히 </a:t>
            </a:r>
            <a:r>
              <a:rPr lang="en-US" altLang="ko-KR" sz="1600" dirty="0"/>
              <a:t>8</a:t>
            </a:r>
            <a:r>
              <a:rPr lang="ko-KR" altLang="en-US" sz="1600" dirty="0"/>
              <a:t>비트</a:t>
            </a:r>
            <a:r>
              <a:rPr lang="en-US" altLang="ko-KR" sz="1600" dirty="0"/>
              <a:t> </a:t>
            </a:r>
            <a:r>
              <a:rPr lang="ko-KR" altLang="en-US" sz="1600" dirty="0"/>
              <a:t>정수로 표현됨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SUSAN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선택된 화소 주변에 비슷한 강도의 화소가 얼마나 </a:t>
            </a:r>
            <a:r>
              <a:rPr lang="ko-KR" altLang="en-US" sz="2000" b="1" dirty="0"/>
              <a:t>적은지</a:t>
            </a:r>
            <a:r>
              <a:rPr lang="ko-KR" altLang="en-US" sz="2000" dirty="0"/>
              <a:t>를 기준으로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계산이 필요한 변화율이 아니라 눈에 보이는</a:t>
            </a:r>
            <a:r>
              <a:rPr lang="en-US" altLang="ko-KR" sz="2000" dirty="0"/>
              <a:t> </a:t>
            </a:r>
            <a:r>
              <a:rPr lang="ko-KR" altLang="en-US" sz="2000" b="1" dirty="0"/>
              <a:t>지역적 특성</a:t>
            </a:r>
            <a:r>
              <a:rPr lang="ko-KR" altLang="en-US" sz="2000" dirty="0"/>
              <a:t>을 이용한다는 발상에 주목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8671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D5B-47BB-473A-8998-3ABF752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고속 특징점 검출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EEE7-5789-48F0-B47D-DFEA0E22D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특징점 후보인 화소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를 중심으로 하는 </a:t>
                </a:r>
                <a:r>
                  <a:rPr lang="en-US" altLang="ko-KR" sz="2000" dirty="0" err="1"/>
                  <a:t>Bresenham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원을 생각해보자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en-US" altLang="ko-KR" sz="1600" dirty="0" err="1"/>
                  <a:t>Bresenham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원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중간점 원 그리기 알고리즘 </a:t>
                </a:r>
                <a:r>
                  <a:rPr lang="en-US" altLang="ko-KR" sz="1600" dirty="0"/>
                  <a:t>+ </a:t>
                </a:r>
                <a:r>
                  <a:rPr lang="en-US" altLang="ko-KR" sz="1600" dirty="0" err="1"/>
                  <a:t>Bresenham</a:t>
                </a:r>
                <a:r>
                  <a:rPr lang="ko-KR" altLang="en-US" sz="1600" dirty="0"/>
                  <a:t> 선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그리기 알고리즘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실수 연산이 아닌 정수 연산을 이용하므로 압도적으로 효율적임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AEEE7-5789-48F0-B47D-DFEA0E22D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1888BC-3A16-43FB-A6FD-7F64B134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84" y="3288529"/>
            <a:ext cx="5548031" cy="26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AC37-550A-491E-A99D-7E985518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고속 특징점 검출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5D824BD-911A-4D23-AD1D-F49A4FCDE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원 위의 화소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{1..16}</m:t>
                    </m:r>
                  </m:oMath>
                </a14:m>
                <a:r>
                  <a:rPr lang="ko-KR" altLang="en-US" sz="2000" dirty="0"/>
                  <a:t> 의 강도값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다음이 성립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ko-KR" altLang="en-US" sz="2000" dirty="0"/>
                  <a:t>는 임의의 임계값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𝑏𝑟𝑖𝑔h𝑡𝑒𝑟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𝑑𝑎𝑟𝑘𝑒𝑟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개의 화소가 </a:t>
                </a:r>
                <a:r>
                  <a:rPr lang="ko-KR" altLang="en-US" sz="2000" b="1" dirty="0"/>
                  <a:t>연속적</a:t>
                </a:r>
                <a:r>
                  <a:rPr lang="ko-KR" altLang="en-US" sz="2000" dirty="0"/>
                  <a:t>으로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보다 밝거나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어둡다면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는 특징점으로 분류됨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의 개수에 따라 알고리즘의 이름이 </a:t>
                </a:r>
                <a:r>
                  <a:rPr lang="en-US" altLang="ko-KR" sz="2000" dirty="0"/>
                  <a:t>FAST-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과 같이 정해짐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/>
                  <a:t>FAST-9, FAST-12, etc.…</a:t>
                </a: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5D824BD-911A-4D23-AD1D-F49A4FCDE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1EB-538D-420C-94EF-4CC0C91E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고속 특징점 검출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6EC66-AFF7-4F1F-AEC4-057B29432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가속화된 검사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‘</a:t>
                </a:r>
                <a:r>
                  <a:rPr lang="ko-KR" altLang="en-US" sz="2000" b="1" dirty="0"/>
                  <a:t>검사</a:t>
                </a:r>
                <a:r>
                  <a:rPr lang="en-US" altLang="ko-KR" sz="2000" dirty="0"/>
                  <a:t>’</a:t>
                </a:r>
                <a:r>
                  <a:rPr lang="ko-KR" altLang="en-US" sz="2000" dirty="0"/>
                  <a:t>로 표기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를 하기 위해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ko-KR" altLang="en-US" sz="2000" dirty="0"/>
                  <a:t>로 잡고</a:t>
                </a:r>
                <a:r>
                  <a:rPr lang="en-US" altLang="ko-KR" sz="2000" dirty="0"/>
                  <a:t>, 4</a:t>
                </a:r>
                <a:r>
                  <a:rPr lang="ko-KR" altLang="en-US" sz="2000" dirty="0"/>
                  <a:t>방위 화소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개만 검사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연속된 화소가 </a:t>
                </a:r>
                <a:r>
                  <a:rPr lang="en-US" altLang="ko-KR" sz="1600" dirty="0"/>
                  <a:t>12</a:t>
                </a:r>
                <a:r>
                  <a:rPr lang="ko-KR" altLang="en-US" sz="1600" dirty="0"/>
                  <a:t>개 존재하려면 </a:t>
                </a:r>
                <a:r>
                  <a:rPr lang="ko-KR" altLang="en-US" sz="1600" b="1" dirty="0"/>
                  <a:t>적어도 </a:t>
                </a:r>
                <a:r>
                  <a:rPr lang="en-US" altLang="ko-KR" sz="1600" b="1" dirty="0"/>
                  <a:t>3</a:t>
                </a:r>
                <a:r>
                  <a:rPr lang="ko-KR" altLang="en-US" sz="1600" b="1" dirty="0"/>
                  <a:t>개</a:t>
                </a:r>
                <a:r>
                  <a:rPr lang="ko-KR" altLang="en-US" sz="16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600" dirty="0"/>
                  <a:t>보다 밝거나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600" dirty="0"/>
                  <a:t>보다 어두워야 함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이후 일차적으로 걸러진 특징점 후보군에 대해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검사를 진행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6EC66-AFF7-4F1F-AEC4-057B29432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5431FD0-F256-4483-AEC3-0B5CDEF3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84" y="3498603"/>
            <a:ext cx="5548031" cy="26783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D2B27D-0E69-40E3-88A4-BFAFB696837E}"/>
              </a:ext>
            </a:extLst>
          </p:cNvPr>
          <p:cNvSpPr/>
          <p:nvPr/>
        </p:nvSpPr>
        <p:spPr>
          <a:xfrm>
            <a:off x="6432697" y="3958763"/>
            <a:ext cx="950386" cy="9503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3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963-F026-4291-8FEC-8D0160D9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및 그 보완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32632-5F32-457E-85D3-B0870AFE3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를 진행하는 이 알고리즘엔 몇 가지 약점이 존재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r>
                  <a:rPr lang="ko-KR" altLang="en-US" sz="2000" dirty="0"/>
                  <a:t>일 경우 일반적으로 적용하기 힘듦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특징점 검출 조건이 비교적 느슨해지기 때문에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검사</a:t>
                </a:r>
                <a:r>
                  <a:rPr lang="ko-KR" altLang="en-US" sz="1600" dirty="0"/>
                  <a:t> 이후 전체 검사 시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제외되는 후보군이 적어짐</a:t>
                </a:r>
                <a:endParaRPr lang="en-US" altLang="ko-KR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의 속도가 특징점의 분포 형태에 따라 결정됨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어떤 화소를 우선적으로 검사할지</a:t>
                </a:r>
                <a:r>
                  <a:rPr lang="en-US" altLang="ko-KR" sz="1600" dirty="0"/>
                  <a:t>? </a:t>
                </a:r>
                <a:r>
                  <a:rPr lang="ko-KR" altLang="en-US" sz="1600" dirty="0"/>
                  <a:t>어떤 방향으로 돌아가며 검사할지</a:t>
                </a:r>
                <a:r>
                  <a:rPr lang="en-US" altLang="ko-KR" sz="1600" dirty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1" dirty="0"/>
                  <a:t>검사</a:t>
                </a:r>
                <a:r>
                  <a:rPr lang="ko-KR" altLang="en-US" sz="2000" dirty="0"/>
                  <a:t> 결과는 후보군 제외 후 버려짐</a:t>
                </a: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dirty="0"/>
                  <a:t>인접한 지역에서 여러 개의 특징점이 검출됨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32632-5F32-457E-85D3-B0870AFE3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7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2BB0-4595-4052-A42F-E35C459D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및 그 보완</a:t>
            </a:r>
            <a:endParaRPr lang="en-US" alt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55C6-A0AE-4916-85A3-27F874D7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1, 2, 3</a:t>
            </a:r>
            <a:r>
              <a:rPr lang="ko-KR" altLang="en-US" sz="2000" dirty="0"/>
              <a:t>번 약점을 보완하기 위해</a:t>
            </a:r>
            <a:r>
              <a:rPr lang="en-US" altLang="ko-KR" sz="2000" dirty="0"/>
              <a:t>,</a:t>
            </a:r>
            <a:r>
              <a:rPr lang="ko-KR" altLang="en-US" sz="2000" dirty="0"/>
              <a:t> 기계학습 도입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목표 </a:t>
            </a:r>
            <a:r>
              <a:rPr lang="ko-KR" altLang="en-US" sz="2000" b="1" dirty="0"/>
              <a:t>도메인</a:t>
            </a:r>
            <a:r>
              <a:rPr lang="ko-KR" altLang="en-US" sz="2000" dirty="0"/>
              <a:t>에 응용하기 위한 학습 영상을 준비</a:t>
            </a:r>
            <a:endParaRPr lang="en-US" altLang="ko-K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09344-FEB0-473A-A2F5-1BE70F8B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52" y="3429000"/>
            <a:ext cx="2645148" cy="2747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4BA668-9BEB-46EA-BB59-A0F1B45D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22" y="3428999"/>
            <a:ext cx="5619778" cy="2747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79DD7E-E21E-4403-B5D6-67DE50794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91853"/>
            <a:ext cx="10658351" cy="16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1109</Words>
  <Application>Microsoft Office PowerPoint</Application>
  <PresentationFormat>Widescreen</PresentationFormat>
  <Paragraphs>233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Theme</vt:lpstr>
      <vt:lpstr>Features from Accelerated Segment Test</vt:lpstr>
      <vt:lpstr>목차</vt:lpstr>
      <vt:lpstr>서론</vt:lpstr>
      <vt:lpstr>서론</vt:lpstr>
      <vt:lpstr>고속 특징점 검출</vt:lpstr>
      <vt:lpstr>고속 특징점 검출</vt:lpstr>
      <vt:lpstr>고속 특징점 검출</vt:lpstr>
      <vt:lpstr>약점 및 그 보완</vt:lpstr>
      <vt:lpstr>약점 및 그 보완</vt:lpstr>
      <vt:lpstr>약점 및 그 보완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ID3 알고리즘을 이용한 결정 트리</vt:lpstr>
      <vt:lpstr>비최대 억제</vt:lpstr>
      <vt:lpstr>비최대 억제</vt:lpstr>
      <vt:lpstr>실행 결과</vt:lpstr>
      <vt:lpstr>FAST in OpenCV</vt:lpstr>
      <vt:lpstr>정리</vt:lpstr>
      <vt:lpstr>정리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Oriented FAST</dc:title>
  <dc:creator>Park JungWook</dc:creator>
  <cp:lastModifiedBy>정욱 박</cp:lastModifiedBy>
  <cp:revision>616</cp:revision>
  <dcterms:created xsi:type="dcterms:W3CDTF">2021-09-13T13:55:09Z</dcterms:created>
  <dcterms:modified xsi:type="dcterms:W3CDTF">2021-10-23T13:42:37Z</dcterms:modified>
</cp:coreProperties>
</file>