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3" r:id="rId11"/>
    <p:sldId id="267" r:id="rId12"/>
    <p:sldId id="268" r:id="rId13"/>
    <p:sldId id="269" r:id="rId14"/>
    <p:sldId id="270" r:id="rId15"/>
    <p:sldId id="271" r:id="rId16"/>
    <p:sldId id="25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EBE7-37E7-441B-9DE7-A86B525CF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38AD5-835B-40F7-B74C-BD8AD7DD4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7CDCC-CF0F-4391-8FAF-879FB009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DFF8-9DDB-4525-9D6D-724E9DF916D6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BAFC5-BFB6-497F-89A3-6A2C27E1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7867F-C355-47A4-8B4C-8D62CD32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30CB-3E04-45D4-B57D-D0688F817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27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82D3-63B4-4C01-8B02-ADBE7C6A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97663-8177-4E16-9374-EB5CB96A0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D95CB-3267-4905-A813-693525F4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DFF8-9DDB-4525-9D6D-724E9DF916D6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B0168-91DC-460E-9903-D08FBD88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A8668-83C7-4AF3-AE0F-55E535AC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30CB-3E04-45D4-B57D-D0688F817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8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9AD815-3BFC-4643-B7C3-220F78985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5443B-7166-45DD-9EE5-706A03808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1C640-4DD1-49D2-9C90-D9998500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DFF8-9DDB-4525-9D6D-724E9DF916D6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4CB77-5DE1-46E1-9A99-0B9F18EE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FBDFA-DC94-4565-9175-EC67E4D3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30CB-3E04-45D4-B57D-D0688F817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95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8882-E509-4AFC-BD90-49FDB5B4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77ADE-8B34-45E2-AAB4-EDA2A07B3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629D4-2396-436B-A22D-1AED47D3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DFF8-9DDB-4525-9D6D-724E9DF916D6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68BEC-58BD-4C75-8BE0-C52284B7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4D065-7820-4B9B-A64D-53492B883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30CB-3E04-45D4-B57D-D0688F817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3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049CB-531E-4E42-8C81-2D124B39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8DE0-8599-42DE-865A-C7B4E29E4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BF4E6-2555-4C13-AFF3-9BB86DF8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DFF8-9DDB-4525-9D6D-724E9DF916D6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4831B-E17B-42F5-B438-B841B3C9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ACE6E-C2B4-4AE1-9B7F-B9D8B782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30CB-3E04-45D4-B57D-D0688F817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7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2A85-4266-49A2-B71E-FCC343BCC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90497-D1F7-4528-AFFE-AADD4FE98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D40CE-06F7-4EAB-907A-ECF3D8A66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B64C7-CCC9-4EDB-BA2D-E44AD9373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DFF8-9DDB-4525-9D6D-724E9DF916D6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8EDE2-3D42-48CC-AC9E-7FD9D65B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03574-2573-45F1-9233-7AD1F891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30CB-3E04-45D4-B57D-D0688F817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0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401C-460D-440D-A87F-BEA62F467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68411-4DB2-4FAE-940F-5F1725843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E6068-D4BC-42A7-9735-7A6491CD1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175EB-530F-481B-B942-FE061FB6A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351ED-EBC0-4D03-B119-C2F171C8A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155C0B-0FA1-45E4-A411-885DB8E8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DFF8-9DDB-4525-9D6D-724E9DF916D6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5F5850-14B4-4CAE-A815-A19A9247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3A1DC1-1969-4635-AB6B-2F34D07A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30CB-3E04-45D4-B57D-D0688F817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3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C5699-FA3D-441A-AF92-11A41CCC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277A4-DAA9-4F64-B3F3-691416DC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DFF8-9DDB-4525-9D6D-724E9DF916D6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28F1-443C-4D6F-9D11-8BDAD6B4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4AF052-119D-4D96-B459-7C6A44E7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30CB-3E04-45D4-B57D-D0688F817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47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E2AC9-9237-49A0-AA0D-EDC44546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DFF8-9DDB-4525-9D6D-724E9DF916D6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3721B-FF58-4A22-8FC7-BFE7A6A0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48DBA-3CC9-432F-B716-A0C5AEB1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30CB-3E04-45D4-B57D-D0688F817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8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6310-5DFC-4FC7-98B9-07AA6211B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0D6FD-ACA2-4401-8136-1DBEDD66D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A1CB0-0ADA-4A80-A454-7909617AB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8E5FB-E87B-429D-AC41-5A5015D1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DFF8-9DDB-4525-9D6D-724E9DF916D6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4C3B8-A620-47E8-BAAB-2C068603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8B3BC-41B8-4641-ADF5-E3AB6B4E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30CB-3E04-45D4-B57D-D0688F817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91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3DF07-D7C2-4C70-B46A-00D49D7D0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862228-E103-40F7-8268-1560466B4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37B52-4064-4E1B-95F5-E069E8221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932F3-0379-49AB-9293-96D945BA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DFF8-9DDB-4525-9D6D-724E9DF916D6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9488D-B4FD-4E4D-8F0A-6EFD6834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33C2C-B45F-4A3C-9D03-136BCCEF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30CB-3E04-45D4-B57D-D0688F817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3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801A84-6666-42E3-9B9B-9A9EB79E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322E8-F8A9-4F5A-95F1-3140DE981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1BD77-C385-4F9A-8FDD-9C5E75CFD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DDFF8-9DDB-4525-9D6D-724E9DF916D6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242A5-3F30-4E7F-AD39-2AF5C743A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CA60F-2543-4A17-BF1B-9319EFD35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F30CB-3E04-45D4-B57D-D0688F817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44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B50B-42F0-4906-887A-84FF16A86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Oriented FAST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954CB-C0E3-4116-803E-E28109775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2016010873 </a:t>
            </a:r>
            <a:r>
              <a:rPr lang="ko-KR" altLang="en-US" dirty="0"/>
              <a:t>박정욱</a:t>
            </a:r>
          </a:p>
        </p:txBody>
      </p:sp>
    </p:spTree>
    <p:extLst>
      <p:ext uri="{BB962C8B-B14F-4D97-AF65-F5344CB8AC3E}">
        <p14:creationId xmlns:p14="http://schemas.microsoft.com/office/powerpoint/2010/main" val="969250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9CB3-F3DC-4BE6-ADFF-2E8BB0E67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oFAST</a:t>
            </a:r>
            <a:r>
              <a:rPr lang="en-US" altLang="ko-KR" dirty="0"/>
              <a:t>: Oriented FAST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612D-6FF8-476A-8C79-5E2061C9C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Cornerness</a:t>
            </a:r>
            <a:r>
              <a:rPr lang="en-US" altLang="ko-KR" dirty="0"/>
              <a:t> </a:t>
            </a:r>
            <a:r>
              <a:rPr lang="ko-KR" altLang="en-US" dirty="0"/>
              <a:t>척도를 이용하여 더 정확한 </a:t>
            </a:r>
            <a:r>
              <a:rPr lang="en-US" altLang="ko-KR" dirty="0"/>
              <a:t>Corner </a:t>
            </a:r>
            <a:r>
              <a:rPr lang="ko-KR" altLang="en-US" dirty="0"/>
              <a:t>검출</a:t>
            </a:r>
            <a:endParaRPr lang="en-US" altLang="ko-KR" dirty="0"/>
          </a:p>
          <a:p>
            <a:pPr lvl="1"/>
            <a:r>
              <a:rPr lang="ko-KR" altLang="en-US" dirty="0"/>
              <a:t>원하는 </a:t>
            </a:r>
            <a:r>
              <a:rPr lang="en-US" altLang="ko-KR" dirty="0"/>
              <a:t>N</a:t>
            </a:r>
            <a:r>
              <a:rPr lang="ko-KR" altLang="en-US" dirty="0"/>
              <a:t>개 이상이 나오도록 </a:t>
            </a:r>
            <a:r>
              <a:rPr lang="en-US" altLang="ko-KR" dirty="0"/>
              <a:t>FAST Corner</a:t>
            </a:r>
            <a:r>
              <a:rPr lang="ko-KR" altLang="en-US" dirty="0"/>
              <a:t>점 검출 후 </a:t>
            </a:r>
            <a:r>
              <a:rPr lang="en-US" altLang="ko-KR" dirty="0"/>
              <a:t>Harris </a:t>
            </a:r>
            <a:r>
              <a:rPr lang="ko-KR" altLang="en-US" dirty="0"/>
              <a:t>적용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‘</a:t>
            </a:r>
            <a:r>
              <a:rPr lang="en-US" altLang="ko-KR" b="1" dirty="0"/>
              <a:t>Image</a:t>
            </a:r>
            <a:r>
              <a:rPr lang="ko-KR" altLang="en-US" b="1" dirty="0"/>
              <a:t> </a:t>
            </a:r>
            <a:r>
              <a:rPr lang="en-US" altLang="ko-KR" b="1" dirty="0"/>
              <a:t>pyramid</a:t>
            </a:r>
            <a:r>
              <a:rPr lang="en-US" altLang="ko-KR" dirty="0"/>
              <a:t>’</a:t>
            </a:r>
            <a:r>
              <a:rPr lang="ko-KR" altLang="en-US" dirty="0"/>
              <a:t>를 이용하여 스케일 고려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‘</a:t>
            </a:r>
            <a:r>
              <a:rPr lang="ko-KR" altLang="en-US" b="1" dirty="0"/>
              <a:t>세기 도심</a:t>
            </a:r>
            <a:r>
              <a:rPr lang="en-US" altLang="ko-KR" b="1" dirty="0"/>
              <a:t>(Intensity</a:t>
            </a:r>
            <a:r>
              <a:rPr lang="ko-KR" altLang="en-US" b="1" dirty="0"/>
              <a:t> </a:t>
            </a:r>
            <a:r>
              <a:rPr lang="en-US" altLang="ko-KR" b="1" dirty="0"/>
              <a:t>Centroid)</a:t>
            </a:r>
            <a:r>
              <a:rPr lang="en-US" altLang="ko-KR" dirty="0"/>
              <a:t>’</a:t>
            </a:r>
            <a:r>
              <a:rPr lang="ko-KR" altLang="en-US" dirty="0"/>
              <a:t>를 이용하여 방향 요소 부여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143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5427-90A1-40FA-8D19-E796C2C4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 pyramid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DC888-AB03-460D-AA23-FCB1A62FF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영상의 크기를 단계적으로 축소하며 일련의 영상 집합 생성</a:t>
            </a:r>
            <a:endParaRPr lang="en-US" altLang="ko-KR" dirty="0"/>
          </a:p>
          <a:p>
            <a:pPr lvl="1"/>
            <a:r>
              <a:rPr lang="ko-KR" altLang="en-US" dirty="0"/>
              <a:t>블러링 </a:t>
            </a:r>
            <a:r>
              <a:rPr lang="en-US" altLang="ko-KR" dirty="0"/>
              <a:t>– </a:t>
            </a:r>
            <a:r>
              <a:rPr lang="ko-KR" altLang="en-US" dirty="0"/>
              <a:t>다운샘플링을 반복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블러링 시 가우시안 필터 이용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다운샘플링 시 홀수번째 화소들만 취함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2DF45EBE-4A46-4BEF-9AB4-93004D237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591" y="3429000"/>
            <a:ext cx="2476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A85F-0706-48AA-8831-F3DC2B22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세기 도심</a:t>
            </a:r>
            <a:r>
              <a:rPr lang="en-US" altLang="ko-KR" dirty="0"/>
              <a:t>(Intensity</a:t>
            </a:r>
            <a:r>
              <a:rPr lang="ko-KR" altLang="en-US" dirty="0"/>
              <a:t> </a:t>
            </a:r>
            <a:r>
              <a:rPr lang="en-US" altLang="ko-KR" dirty="0"/>
              <a:t>Centroid)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04D83-C532-42A0-882B-989E0F142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영상 </a:t>
            </a:r>
            <a:r>
              <a:rPr lang="ko-KR" altLang="en-US" b="1" dirty="0"/>
              <a:t>모멘트</a:t>
            </a:r>
            <a:r>
              <a:rPr lang="en-US" altLang="ko-KR" dirty="0"/>
              <a:t>(Image moment)</a:t>
            </a:r>
            <a:r>
              <a:rPr lang="ko-KR" altLang="en-US" dirty="0"/>
              <a:t>를사용</a:t>
            </a:r>
            <a:endParaRPr lang="en-US" altLang="ko-KR" dirty="0"/>
          </a:p>
          <a:p>
            <a:pPr lvl="1"/>
            <a:r>
              <a:rPr lang="ko-KR" altLang="en-US" dirty="0"/>
              <a:t>영상 화소 세기에 대한 </a:t>
            </a:r>
            <a:r>
              <a:rPr lang="en-US" altLang="ko-KR" dirty="0"/>
              <a:t>‘</a:t>
            </a:r>
            <a:r>
              <a:rPr lang="ko-KR" altLang="en-US" dirty="0"/>
              <a:t>가중평균</a:t>
            </a:r>
            <a:r>
              <a:rPr lang="en-US" altLang="ko-KR" dirty="0"/>
              <a:t>’</a:t>
            </a:r>
            <a:r>
              <a:rPr lang="ko-KR" altLang="en-US" dirty="0"/>
              <a:t> 개념</a:t>
            </a:r>
            <a:endParaRPr lang="en-US" altLang="ko-KR" dirty="0"/>
          </a:p>
          <a:p>
            <a:pPr lvl="1"/>
            <a:r>
              <a:rPr lang="ko-KR" altLang="en-US" dirty="0"/>
              <a:t>이를 이용하여 간단한 이미지 속성들을 도출할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모멘트란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물리량의 </a:t>
            </a:r>
            <a:r>
              <a:rPr lang="en-US" altLang="ko-KR" dirty="0"/>
              <a:t>‘</a:t>
            </a:r>
            <a:r>
              <a:rPr lang="ko-KR" altLang="en-US" dirty="0"/>
              <a:t>분포상태</a:t>
            </a:r>
            <a:r>
              <a:rPr lang="en-US" altLang="ko-KR" dirty="0"/>
              <a:t>’</a:t>
            </a:r>
            <a:r>
              <a:rPr lang="ko-KR" altLang="en-US" dirty="0"/>
              <a:t>에 따라 결정되는 물리적 효과를 나타내는 방법</a:t>
            </a:r>
            <a:endParaRPr lang="en-US" altLang="ko-KR" dirty="0"/>
          </a:p>
          <a:p>
            <a:pPr lvl="1"/>
            <a:r>
              <a:rPr lang="en-US" altLang="ko-KR" dirty="0"/>
              <a:t>Harris detector</a:t>
            </a:r>
            <a:r>
              <a:rPr lang="ko-KR" altLang="en-US" dirty="0"/>
              <a:t>에서 도출된 행렬도 일종의 모멘트</a:t>
            </a:r>
            <a:r>
              <a:rPr lang="en-US" altLang="ko-KR" dirty="0"/>
              <a:t>(2</a:t>
            </a:r>
            <a:r>
              <a:rPr lang="ko-KR" altLang="en-US" dirty="0"/>
              <a:t>차 모멘트 행렬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또는 자기상관행렬</a:t>
            </a:r>
          </a:p>
          <a:p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F9A4DB-7450-40BF-B32F-5E19E8907C4C}"/>
                  </a:ext>
                </a:extLst>
              </p:cNvPr>
              <p:cNvSpPr txBox="1"/>
              <p:nvPr/>
            </p:nvSpPr>
            <p:spPr>
              <a:xfrm>
                <a:off x="4428075" y="5253633"/>
                <a:ext cx="333585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altLang="ko-KR" sz="2400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ko-KR" altLang="en-US" dirty="0"/>
                  <a:t>은 거리</a:t>
                </a:r>
                <a:r>
                  <a:rPr lang="en-US" altLang="ko-KR" dirty="0"/>
                  <a:t>, 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ko-KR" altLang="en-US" dirty="0"/>
                  <a:t>는 물리량</a:t>
                </a:r>
                <a:r>
                  <a:rPr lang="en-US" altLang="ko-KR" dirty="0"/>
                  <a:t>, 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ko-KR" altLang="en-US" dirty="0"/>
                  <a:t>은 차수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F9A4DB-7450-40BF-B32F-5E19E8907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075" y="5253633"/>
                <a:ext cx="3335850" cy="923330"/>
              </a:xfrm>
              <a:prstGeom prst="rect">
                <a:avLst/>
              </a:prstGeom>
              <a:blipFill>
                <a:blip r:embed="rId2"/>
                <a:stretch>
                  <a:fillRect l="-3832" r="-3832" b="-145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869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347F-571E-4D57-B93C-061A6E3D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세기 도심</a:t>
            </a:r>
            <a:r>
              <a:rPr lang="en-US" altLang="ko-KR" dirty="0"/>
              <a:t>(Intensity</a:t>
            </a:r>
            <a:r>
              <a:rPr lang="ko-KR" altLang="en-US" dirty="0"/>
              <a:t> </a:t>
            </a:r>
            <a:r>
              <a:rPr lang="en-US" altLang="ko-KR" dirty="0"/>
              <a:t>Centroid)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A90BC-86A4-4BE3-AAC8-063391FD5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일반적인 모멘트 식의 형태에 따른 영상 모멘트 정의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ko-KR" altLang="en-US" dirty="0"/>
              <a:t>축 방향 요소를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ko-KR" altLang="en-US" dirty="0"/>
              <a:t>만큼</a:t>
            </a:r>
            <a:r>
              <a:rPr lang="en-US" altLang="ko-KR" dirty="0"/>
              <a:t>,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ko-KR" altLang="en-US" dirty="0"/>
              <a:t>축 방향 요소를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ko-KR" altLang="en-US" dirty="0"/>
              <a:t>만큼 반영한다는 뜻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9B4314-E87C-4673-8A48-A8756D3AEEE2}"/>
                  </a:ext>
                </a:extLst>
              </p:cNvPr>
              <p:cNvSpPr txBox="1"/>
              <p:nvPr/>
            </p:nvSpPr>
            <p:spPr>
              <a:xfrm>
                <a:off x="4802601" y="2898397"/>
                <a:ext cx="2586798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9B4314-E87C-4673-8A48-A8756D3AE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01" y="2898397"/>
                <a:ext cx="2586798" cy="397866"/>
              </a:xfrm>
              <a:prstGeom prst="rect">
                <a:avLst/>
              </a:prstGeom>
              <a:blipFill>
                <a:blip r:embed="rId2"/>
                <a:stretch>
                  <a:fillRect l="-472" r="-306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1CA9EA-2010-4CA5-85A7-1F4E8236BF39}"/>
                  </a:ext>
                </a:extLst>
              </p:cNvPr>
              <p:cNvSpPr txBox="1"/>
              <p:nvPr/>
            </p:nvSpPr>
            <p:spPr>
              <a:xfrm>
                <a:off x="1179568" y="5068967"/>
                <a:ext cx="3948067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ko-KR" sz="2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ko-KR" sz="24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1CA9EA-2010-4CA5-85A7-1F4E8236B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568" y="5068967"/>
                <a:ext cx="3948067" cy="1107996"/>
              </a:xfrm>
              <a:prstGeom prst="rect">
                <a:avLst/>
              </a:prstGeom>
              <a:blipFill>
                <a:blip r:embed="rId3"/>
                <a:stretch>
                  <a:fillRect b="-93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B0968A-48A1-4D44-AA2F-6537DD304182}"/>
                  </a:ext>
                </a:extLst>
              </p:cNvPr>
              <p:cNvSpPr txBox="1"/>
              <p:nvPr/>
            </p:nvSpPr>
            <p:spPr>
              <a:xfrm>
                <a:off x="5654819" y="5328269"/>
                <a:ext cx="5459700" cy="5893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400" dirty="0"/>
                  <a:t>화소 세기를 반영한 도심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ko-KR" sz="2400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B0968A-48A1-4D44-AA2F-6537DD304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819" y="5328269"/>
                <a:ext cx="5459700" cy="589392"/>
              </a:xfrm>
              <a:prstGeom prst="rect">
                <a:avLst/>
              </a:prstGeom>
              <a:blipFill>
                <a:blip r:embed="rId4"/>
                <a:stretch>
                  <a:fillRect l="-3464" t="-1031" b="-82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521985-5BDD-402B-A9FD-682C7D008179}"/>
              </a:ext>
            </a:extLst>
          </p:cNvPr>
          <p:cNvCxnSpPr/>
          <p:nvPr/>
        </p:nvCxnSpPr>
        <p:spPr>
          <a:xfrm>
            <a:off x="5341123" y="5033960"/>
            <a:ext cx="0" cy="11780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60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B499-D197-4E05-A2BB-D2E73A47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세기 도심</a:t>
            </a:r>
            <a:r>
              <a:rPr lang="en-US" altLang="ko-KR" dirty="0"/>
              <a:t>(Intensity</a:t>
            </a:r>
            <a:r>
              <a:rPr lang="ko-KR" altLang="en-US" dirty="0"/>
              <a:t> </a:t>
            </a:r>
            <a:r>
              <a:rPr lang="en-US" altLang="ko-KR" dirty="0"/>
              <a:t>Centroid)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9F5EA-36B0-4CF6-9B6D-AB1478951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이렇게 구한 세기 도심과 </a:t>
            </a:r>
            <a:r>
              <a:rPr lang="en-US" altLang="ko-KR" dirty="0"/>
              <a:t>Corner</a:t>
            </a:r>
            <a:r>
              <a:rPr lang="ko-KR" altLang="en-US" dirty="0"/>
              <a:t>의 중심점으로 벡터를 만듦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만들어진 벡터의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atan2</a:t>
            </a:r>
            <a:r>
              <a:rPr lang="ko-KR" altLang="en-US" dirty="0"/>
              <a:t>값이 곧 </a:t>
            </a:r>
            <a:r>
              <a:rPr lang="en-US" altLang="ko-KR" dirty="0"/>
              <a:t>Corner</a:t>
            </a:r>
            <a:r>
              <a:rPr lang="ko-KR" altLang="en-US" dirty="0"/>
              <a:t>의 방향 요소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atan2</a:t>
            </a:r>
            <a:r>
              <a:rPr lang="en-US" altLang="ko-KR" dirty="0"/>
              <a:t>: </a:t>
            </a:r>
            <a:r>
              <a:rPr lang="ko-KR" altLang="en-US" dirty="0"/>
              <a:t>탄젠트의 역함수</a:t>
            </a:r>
            <a:r>
              <a:rPr lang="en-US" altLang="ko-KR" dirty="0"/>
              <a:t>, </a:t>
            </a:r>
            <a:r>
              <a:rPr lang="ko-KR" altLang="en-US" dirty="0"/>
              <a:t>결과값으로 </a:t>
            </a:r>
            <a:r>
              <a:rPr lang="en-US" altLang="ko-KR" dirty="0"/>
              <a:t>‘</a:t>
            </a:r>
            <a:r>
              <a:rPr lang="ko-KR" altLang="en-US" dirty="0"/>
              <a:t>각</a:t>
            </a:r>
            <a:r>
              <a:rPr lang="en-US" altLang="ko-KR" dirty="0"/>
              <a:t>’</a:t>
            </a:r>
            <a:r>
              <a:rPr lang="ko-KR" altLang="en-US" dirty="0"/>
              <a:t>을 반환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54198-16F6-4A64-8423-5B666B454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292" y="3998800"/>
            <a:ext cx="5177415" cy="217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39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550EA-7B82-4334-B260-3F1AFBB9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E22C2-37AC-4D85-BFCB-CDEB83498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FAST</a:t>
            </a:r>
            <a:r>
              <a:rPr lang="ko-KR" altLang="en-US" dirty="0"/>
              <a:t>가 해결하지 못했던 문제를 해결</a:t>
            </a:r>
            <a:r>
              <a:rPr lang="en-US" altLang="ko-KR" dirty="0"/>
              <a:t>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Cornerness</a:t>
            </a:r>
            <a:r>
              <a:rPr lang="ko-KR" altLang="en-US" dirty="0"/>
              <a:t> 척도 도입</a:t>
            </a:r>
            <a:r>
              <a:rPr lang="en-US" altLang="ko-KR" dirty="0"/>
              <a:t>, </a:t>
            </a:r>
            <a:r>
              <a:rPr lang="ko-KR" altLang="en-US" dirty="0"/>
              <a:t>정확도 향상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Pyramid </a:t>
            </a:r>
            <a:r>
              <a:rPr lang="ko-KR" altLang="en-US" dirty="0"/>
              <a:t>도입</a:t>
            </a:r>
            <a:r>
              <a:rPr lang="en-US" altLang="ko-KR" dirty="0"/>
              <a:t>, </a:t>
            </a:r>
            <a:r>
              <a:rPr lang="ko-KR" altLang="en-US" dirty="0"/>
              <a:t>스케일 요소 고려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세기 도심 개념 도입</a:t>
            </a:r>
            <a:r>
              <a:rPr lang="en-US" altLang="ko-KR" dirty="0"/>
              <a:t>, </a:t>
            </a:r>
            <a:r>
              <a:rPr lang="ko-KR" altLang="en-US" dirty="0"/>
              <a:t>방향 요소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해결법의 근간이 되는 기반 지식</a:t>
            </a:r>
            <a:endParaRPr lang="en-US" altLang="ko-KR" dirty="0"/>
          </a:p>
          <a:p>
            <a:pPr lvl="1"/>
            <a:r>
              <a:rPr lang="ko-KR" altLang="en-US" dirty="0"/>
              <a:t>테일러 전개</a:t>
            </a:r>
            <a:r>
              <a:rPr lang="en-US" altLang="ko-KR" dirty="0"/>
              <a:t>, </a:t>
            </a:r>
            <a:r>
              <a:rPr lang="ko-KR" altLang="en-US" dirty="0"/>
              <a:t>고윳값 분해</a:t>
            </a:r>
            <a:r>
              <a:rPr lang="en-US" altLang="ko-KR" dirty="0"/>
              <a:t> – Corner</a:t>
            </a:r>
            <a:r>
              <a:rPr lang="ko-KR" altLang="en-US" dirty="0"/>
              <a:t>를 수학적으로 정의</a:t>
            </a:r>
            <a:endParaRPr lang="en-US" altLang="ko-KR" dirty="0"/>
          </a:p>
          <a:p>
            <a:pPr lvl="1"/>
            <a:r>
              <a:rPr lang="ko-KR" altLang="en-US" dirty="0"/>
              <a:t>블러링</a:t>
            </a:r>
            <a:r>
              <a:rPr lang="en-US" altLang="ko-KR" dirty="0"/>
              <a:t>/</a:t>
            </a:r>
            <a:r>
              <a:rPr lang="ko-KR" altLang="en-US" dirty="0"/>
              <a:t>다운샘플링</a:t>
            </a:r>
            <a:r>
              <a:rPr lang="en-US" altLang="ko-KR" dirty="0"/>
              <a:t> –</a:t>
            </a:r>
            <a:r>
              <a:rPr lang="ko-KR" altLang="en-US" dirty="0"/>
              <a:t> 영상처리에서 스케일이 가지는 의미</a:t>
            </a:r>
            <a:endParaRPr lang="en-US" altLang="ko-KR" dirty="0"/>
          </a:p>
          <a:p>
            <a:pPr lvl="1"/>
            <a:r>
              <a:rPr lang="ko-KR" altLang="en-US" dirty="0"/>
              <a:t>모멘트</a:t>
            </a:r>
            <a:r>
              <a:rPr lang="en-US" altLang="ko-KR" dirty="0"/>
              <a:t>, </a:t>
            </a:r>
            <a:r>
              <a:rPr lang="ko-KR" altLang="en-US" dirty="0"/>
              <a:t>역탄젠트 </a:t>
            </a:r>
            <a:r>
              <a:rPr lang="en-US" altLang="ko-KR" dirty="0"/>
              <a:t>– </a:t>
            </a:r>
            <a:r>
              <a:rPr lang="ko-KR" altLang="en-US" dirty="0"/>
              <a:t>영상 속성을 계산해내는 방법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7820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50384-40CF-4A29-8E14-69E726B6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4A34B-E948-4BD2-828B-C46D3D50B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BRIEF</a:t>
            </a:r>
          </a:p>
          <a:p>
            <a:endParaRPr lang="en-US" altLang="ko-KR" sz="2800" dirty="0"/>
          </a:p>
          <a:p>
            <a:r>
              <a:rPr lang="en-US" altLang="ko-KR" sz="2800" dirty="0"/>
              <a:t>Rotated BRIEF</a:t>
            </a:r>
          </a:p>
          <a:p>
            <a:endParaRPr lang="en-US" altLang="ko-KR" sz="2800" dirty="0"/>
          </a:p>
          <a:p>
            <a:r>
              <a:rPr lang="en-US" altLang="ko-KR" sz="2800" dirty="0"/>
              <a:t>SLAM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37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92E85-CECD-488D-8253-BE6E0829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876DF-0005-4D3A-B2B5-32C7896A3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FAST</a:t>
            </a:r>
            <a:r>
              <a:rPr lang="ko-KR" altLang="en-US" dirty="0"/>
              <a:t>가 해결할 수 없는 문제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Harris corner detector</a:t>
            </a:r>
          </a:p>
          <a:p>
            <a:pPr lvl="1"/>
            <a:r>
              <a:rPr lang="en-US" altLang="ko-KR" dirty="0"/>
              <a:t>Corner</a:t>
            </a:r>
            <a:r>
              <a:rPr lang="ko-KR" altLang="en-US" dirty="0"/>
              <a:t>란</a:t>
            </a:r>
            <a:r>
              <a:rPr lang="en-US" altLang="ko-KR" dirty="0"/>
              <a:t>? Edge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 err="1"/>
              <a:t>oFAST</a:t>
            </a:r>
            <a:r>
              <a:rPr lang="en-US" altLang="ko-KR" dirty="0"/>
              <a:t>: Oriented FAST</a:t>
            </a:r>
          </a:p>
          <a:p>
            <a:pPr lvl="1"/>
            <a:r>
              <a:rPr lang="en-US" altLang="ko-KR" dirty="0"/>
              <a:t>Image Pyramid</a:t>
            </a:r>
          </a:p>
          <a:p>
            <a:pPr lvl="1"/>
            <a:r>
              <a:rPr lang="ko-KR" altLang="en-US" dirty="0"/>
              <a:t>세기 도심</a:t>
            </a:r>
            <a:r>
              <a:rPr lang="en-US" altLang="ko-KR" dirty="0"/>
              <a:t>(Intensity Centroid)</a:t>
            </a:r>
          </a:p>
          <a:p>
            <a:endParaRPr lang="en-US" altLang="ko-KR" dirty="0"/>
          </a:p>
          <a:p>
            <a:r>
              <a:rPr lang="ko-KR" altLang="en-US" dirty="0"/>
              <a:t>정리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Todo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54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536A-C834-4FF7-A785-83B7B6DF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</a:t>
            </a:r>
            <a:r>
              <a:rPr lang="ko-KR" altLang="en-US" dirty="0"/>
              <a:t>가 해결할 수 없는 문제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50C2-FDF8-4634-AB3B-B87AF471F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‘</a:t>
            </a:r>
            <a:r>
              <a:rPr lang="ko-KR" altLang="en-US" b="1" dirty="0"/>
              <a:t>모서리스러움</a:t>
            </a:r>
            <a:r>
              <a:rPr lang="en-US" altLang="ko-KR" b="1" dirty="0"/>
              <a:t>(</a:t>
            </a:r>
            <a:r>
              <a:rPr lang="en-US" altLang="ko-KR" b="1" dirty="0" err="1"/>
              <a:t>Cornerness</a:t>
            </a:r>
            <a:r>
              <a:rPr lang="en-US" altLang="ko-KR" b="1" dirty="0"/>
              <a:t>)</a:t>
            </a:r>
            <a:r>
              <a:rPr lang="en-US" altLang="ko-KR" dirty="0"/>
              <a:t>’</a:t>
            </a:r>
            <a:r>
              <a:rPr lang="ko-KR" altLang="en-US" dirty="0"/>
              <a:t>의 척도</a:t>
            </a:r>
            <a:r>
              <a:rPr lang="en-US" altLang="ko-KR" dirty="0"/>
              <a:t> </a:t>
            </a:r>
            <a:r>
              <a:rPr lang="ko-KR" altLang="en-US" dirty="0"/>
              <a:t>부재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영상에 대한 스케일을 고려하지 않음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방향 요소가 존재하지 않음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175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DACB-CC48-48C5-9331-EFC1268B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Harris corner detector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5AECE-ED9F-48ED-8D5E-B2A3F96BE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Moravec(1980)</a:t>
            </a:r>
            <a:r>
              <a:rPr lang="ko-KR" altLang="en-US" dirty="0"/>
              <a:t>의 아이디어에서 착안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영상 내에 작은 정사각형의 </a:t>
            </a:r>
            <a:r>
              <a:rPr lang="en-US" altLang="ko-KR" dirty="0"/>
              <a:t>‘</a:t>
            </a:r>
            <a:r>
              <a:rPr lang="ko-KR" altLang="en-US" b="1" dirty="0"/>
              <a:t>패치</a:t>
            </a:r>
            <a:r>
              <a:rPr lang="en-US" altLang="ko-KR" dirty="0"/>
              <a:t>’</a:t>
            </a:r>
            <a:r>
              <a:rPr lang="ko-KR" altLang="en-US" dirty="0"/>
              <a:t>가 있다고 생각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패치를 </a:t>
            </a:r>
            <a:r>
              <a:rPr lang="en-US" altLang="ko-KR" dirty="0"/>
              <a:t>8</a:t>
            </a:r>
            <a:r>
              <a:rPr lang="ko-KR" altLang="en-US" dirty="0"/>
              <a:t>방향으로 움직였을 때</a:t>
            </a:r>
            <a:r>
              <a:rPr lang="en-US" altLang="ko-KR" dirty="0"/>
              <a:t>, </a:t>
            </a:r>
            <a:r>
              <a:rPr lang="ko-KR" altLang="en-US" dirty="0"/>
              <a:t>화소 세기의 변화를 고려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해석적 확장</a:t>
            </a:r>
            <a:r>
              <a:rPr lang="ko-KR" altLang="en-US" dirty="0"/>
              <a:t>을 이용해</a:t>
            </a:r>
            <a:r>
              <a:rPr lang="en-US" altLang="ko-KR" dirty="0"/>
              <a:t>, </a:t>
            </a:r>
            <a:r>
              <a:rPr lang="ko-KR" altLang="en-US" dirty="0"/>
              <a:t>임의의 방향에 대한 움직임을 고려</a:t>
            </a:r>
            <a:endParaRPr lang="en-US" altLang="ko-KR" dirty="0"/>
          </a:p>
          <a:p>
            <a:pPr lvl="1"/>
            <a:r>
              <a:rPr lang="ko-KR" altLang="en-US" dirty="0"/>
              <a:t>특정 조건에서만 정의되는 함수의 조건을 완화시키는 방법</a:t>
            </a:r>
            <a:endParaRPr lang="en-US" altLang="ko-KR" dirty="0"/>
          </a:p>
          <a:p>
            <a:pPr lvl="1"/>
            <a:r>
              <a:rPr lang="ko-KR" altLang="en-US" b="1" dirty="0"/>
              <a:t>테일러 전개</a:t>
            </a:r>
            <a:r>
              <a:rPr lang="ko-KR" altLang="en-US" dirty="0"/>
              <a:t>를 이용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원형 가우시안 블러를 패치에 적용하면</a:t>
            </a:r>
            <a:r>
              <a:rPr lang="en-US" altLang="ko-KR" dirty="0"/>
              <a:t> </a:t>
            </a:r>
            <a:r>
              <a:rPr lang="ko-KR" altLang="en-US" dirty="0"/>
              <a:t>노이즈 억제 가능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59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4719-CC8A-46A7-BE4E-5CF4D222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Harris corner detector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5DEAC4-B53B-428C-8E5C-85BA08A5A6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패치 움직임에 따른 화소 세기의 변화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/>
                  <a:t> 최대로 하기 위해 </a:t>
                </a:r>
                <a:r>
                  <a:rPr lang="ko-KR" altLang="en-US" b="1" dirty="0"/>
                  <a:t>화소 세기 차이</a:t>
                </a:r>
                <a:r>
                  <a:rPr lang="ko-KR" altLang="en-US" dirty="0"/>
                  <a:t> 항을 최대화</a:t>
                </a:r>
                <a:r>
                  <a:rPr lang="en-US" altLang="ko-KR" dirty="0"/>
                  <a:t>!</a:t>
                </a:r>
              </a:p>
              <a:p>
                <a:pPr lvl="1"/>
                <a:r>
                  <a:rPr lang="ko-KR" altLang="en-US" dirty="0"/>
                  <a:t>패치 함수 부분은 모든 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x, y</a:t>
                </a:r>
                <a:r>
                  <a:rPr lang="ko-KR" altLang="en-US" dirty="0"/>
                  <a:t>에 대해 동일하기 때문</a:t>
                </a: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5DEAC4-B53B-428C-8E5C-85BA08A5A6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162A34-8A6D-4441-9EB9-493041F8A034}"/>
                  </a:ext>
                </a:extLst>
              </p:cNvPr>
              <p:cNvSpPr txBox="1"/>
              <p:nvPr/>
            </p:nvSpPr>
            <p:spPr>
              <a:xfrm>
                <a:off x="3608332" y="2633526"/>
                <a:ext cx="4966873" cy="795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162A34-8A6D-4441-9EB9-493041F8A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332" y="2633526"/>
                <a:ext cx="4966873" cy="7954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1ABE7956-B855-4D70-9987-8487574217A2}"/>
              </a:ext>
            </a:extLst>
          </p:cNvPr>
          <p:cNvSpPr/>
          <p:nvPr/>
        </p:nvSpPr>
        <p:spPr>
          <a:xfrm rot="5400000">
            <a:off x="5323004" y="3003071"/>
            <a:ext cx="251669" cy="64633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E8117-2D7C-4B0C-A7B3-3566B0851E0D}"/>
              </a:ext>
            </a:extLst>
          </p:cNvPr>
          <p:cNvSpPr txBox="1"/>
          <p:nvPr/>
        </p:nvSpPr>
        <p:spPr>
          <a:xfrm>
            <a:off x="5125673" y="34520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패치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59E95F4-3012-46AE-ACED-86AD5F47290C}"/>
              </a:ext>
            </a:extLst>
          </p:cNvPr>
          <p:cNvSpPr/>
          <p:nvPr/>
        </p:nvSpPr>
        <p:spPr>
          <a:xfrm rot="5400000">
            <a:off x="6946783" y="2169257"/>
            <a:ext cx="251669" cy="231396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D21F7-5831-483A-9845-4435AA68DD9E}"/>
              </a:ext>
            </a:extLst>
          </p:cNvPr>
          <p:cNvSpPr txBox="1"/>
          <p:nvPr/>
        </p:nvSpPr>
        <p:spPr>
          <a:xfrm>
            <a:off x="6206033" y="345207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화소 세기 차이</a:t>
            </a:r>
          </a:p>
        </p:txBody>
      </p:sp>
    </p:spTree>
    <p:extLst>
      <p:ext uri="{BB962C8B-B14F-4D97-AF65-F5344CB8AC3E}">
        <p14:creationId xmlns:p14="http://schemas.microsoft.com/office/powerpoint/2010/main" val="63308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A232-857D-44DB-94BC-EFBB78657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테일러 전개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4BBA35-8171-4852-8AE2-BAABCE870F4A}"/>
                  </a:ext>
                </a:extLst>
              </p:cNvPr>
              <p:cNvSpPr txBox="1"/>
              <p:nvPr/>
            </p:nvSpPr>
            <p:spPr>
              <a:xfrm>
                <a:off x="3605126" y="1751033"/>
                <a:ext cx="4981748" cy="1551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den>
                                  </m:f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den>
                                  </m:f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𝑥𝑦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4BBA35-8171-4852-8AE2-BAABCE870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126" y="1751033"/>
                <a:ext cx="4981748" cy="15513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62E6A0-B470-4E86-8DD9-7CDCEA60C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89820"/>
            <a:ext cx="10515600" cy="268714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다루기 어려운 함수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f(x)</a:t>
            </a:r>
            <a:r>
              <a:rPr lang="ko-KR" altLang="en-US" dirty="0"/>
              <a:t>를 다항함수로 근사하는 방법</a:t>
            </a:r>
            <a:endParaRPr lang="en-US" altLang="ko-KR" dirty="0"/>
          </a:p>
          <a:p>
            <a:pPr lvl="1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x=a</a:t>
            </a:r>
            <a:r>
              <a:rPr lang="ko-KR" altLang="en-US" dirty="0"/>
              <a:t>에서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f(x)</a:t>
            </a:r>
            <a:r>
              <a:rPr lang="ko-KR" altLang="en-US" dirty="0"/>
              <a:t>와 동일한 미분계수를 갖도록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편미분계수는 각 축 방향에 대한 화소 세기 </a:t>
            </a:r>
            <a:r>
              <a:rPr lang="ko-KR" altLang="en-US" b="1" dirty="0"/>
              <a:t>그레이디언트</a:t>
            </a:r>
            <a:r>
              <a:rPr lang="en-US" altLang="ko-KR" b="1" dirty="0"/>
              <a:t>(</a:t>
            </a:r>
            <a:r>
              <a:rPr lang="ko-KR" altLang="en-US" b="1" dirty="0"/>
              <a:t>기울기</a:t>
            </a:r>
            <a:r>
              <a:rPr lang="en-US" altLang="ko-KR" b="1" dirty="0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방향만을 계산할 수 있던 함수를 임의의 방향으로 확장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95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EF70-5476-4E44-85F0-1197EBA4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Harris corner detector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C43F0E-2F4D-4889-AA0E-E64F8368F4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95831"/>
                <a:ext cx="10515600" cy="1781131"/>
              </a:xfrm>
            </p:spPr>
            <p:txBody>
              <a:bodyPr/>
              <a:lstStyle/>
              <a:p>
                <a:r>
                  <a:rPr lang="ko-KR" altLang="en-US" dirty="0"/>
                  <a:t>확장된 화소 세기 변화 함수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행렬 형태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ko-KR" altLang="en-US" dirty="0"/>
                  <a:t>가 커지기 위해서는 중간의 행렬값이 커져야 함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C43F0E-2F4D-4889-AA0E-E64F8368F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95831"/>
                <a:ext cx="10515600" cy="1781131"/>
              </a:xfrm>
              <a:blipFill>
                <a:blip r:embed="rId2"/>
                <a:stretch>
                  <a:fillRect l="-1043" t="-58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5F2103-F269-4E78-B85A-3FE0EB973102}"/>
                  </a:ext>
                </a:extLst>
              </p:cNvPr>
              <p:cNvSpPr txBox="1"/>
              <p:nvPr/>
            </p:nvSpPr>
            <p:spPr>
              <a:xfrm>
                <a:off x="3048699" y="1923626"/>
                <a:ext cx="6094602" cy="2239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den>
                                  </m:f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den>
                                  </m:f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𝑥𝑦</m:t>
                          </m:r>
                        </m:e>
                      </m:nary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den>
                                        </m:f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den>
                                    </m:f>
                                  </m:e>
                                </m:nary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den>
                                    </m:f>
                                  </m:e>
                                </m:nary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den>
                                        </m:f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5F2103-F269-4E78-B85A-3FE0EB973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99" y="1923626"/>
                <a:ext cx="6094602" cy="22392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20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8D92-2B85-458B-AD06-EBFBB6E1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Harris corner detector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C157C-12C1-49C3-8147-95AED056E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행렬을 </a:t>
            </a:r>
            <a:r>
              <a:rPr lang="ko-KR" altLang="en-US" b="1" dirty="0"/>
              <a:t>고윳값 분해</a:t>
            </a:r>
            <a:r>
              <a:rPr lang="ko-KR" altLang="en-US" dirty="0"/>
              <a:t>하여</a:t>
            </a:r>
            <a:r>
              <a:rPr lang="en-US" altLang="ko-KR" dirty="0"/>
              <a:t>, Corner/Edge/Flat </a:t>
            </a:r>
            <a:r>
              <a:rPr lang="ko-KR" altLang="en-US" dirty="0"/>
              <a:t>여부를 판단</a:t>
            </a:r>
            <a:endParaRPr lang="en-US" altLang="ko-KR" dirty="0"/>
          </a:p>
          <a:p>
            <a:pPr lvl="1"/>
            <a:r>
              <a:rPr lang="ko-KR" altLang="en-US" dirty="0"/>
              <a:t>고윳값 분해</a:t>
            </a:r>
            <a:r>
              <a:rPr lang="en-US" altLang="ko-KR" dirty="0"/>
              <a:t>: </a:t>
            </a:r>
            <a:r>
              <a:rPr lang="ko-KR" altLang="en-US" dirty="0"/>
              <a:t>고윳값과 고유벡터를 찾는 작업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행렬</a:t>
            </a:r>
            <a:r>
              <a:rPr lang="en-US" altLang="ko-KR" dirty="0"/>
              <a:t>, </a:t>
            </a:r>
            <a:r>
              <a:rPr lang="ko-KR" altLang="en-US" dirty="0"/>
              <a:t>즉 변환을 적용했을 때 방향이 바뀌지 않는 벡터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고유벡터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고유벡터를 원래 벡터의 크기로 만들어주는 숫자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고윳값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26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94AB-BA8C-4414-BF43-AB310721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Corner</a:t>
            </a:r>
            <a:r>
              <a:rPr lang="ko-KR" altLang="en-US" dirty="0"/>
              <a:t>란</a:t>
            </a:r>
            <a:r>
              <a:rPr lang="en-US" altLang="ko-KR" dirty="0"/>
              <a:t>? Edge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6C58-FA81-41B8-A2AE-4A2D62348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축 방향과 </a:t>
            </a:r>
            <a:r>
              <a:rPr lang="en-US" altLang="ko-KR" dirty="0"/>
              <a:t>y</a:t>
            </a:r>
            <a:r>
              <a:rPr lang="ko-KR" altLang="en-US" dirty="0"/>
              <a:t>축 방향에 대한 그레이디언트로 행렬을 구성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고유벡터들 중 가장 큰 고유값을 가지는 벡터 방향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화소 세기 변화가 가장 큰 방향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Corner: </a:t>
            </a:r>
            <a:r>
              <a:rPr lang="ko-KR" altLang="en-US" dirty="0"/>
              <a:t>두 고윳값이 모두 큰 경우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Edge: </a:t>
            </a:r>
            <a:r>
              <a:rPr lang="ko-KR" altLang="en-US" dirty="0"/>
              <a:t>두 고윳값 중 하나만 큰 경우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Flat:</a:t>
            </a:r>
            <a:r>
              <a:rPr lang="ko-KR" altLang="en-US" dirty="0"/>
              <a:t> 두 고윳값 모두 작은 경우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C963A-8220-4DAA-9FFD-29FCCFA37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732" y="3429000"/>
            <a:ext cx="2458068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3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650</Words>
  <Application>Microsoft Office PowerPoint</Application>
  <PresentationFormat>Widescreen</PresentationFormat>
  <Paragraphs>134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Cambria Math</vt:lpstr>
      <vt:lpstr>Office Theme</vt:lpstr>
      <vt:lpstr>Oriented FAST</vt:lpstr>
      <vt:lpstr>목차</vt:lpstr>
      <vt:lpstr>FAST가 해결할 수 없는 문제</vt:lpstr>
      <vt:lpstr>Harris corner detector</vt:lpstr>
      <vt:lpstr>Harris corner detector</vt:lpstr>
      <vt:lpstr>테일러 전개</vt:lpstr>
      <vt:lpstr>Harris corner detector</vt:lpstr>
      <vt:lpstr>Harris corner detector</vt:lpstr>
      <vt:lpstr>Corner란? Edge란?</vt:lpstr>
      <vt:lpstr>oFAST: Oriented FAST</vt:lpstr>
      <vt:lpstr>Image pyramid</vt:lpstr>
      <vt:lpstr>세기 도심(Intensity Centroid)</vt:lpstr>
      <vt:lpstr>세기 도심(Intensity Centroid)</vt:lpstr>
      <vt:lpstr>세기 도심(Intensity Centroid)</vt:lpstr>
      <vt:lpstr>정리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Oriented FAST</dc:title>
  <dc:creator>정욱 박</dc:creator>
  <cp:lastModifiedBy>Park JungWook</cp:lastModifiedBy>
  <cp:revision>493</cp:revision>
  <dcterms:created xsi:type="dcterms:W3CDTF">2021-12-01T07:59:37Z</dcterms:created>
  <dcterms:modified xsi:type="dcterms:W3CDTF">2021-12-29T11:30:03Z</dcterms:modified>
</cp:coreProperties>
</file>