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  <p:sldId id="263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A088-570E-2D55-FC4D-FB72D654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4A68-23F5-1E64-EB4D-51E77FF7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4656-CBC2-EB7C-4538-9B23256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DEF5-F2FC-CD29-D70F-732C1EEF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F79C-6F7C-9514-1B0F-E80064C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B6E-BC4A-33A3-56FF-FEB1878E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5035-FD30-E9BE-3C5E-3F4CDB90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C050-484D-68D5-4D68-B5269EA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E866-C3F9-0E06-1515-B3433A32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CF5D-FD68-A16F-DDE7-B3E801E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E93-C665-98D6-A6B1-F6979D0F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213-2732-E2E5-695F-FAEEACEB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FCF0-23E8-7337-DB2F-5E0B3D0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9FD-2C30-2F41-73B5-C2985E9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2B83-2EB5-8F6A-5BBA-DB697B61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2AA-F68E-4319-0031-98F1DBE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F024-082F-0BA6-3081-8AC8A99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D49-6F9B-9CCE-6DAC-D8F7E6B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8FCC-C563-F5E6-B6B0-F25FE77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769-DBAA-559F-B96F-61C1221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F0A-C1AD-66A3-BFEF-EE6A32D9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9F20-DFA9-6879-4D24-FD755A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B3A-A24D-502D-639D-EF8E6F5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A8F-F485-69FD-1A85-01918D3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BE56-C3FE-5721-805E-C226E91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490-96A4-71CB-1CB1-5BF1B27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04F2-ABF3-992B-0984-3FA8BE8C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8EB2-B1F5-DD42-60C3-C5A5EF81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C50C-3A64-56D8-F584-6A52BB8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0744-DF68-9B7B-92A6-B2BCA6E5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324-9855-32DF-23DE-CFBCE71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657-62FA-C3C1-55A7-A357FF62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BA4-1811-7764-3B1B-030309FD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4DAF-601E-EA39-6BE3-81B8AF04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1AFD-C04C-F07F-32A0-4D1130DC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CD6-BE66-CB13-41A8-5AA8BFAB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D0140-506F-4D0E-F375-44AD34EC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AE1A-6005-D228-C10D-5158B758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F0B2-CB8C-6C1A-8B25-DB6D983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037E-1A49-3A5E-14EA-681872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597B0-20F0-7128-5584-CB412A3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B4CF-5E08-2800-ACD7-EFE29E1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B9A6A-664D-F675-2D46-CD4CA00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C7CC6-4651-1214-52E0-12180FC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A04F-8282-33EA-7960-E894B4F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A834-1471-312A-AA9E-F5E2365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9D4-3824-A8BA-CC4F-E09EA3BD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1A81-C280-2DCB-DE57-986BD71C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3393-892D-EE2C-3240-E26B6D2B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06F0-4115-9BC6-0D1B-22551A4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36E0-F876-90FF-F4F7-BD191A9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FF60-9FFF-C448-58B4-06DC8EB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E7A-2DD2-FDA4-F107-97BEC28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6963-3C4F-2E90-955E-B2E2BF40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714B-1723-BF9D-2793-88B155FD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85FF-5DC6-D79D-8E39-725C7F5B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CC83-8BB3-F9D5-80C4-6E8149DD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A32-24A8-D442-62DC-D7730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BDFC5-92A8-D617-2CF7-B1C408E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829C-537C-F1FE-0CBC-C0108E15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0CD-9F51-A5EB-06A4-B8DDCC02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D9DA-7586-4914-88CA-A7DB870EB06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8B88-CBC2-A973-9F1D-B9CCFE65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50EB-77C0-9656-9E6F-A8A4FFE4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93-2E9A-18EF-F85A-973B7DE6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Hilt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를 </a:t>
            </a:r>
            <a:r>
              <a:rPr lang="ko-KR" altLang="en-US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사용한 의존성 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주입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465A-9BDA-F7F8-22A2-C3E1DB744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김포평화고딕 Bold" panose="02000800000000000000" pitchFamily="2" charset="-127"/>
              </a:rPr>
              <a:t>2016010873 </a:t>
            </a:r>
            <a:r>
              <a:rPr lang="ko-KR" altLang="en-US" dirty="0">
                <a:latin typeface="+mn-ea"/>
              </a:rPr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18686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624F-4EBD-0FE1-BAC6-18E8D625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컴파일</a:t>
            </a:r>
            <a:r>
              <a:rPr lang="en-US" altLang="ko-KR" sz="3600"/>
              <a:t>-</a:t>
            </a:r>
            <a:r>
              <a:rPr lang="ko-KR" altLang="en-US" sz="3600"/>
              <a:t>타임 정적 종속성 주입 프레임워크 </a:t>
            </a:r>
            <a:r>
              <a:rPr lang="en-US" altLang="ko-KR" sz="3600"/>
              <a:t>Dagger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9DF-BE5F-4161-5FF8-816C46E0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의존성 주입을 위해</a:t>
            </a:r>
            <a:r>
              <a:rPr lang="en-US" altLang="ko-KR"/>
              <a:t>, </a:t>
            </a:r>
            <a:r>
              <a:rPr lang="ko-KR" altLang="en-US"/>
              <a:t>외부에서 객체를 생성하여 넘겨주는 작업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개발자가 일일이 신경쓰기엔 복잡하고</a:t>
            </a:r>
            <a:r>
              <a:rPr lang="en-US" altLang="ko-KR"/>
              <a:t>, </a:t>
            </a:r>
            <a:r>
              <a:rPr lang="ko-KR" altLang="en-US"/>
              <a:t>많은</a:t>
            </a:r>
            <a:r>
              <a:rPr lang="en-US" altLang="ko-KR"/>
              <a:t> </a:t>
            </a:r>
            <a:r>
              <a:rPr lang="ko-KR" altLang="en-US"/>
              <a:t>상용구 코드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latin typeface="+mj-ea"/>
                <a:ea typeface="+mj-ea"/>
              </a:rPr>
              <a:t>정적</a:t>
            </a:r>
            <a:r>
              <a:rPr lang="en-US" altLang="ko-KR"/>
              <a:t>, </a:t>
            </a:r>
            <a:r>
              <a:rPr lang="ko-KR" altLang="en-US">
                <a:latin typeface="+mj-ea"/>
                <a:ea typeface="+mj-ea"/>
              </a:rPr>
              <a:t>컴파일</a:t>
            </a:r>
            <a:r>
              <a:rPr lang="en-US" altLang="ko-KR">
                <a:latin typeface="+mj-ea"/>
                <a:ea typeface="+mj-ea"/>
              </a:rPr>
              <a:t>-</a:t>
            </a:r>
            <a:r>
              <a:rPr lang="ko-KR" altLang="en-US">
                <a:latin typeface="+mj-ea"/>
                <a:ea typeface="+mj-ea"/>
              </a:rPr>
              <a:t>시간</a:t>
            </a:r>
            <a:r>
              <a:rPr lang="ko-KR" altLang="en-US"/>
              <a:t> 의존성 주입 프레임워크인 </a:t>
            </a:r>
            <a:r>
              <a:rPr lang="en-US" altLang="ko-KR"/>
              <a:t>Dagger</a:t>
            </a:r>
            <a:r>
              <a:rPr lang="ko-KR" altLang="en-US"/>
              <a:t>를 적용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4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1E5-576A-9396-D280-C6C619C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컴파일</a:t>
            </a:r>
            <a:r>
              <a:rPr lang="en-US" altLang="ko-KR" sz="3600"/>
              <a:t>-</a:t>
            </a:r>
            <a:r>
              <a:rPr lang="ko-KR" altLang="en-US" sz="3600"/>
              <a:t>타임 정적 종속성 주입 프레임워크 </a:t>
            </a:r>
            <a:r>
              <a:rPr lang="en-US" altLang="ko-KR" sz="3600"/>
              <a:t>Dagger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0A3E-93B1-FB8A-738C-D2078BF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Dagger</a:t>
            </a:r>
            <a:r>
              <a:rPr lang="ko-KR" altLang="en-US"/>
              <a:t>는 정적</a:t>
            </a:r>
            <a:r>
              <a:rPr lang="en-US" altLang="ko-KR"/>
              <a:t>, </a:t>
            </a:r>
            <a:r>
              <a:rPr lang="ko-KR" altLang="en-US"/>
              <a:t>컴파일 시간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Interface</a:t>
            </a:r>
            <a:r>
              <a:rPr lang="ko-KR" altLang="en-US"/>
              <a:t>를 컴파일 시간 종속성으로 가질 경우에</a:t>
            </a:r>
            <a:r>
              <a:rPr lang="en-US" altLang="ko-KR"/>
              <a:t> </a:t>
            </a:r>
            <a:r>
              <a:rPr lang="ko-KR" altLang="en-US"/>
              <a:t>어떠한 구현체를 제공받을 지 알 수 없어 의존성 주입 코드 생성 불가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해당 </a:t>
            </a:r>
            <a:r>
              <a:rPr lang="en-US" altLang="ko-KR"/>
              <a:t>Interface</a:t>
            </a:r>
            <a:r>
              <a:rPr lang="ko-KR" altLang="en-US"/>
              <a:t>에 대한 구현체 정보를 별도로 작성하여</a:t>
            </a:r>
            <a:r>
              <a:rPr lang="en-US" altLang="ko-KR"/>
              <a:t> </a:t>
            </a:r>
            <a:r>
              <a:rPr lang="ko-KR" altLang="en-US"/>
              <a:t>제공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953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1E5-576A-9396-D280-C6C619C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컴파일</a:t>
            </a:r>
            <a:r>
              <a:rPr lang="en-US" altLang="ko-KR" sz="3600"/>
              <a:t>-</a:t>
            </a:r>
            <a:r>
              <a:rPr lang="ko-KR" altLang="en-US" sz="3600"/>
              <a:t>타임 정적 종속성 주입 프레임워크 </a:t>
            </a:r>
            <a:r>
              <a:rPr lang="en-US" altLang="ko-KR" sz="3600"/>
              <a:t>Dagger</a:t>
            </a:r>
            <a:endParaRPr lang="ko-KR" altLang="en-US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90071-DAA7-8994-40E7-13D0B178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196306"/>
            <a:ext cx="7486650" cy="3609975"/>
          </a:xfrm>
        </p:spPr>
      </p:pic>
    </p:spTree>
    <p:extLst>
      <p:ext uri="{BB962C8B-B14F-4D97-AF65-F5344CB8AC3E}">
        <p14:creationId xmlns:p14="http://schemas.microsoft.com/office/powerpoint/2010/main" val="13460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1E5-576A-9396-D280-C6C619C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Hilt</a:t>
            </a:r>
            <a:r>
              <a:rPr lang="ko-KR" altLang="en-US" sz="2800"/>
              <a:t>를 사용하여 </a:t>
            </a:r>
            <a:r>
              <a:rPr lang="en-US" altLang="ko-KR" sz="2800"/>
              <a:t>Android</a:t>
            </a:r>
            <a:r>
              <a:rPr lang="ko-KR" altLang="en-US" sz="2800"/>
              <a:t>에서 </a:t>
            </a:r>
            <a:r>
              <a:rPr lang="en-US" altLang="ko-KR" sz="2800"/>
              <a:t>Dagger Component</a:t>
            </a:r>
            <a:r>
              <a:rPr lang="ko-KR" altLang="en-US" sz="2800"/>
              <a:t> 구축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0A3E-93B1-FB8A-738C-D2078BF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Android</a:t>
            </a:r>
            <a:r>
              <a:rPr lang="ko-KR" altLang="en-US"/>
              <a:t>의 구성요소 대부분은 생성 책임이 프레임워크에 존재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개발자가 직접 생성자를 호출하여 생성할 수 없음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AAC ViewModel</a:t>
            </a:r>
            <a:r>
              <a:rPr lang="ko-KR" altLang="en-US"/>
              <a:t>의 경우</a:t>
            </a:r>
            <a:r>
              <a:rPr lang="en-US" altLang="ko-KR"/>
              <a:t>, </a:t>
            </a:r>
            <a:r>
              <a:rPr lang="ko-KR" altLang="en-US"/>
              <a:t>이전에는 </a:t>
            </a:r>
            <a:r>
              <a:rPr lang="en-US" altLang="ko-KR"/>
              <a:t>ViewModel</a:t>
            </a:r>
            <a:r>
              <a:rPr lang="ko-KR" altLang="en-US"/>
              <a:t>을 생성하는 </a:t>
            </a:r>
            <a:r>
              <a:rPr lang="en-US" altLang="ko-KR"/>
              <a:t>Factory </a:t>
            </a:r>
            <a:r>
              <a:rPr lang="ko-KR" altLang="en-US"/>
              <a:t>인터페이스를 직접 구현하여야 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Google</a:t>
            </a:r>
            <a:r>
              <a:rPr lang="ko-KR" altLang="en-US"/>
              <a:t>이 제공하는 </a:t>
            </a:r>
            <a:r>
              <a:rPr lang="en-US" altLang="ko-KR"/>
              <a:t>Hilt</a:t>
            </a:r>
            <a:r>
              <a:rPr lang="ko-KR" altLang="en-US"/>
              <a:t>를 이용하여</a:t>
            </a:r>
            <a:r>
              <a:rPr lang="en-US" altLang="ko-KR"/>
              <a:t>, </a:t>
            </a:r>
            <a:r>
              <a:rPr lang="ko-KR" altLang="en-US"/>
              <a:t>밑작업을 최소화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67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682-4A1C-34BC-2BDD-A9EEE09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적용 사례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53-0BE5-E01A-AF8E-656A0E74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62" y="2095498"/>
            <a:ext cx="49625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11D62-0213-259F-DDF8-96A43C4A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2" y="3167058"/>
            <a:ext cx="4962525" cy="1082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465AD1-CAA3-E763-436A-B831FB48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473" y="4656136"/>
            <a:ext cx="4152900" cy="1495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F8AB-5028-CBD7-AD04-A1940AA0D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13" y="2540718"/>
            <a:ext cx="4772025" cy="1076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2E4CD4-A84E-DF77-B3BD-B1EDEC172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313" y="4289494"/>
            <a:ext cx="4773265" cy="7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C162-FFA5-9402-6E06-2D7099AA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5AD2-F504-CAA8-2077-360BF91E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의존성과 </a:t>
            </a:r>
            <a:r>
              <a:rPr lang="en-US" altLang="ko-KR"/>
              <a:t>SOLID </a:t>
            </a:r>
            <a:r>
              <a:rPr lang="ko-KR" altLang="en-US"/>
              <a:t>법칙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의존성 주입이 필요한 이유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kapt</a:t>
            </a:r>
            <a:r>
              <a:rPr lang="ko-KR" altLang="en-US"/>
              <a:t>를 이용하여</a:t>
            </a:r>
            <a:r>
              <a:rPr lang="en-US" altLang="ko-KR"/>
              <a:t> Java Annotation</a:t>
            </a:r>
            <a:r>
              <a:rPr lang="ko-KR" altLang="en-US"/>
              <a:t>을 </a:t>
            </a:r>
            <a:r>
              <a:rPr lang="en-US" altLang="ko-KR"/>
              <a:t>Kotlin</a:t>
            </a:r>
            <a:r>
              <a:rPr lang="ko-KR" altLang="en-US"/>
              <a:t>으로 처리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Dagger, Hilt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9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83F9-46D7-1446-FD4B-D9029B7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B534-E0C9-D62E-A15E-77948B8E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의존성 </a:t>
            </a:r>
            <a:r>
              <a:rPr lang="ko-KR" altLang="en-US" dirty="0"/>
              <a:t>주입</a:t>
            </a:r>
            <a:r>
              <a:rPr lang="en-US" altLang="ko-KR" dirty="0"/>
              <a:t>(Dependency Injection)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/>
          </a:p>
          <a:p>
            <a:r>
              <a:rPr lang="en-US" altLang="ko-KR"/>
              <a:t>kapt</a:t>
            </a:r>
            <a:r>
              <a:rPr lang="ko-KR" altLang="en-US"/>
              <a:t>를 사용하여 </a:t>
            </a:r>
            <a:r>
              <a:rPr lang="en-US" altLang="ko-KR"/>
              <a:t>Kotlin</a:t>
            </a:r>
            <a:r>
              <a:rPr lang="ko-KR" altLang="en-US"/>
              <a:t>에서 </a:t>
            </a:r>
            <a:r>
              <a:rPr lang="en-US" altLang="ko-KR"/>
              <a:t>Java Annotation </a:t>
            </a:r>
            <a:r>
              <a:rPr lang="ko-KR" altLang="en-US"/>
              <a:t>처리하기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컴파일</a:t>
            </a:r>
            <a:r>
              <a:rPr lang="en-US" altLang="ko-KR"/>
              <a:t>-</a:t>
            </a:r>
            <a:r>
              <a:rPr lang="ko-KR" altLang="en-US"/>
              <a:t>타임 정적 종속성 주입 프레임워크 </a:t>
            </a:r>
            <a:r>
              <a:rPr lang="en-US" altLang="ko-KR"/>
              <a:t>Dagger</a:t>
            </a:r>
          </a:p>
          <a:p>
            <a:endParaRPr lang="en-US" altLang="ko-KR" dirty="0"/>
          </a:p>
          <a:p>
            <a:r>
              <a:rPr lang="en-US" altLang="ko-KR" dirty="0"/>
              <a:t>Hilt</a:t>
            </a:r>
            <a:r>
              <a:rPr lang="ko-KR" altLang="en-US" dirty="0"/>
              <a:t>를 사용하여 </a:t>
            </a:r>
            <a:r>
              <a:rPr lang="en-US" altLang="ko-KR" dirty="0"/>
              <a:t>Android</a:t>
            </a:r>
            <a:r>
              <a:rPr lang="ko-KR" altLang="en-US" dirty="0"/>
              <a:t>에서 </a:t>
            </a:r>
            <a:r>
              <a:rPr lang="en-US" altLang="ko-KR" dirty="0"/>
              <a:t>Dagger Component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적용 사례</a:t>
            </a:r>
          </a:p>
        </p:txBody>
      </p:sp>
    </p:spTree>
    <p:extLst>
      <p:ext uri="{BB962C8B-B14F-4D97-AF65-F5344CB8AC3E}">
        <p14:creationId xmlns:p14="http://schemas.microsoft.com/office/powerpoint/2010/main" val="26830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671-C52A-84FD-435C-8548503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의존성 주입</a:t>
            </a:r>
            <a:r>
              <a:rPr lang="en-US" altLang="ko-KR" sz="4000"/>
              <a:t>(Dependency Injection)</a:t>
            </a:r>
            <a:r>
              <a:rPr lang="ko-KR" altLang="en-US" sz="4000"/>
              <a:t>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DF31B-5F02-0840-62D7-F9990FD7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/>
              <a:t>객체 간의 결합도가 높은 코드</a:t>
            </a:r>
            <a:endParaRPr lang="en-US" altLang="ko-KR"/>
          </a:p>
          <a:p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 sz="2400"/>
              <a:t>B</a:t>
            </a:r>
            <a:r>
              <a:rPr lang="ko-KR" altLang="en-US" sz="2400"/>
              <a:t>의 생성 책임이 </a:t>
            </a:r>
            <a:r>
              <a:rPr lang="en-US" altLang="ko-KR" sz="2400"/>
              <a:t>A</a:t>
            </a:r>
            <a:r>
              <a:rPr lang="ko-KR" altLang="en-US" sz="2400"/>
              <a:t>에게</a:t>
            </a:r>
            <a:r>
              <a:rPr lang="en-US" altLang="ko-KR" sz="2400"/>
              <a:t> </a:t>
            </a:r>
            <a:r>
              <a:rPr lang="ko-KR" altLang="en-US" sz="2400"/>
              <a:t>있음</a:t>
            </a:r>
            <a:endParaRPr lang="en-US" altLang="ko-KR" sz="2400"/>
          </a:p>
          <a:p>
            <a:pPr marL="514350" indent="-514350">
              <a:buFont typeface="+mj-lt"/>
              <a:buAutoNum type="arabicPeriod"/>
            </a:pPr>
            <a:endParaRPr lang="en-US" altLang="ko-KR" sz="240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/>
              <a:t>A</a:t>
            </a:r>
            <a:r>
              <a:rPr lang="ko-KR" altLang="en-US" sz="2400"/>
              <a:t>는 </a:t>
            </a:r>
            <a:r>
              <a:rPr lang="ko-KR" altLang="en-US" sz="2400">
                <a:latin typeface="+mj-ea"/>
                <a:ea typeface="+mj-ea"/>
              </a:rPr>
              <a:t>구체적으로 구현된</a:t>
            </a:r>
            <a:r>
              <a:rPr lang="ko-KR" altLang="en-US" sz="2400"/>
              <a:t> </a:t>
            </a:r>
            <a:r>
              <a:rPr lang="en-US" altLang="ko-KR" sz="2400"/>
              <a:t>B class</a:t>
            </a:r>
            <a:r>
              <a:rPr lang="ko-KR" altLang="en-US" sz="2400"/>
              <a:t>에 의존적임</a:t>
            </a:r>
            <a:endParaRPr lang="en-US" altLang="ko-KR" sz="2400"/>
          </a:p>
          <a:p>
            <a:pPr marL="514350" indent="-514350">
              <a:buFont typeface="+mj-lt"/>
              <a:buAutoNum type="arabicPeriod"/>
            </a:pPr>
            <a:endParaRPr lang="en-US" altLang="ko-KR" sz="2400"/>
          </a:p>
          <a:p>
            <a:pPr marL="0" indent="0">
              <a:buNone/>
            </a:pPr>
            <a:r>
              <a:rPr lang="ko-KR" altLang="en-US"/>
              <a:t>이런 코드는 유지보수가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어려움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BAF2E-96CD-C320-D085-F6C10A9FFEA8}"/>
              </a:ext>
            </a:extLst>
          </p:cNvPr>
          <p:cNvSpPr txBox="1"/>
          <p:nvPr/>
        </p:nvSpPr>
        <p:spPr>
          <a:xfrm>
            <a:off x="1693877" y="3742965"/>
            <a:ext cx="2690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A {</a:t>
            </a:r>
          </a:p>
          <a:p>
            <a:r>
              <a:rPr lang="en-US" altLang="ko-KR"/>
              <a:t>    private val b: B</a:t>
            </a:r>
          </a:p>
          <a:p>
            <a:endParaRPr lang="en-US" altLang="ko-KR"/>
          </a:p>
          <a:p>
            <a:r>
              <a:rPr lang="en-US" altLang="ko-KR"/>
              <a:t>    init {</a:t>
            </a:r>
          </a:p>
          <a:p>
            <a:r>
              <a:rPr lang="en-US" altLang="ko-KR"/>
              <a:t>        b = B()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EEC94-7502-A723-6FC7-762A836E6629}"/>
              </a:ext>
            </a:extLst>
          </p:cNvPr>
          <p:cNvSpPr txBox="1"/>
          <p:nvPr/>
        </p:nvSpPr>
        <p:spPr>
          <a:xfrm>
            <a:off x="1693877" y="2532160"/>
            <a:ext cx="14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B{ …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671-C52A-84FD-435C-8548503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의존성 주입</a:t>
            </a:r>
            <a:r>
              <a:rPr lang="en-US" altLang="ko-KR" sz="4000"/>
              <a:t>(Dependency Injection)</a:t>
            </a:r>
            <a:r>
              <a:rPr lang="ko-KR" altLang="en-US" sz="4000"/>
              <a:t>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7A626-E37D-8F49-2D95-A8826FED30E4}"/>
              </a:ext>
            </a:extLst>
          </p:cNvPr>
          <p:cNvSpPr txBox="1"/>
          <p:nvPr/>
        </p:nvSpPr>
        <p:spPr>
          <a:xfrm>
            <a:off x="1693877" y="3742965"/>
            <a:ext cx="2690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A {</a:t>
            </a:r>
          </a:p>
          <a:p>
            <a:r>
              <a:rPr lang="en-US" altLang="ko-KR"/>
              <a:t>    private val b: B</a:t>
            </a:r>
          </a:p>
          <a:p>
            <a:endParaRPr lang="en-US" altLang="ko-KR"/>
          </a:p>
          <a:p>
            <a:r>
              <a:rPr lang="en-US" altLang="ko-KR"/>
              <a:t>    init {</a:t>
            </a:r>
          </a:p>
          <a:p>
            <a:r>
              <a:rPr lang="en-US" altLang="ko-KR"/>
              <a:t>        b = BConCrete()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23D36-799B-B0C4-D2AB-A8173B075AC5}"/>
              </a:ext>
            </a:extLst>
          </p:cNvPr>
          <p:cNvSpPr txBox="1"/>
          <p:nvPr/>
        </p:nvSpPr>
        <p:spPr>
          <a:xfrm>
            <a:off x="1693876" y="2088586"/>
            <a:ext cx="312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interface B { … }</a:t>
            </a:r>
          </a:p>
          <a:p>
            <a:endParaRPr lang="en-US" altLang="ko-KR"/>
          </a:p>
          <a:p>
            <a:r>
              <a:rPr lang="en-US" altLang="ko-KR"/>
              <a:t>class BContrete :  B { … }</a:t>
            </a:r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DF31B-5F02-0840-62D7-F9990FD7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09115"/>
            <a:ext cx="5257800" cy="3053594"/>
          </a:xfrm>
        </p:spPr>
        <p:txBody>
          <a:bodyPr>
            <a:normAutofit/>
          </a:bodyPr>
          <a:lstStyle/>
          <a:p>
            <a:r>
              <a:rPr lang="ko-KR" altLang="en-US"/>
              <a:t>의존성 전이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객체의 구현이 변경될 시</a:t>
            </a:r>
            <a:r>
              <a:rPr lang="en-US" altLang="ko-KR"/>
              <a:t>, A </a:t>
            </a:r>
            <a:r>
              <a:rPr lang="ko-KR" altLang="en-US"/>
              <a:t>객체 또한 변경이 불가피할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이를 피하기 위해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컴파일 시간 의존성</a:t>
            </a:r>
            <a:r>
              <a:rPr lang="ko-KR" altLang="en-US"/>
              <a:t>을 </a:t>
            </a:r>
            <a:r>
              <a:rPr lang="ko-KR" altLang="en-US">
                <a:solidFill>
                  <a:srgbClr val="00B050"/>
                </a:solidFill>
                <a:latin typeface="+mj-ea"/>
                <a:ea typeface="+mj-ea"/>
              </a:rPr>
              <a:t>실행 시간 의존성</a:t>
            </a:r>
            <a:r>
              <a:rPr lang="ko-KR" altLang="en-US"/>
              <a:t>으로 변경</a:t>
            </a:r>
            <a:r>
              <a:rPr lang="en-US" altLang="ko-KR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97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E14A-80B8-1CE6-323F-8B015356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의존성 주입</a:t>
            </a:r>
            <a:r>
              <a:rPr lang="en-US" altLang="ko-KR" sz="4000"/>
              <a:t>(Dependency Injection)</a:t>
            </a:r>
            <a:r>
              <a:rPr lang="ko-KR" altLang="en-US" sz="4000"/>
              <a:t>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783E8-945D-30C7-1999-A5094692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4771"/>
            <a:ext cx="5257800" cy="3307122"/>
          </a:xfrm>
        </p:spPr>
        <p:txBody>
          <a:bodyPr>
            <a:normAutofit/>
          </a:bodyPr>
          <a:lstStyle/>
          <a:p>
            <a:r>
              <a:rPr lang="en-US" altLang="ko-KR"/>
              <a:t>B</a:t>
            </a:r>
            <a:r>
              <a:rPr lang="ko-KR" altLang="en-US"/>
              <a:t>의 생성 책임이 </a:t>
            </a:r>
            <a:r>
              <a:rPr lang="en-US" altLang="ko-KR"/>
              <a:t>A</a:t>
            </a:r>
            <a:r>
              <a:rPr lang="ko-KR" altLang="en-US"/>
              <a:t>에게 있으므로</a:t>
            </a:r>
            <a:r>
              <a:rPr lang="en-US" altLang="ko-KR"/>
              <a:t>, </a:t>
            </a:r>
            <a:r>
              <a:rPr lang="ko-KR" altLang="en-US"/>
              <a:t>의존성 전이는 그대로 존재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</a:t>
            </a:r>
            <a:r>
              <a:rPr lang="ko-KR" altLang="en-US"/>
              <a:t>의 생성 책임을 </a:t>
            </a:r>
            <a:r>
              <a:rPr lang="en-US" altLang="ko-KR"/>
              <a:t>A</a:t>
            </a:r>
            <a:r>
              <a:rPr lang="ko-KR" altLang="en-US"/>
              <a:t>의 </a:t>
            </a:r>
            <a:r>
              <a:rPr lang="ko-KR" altLang="en-US">
                <a:solidFill>
                  <a:srgbClr val="00B050"/>
                </a:solidFill>
                <a:latin typeface="+mj-ea"/>
                <a:ea typeface="+mj-ea"/>
              </a:rPr>
              <a:t>외부</a:t>
            </a:r>
            <a:r>
              <a:rPr lang="ko-KR" altLang="en-US"/>
              <a:t>로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/>
              <a:t>B</a:t>
            </a:r>
            <a:r>
              <a:rPr lang="ko-KR" altLang="en-US"/>
              <a:t>를 구현하는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어떠한</a:t>
            </a:r>
            <a:r>
              <a:rPr lang="ko-KR" altLang="en-US"/>
              <a:t> 객체든지 의존성으로 제공할 수 있음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8A5E6-05A0-C7CE-F901-70FE6D8DD206}"/>
              </a:ext>
            </a:extLst>
          </p:cNvPr>
          <p:cNvSpPr txBox="1"/>
          <p:nvPr/>
        </p:nvSpPr>
        <p:spPr>
          <a:xfrm>
            <a:off x="1693877" y="2019887"/>
            <a:ext cx="269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interface B {}</a:t>
            </a:r>
          </a:p>
          <a:p>
            <a:endParaRPr lang="en-US" altLang="ko-KR"/>
          </a:p>
          <a:p>
            <a:r>
              <a:rPr lang="en-US" altLang="ko-KR"/>
              <a:t>class BContrete :  B{}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4F1AD-59E4-8A83-8382-A44A23E7BB22}"/>
              </a:ext>
            </a:extLst>
          </p:cNvPr>
          <p:cNvSpPr txBox="1"/>
          <p:nvPr/>
        </p:nvSpPr>
        <p:spPr>
          <a:xfrm>
            <a:off x="1693877" y="3429000"/>
            <a:ext cx="32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A(private val b: B) {}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8A170-E83D-504B-3815-F40FF9ADC2DD}"/>
              </a:ext>
            </a:extLst>
          </p:cNvPr>
          <p:cNvSpPr txBox="1"/>
          <p:nvPr/>
        </p:nvSpPr>
        <p:spPr>
          <a:xfrm>
            <a:off x="1693877" y="4332106"/>
            <a:ext cx="3297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fun someFunction() {</a:t>
            </a:r>
          </a:p>
          <a:p>
            <a:endParaRPr lang="en-US" altLang="ko-KR"/>
          </a:p>
          <a:p>
            <a:r>
              <a:rPr lang="en-US" altLang="ko-KR"/>
              <a:t>    val b = BConcrete()</a:t>
            </a:r>
          </a:p>
          <a:p>
            <a:endParaRPr lang="en-US" altLang="ko-KR"/>
          </a:p>
          <a:p>
            <a:r>
              <a:rPr lang="en-US" altLang="ko-KR"/>
              <a:t>    val a = A(b)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3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E14A-80B8-1CE6-323F-8B015356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의존성 주입</a:t>
            </a:r>
            <a:r>
              <a:rPr lang="en-US" altLang="ko-KR" sz="4000"/>
              <a:t>(Dependency Injection)</a:t>
            </a:r>
            <a:r>
              <a:rPr lang="ko-KR" altLang="en-US" sz="4000"/>
              <a:t>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783E8-945D-30C7-1999-A5094692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4771"/>
            <a:ext cx="5257800" cy="3307122"/>
          </a:xfrm>
        </p:spPr>
        <p:txBody>
          <a:bodyPr>
            <a:normAutofit/>
          </a:bodyPr>
          <a:lstStyle/>
          <a:p>
            <a:r>
              <a:rPr lang="ko-KR" altLang="en-US"/>
              <a:t>특정 객체의 의존성을 외부에서 </a:t>
            </a:r>
            <a:r>
              <a:rPr lang="ko-KR" altLang="en-US">
                <a:latin typeface="+mj-ea"/>
                <a:ea typeface="+mj-ea"/>
              </a:rPr>
              <a:t>주입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또는 </a:t>
            </a:r>
            <a:r>
              <a:rPr lang="ko-KR" altLang="en-US">
                <a:latin typeface="+mj-ea"/>
                <a:ea typeface="+mj-ea"/>
              </a:rPr>
              <a:t>제공</a:t>
            </a:r>
            <a:r>
              <a:rPr lang="en-US" altLang="ko-KR">
                <a:latin typeface="+mn-ea"/>
              </a:rPr>
              <a:t>)</a:t>
            </a:r>
            <a:r>
              <a:rPr lang="ko-KR" altLang="en-US"/>
              <a:t>해주는 형태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결합도↓</a:t>
            </a:r>
            <a:r>
              <a:rPr lang="en-US" altLang="ko-KR"/>
              <a:t>, </a:t>
            </a:r>
            <a:r>
              <a:rPr lang="ko-KR" altLang="en-US"/>
              <a:t>재사용성↑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테스트가 용이해짐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8A5E6-05A0-C7CE-F901-70FE6D8DD206}"/>
              </a:ext>
            </a:extLst>
          </p:cNvPr>
          <p:cNvSpPr txBox="1"/>
          <p:nvPr/>
        </p:nvSpPr>
        <p:spPr>
          <a:xfrm>
            <a:off x="1693877" y="2019887"/>
            <a:ext cx="269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interface B {}</a:t>
            </a:r>
          </a:p>
          <a:p>
            <a:endParaRPr lang="en-US" altLang="ko-KR"/>
          </a:p>
          <a:p>
            <a:r>
              <a:rPr lang="en-US" altLang="ko-KR"/>
              <a:t>class BContrete :  B{}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4F1AD-59E4-8A83-8382-A44A23E7BB22}"/>
              </a:ext>
            </a:extLst>
          </p:cNvPr>
          <p:cNvSpPr txBox="1"/>
          <p:nvPr/>
        </p:nvSpPr>
        <p:spPr>
          <a:xfrm>
            <a:off x="1693877" y="3429000"/>
            <a:ext cx="32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A(private val b: B) {}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8A170-E83D-504B-3815-F40FF9ADC2DD}"/>
              </a:ext>
            </a:extLst>
          </p:cNvPr>
          <p:cNvSpPr txBox="1"/>
          <p:nvPr/>
        </p:nvSpPr>
        <p:spPr>
          <a:xfrm>
            <a:off x="1693877" y="4332106"/>
            <a:ext cx="3297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fun someFunction() {</a:t>
            </a:r>
          </a:p>
          <a:p>
            <a:endParaRPr lang="en-US" altLang="ko-KR"/>
          </a:p>
          <a:p>
            <a:r>
              <a:rPr lang="en-US" altLang="ko-KR"/>
              <a:t>    val b = BConcrete()</a:t>
            </a:r>
          </a:p>
          <a:p>
            <a:endParaRPr lang="en-US" altLang="ko-KR"/>
          </a:p>
          <a:p>
            <a:r>
              <a:rPr lang="en-US" altLang="ko-KR"/>
              <a:t>    val a = A(b)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6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E14A-80B8-1CE6-323F-8B015356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의존성 주입</a:t>
            </a:r>
            <a:r>
              <a:rPr lang="en-US" altLang="ko-KR" sz="4000"/>
              <a:t>(Dependency Injection)</a:t>
            </a:r>
            <a:r>
              <a:rPr lang="ko-KR" altLang="en-US" sz="4000"/>
              <a:t>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B77C9-4B46-162C-C122-88F008496CD0}"/>
              </a:ext>
            </a:extLst>
          </p:cNvPr>
          <p:cNvSpPr txBox="1"/>
          <p:nvPr/>
        </p:nvSpPr>
        <p:spPr>
          <a:xfrm>
            <a:off x="1484851" y="2013358"/>
            <a:ext cx="49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+mj-ea"/>
                <a:ea typeface="+mj-ea"/>
              </a:rPr>
              <a:t>S</a:t>
            </a:r>
            <a:r>
              <a:rPr lang="en-US" altLang="ko-KR">
                <a:latin typeface="+mn-ea"/>
              </a:rPr>
              <a:t>ingle </a:t>
            </a:r>
            <a:r>
              <a:rPr lang="en-US" altLang="ko-KR" sz="2400">
                <a:latin typeface="+mj-ea"/>
                <a:ea typeface="+mj-ea"/>
              </a:rPr>
              <a:t>R</a:t>
            </a:r>
            <a:r>
              <a:rPr lang="en-US" altLang="ko-KR">
                <a:latin typeface="+mn-ea"/>
              </a:rPr>
              <a:t>esponsibility </a:t>
            </a:r>
            <a:r>
              <a:rPr lang="en-US" altLang="ko-KR" sz="2400">
                <a:latin typeface="+mj-ea"/>
                <a:ea typeface="+mj-ea"/>
              </a:rPr>
              <a:t>P</a:t>
            </a:r>
            <a:r>
              <a:rPr lang="en-US" altLang="ko-KR">
                <a:latin typeface="+mn-ea"/>
              </a:rPr>
              <a:t>rinciple, </a:t>
            </a:r>
            <a:r>
              <a:rPr lang="en-US" altLang="ko-KR" sz="2400">
                <a:latin typeface="+mj-ea"/>
                <a:ea typeface="+mj-ea"/>
              </a:rPr>
              <a:t>SRP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95859-F08A-07D4-1B8F-76BA70DC8567}"/>
              </a:ext>
            </a:extLst>
          </p:cNvPr>
          <p:cNvSpPr txBox="1"/>
          <p:nvPr/>
        </p:nvSpPr>
        <p:spPr>
          <a:xfrm>
            <a:off x="1417738" y="2844355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+mj-ea"/>
                <a:ea typeface="+mj-ea"/>
              </a:rPr>
              <a:t>O</a:t>
            </a:r>
            <a:r>
              <a:rPr lang="en-US" altLang="ko-KR">
                <a:latin typeface="+mn-ea"/>
              </a:rPr>
              <a:t>pen-</a:t>
            </a:r>
            <a:r>
              <a:rPr lang="en-US" altLang="ko-KR" sz="2400">
                <a:latin typeface="+mj-ea"/>
                <a:ea typeface="+mj-ea"/>
              </a:rPr>
              <a:t>C</a:t>
            </a:r>
            <a:r>
              <a:rPr lang="en-US" altLang="ko-KR">
                <a:latin typeface="+mn-ea"/>
              </a:rPr>
              <a:t>losed </a:t>
            </a:r>
            <a:r>
              <a:rPr lang="en-US" altLang="ko-KR" sz="2400">
                <a:latin typeface="+mj-ea"/>
                <a:ea typeface="+mj-ea"/>
              </a:rPr>
              <a:t>P</a:t>
            </a:r>
            <a:r>
              <a:rPr lang="en-US" altLang="ko-KR">
                <a:latin typeface="+mn-ea"/>
              </a:rPr>
              <a:t>rinciple, </a:t>
            </a:r>
            <a:r>
              <a:rPr lang="en-US" altLang="ko-KR" sz="2400">
                <a:latin typeface="+mj-ea"/>
                <a:ea typeface="+mj-ea"/>
              </a:rPr>
              <a:t>OCP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ACAC32-41D4-C14D-D096-F96391F125E4}"/>
              </a:ext>
            </a:extLst>
          </p:cNvPr>
          <p:cNvSpPr txBox="1"/>
          <p:nvPr/>
        </p:nvSpPr>
        <p:spPr>
          <a:xfrm>
            <a:off x="1484850" y="3675352"/>
            <a:ext cx="478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+mj-ea"/>
                <a:ea typeface="+mj-ea"/>
              </a:rPr>
              <a:t>L</a:t>
            </a:r>
            <a:r>
              <a:rPr lang="en-US" altLang="ko-KR">
                <a:latin typeface="+mn-ea"/>
              </a:rPr>
              <a:t>iskov </a:t>
            </a:r>
            <a:r>
              <a:rPr lang="en-US" altLang="ko-KR" sz="2400">
                <a:latin typeface="+mj-ea"/>
                <a:ea typeface="+mj-ea"/>
              </a:rPr>
              <a:t>S</a:t>
            </a:r>
            <a:r>
              <a:rPr lang="en-US" altLang="ko-KR">
                <a:latin typeface="+mn-ea"/>
              </a:rPr>
              <a:t>ubstitution </a:t>
            </a:r>
            <a:r>
              <a:rPr lang="en-US" altLang="ko-KR" sz="2400">
                <a:latin typeface="+mj-ea"/>
                <a:ea typeface="+mj-ea"/>
              </a:rPr>
              <a:t>P</a:t>
            </a:r>
            <a:r>
              <a:rPr lang="en-US" altLang="ko-KR">
                <a:latin typeface="+mn-ea"/>
              </a:rPr>
              <a:t>rinciple, </a:t>
            </a:r>
            <a:r>
              <a:rPr lang="en-US" altLang="ko-KR" sz="2400">
                <a:latin typeface="+mj-ea"/>
                <a:ea typeface="+mj-ea"/>
              </a:rPr>
              <a:t>LSP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6F79D-A884-EBFA-4D20-50EFFC3D6C8C}"/>
              </a:ext>
            </a:extLst>
          </p:cNvPr>
          <p:cNvSpPr txBox="1"/>
          <p:nvPr/>
        </p:nvSpPr>
        <p:spPr>
          <a:xfrm>
            <a:off x="1561795" y="4506349"/>
            <a:ext cx="5050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+mj-ea"/>
                <a:ea typeface="+mj-ea"/>
              </a:rPr>
              <a:t>I</a:t>
            </a:r>
            <a:r>
              <a:rPr lang="en-US" altLang="ko-KR">
                <a:latin typeface="+mn-ea"/>
              </a:rPr>
              <a:t>nterface </a:t>
            </a:r>
            <a:r>
              <a:rPr lang="en-US" altLang="ko-KR" sz="2400">
                <a:latin typeface="+mj-ea"/>
                <a:ea typeface="+mj-ea"/>
              </a:rPr>
              <a:t>S</a:t>
            </a:r>
            <a:r>
              <a:rPr lang="en-US" altLang="ko-KR">
                <a:latin typeface="+mn-ea"/>
              </a:rPr>
              <a:t>egragation </a:t>
            </a:r>
            <a:r>
              <a:rPr lang="en-US" altLang="ko-KR" sz="2400">
                <a:latin typeface="+mj-ea"/>
                <a:ea typeface="+mj-ea"/>
              </a:rPr>
              <a:t>P</a:t>
            </a:r>
            <a:r>
              <a:rPr lang="en-US" altLang="ko-KR">
                <a:latin typeface="+mn-ea"/>
              </a:rPr>
              <a:t>rinciple, </a:t>
            </a:r>
            <a:r>
              <a:rPr lang="en-US" altLang="ko-KR" sz="2400">
                <a:latin typeface="+mj-ea"/>
                <a:ea typeface="+mj-ea"/>
              </a:rPr>
              <a:t>ISP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AB7F4-7AD2-056F-A967-9B6D682D83BA}"/>
              </a:ext>
            </a:extLst>
          </p:cNvPr>
          <p:cNvSpPr txBox="1"/>
          <p:nvPr/>
        </p:nvSpPr>
        <p:spPr>
          <a:xfrm>
            <a:off x="1417738" y="5337346"/>
            <a:ext cx="5057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+mj-ea"/>
                <a:ea typeface="+mj-ea"/>
              </a:rPr>
              <a:t>D</a:t>
            </a:r>
            <a:r>
              <a:rPr lang="en-US" altLang="ko-KR">
                <a:latin typeface="+mn-ea"/>
              </a:rPr>
              <a:t>ependency </a:t>
            </a:r>
            <a:r>
              <a:rPr lang="en-US" altLang="ko-KR" sz="2400">
                <a:latin typeface="+mj-ea"/>
                <a:ea typeface="+mj-ea"/>
              </a:rPr>
              <a:t>I</a:t>
            </a:r>
            <a:r>
              <a:rPr lang="en-US" altLang="ko-KR">
                <a:latin typeface="+mn-ea"/>
              </a:rPr>
              <a:t>nversion </a:t>
            </a:r>
            <a:r>
              <a:rPr lang="en-US" altLang="ko-KR" sz="2400">
                <a:latin typeface="+mj-ea"/>
                <a:ea typeface="+mj-ea"/>
              </a:rPr>
              <a:t>P</a:t>
            </a:r>
            <a:r>
              <a:rPr lang="en-US" altLang="ko-KR">
                <a:latin typeface="+mn-ea"/>
              </a:rPr>
              <a:t>rinciple, </a:t>
            </a:r>
            <a:r>
              <a:rPr lang="en-US" altLang="ko-KR" sz="2400">
                <a:latin typeface="+mj-ea"/>
                <a:ea typeface="+mj-ea"/>
              </a:rPr>
              <a:t>DIP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CCD30-A1BC-8DAD-27FF-2135D6F79AD7}"/>
              </a:ext>
            </a:extLst>
          </p:cNvPr>
          <p:cNvSpPr txBox="1"/>
          <p:nvPr/>
        </p:nvSpPr>
        <p:spPr>
          <a:xfrm>
            <a:off x="8045042" y="3444519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+mj-ea"/>
                <a:ea typeface="+mj-ea"/>
              </a:rPr>
              <a:t>의존성 주입으로 해결</a:t>
            </a:r>
            <a:r>
              <a:rPr lang="en-US" altLang="ko-KR" sz="2400">
                <a:latin typeface="+mj-ea"/>
                <a:ea typeface="+mj-ea"/>
              </a:rPr>
              <a:t>!</a:t>
            </a:r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5A45AE-BE10-F864-4B5A-5A96D53839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75533" y="3675352"/>
            <a:ext cx="1569509" cy="2077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861286-FC22-F4C7-D05C-32C2CD11121A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614721" y="3259854"/>
            <a:ext cx="2430321" cy="4154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97DE-20A1-260F-F500-778FF7B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kapt</a:t>
            </a:r>
            <a:r>
              <a:rPr lang="ko-KR" altLang="en-US" sz="3200"/>
              <a:t>를 사용하여 </a:t>
            </a:r>
            <a:r>
              <a:rPr lang="en-US" altLang="ko-KR" sz="3200"/>
              <a:t>Kotlin</a:t>
            </a:r>
            <a:r>
              <a:rPr lang="ko-KR" altLang="en-US" sz="3200"/>
              <a:t>에서 </a:t>
            </a:r>
            <a:r>
              <a:rPr lang="en-US" altLang="ko-KR" sz="3200"/>
              <a:t>Java Annotation </a:t>
            </a:r>
            <a:r>
              <a:rPr lang="ko-KR" altLang="en-US" sz="3200"/>
              <a:t>처리하기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342-A2B4-BCAB-F4AB-933933B9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Dagger</a:t>
            </a:r>
            <a:r>
              <a:rPr lang="ko-KR" altLang="en-US"/>
              <a:t>는 </a:t>
            </a:r>
            <a:r>
              <a:rPr lang="en-US" altLang="ko-KR"/>
              <a:t>Java</a:t>
            </a:r>
            <a:r>
              <a:rPr lang="ko-KR" altLang="en-US"/>
              <a:t>로 작성된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Kotlin</a:t>
            </a:r>
            <a:r>
              <a:rPr lang="ko-KR" altLang="en-US"/>
              <a:t>은 </a:t>
            </a:r>
            <a:r>
              <a:rPr lang="en-US" altLang="ko-KR"/>
              <a:t>Java</a:t>
            </a:r>
            <a:r>
              <a:rPr lang="ko-KR" altLang="en-US"/>
              <a:t>와 </a:t>
            </a:r>
            <a:r>
              <a:rPr lang="en-US" altLang="ko-KR"/>
              <a:t>100% </a:t>
            </a:r>
            <a:r>
              <a:rPr lang="ko-KR" altLang="en-US"/>
              <a:t>호환되지만</a:t>
            </a:r>
            <a:r>
              <a:rPr lang="en-US" altLang="ko-KR"/>
              <a:t>, Annotation</a:t>
            </a:r>
            <a:r>
              <a:rPr lang="ko-KR" altLang="en-US"/>
              <a:t>의 경우 별도의 변환 작업이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이를 위해</a:t>
            </a:r>
            <a:r>
              <a:rPr lang="en-US" altLang="ko-KR"/>
              <a:t>, kapt </a:t>
            </a:r>
            <a:r>
              <a:rPr lang="ko-KR" altLang="en-US"/>
              <a:t>플러그인 적용 필요</a:t>
            </a:r>
          </a:p>
        </p:txBody>
      </p:sp>
    </p:spTree>
    <p:extLst>
      <p:ext uri="{BB962C8B-B14F-4D97-AF65-F5344CB8AC3E}">
        <p14:creationId xmlns:p14="http://schemas.microsoft.com/office/powerpoint/2010/main" val="15813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DF05-9EB1-FDB9-4389-71E5AE89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kapt</a:t>
            </a:r>
            <a:r>
              <a:rPr lang="ko-KR" altLang="en-US" sz="3200"/>
              <a:t>를 사용하여 </a:t>
            </a:r>
            <a:r>
              <a:rPr lang="en-US" altLang="ko-KR" sz="3200"/>
              <a:t>Kotlin</a:t>
            </a:r>
            <a:r>
              <a:rPr lang="ko-KR" altLang="en-US" sz="3200"/>
              <a:t>에서 </a:t>
            </a:r>
            <a:r>
              <a:rPr lang="en-US" altLang="ko-KR" sz="3200"/>
              <a:t>Java Annotation </a:t>
            </a:r>
            <a:r>
              <a:rPr lang="ko-KR" altLang="en-US" sz="3200"/>
              <a:t>처리하기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3CFF2-F19D-0D99-0293-605E95262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14" y="2937683"/>
            <a:ext cx="4495800" cy="20097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6D799-5682-95CD-4D87-C0C71B10CAEC}"/>
              </a:ext>
            </a:extLst>
          </p:cNvPr>
          <p:cNvSpPr/>
          <p:nvPr/>
        </p:nvSpPr>
        <p:spPr>
          <a:xfrm>
            <a:off x="2265027" y="4305700"/>
            <a:ext cx="2323752" cy="22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D0B9C-42FD-7947-C2E3-4DB5C81A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88" y="3590145"/>
            <a:ext cx="4733925" cy="704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F588DA-D212-2A1F-1DD3-929E510CEA77}"/>
              </a:ext>
            </a:extLst>
          </p:cNvPr>
          <p:cNvSpPr/>
          <p:nvPr/>
        </p:nvSpPr>
        <p:spPr>
          <a:xfrm>
            <a:off x="6389966" y="4041279"/>
            <a:ext cx="4003994" cy="22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6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김포평화고딕 Bold"/>
        <a:ea typeface="김포평화고딕 Bold"/>
        <a:cs typeface=""/>
      </a:majorFont>
      <a:minorFont>
        <a:latin typeface="김포평화고딕 Regular"/>
        <a:ea typeface="김포평화고딕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547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김포평화고딕 Bold</vt:lpstr>
      <vt:lpstr>김포평화고딕 Regular</vt:lpstr>
      <vt:lpstr>Arial</vt:lpstr>
      <vt:lpstr>Office Theme</vt:lpstr>
      <vt:lpstr>Hilt를 사용한 의존성 주입</vt:lpstr>
      <vt:lpstr>목차</vt:lpstr>
      <vt:lpstr>의존성 주입(Dependency Injection)이란?</vt:lpstr>
      <vt:lpstr>의존성 주입(Dependency Injection)이란?</vt:lpstr>
      <vt:lpstr>의존성 주입(Dependency Injection)이란?</vt:lpstr>
      <vt:lpstr>의존성 주입(Dependency Injection)이란?</vt:lpstr>
      <vt:lpstr>의존성 주입(Dependency Injection)이란?</vt:lpstr>
      <vt:lpstr>kapt를 사용하여 Kotlin에서 Java Annotation 처리하기</vt:lpstr>
      <vt:lpstr>kapt를 사용하여 Kotlin에서 Java Annotation 처리하기</vt:lpstr>
      <vt:lpstr>컴파일-타임 정적 종속성 주입 프레임워크 Dagger</vt:lpstr>
      <vt:lpstr>컴파일-타임 정적 종속성 주입 프레임워크 Dagger</vt:lpstr>
      <vt:lpstr>컴파일-타임 정적 종속성 주입 프레임워크 Dagger</vt:lpstr>
      <vt:lpstr>Hilt를 사용하여 Android에서 Dagger Component 구축</vt:lpstr>
      <vt:lpstr>실제 적용 사례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패턴을 활용한 클린 아키텍처</dc:title>
  <dc:creator>정욱 박</dc:creator>
  <cp:lastModifiedBy>Park JungWook</cp:lastModifiedBy>
  <cp:revision>147</cp:revision>
  <dcterms:created xsi:type="dcterms:W3CDTF">2022-05-13T07:12:57Z</dcterms:created>
  <dcterms:modified xsi:type="dcterms:W3CDTF">2022-06-14T09:28:05Z</dcterms:modified>
</cp:coreProperties>
</file>