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7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A088-570E-2D55-FC4D-FB72D654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4A68-23F5-1E64-EB4D-51E77FF7F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4656-CBC2-EB7C-4538-9B232564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DEF5-F2FC-CD29-D70F-732C1EEF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F79C-6F7C-9514-1B0F-E80064C0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CB6E-BC4A-33A3-56FF-FEB1878E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D5035-FD30-E9BE-3C5E-3F4CDB90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C050-484D-68D5-4D68-B5269EA3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E866-C3F9-0E06-1515-B3433A32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CF5D-FD68-A16F-DDE7-B3E801E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3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A8E93-C665-98D6-A6B1-F6979D0F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B4213-2732-E2E5-695F-FAEEACEB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FCF0-23E8-7337-DB2F-5E0B3D09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A9FD-2C30-2F41-73B5-C2985E92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2B83-2EB5-8F6A-5BBA-DB697B61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12AA-F68E-4319-0031-98F1DBEA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F024-082F-0BA6-3081-8AC8A99F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1D49-6F9B-9CCE-6DAC-D8F7E6B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8FCC-C563-F5E6-B6B0-F25FE77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A769-DBAA-559F-B96F-61C1221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F0A-C1AD-66A3-BFEF-EE6A32D9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9F20-DFA9-6879-4D24-FD755A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CB3A-A24D-502D-639D-EF8E6F59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3A8F-F485-69FD-1A85-01918D32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BE56-C3FE-5721-805E-C226E91F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490-96A4-71CB-1CB1-5BF1B272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04F2-ABF3-992B-0984-3FA8BE8C4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8EB2-B1F5-DD42-60C3-C5A5EF81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C50C-3A64-56D8-F584-6A52BB8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70744-DF68-9B7B-92A6-B2BCA6E5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324-9855-32DF-23DE-CFBCE71B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2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657-62FA-C3C1-55A7-A357FF62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3BA4-1811-7764-3B1B-030309FD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94DAF-601E-EA39-6BE3-81B8AF04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B1AFD-C04C-F07F-32A0-4D1130DC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CD6-BE66-CB13-41A8-5AA8BFAB3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D0140-506F-4D0E-F375-44AD34EC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AE1A-6005-D228-C10D-5158B758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F0B2-CB8C-6C1A-8B25-DB6D983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037E-1A49-3A5E-14EA-68187250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597B0-20F0-7128-5584-CB412A38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B4CF-5E08-2800-ACD7-EFE29E1E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B9A6A-664D-F675-2D46-CD4CA000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C7CC6-4651-1214-52E0-12180FCC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BA04F-8282-33EA-7960-E894B4F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A834-1471-312A-AA9E-F5E23654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D9D4-3824-A8BA-CC4F-E09EA3BD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1A81-C280-2DCB-DE57-986BD71C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3393-892D-EE2C-3240-E26B6D2B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06F0-4115-9BC6-0D1B-22551A4E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36E0-F876-90FF-F4F7-BD191A90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FF60-9FFF-C448-58B4-06DC8EB7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7E7A-2DD2-FDA4-F107-97BEC285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46963-3C4F-2E90-955E-B2E2BF405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C714B-1723-BF9D-2793-88B155FD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885FF-5DC6-D79D-8E39-725C7F5B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CC83-8BB3-F9D5-80C4-6E8149DD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2A32-24A8-D442-62DC-D7730BC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1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BDFC5-92A8-D617-2CF7-B1C408E7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829C-537C-F1FE-0CBC-C0108E15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E0CD-9F51-A5EB-06A4-B8DDCC02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D9DA-7586-4914-88CA-A7DB870EB06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8B88-CBC2-A973-9F1D-B9CCFE65D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50EB-77C0-9656-9E6F-A8A4FFE4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D693-2E9A-18EF-F85A-973B7DE60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MVVM </a:t>
            </a:r>
            <a:r>
              <a:rPr lang="ko-KR" altLang="en-US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패턴을 활용한</a:t>
            </a:r>
            <a:b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</a:br>
            <a:r>
              <a:rPr lang="ko-KR" altLang="en-US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클린 아키텍처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465A-9BDA-F7F8-22A2-C3E1DB744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ea typeface="김포평화고딕 Bold" panose="02000800000000000000" pitchFamily="2" charset="-127"/>
              </a:rPr>
              <a:t>2016010873 </a:t>
            </a:r>
            <a:r>
              <a:rPr lang="ko-KR" altLang="en-US" dirty="0">
                <a:latin typeface="+mn-ea"/>
              </a:rPr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186861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9D48-CCA9-05B0-013C-D96E00E0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MVC,</a:t>
            </a:r>
            <a:r>
              <a:rPr lang="ko-KR" altLang="en-US" dirty="0"/>
              <a:t> </a:t>
            </a:r>
            <a:r>
              <a:rPr lang="en-US" altLang="ko-KR" dirty="0"/>
              <a:t>MVP,</a:t>
            </a:r>
            <a:r>
              <a:rPr lang="ko-KR" altLang="en-US" dirty="0"/>
              <a:t> </a:t>
            </a:r>
            <a:r>
              <a:rPr lang="en-US" altLang="ko-KR" dirty="0"/>
              <a:t>MVVM</a:t>
            </a:r>
            <a:r>
              <a:rPr lang="ko-KR" altLang="en-US" dirty="0"/>
              <a:t> 패턴의 이해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21FD8F-8D7E-2518-A9B2-5E514470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Android</a:t>
            </a:r>
            <a:r>
              <a:rPr lang="ko-KR" altLang="en-US" dirty="0"/>
              <a:t>에서도 </a:t>
            </a:r>
            <a:r>
              <a:rPr lang="en-US" altLang="ko-KR" dirty="0" err="1"/>
              <a:t>ViewModel</a:t>
            </a:r>
            <a:r>
              <a:rPr lang="ko-KR" altLang="en-US" dirty="0"/>
              <a:t>이라는 이름의 객체 제공</a:t>
            </a:r>
            <a:endParaRPr lang="en-US" altLang="ko-KR" dirty="0"/>
          </a:p>
          <a:p>
            <a:pPr lvl="1"/>
            <a:r>
              <a:rPr lang="ko-KR" altLang="en-US" dirty="0"/>
              <a:t>이 둘은 이름만 같은 별개의 개념</a:t>
            </a:r>
            <a:r>
              <a:rPr lang="en-US" altLang="ko-KR" dirty="0"/>
              <a:t>(AAC / MVVM </a:t>
            </a:r>
            <a:r>
              <a:rPr lang="en-US" altLang="ko-KR" dirty="0" err="1"/>
              <a:t>ViewModel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AAC </a:t>
            </a:r>
            <a:r>
              <a:rPr lang="en-US" altLang="ko-KR" dirty="0" err="1"/>
              <a:t>ViewModel</a:t>
            </a:r>
            <a:r>
              <a:rPr lang="ko-KR" altLang="en-US" dirty="0"/>
              <a:t>로도 </a:t>
            </a:r>
            <a:r>
              <a:rPr lang="en-US" altLang="ko-KR" dirty="0"/>
              <a:t>MVVM </a:t>
            </a:r>
            <a:r>
              <a:rPr lang="ko-KR" altLang="en-US" dirty="0"/>
              <a:t>패턴 달성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MVVM</a:t>
            </a:r>
            <a:r>
              <a:rPr lang="ko-KR" altLang="en-US" dirty="0"/>
              <a:t>의 의의는</a:t>
            </a:r>
            <a:r>
              <a:rPr lang="en-US" altLang="ko-KR" dirty="0"/>
              <a:t> 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  <a:r>
              <a:rPr lang="ko-KR" altLang="en-US" dirty="0"/>
              <a:t>간의 의존성을 낮추는 것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획득한 데이터를 표현하는 것에 집중하는 </a:t>
            </a:r>
            <a:r>
              <a:rPr lang="en-US" altLang="ko-KR" dirty="0"/>
              <a:t>View</a:t>
            </a:r>
          </a:p>
          <a:p>
            <a:pPr lvl="1"/>
            <a:r>
              <a:rPr lang="ko-KR" altLang="en-US" dirty="0"/>
              <a:t>데이터를 처리하는 것에 집중하는 </a:t>
            </a:r>
            <a:r>
              <a:rPr lang="en-US" altLang="ko-KR" dirty="0"/>
              <a:t>Model</a:t>
            </a:r>
          </a:p>
          <a:p>
            <a:pPr lvl="1"/>
            <a:r>
              <a:rPr lang="ko-KR" altLang="en-US" dirty="0"/>
              <a:t>데이터와 비즈니스 로직을 중간에서 관리하는 </a:t>
            </a:r>
            <a:r>
              <a:rPr lang="en-US" altLang="ko-KR" dirty="0" err="1"/>
              <a:t>ViewModel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55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90C6-D8AC-383F-D17D-125BB58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Clean Architecture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9954C-16C6-126D-7976-D2993B8CF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13" y="1825625"/>
            <a:ext cx="5924573" cy="4351338"/>
          </a:xfrm>
        </p:spPr>
      </p:pic>
    </p:spTree>
    <p:extLst>
      <p:ext uri="{BB962C8B-B14F-4D97-AF65-F5344CB8AC3E}">
        <p14:creationId xmlns:p14="http://schemas.microsoft.com/office/powerpoint/2010/main" val="74364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F889-581C-40E7-E782-B9B85481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Google</a:t>
            </a:r>
            <a:r>
              <a:rPr lang="ko-KR" altLang="en-US" sz="3600" dirty="0"/>
              <a:t>이 제시하는 </a:t>
            </a:r>
            <a:r>
              <a:rPr lang="en-US" altLang="ko-KR" sz="3600" dirty="0"/>
              <a:t>Android </a:t>
            </a:r>
            <a:r>
              <a:rPr lang="ko-KR" altLang="en-US" sz="3600" dirty="0"/>
              <a:t>앱 권장 아키텍처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BFA6FAA4-5459-5B9A-1A73-F36F12E7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43" y="1825625"/>
            <a:ext cx="7468714" cy="4351338"/>
          </a:xfrm>
        </p:spPr>
      </p:pic>
    </p:spTree>
    <p:extLst>
      <p:ext uri="{BB962C8B-B14F-4D97-AF65-F5344CB8AC3E}">
        <p14:creationId xmlns:p14="http://schemas.microsoft.com/office/powerpoint/2010/main" val="34062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1B92-A034-3425-C72A-FCFDBB7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Google</a:t>
            </a:r>
            <a:r>
              <a:rPr lang="ko-KR" altLang="en-US" sz="3600" dirty="0"/>
              <a:t>이 제시하는 </a:t>
            </a:r>
            <a:r>
              <a:rPr lang="en-US" altLang="ko-KR" sz="3600" dirty="0"/>
              <a:t>Android </a:t>
            </a:r>
            <a:r>
              <a:rPr lang="ko-KR" altLang="en-US" sz="3600" dirty="0"/>
              <a:t>앱 권장 아키텍처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04EEA645-55E6-0258-1BD0-F69BCCEE3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5" y="2001980"/>
            <a:ext cx="4455599" cy="3946237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254D334-3426-A689-D7AE-3CBA49EB3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84" y="2001981"/>
            <a:ext cx="4421561" cy="39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7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E20D-1E2A-FAE8-7A83-0DBDF449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4AB2F-A015-B3EE-B2B8-6FB3B6EE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80" y="1892021"/>
            <a:ext cx="3000375" cy="421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EF239-BE22-233A-2163-B1D7F8BA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2654020"/>
            <a:ext cx="233362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F2AB9A-DA26-83EA-3E70-E757D3FF2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145" y="2654022"/>
            <a:ext cx="23907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0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D1B2-3353-E430-B520-FFCA47FC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AD38A5-550F-64D8-6B9C-2A318710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597"/>
            <a:ext cx="4424424" cy="143661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641004C-D92D-C8C3-97AC-8D4B570A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애플리케이션 외부에서 데이터를 얻어오는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데이터를 얻어오는 코드를 작성하여 이 인터페이스를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구현체에서 해당 인터페이스를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A7DCCD-DC2F-4F2B-8148-93CF876A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3122"/>
            <a:ext cx="4424424" cy="8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D1B2-3353-E430-B520-FFCA47FC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641004C-D92D-C8C3-97AC-8D4B570A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애플리케이션 외부에서 데이터를 얻어오는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데이터를 얻어오는 코드를 작성하여 이 인터페이스를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구현체에서 해당 인터페이스를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BF092-F1F0-8721-7037-C24447FD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4" y="1977016"/>
            <a:ext cx="4699346" cy="35740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D9B2ED-CA8E-B2BD-23FF-ABE524BF1E7F}"/>
              </a:ext>
            </a:extLst>
          </p:cNvPr>
          <p:cNvSpPr/>
          <p:nvPr/>
        </p:nvSpPr>
        <p:spPr>
          <a:xfrm>
            <a:off x="1921078" y="2348919"/>
            <a:ext cx="1451295" cy="192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4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DF26-F183-4FFA-FFE4-6C7692EF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757DB-E691-A7C3-F125-EBFABBA5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애플리케이션 외부에서 데이터를 얻어오는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데이터를 얻어오는 코드를 작성하여 이 인터페이스를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구현체에서 해당 인터페이스를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D5D63-082F-D4D5-86D5-37BC7E79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12313" cy="3762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DE4FA6-4A13-C51E-CD73-AD85D4F8E2C7}"/>
              </a:ext>
            </a:extLst>
          </p:cNvPr>
          <p:cNvSpPr/>
          <p:nvPr/>
        </p:nvSpPr>
        <p:spPr>
          <a:xfrm>
            <a:off x="1607127" y="2253673"/>
            <a:ext cx="1228436" cy="13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2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395C-0619-A49D-A7FD-D529AE8E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D88B-F8A6-5F55-EBB5-5431F313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DataSource</a:t>
            </a:r>
            <a:r>
              <a:rPr lang="ko-KR" altLang="en-US" dirty="0"/>
              <a:t>로부터 획득해온 데이터를 </a:t>
            </a:r>
            <a:r>
              <a:rPr lang="ko-KR" altLang="en-US" dirty="0">
                <a:latin typeface="+mj-ea"/>
                <a:ea typeface="+mj-ea"/>
              </a:rPr>
              <a:t>도메인 모델</a:t>
            </a:r>
            <a:r>
              <a:rPr lang="ko-KR" altLang="en-US" dirty="0"/>
              <a:t>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애플리케이션이 </a:t>
            </a:r>
            <a:r>
              <a:rPr lang="ko-KR" altLang="en-US" dirty="0">
                <a:latin typeface="+mj-ea"/>
                <a:ea typeface="+mj-ea"/>
              </a:rPr>
              <a:t>비즈니스 로직</a:t>
            </a:r>
            <a:r>
              <a:rPr lang="ko-KR" altLang="en-US" dirty="0"/>
              <a:t>에 사용할 수 있는 형태로 가공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알맞은 </a:t>
            </a:r>
            <a:r>
              <a:rPr lang="en-US" altLang="ko-KR" dirty="0"/>
              <a:t>Mapper </a:t>
            </a:r>
            <a:r>
              <a:rPr lang="ko-KR" altLang="en-US" dirty="0"/>
              <a:t>작성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 err="1"/>
              <a:t>UseCase</a:t>
            </a:r>
            <a:r>
              <a:rPr lang="ko-KR" altLang="en-US" dirty="0"/>
              <a:t>에 데이터 제공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0084F-AE2F-383B-D028-A0E98538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375"/>
            <a:ext cx="4838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03D1-26F1-929D-F9D5-5D09AB6D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607EB-EA2E-DB9B-E3D2-D7EBFDDDA6E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DataSource</a:t>
            </a:r>
            <a:r>
              <a:rPr lang="ko-KR" altLang="en-US" dirty="0"/>
              <a:t>로부터 획득해온 데이터를 </a:t>
            </a:r>
            <a:r>
              <a:rPr lang="ko-KR" altLang="en-US" dirty="0">
                <a:latin typeface="+mj-ea"/>
                <a:ea typeface="+mj-ea"/>
              </a:rPr>
              <a:t>도메인 모델</a:t>
            </a:r>
            <a:r>
              <a:rPr lang="ko-KR" altLang="en-US" dirty="0"/>
              <a:t>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애플리케이션이 </a:t>
            </a:r>
            <a:r>
              <a:rPr lang="ko-KR" altLang="en-US" dirty="0">
                <a:latin typeface="+mj-ea"/>
                <a:ea typeface="+mj-ea"/>
              </a:rPr>
              <a:t>비즈니스 로직</a:t>
            </a:r>
            <a:r>
              <a:rPr lang="ko-KR" altLang="en-US" dirty="0"/>
              <a:t>에 사용할 수 있는 형태로 가공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알맞은 </a:t>
            </a:r>
            <a:r>
              <a:rPr lang="en-US" altLang="ko-KR" dirty="0"/>
              <a:t>Mapper </a:t>
            </a:r>
            <a:r>
              <a:rPr lang="ko-KR" altLang="en-US" dirty="0"/>
              <a:t>작성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 err="1"/>
              <a:t>UseCase</a:t>
            </a:r>
            <a:r>
              <a:rPr lang="ko-KR" altLang="en-US" dirty="0"/>
              <a:t>에 데이터 제공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EEBA6A-6F56-FB86-4474-734E61FB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383"/>
            <a:ext cx="4756775" cy="32138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3EED95-B7DE-CE72-A3C2-A8884C307605}"/>
              </a:ext>
            </a:extLst>
          </p:cNvPr>
          <p:cNvSpPr/>
          <p:nvPr/>
        </p:nvSpPr>
        <p:spPr>
          <a:xfrm>
            <a:off x="1560944" y="2604655"/>
            <a:ext cx="3500583" cy="517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9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83F9-46D7-1446-FD4B-D9029B7C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B534-E0C9-D62E-A15E-77948B8E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관심사 분리</a:t>
            </a:r>
            <a:r>
              <a:rPr lang="en-US" altLang="ko-KR" dirty="0"/>
              <a:t>(Separation of Concern, SoC) </a:t>
            </a:r>
            <a:r>
              <a:rPr lang="ko-KR" altLang="en-US" dirty="0"/>
              <a:t>원칙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MVC,</a:t>
            </a:r>
            <a:r>
              <a:rPr lang="ko-KR" altLang="en-US" dirty="0"/>
              <a:t> </a:t>
            </a:r>
            <a:r>
              <a:rPr lang="en-US" altLang="ko-KR" dirty="0"/>
              <a:t>MVP,</a:t>
            </a:r>
            <a:r>
              <a:rPr lang="ko-KR" altLang="en-US" dirty="0"/>
              <a:t> </a:t>
            </a:r>
            <a:r>
              <a:rPr lang="en-US" altLang="ko-KR" dirty="0"/>
              <a:t>MVVM</a:t>
            </a:r>
            <a:r>
              <a:rPr lang="ko-KR" altLang="en-US" dirty="0"/>
              <a:t> 패턴의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Clean Architecture</a:t>
            </a:r>
          </a:p>
          <a:p>
            <a:endParaRPr lang="en-US" altLang="ko-KR" dirty="0"/>
          </a:p>
          <a:p>
            <a:r>
              <a:rPr lang="en-US" altLang="ko-KR" dirty="0"/>
              <a:t>Google</a:t>
            </a:r>
            <a:r>
              <a:rPr lang="ko-KR" altLang="en-US" dirty="0"/>
              <a:t>이 제시하는 </a:t>
            </a:r>
            <a:r>
              <a:rPr lang="en-US" altLang="ko-KR" dirty="0"/>
              <a:t>Android </a:t>
            </a:r>
            <a:r>
              <a:rPr lang="ko-KR" altLang="en-US" dirty="0"/>
              <a:t>앱 권장 아키텍처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적용 사례</a:t>
            </a:r>
          </a:p>
        </p:txBody>
      </p:sp>
    </p:spTree>
    <p:extLst>
      <p:ext uri="{BB962C8B-B14F-4D97-AF65-F5344CB8AC3E}">
        <p14:creationId xmlns:p14="http://schemas.microsoft.com/office/powerpoint/2010/main" val="268301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6CD9-E401-211E-3DC0-DB7B218C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CB7E79-8F78-D7BB-C6B0-50C00AA05D1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DataSource</a:t>
            </a:r>
            <a:r>
              <a:rPr lang="ko-KR" altLang="en-US" dirty="0"/>
              <a:t>로부터 획득해온 데이터를 </a:t>
            </a:r>
            <a:r>
              <a:rPr lang="ko-KR" altLang="en-US" dirty="0">
                <a:latin typeface="+mj-ea"/>
                <a:ea typeface="+mj-ea"/>
              </a:rPr>
              <a:t>도메인 모델</a:t>
            </a:r>
            <a:r>
              <a:rPr lang="ko-KR" altLang="en-US" dirty="0"/>
              <a:t>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애플리케이션이 </a:t>
            </a:r>
            <a:r>
              <a:rPr lang="ko-KR" altLang="en-US" dirty="0">
                <a:latin typeface="+mj-ea"/>
                <a:ea typeface="+mj-ea"/>
              </a:rPr>
              <a:t>비즈니스 로직</a:t>
            </a:r>
            <a:r>
              <a:rPr lang="ko-KR" altLang="en-US" dirty="0"/>
              <a:t>에 사용할 수 있는 형태로 가공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알맞은 </a:t>
            </a:r>
            <a:r>
              <a:rPr lang="en-US" altLang="ko-KR" dirty="0"/>
              <a:t>Mapper </a:t>
            </a:r>
            <a:r>
              <a:rPr lang="ko-KR" altLang="en-US" dirty="0"/>
              <a:t>작성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 err="1"/>
              <a:t>UseCase</a:t>
            </a:r>
            <a:r>
              <a:rPr lang="ko-KR" altLang="en-US" dirty="0"/>
              <a:t>에 데이터 제공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6C0BE-3004-3954-48B7-320F4229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919"/>
            <a:ext cx="4736143" cy="37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5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FB09-42F4-9E79-2EF4-2D536825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DA39A4-14E4-E3BE-3AFD-C359054C63B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 처리의 최소 단위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ViewModel</a:t>
            </a:r>
            <a:r>
              <a:rPr lang="ko-KR" altLang="en-US" dirty="0"/>
              <a:t>에서 사용하기 좋게 데이터를 가공하여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구조만 보고도 어떤 서비스인지 알 수 있도록</a:t>
            </a:r>
            <a:r>
              <a:rPr lang="en-US" altLang="ko-KR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76D9D-3537-065C-346C-0317495E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4787"/>
            <a:ext cx="4555921" cy="14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EFD3D-E2D0-29EE-1C30-E93BC6A0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19985"/>
            <a:ext cx="4555921" cy="14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9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49FD-D8BE-4DB6-43C7-E7F98404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595C1-4F76-3735-79F3-2095A135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218100"/>
            <a:ext cx="8696325" cy="3190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16306F-7385-CFC7-3DB3-DD3EA43A4261}"/>
              </a:ext>
            </a:extLst>
          </p:cNvPr>
          <p:cNvSpPr/>
          <p:nvPr/>
        </p:nvSpPr>
        <p:spPr>
          <a:xfrm>
            <a:off x="2634143" y="2663378"/>
            <a:ext cx="4261607" cy="423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6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EB99-B837-D70A-4995-ECE8D39D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1389-CB2A-3996-2025-B5572A7A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AAC </a:t>
            </a:r>
            <a:r>
              <a:rPr lang="en-US" altLang="ko-KR" dirty="0" err="1"/>
              <a:t>ViewModel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MVVM </a:t>
            </a:r>
            <a:r>
              <a:rPr lang="en-US" altLang="ko-KR" dirty="0" err="1"/>
              <a:t>ViewModel</a:t>
            </a:r>
            <a:r>
              <a:rPr lang="ko-KR" altLang="en-US" dirty="0"/>
              <a:t>을 사용했다고는 보기 힘듬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Google</a:t>
            </a:r>
            <a:r>
              <a:rPr lang="ko-KR" altLang="en-US" dirty="0"/>
              <a:t>이 제시하는 권장 아키텍처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아키텍처는 이른바 </a:t>
            </a:r>
            <a:r>
              <a:rPr lang="en-US" altLang="ko-KR" dirty="0"/>
              <a:t>‘</a:t>
            </a:r>
            <a:r>
              <a:rPr lang="ko-KR" altLang="en-US" dirty="0"/>
              <a:t>클린 아키텍처</a:t>
            </a:r>
            <a:r>
              <a:rPr lang="en-US" altLang="ko-KR" dirty="0"/>
              <a:t>’</a:t>
            </a:r>
            <a:r>
              <a:rPr lang="ko-KR" altLang="en-US" dirty="0"/>
              <a:t>에 기반</a:t>
            </a:r>
          </a:p>
        </p:txBody>
      </p:sp>
    </p:spTree>
    <p:extLst>
      <p:ext uri="{BB962C8B-B14F-4D97-AF65-F5344CB8AC3E}">
        <p14:creationId xmlns:p14="http://schemas.microsoft.com/office/powerpoint/2010/main" val="26375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CB96-AA53-9FA3-48CF-B1E58823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 분리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19BD41-AEFB-0A10-9DB5-A2A94B64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작업에 영향을 미치는 특정한 정보의 집합</a:t>
            </a:r>
            <a:r>
              <a:rPr lang="en-US" altLang="ko-KR" dirty="0"/>
              <a:t>, </a:t>
            </a:r>
            <a:r>
              <a:rPr lang="ko-KR" altLang="en-US" dirty="0"/>
              <a:t>관심사</a:t>
            </a:r>
            <a:r>
              <a:rPr lang="en-US" altLang="ko-KR" dirty="0"/>
              <a:t>(Concern)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1B88BDC7-4A0E-662A-A536-91948DE5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054" y="3429000"/>
            <a:ext cx="2359891" cy="2359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CDF84-36D2-21B0-8242-39C07AEE6A16}"/>
              </a:ext>
            </a:extLst>
          </p:cNvPr>
          <p:cNvSpPr txBox="1"/>
          <p:nvPr/>
        </p:nvSpPr>
        <p:spPr>
          <a:xfrm>
            <a:off x="1724914" y="336387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뉴스를 읽고 싶다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2B417-689A-F5FD-D931-2518BEAAAAA9}"/>
              </a:ext>
            </a:extLst>
          </p:cNvPr>
          <p:cNvSpPr txBox="1"/>
          <p:nvPr/>
        </p:nvSpPr>
        <p:spPr>
          <a:xfrm>
            <a:off x="564610" y="4334583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뉴스에 댓글을 달고 싶다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8EAD6-AFCA-3F42-F404-4D0ACD3DDA6F}"/>
              </a:ext>
            </a:extLst>
          </p:cNvPr>
          <p:cNvSpPr txBox="1"/>
          <p:nvPr/>
        </p:nvSpPr>
        <p:spPr>
          <a:xfrm>
            <a:off x="1041226" y="5508436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뉴스를 종류에 따라 분류하고 싶다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AC9B4-7B39-9BEF-E081-19798B86B9B3}"/>
              </a:ext>
            </a:extLst>
          </p:cNvPr>
          <p:cNvCxnSpPr>
            <a:cxnSpLocks/>
          </p:cNvCxnSpPr>
          <p:nvPr/>
        </p:nvCxnSpPr>
        <p:spPr>
          <a:xfrm flipV="1">
            <a:off x="7075012" y="3429000"/>
            <a:ext cx="1112643" cy="492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1930CC-EFA1-C416-7E25-7AC7A0690D3D}"/>
              </a:ext>
            </a:extLst>
          </p:cNvPr>
          <p:cNvSpPr txBox="1"/>
          <p:nvPr/>
        </p:nvSpPr>
        <p:spPr>
          <a:xfrm>
            <a:off x="7275945" y="2992200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뉴스를 쓴 기자 이름을 알고 싶다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CE3CDC-39EB-7964-91C2-803AB35FAF2E}"/>
              </a:ext>
            </a:extLst>
          </p:cNvPr>
          <p:cNvCxnSpPr>
            <a:cxnSpLocks/>
          </p:cNvCxnSpPr>
          <p:nvPr/>
        </p:nvCxnSpPr>
        <p:spPr>
          <a:xfrm>
            <a:off x="7176493" y="4640141"/>
            <a:ext cx="651135" cy="66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A4F2CA-97DB-3154-8459-63B4805B5866}"/>
              </a:ext>
            </a:extLst>
          </p:cNvPr>
          <p:cNvSpPr txBox="1"/>
          <p:nvPr/>
        </p:nvSpPr>
        <p:spPr>
          <a:xfrm>
            <a:off x="7431183" y="5458759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뉴스를 보도한 언론사가 알고 싶다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B84039-B932-9465-3039-DF722561B17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176493" y="4279909"/>
            <a:ext cx="856832" cy="1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0A89D6-6C18-777E-42A3-C5384BEFE59D}"/>
              </a:ext>
            </a:extLst>
          </p:cNvPr>
          <p:cNvSpPr txBox="1"/>
          <p:nvPr/>
        </p:nvSpPr>
        <p:spPr>
          <a:xfrm>
            <a:off x="8033325" y="4095243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뉴스에 대한 반응을 알고 싶다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97B0EF-D4C1-9330-5C8E-535FAC021C46}"/>
              </a:ext>
            </a:extLst>
          </p:cNvPr>
          <p:cNvCxnSpPr>
            <a:cxnSpLocks/>
          </p:cNvCxnSpPr>
          <p:nvPr/>
        </p:nvCxnSpPr>
        <p:spPr>
          <a:xfrm flipH="1" flipV="1">
            <a:off x="3707934" y="3548543"/>
            <a:ext cx="1317072" cy="48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B0EF69-81C7-AF8B-162D-F290D15B64C8}"/>
              </a:ext>
            </a:extLst>
          </p:cNvPr>
          <p:cNvCxnSpPr>
            <a:cxnSpLocks/>
          </p:cNvCxnSpPr>
          <p:nvPr/>
        </p:nvCxnSpPr>
        <p:spPr>
          <a:xfrm flipH="1">
            <a:off x="3246539" y="4291269"/>
            <a:ext cx="1768969" cy="227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DFCD5F-428E-034D-E3EA-1DDEC7B08A19}"/>
              </a:ext>
            </a:extLst>
          </p:cNvPr>
          <p:cNvCxnSpPr>
            <a:cxnSpLocks/>
          </p:cNvCxnSpPr>
          <p:nvPr/>
        </p:nvCxnSpPr>
        <p:spPr>
          <a:xfrm flipH="1">
            <a:off x="3313651" y="4859739"/>
            <a:ext cx="1711355" cy="525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4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70B4-00E8-E718-B52E-FF5BBCB3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 분리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A976-9CE2-20DD-D7E9-2462C791D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관심사가 많아질수록</a:t>
            </a:r>
            <a:r>
              <a:rPr lang="en-US" altLang="ko-KR" dirty="0"/>
              <a:t>, </a:t>
            </a:r>
            <a:r>
              <a:rPr lang="ko-KR" altLang="en-US" dirty="0"/>
              <a:t>작업은 복잡해지기 마련</a:t>
            </a:r>
          </a:p>
        </p:txBody>
      </p:sp>
      <p:pic>
        <p:nvPicPr>
          <p:cNvPr id="4" name="Graphic 3" descr="User outline">
            <a:extLst>
              <a:ext uri="{FF2B5EF4-FFF2-40B4-BE49-F238E27FC236}">
                <a16:creationId xmlns:a16="http://schemas.microsoft.com/office/drawing/2014/main" id="{3A06A031-FFCE-E0F9-CEC0-3354FD39A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054" y="3429000"/>
            <a:ext cx="2359891" cy="235989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FFB29E-E42F-26E1-4237-7E4786320D50}"/>
              </a:ext>
            </a:extLst>
          </p:cNvPr>
          <p:cNvCxnSpPr>
            <a:cxnSpLocks/>
          </p:cNvCxnSpPr>
          <p:nvPr/>
        </p:nvCxnSpPr>
        <p:spPr>
          <a:xfrm flipH="1" flipV="1">
            <a:off x="3707934" y="3548543"/>
            <a:ext cx="1317072" cy="48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70031F-4805-28B9-F786-BD2F6F3D126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246539" y="4291269"/>
            <a:ext cx="1768969" cy="227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2419EA-0F9A-F26A-2B60-1A1715BC3D49}"/>
              </a:ext>
            </a:extLst>
          </p:cNvPr>
          <p:cNvCxnSpPr>
            <a:cxnSpLocks/>
          </p:cNvCxnSpPr>
          <p:nvPr/>
        </p:nvCxnSpPr>
        <p:spPr>
          <a:xfrm flipH="1">
            <a:off x="4154388" y="4859739"/>
            <a:ext cx="870618" cy="80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10AD87-BF6C-1545-7D63-94A9B02D3C35}"/>
              </a:ext>
            </a:extLst>
          </p:cNvPr>
          <p:cNvCxnSpPr>
            <a:cxnSpLocks/>
          </p:cNvCxnSpPr>
          <p:nvPr/>
        </p:nvCxnSpPr>
        <p:spPr>
          <a:xfrm flipV="1">
            <a:off x="7075012" y="3429000"/>
            <a:ext cx="1112643" cy="492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258704-D271-48EA-9AAB-358E70E7D89B}"/>
              </a:ext>
            </a:extLst>
          </p:cNvPr>
          <p:cNvCxnSpPr>
            <a:cxnSpLocks/>
          </p:cNvCxnSpPr>
          <p:nvPr/>
        </p:nvCxnSpPr>
        <p:spPr>
          <a:xfrm>
            <a:off x="7176493" y="4640141"/>
            <a:ext cx="651135" cy="66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DE011-7816-DD2D-65F8-8B3B1623A98B}"/>
              </a:ext>
            </a:extLst>
          </p:cNvPr>
          <p:cNvCxnSpPr>
            <a:cxnSpLocks/>
          </p:cNvCxnSpPr>
          <p:nvPr/>
        </p:nvCxnSpPr>
        <p:spPr>
          <a:xfrm flipV="1">
            <a:off x="7176493" y="4279909"/>
            <a:ext cx="856832" cy="1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2D5190-31E4-09CE-9789-61F3347E1734}"/>
              </a:ext>
            </a:extLst>
          </p:cNvPr>
          <p:cNvSpPr txBox="1"/>
          <p:nvPr/>
        </p:nvSpPr>
        <p:spPr>
          <a:xfrm>
            <a:off x="543502" y="336387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 </a:t>
            </a:r>
            <a:r>
              <a:rPr lang="ko-KR" altLang="en-US"/>
              <a:t>내용은 어디서 가져오지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F12FE-9EF0-6A48-58DA-585F1C59662C}"/>
              </a:ext>
            </a:extLst>
          </p:cNvPr>
          <p:cNvSpPr txBox="1"/>
          <p:nvPr/>
        </p:nvSpPr>
        <p:spPr>
          <a:xfrm>
            <a:off x="606073" y="4334583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댓글은 어디다 달게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85A46-4FCA-D5DF-BA81-7F7597CAABC3}"/>
              </a:ext>
            </a:extLst>
          </p:cNvPr>
          <p:cNvSpPr txBox="1"/>
          <p:nvPr/>
        </p:nvSpPr>
        <p:spPr>
          <a:xfrm>
            <a:off x="2678616" y="584831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 종류는 어떤 게 있지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FA74A-0972-D426-AE4F-C00D122E5B3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880519" y="4608946"/>
            <a:ext cx="2035535" cy="619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9EDCFD-A59A-393D-946B-702592A13721}"/>
              </a:ext>
            </a:extLst>
          </p:cNvPr>
          <p:cNvSpPr txBox="1"/>
          <p:nvPr/>
        </p:nvSpPr>
        <p:spPr>
          <a:xfrm>
            <a:off x="488795" y="5169261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분류는 어떤 방식으로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89B2E-112D-EC17-21D1-98F0FD2DB2F4}"/>
              </a:ext>
            </a:extLst>
          </p:cNvPr>
          <p:cNvSpPr txBox="1"/>
          <p:nvPr/>
        </p:nvSpPr>
        <p:spPr>
          <a:xfrm>
            <a:off x="7827628" y="292473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기자 정보는 어디서 가져오지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7877B5-4065-77F5-3AA4-843069B5FF43}"/>
              </a:ext>
            </a:extLst>
          </p:cNvPr>
          <p:cNvSpPr txBox="1"/>
          <p:nvPr/>
        </p:nvSpPr>
        <p:spPr>
          <a:xfrm>
            <a:off x="8033325" y="4095243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뉴스의 반응이란 어떻게 결정하지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D30CC-106A-F16E-E48E-20594C311535}"/>
              </a:ext>
            </a:extLst>
          </p:cNvPr>
          <p:cNvSpPr txBox="1"/>
          <p:nvPr/>
        </p:nvSpPr>
        <p:spPr>
          <a:xfrm>
            <a:off x="7625350" y="541955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언론사 정보는 어디서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1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4D27-0BCF-B8CE-EF98-1DEB0E1A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 분리 원칙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1EA3-D208-7B3C-B808-79B7220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관련있는 관심사들을 모아서 따로 처리하게 만들자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Graphic 3" descr="User outline">
            <a:extLst>
              <a:ext uri="{FF2B5EF4-FFF2-40B4-BE49-F238E27FC236}">
                <a16:creationId xmlns:a16="http://schemas.microsoft.com/office/drawing/2014/main" id="{F0E60B7B-23ED-5EBC-123C-EFD2A3A2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054" y="3429000"/>
            <a:ext cx="2359891" cy="2359891"/>
          </a:xfrm>
          <a:prstGeom prst="rect">
            <a:avLst/>
          </a:prstGeom>
        </p:spPr>
      </p:pic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6E00CD91-676C-AA74-671A-CCC273DF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8581" y="2841336"/>
            <a:ext cx="1175327" cy="1175327"/>
          </a:xfrm>
          <a:prstGeom prst="rect">
            <a:avLst/>
          </a:prstGeom>
        </p:spPr>
      </p:pic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375D459A-1156-F902-417C-3ACC83524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4001294"/>
            <a:ext cx="1175327" cy="1175327"/>
          </a:xfrm>
          <a:prstGeom prst="rect">
            <a:avLst/>
          </a:prstGeom>
        </p:spPr>
      </p:pic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F4FD8999-A318-772D-D446-00E05390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8581" y="5201227"/>
            <a:ext cx="1175327" cy="1175327"/>
          </a:xfrm>
          <a:prstGeom prst="rect">
            <a:avLst/>
          </a:prstGeom>
        </p:spPr>
      </p:pic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CC85D763-A358-F24C-20EF-AF432D57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6363" y="2596573"/>
            <a:ext cx="1175327" cy="1175327"/>
          </a:xfrm>
          <a:prstGeom prst="rect">
            <a:avLst/>
          </a:prstGeom>
        </p:spPr>
      </p:pic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305FA490-F151-0403-BD73-D0E2C8A2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342" y="4092191"/>
            <a:ext cx="1175327" cy="1175327"/>
          </a:xfrm>
          <a:prstGeom prst="rect">
            <a:avLst/>
          </a:prstGeom>
        </p:spPr>
      </p:pic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9431CC22-A1F0-ABB3-C6A4-1A0CDA15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169" y="5151145"/>
            <a:ext cx="1175327" cy="11753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E9DEB-A7CC-9078-2793-B20D5BE47DCF}"/>
              </a:ext>
            </a:extLst>
          </p:cNvPr>
          <p:cNvSpPr txBox="1"/>
          <p:nvPr/>
        </p:nvSpPr>
        <p:spPr>
          <a:xfrm>
            <a:off x="2778658" y="39669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 획득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5EBE0-5F7D-EBC3-698A-FB7C3B457002}"/>
              </a:ext>
            </a:extLst>
          </p:cNvPr>
          <p:cNvSpPr txBox="1"/>
          <p:nvPr/>
        </p:nvSpPr>
        <p:spPr>
          <a:xfrm>
            <a:off x="878276" y="509175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 관리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FC759-6BAE-FC7D-C88E-18B145EC5407}"/>
              </a:ext>
            </a:extLst>
          </p:cNvPr>
          <p:cNvSpPr txBox="1"/>
          <p:nvPr/>
        </p:nvSpPr>
        <p:spPr>
          <a:xfrm>
            <a:off x="2778658" y="63119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 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52693-FA1E-89B6-501B-C3BD86BCA648}"/>
              </a:ext>
            </a:extLst>
          </p:cNvPr>
          <p:cNvSpPr txBox="1"/>
          <p:nvPr/>
        </p:nvSpPr>
        <p:spPr>
          <a:xfrm>
            <a:off x="9032784" y="366203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기자 정보 획득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C1950-BFC6-D0E3-6AB1-F77B4C2E6926}"/>
              </a:ext>
            </a:extLst>
          </p:cNvPr>
          <p:cNvSpPr txBox="1"/>
          <p:nvPr/>
        </p:nvSpPr>
        <p:spPr>
          <a:xfrm>
            <a:off x="10554723" y="517622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반응 </a:t>
            </a:r>
            <a:r>
              <a:rPr lang="ko-KR" altLang="en-US" dirty="0"/>
              <a:t>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9050DC-8AB9-B100-EC57-EE1539F75212}"/>
              </a:ext>
            </a:extLst>
          </p:cNvPr>
          <p:cNvSpPr txBox="1"/>
          <p:nvPr/>
        </p:nvSpPr>
        <p:spPr>
          <a:xfrm>
            <a:off x="8008791" y="62357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언론사 정보 획득</a:t>
            </a:r>
            <a:endParaRPr lang="ko-KR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7818FA-6110-5637-9409-2E603264C88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13908" y="3429000"/>
            <a:ext cx="1002146" cy="60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9431F6-13DB-2910-160B-69C50A9F5F4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022764" y="4608946"/>
            <a:ext cx="2893290" cy="130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B15EA8-0397-47AE-D26D-E5EBAF7A3B6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13908" y="5032374"/>
            <a:ext cx="1042223" cy="75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5D1E0-E0EB-CA43-EE30-79B9B67384EB}"/>
              </a:ext>
            </a:extLst>
          </p:cNvPr>
          <p:cNvCxnSpPr>
            <a:cxnSpLocks/>
          </p:cNvCxnSpPr>
          <p:nvPr/>
        </p:nvCxnSpPr>
        <p:spPr>
          <a:xfrm flipH="1">
            <a:off x="7260861" y="3171247"/>
            <a:ext cx="1866150" cy="67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2C2E00-CAE9-12D4-806C-84D29BFD451F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 flipV="1">
            <a:off x="7275945" y="4608946"/>
            <a:ext cx="3240397" cy="70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6FBEE9-E58E-BB85-B201-9E01BC5302E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235871" y="5063811"/>
            <a:ext cx="1082298" cy="6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2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1E6A-FE74-6991-7FC4-0BECB1C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 분리 원칙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7C563-926F-C2F2-EABD-6FE58657602B}"/>
              </a:ext>
            </a:extLst>
          </p:cNvPr>
          <p:cNvSpPr/>
          <p:nvPr/>
        </p:nvSpPr>
        <p:spPr>
          <a:xfrm>
            <a:off x="1459684" y="2265028"/>
            <a:ext cx="2961314" cy="29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1CD31-BECD-041E-F44A-73D2826158C2}"/>
              </a:ext>
            </a:extLst>
          </p:cNvPr>
          <p:cNvSpPr txBox="1"/>
          <p:nvPr/>
        </p:nvSpPr>
        <p:spPr>
          <a:xfrm>
            <a:off x="2232986" y="250543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AFB09-1994-4931-2F5E-FED3C474EF02}"/>
              </a:ext>
            </a:extLst>
          </p:cNvPr>
          <p:cNvSpPr txBox="1"/>
          <p:nvPr/>
        </p:nvSpPr>
        <p:spPr>
          <a:xfrm rot="2262945">
            <a:off x="1726703" y="30545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25751-FBF9-239A-87FC-974A916FB68E}"/>
              </a:ext>
            </a:extLst>
          </p:cNvPr>
          <p:cNvSpPr txBox="1"/>
          <p:nvPr/>
        </p:nvSpPr>
        <p:spPr>
          <a:xfrm rot="20232632">
            <a:off x="2107798" y="367563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93C7A-A431-C638-6E9E-DB8C3E96B831}"/>
              </a:ext>
            </a:extLst>
          </p:cNvPr>
          <p:cNvSpPr txBox="1"/>
          <p:nvPr/>
        </p:nvSpPr>
        <p:spPr>
          <a:xfrm rot="769601">
            <a:off x="2782291" y="3275433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1C711-3DE8-65B5-A5EE-3A29217C8366}"/>
              </a:ext>
            </a:extLst>
          </p:cNvPr>
          <p:cNvSpPr txBox="1"/>
          <p:nvPr/>
        </p:nvSpPr>
        <p:spPr>
          <a:xfrm rot="18270225">
            <a:off x="3491424" y="266123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8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13AE3-49AC-656E-032A-36AC90E5FAA5}"/>
              </a:ext>
            </a:extLst>
          </p:cNvPr>
          <p:cNvSpPr txBox="1"/>
          <p:nvPr/>
        </p:nvSpPr>
        <p:spPr>
          <a:xfrm rot="20483354">
            <a:off x="2798319" y="4208713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2A6AB-617E-EF85-7DF9-680AC6652947}"/>
              </a:ext>
            </a:extLst>
          </p:cNvPr>
          <p:cNvSpPr txBox="1"/>
          <p:nvPr/>
        </p:nvSpPr>
        <p:spPr>
          <a:xfrm rot="1298554">
            <a:off x="1746565" y="470733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4DEE-9F6F-7114-345B-3280D226F5D1}"/>
              </a:ext>
            </a:extLst>
          </p:cNvPr>
          <p:cNvSpPr txBox="1"/>
          <p:nvPr/>
        </p:nvSpPr>
        <p:spPr>
          <a:xfrm>
            <a:off x="3476161" y="479990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7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EB123-463E-F799-656A-454DBAC61AC6}"/>
              </a:ext>
            </a:extLst>
          </p:cNvPr>
          <p:cNvSpPr txBox="1"/>
          <p:nvPr/>
        </p:nvSpPr>
        <p:spPr>
          <a:xfrm>
            <a:off x="1832994" y="5472635"/>
            <a:ext cx="22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결합도↑ </a:t>
            </a:r>
            <a:r>
              <a:rPr lang="en-US" altLang="ko-KR" dirty="0"/>
              <a:t>- </a:t>
            </a:r>
            <a:r>
              <a:rPr lang="ko-KR" altLang="en-US" dirty="0"/>
              <a:t>응집도↓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96D9D9-A92D-2273-2106-A97F0A403F96}"/>
              </a:ext>
            </a:extLst>
          </p:cNvPr>
          <p:cNvSpPr/>
          <p:nvPr/>
        </p:nvSpPr>
        <p:spPr>
          <a:xfrm>
            <a:off x="10087149" y="2327235"/>
            <a:ext cx="1185649" cy="541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1-1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47AD05-1C1A-A6BE-229A-B446CBB63B22}"/>
              </a:ext>
            </a:extLst>
          </p:cNvPr>
          <p:cNvSpPr/>
          <p:nvPr/>
        </p:nvSpPr>
        <p:spPr>
          <a:xfrm>
            <a:off x="6212936" y="1963173"/>
            <a:ext cx="1186157" cy="541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1-2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ECB2-43F4-67F3-2262-9652C478F7B5}"/>
              </a:ext>
            </a:extLst>
          </p:cNvPr>
          <p:cNvSpPr/>
          <p:nvPr/>
        </p:nvSpPr>
        <p:spPr>
          <a:xfrm>
            <a:off x="6412143" y="2897529"/>
            <a:ext cx="1185649" cy="541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1-3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F799C3-EE5B-66B5-1953-8513BAF9A536}"/>
              </a:ext>
            </a:extLst>
          </p:cNvPr>
          <p:cNvSpPr/>
          <p:nvPr/>
        </p:nvSpPr>
        <p:spPr>
          <a:xfrm>
            <a:off x="8364481" y="1940394"/>
            <a:ext cx="914400" cy="541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64ACD-D808-703B-4983-7ABD1BA6B396}"/>
              </a:ext>
            </a:extLst>
          </p:cNvPr>
          <p:cNvCxnSpPr>
            <a:cxnSpLocks/>
            <a:stCxn id="3" idx="2"/>
            <a:endCxn id="16" idx="3"/>
          </p:cNvCxnSpPr>
          <p:nvPr/>
        </p:nvCxnSpPr>
        <p:spPr>
          <a:xfrm flipH="1" flipV="1">
            <a:off x="9278881" y="2210989"/>
            <a:ext cx="808268" cy="386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3E8595-CA18-D541-0049-B31FADA2D02B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399093" y="2210989"/>
            <a:ext cx="965388" cy="22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3345C9-172C-A3F8-277F-DCC1351BD75C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7597792" y="2210989"/>
            <a:ext cx="766689" cy="957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429DCE6-2CD1-9531-C49B-29299F2D7108}"/>
              </a:ext>
            </a:extLst>
          </p:cNvPr>
          <p:cNvSpPr/>
          <p:nvPr/>
        </p:nvSpPr>
        <p:spPr>
          <a:xfrm>
            <a:off x="6320467" y="3947708"/>
            <a:ext cx="1185649" cy="541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2-1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42B8E4-0AB0-11E1-8874-5C15D03BFF06}"/>
              </a:ext>
            </a:extLst>
          </p:cNvPr>
          <p:cNvSpPr/>
          <p:nvPr/>
        </p:nvSpPr>
        <p:spPr>
          <a:xfrm>
            <a:off x="6230573" y="4762636"/>
            <a:ext cx="1185650" cy="541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2-2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8F1E37-DAB2-CADD-025D-D18D89D166C1}"/>
              </a:ext>
            </a:extLst>
          </p:cNvPr>
          <p:cNvSpPr/>
          <p:nvPr/>
        </p:nvSpPr>
        <p:spPr>
          <a:xfrm>
            <a:off x="8362072" y="2867273"/>
            <a:ext cx="914400" cy="541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6CDA60-4B97-27CE-7F60-403104DD1B62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 flipV="1">
            <a:off x="7506116" y="3137868"/>
            <a:ext cx="855956" cy="108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C2746C-8A4F-B4A2-E0E2-9008437A31B2}"/>
              </a:ext>
            </a:extLst>
          </p:cNvPr>
          <p:cNvCxnSpPr>
            <a:cxnSpLocks/>
            <a:stCxn id="29" idx="6"/>
            <a:endCxn id="31" idx="1"/>
          </p:cNvCxnSpPr>
          <p:nvPr/>
        </p:nvCxnSpPr>
        <p:spPr>
          <a:xfrm flipV="1">
            <a:off x="7416223" y="3137868"/>
            <a:ext cx="945849" cy="1895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F754A47-D155-DDCB-7320-6C0EF5E90E51}"/>
              </a:ext>
            </a:extLst>
          </p:cNvPr>
          <p:cNvSpPr/>
          <p:nvPr/>
        </p:nvSpPr>
        <p:spPr>
          <a:xfrm>
            <a:off x="10096146" y="3338177"/>
            <a:ext cx="1185649" cy="541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3-1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FDACE4-3C5D-4257-9557-2D2846A21A3C}"/>
              </a:ext>
            </a:extLst>
          </p:cNvPr>
          <p:cNvCxnSpPr>
            <a:cxnSpLocks/>
            <a:stCxn id="50" idx="2"/>
            <a:endCxn id="52" idx="3"/>
          </p:cNvCxnSpPr>
          <p:nvPr/>
        </p:nvCxnSpPr>
        <p:spPr>
          <a:xfrm flipH="1">
            <a:off x="9276472" y="3608772"/>
            <a:ext cx="819674" cy="453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81C9BCD-3634-2F56-5B3E-AE9D995D9641}"/>
              </a:ext>
            </a:extLst>
          </p:cNvPr>
          <p:cNvSpPr/>
          <p:nvPr/>
        </p:nvSpPr>
        <p:spPr>
          <a:xfrm>
            <a:off x="8362072" y="3792009"/>
            <a:ext cx="914400" cy="541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BDF8A2-7174-3E31-2CE5-CD2F89ED6AAB}"/>
              </a:ext>
            </a:extLst>
          </p:cNvPr>
          <p:cNvSpPr txBox="1"/>
          <p:nvPr/>
        </p:nvSpPr>
        <p:spPr>
          <a:xfrm>
            <a:off x="8144312" y="5472635"/>
            <a:ext cx="22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결합도↓ </a:t>
            </a:r>
            <a:r>
              <a:rPr lang="en-US" altLang="ko-KR" dirty="0"/>
              <a:t>- </a:t>
            </a:r>
            <a:r>
              <a:rPr lang="ko-KR" altLang="en-US" dirty="0"/>
              <a:t>응집도↑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B4BD46D-D273-4197-0C2C-1321B1D8487F}"/>
              </a:ext>
            </a:extLst>
          </p:cNvPr>
          <p:cNvSpPr/>
          <p:nvPr/>
        </p:nvSpPr>
        <p:spPr>
          <a:xfrm>
            <a:off x="9366152" y="4708217"/>
            <a:ext cx="1381475" cy="541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3-1-1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D9D2492-D3EB-0800-4D6D-6D62B0E2BC6F}"/>
              </a:ext>
            </a:extLst>
          </p:cNvPr>
          <p:cNvCxnSpPr>
            <a:cxnSpLocks/>
            <a:stCxn id="50" idx="4"/>
            <a:endCxn id="96" idx="7"/>
          </p:cNvCxnSpPr>
          <p:nvPr/>
        </p:nvCxnSpPr>
        <p:spPr>
          <a:xfrm flipH="1">
            <a:off x="10545315" y="3879366"/>
            <a:ext cx="143656" cy="90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6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B709-DC71-514C-102E-729A93D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MVC,</a:t>
            </a:r>
            <a:r>
              <a:rPr lang="ko-KR" altLang="en-US" dirty="0"/>
              <a:t> </a:t>
            </a:r>
            <a:r>
              <a:rPr lang="en-US" altLang="ko-KR" dirty="0"/>
              <a:t>MVP,</a:t>
            </a:r>
            <a:r>
              <a:rPr lang="ko-KR" altLang="en-US" dirty="0"/>
              <a:t> </a:t>
            </a:r>
            <a:r>
              <a:rPr lang="en-US" altLang="ko-KR" dirty="0"/>
              <a:t>MVVM</a:t>
            </a:r>
            <a:r>
              <a:rPr lang="ko-KR" altLang="en-US" dirty="0"/>
              <a:t> 패턴의 이해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565B1-D40B-2A4D-706E-1240E484CC83}"/>
              </a:ext>
            </a:extLst>
          </p:cNvPr>
          <p:cNvSpPr/>
          <p:nvPr/>
        </p:nvSpPr>
        <p:spPr>
          <a:xfrm>
            <a:off x="2357307" y="4798501"/>
            <a:ext cx="2365696" cy="141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자료 구조 및 연산 정의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비즈니스 로직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75E64-D951-B17C-4A9D-601CAA239DE1}"/>
              </a:ext>
            </a:extLst>
          </p:cNvPr>
          <p:cNvSpPr/>
          <p:nvPr/>
        </p:nvSpPr>
        <p:spPr>
          <a:xfrm>
            <a:off x="2357307" y="2082503"/>
            <a:ext cx="2365696" cy="141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 및 응답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상호작용 통제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AA4B3-FB7F-207B-AF36-E265272BDEB7}"/>
              </a:ext>
            </a:extLst>
          </p:cNvPr>
          <p:cNvSpPr/>
          <p:nvPr/>
        </p:nvSpPr>
        <p:spPr>
          <a:xfrm>
            <a:off x="7468995" y="4798500"/>
            <a:ext cx="2365696" cy="141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표현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사용자 인터페이스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AC01F-2E15-901A-A368-57E30E529B8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540155" y="3500242"/>
            <a:ext cx="0" cy="1298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C9193-F283-DEDA-CB0F-7B3DAFB1D81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23003" y="5507370"/>
            <a:ext cx="27459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736107-C9D3-3C7F-AE17-FEB02002BE75}"/>
              </a:ext>
            </a:extLst>
          </p:cNvPr>
          <p:cNvSpPr txBox="1"/>
          <p:nvPr/>
        </p:nvSpPr>
        <p:spPr>
          <a:xfrm>
            <a:off x="1460266" y="3964705"/>
            <a:ext cx="17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조작 요청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EB6C9-22FA-9A3F-6609-64CA13F8C07A}"/>
              </a:ext>
            </a:extLst>
          </p:cNvPr>
          <p:cNvSpPr txBox="1"/>
          <p:nvPr/>
        </p:nvSpPr>
        <p:spPr>
          <a:xfrm>
            <a:off x="5304757" y="567713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작업 결과 반영</a:t>
            </a:r>
            <a:endParaRPr lang="ko-KR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E92F69-C492-92EE-1C25-18B42868D37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723003" y="2791373"/>
            <a:ext cx="2705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3935BD-94F3-ACD8-5E01-E13424D703A5}"/>
              </a:ext>
            </a:extLst>
          </p:cNvPr>
          <p:cNvSpPr txBox="1"/>
          <p:nvPr/>
        </p:nvSpPr>
        <p:spPr>
          <a:xfrm>
            <a:off x="5198157" y="230598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사용자 입력 전달</a:t>
            </a:r>
            <a:endParaRPr lang="ko-KR" altLang="en-US" dirty="0"/>
          </a:p>
        </p:txBody>
      </p:sp>
      <p:pic>
        <p:nvPicPr>
          <p:cNvPr id="31" name="Graphic 30" descr="User outline">
            <a:extLst>
              <a:ext uri="{FF2B5EF4-FFF2-40B4-BE49-F238E27FC236}">
                <a16:creationId xmlns:a16="http://schemas.microsoft.com/office/drawing/2014/main" id="{7A61E4E3-CD33-8DDB-94AB-07302D11F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413" y="1939942"/>
            <a:ext cx="1702860" cy="170286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D7C118-A92A-57D1-BFD1-2BD8A12133B4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V="1">
            <a:off x="8651843" y="3642802"/>
            <a:ext cx="0" cy="1155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A0857D-9789-0E35-6039-88694690F1E1}"/>
              </a:ext>
            </a:extLst>
          </p:cNvPr>
          <p:cNvSpPr txBox="1"/>
          <p:nvPr/>
        </p:nvSpPr>
        <p:spPr>
          <a:xfrm>
            <a:off x="9181306" y="4035985"/>
            <a:ext cx="130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제공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BC5237-47AB-5D67-5C56-B2CF2AE38001}"/>
              </a:ext>
            </a:extLst>
          </p:cNvPr>
          <p:cNvSpPr/>
          <p:nvPr/>
        </p:nvSpPr>
        <p:spPr>
          <a:xfrm>
            <a:off x="2115425" y="4441758"/>
            <a:ext cx="7961147" cy="2166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DA7E-D07A-1003-08D3-51E7880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MVC,</a:t>
            </a:r>
            <a:r>
              <a:rPr lang="ko-KR" altLang="en-US" dirty="0"/>
              <a:t> </a:t>
            </a:r>
            <a:r>
              <a:rPr lang="en-US" altLang="ko-KR" dirty="0"/>
              <a:t>MVP,</a:t>
            </a:r>
            <a:r>
              <a:rPr lang="ko-KR" altLang="en-US" dirty="0"/>
              <a:t> </a:t>
            </a:r>
            <a:r>
              <a:rPr lang="en-US" altLang="ko-KR" dirty="0"/>
              <a:t>MVVM</a:t>
            </a:r>
            <a:r>
              <a:rPr lang="ko-KR" altLang="en-US" dirty="0"/>
              <a:t> 패턴의 이해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A162D-F63D-905A-971D-BAA1B6E1E9CB}"/>
              </a:ext>
            </a:extLst>
          </p:cNvPr>
          <p:cNvSpPr/>
          <p:nvPr/>
        </p:nvSpPr>
        <p:spPr>
          <a:xfrm>
            <a:off x="2583811" y="2185512"/>
            <a:ext cx="2365696" cy="744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5ABD6-4D74-4D51-139D-323D08BE31A3}"/>
              </a:ext>
            </a:extLst>
          </p:cNvPr>
          <p:cNvSpPr/>
          <p:nvPr/>
        </p:nvSpPr>
        <p:spPr>
          <a:xfrm>
            <a:off x="2583811" y="3653406"/>
            <a:ext cx="2365696" cy="744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Presenter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12244-8914-A818-57AA-1F80B7AA36B5}"/>
              </a:ext>
            </a:extLst>
          </p:cNvPr>
          <p:cNvSpPr/>
          <p:nvPr/>
        </p:nvSpPr>
        <p:spPr>
          <a:xfrm>
            <a:off x="2583811" y="5121300"/>
            <a:ext cx="2365696" cy="744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9F40D-F058-A0D6-DFAE-7D89178D20DE}"/>
              </a:ext>
            </a:extLst>
          </p:cNvPr>
          <p:cNvCxnSpPr/>
          <p:nvPr/>
        </p:nvCxnSpPr>
        <p:spPr>
          <a:xfrm>
            <a:off x="3011649" y="2930099"/>
            <a:ext cx="0" cy="723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7558C4-DE81-561A-438A-4A6C92EAD217}"/>
              </a:ext>
            </a:extLst>
          </p:cNvPr>
          <p:cNvCxnSpPr/>
          <p:nvPr/>
        </p:nvCxnSpPr>
        <p:spPr>
          <a:xfrm>
            <a:off x="3011649" y="4397993"/>
            <a:ext cx="0" cy="723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D79F98-0CCD-1EE4-E847-877F6D7FE767}"/>
              </a:ext>
            </a:extLst>
          </p:cNvPr>
          <p:cNvCxnSpPr>
            <a:cxnSpLocks/>
          </p:cNvCxnSpPr>
          <p:nvPr/>
        </p:nvCxnSpPr>
        <p:spPr>
          <a:xfrm flipV="1">
            <a:off x="4471333" y="2930099"/>
            <a:ext cx="0" cy="723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619008-5566-70F0-1A45-5998ACD2B60D}"/>
              </a:ext>
            </a:extLst>
          </p:cNvPr>
          <p:cNvCxnSpPr>
            <a:cxnSpLocks/>
          </p:cNvCxnSpPr>
          <p:nvPr/>
        </p:nvCxnSpPr>
        <p:spPr>
          <a:xfrm flipV="1">
            <a:off x="4471333" y="4397993"/>
            <a:ext cx="0" cy="723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92111D-0886-3D81-0B2A-B3AF8D7677FF}"/>
              </a:ext>
            </a:extLst>
          </p:cNvPr>
          <p:cNvSpPr txBox="1"/>
          <p:nvPr/>
        </p:nvSpPr>
        <p:spPr>
          <a:xfrm>
            <a:off x="1361569" y="310708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95D31-8176-EE83-8122-DDDB2683BB1A}"/>
              </a:ext>
            </a:extLst>
          </p:cNvPr>
          <p:cNvSpPr txBox="1"/>
          <p:nvPr/>
        </p:nvSpPr>
        <p:spPr>
          <a:xfrm>
            <a:off x="1358021" y="457498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</a:t>
            </a:r>
            <a:r>
              <a:rPr lang="ko-KR" altLang="en-US" dirty="0"/>
              <a:t>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3816BB-DB53-CFAD-A11F-594CEFD72DB7}"/>
              </a:ext>
            </a:extLst>
          </p:cNvPr>
          <p:cNvSpPr txBox="1"/>
          <p:nvPr/>
        </p:nvSpPr>
        <p:spPr>
          <a:xfrm>
            <a:off x="4818194" y="457498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제공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249E9-CD83-F861-C3D2-FFFD92FB173B}"/>
              </a:ext>
            </a:extLst>
          </p:cNvPr>
          <p:cNvSpPr txBox="1"/>
          <p:nvPr/>
        </p:nvSpPr>
        <p:spPr>
          <a:xfrm>
            <a:off x="4818194" y="310708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정보 가공</a:t>
            </a:r>
            <a:endParaRPr lang="ko-KR" alt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07308EC-0F1C-FF12-FE74-4274DFC99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8467"/>
            <a:ext cx="5257800" cy="3069877"/>
          </a:xfrm>
        </p:spPr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  <a:r>
              <a:rPr lang="ko-KR" altLang="en-US" dirty="0"/>
              <a:t>간 의존성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Model </a:t>
            </a:r>
            <a:r>
              <a:rPr lang="ko-KR" altLang="en-US" dirty="0"/>
              <a:t>단위 테스트 </a:t>
            </a:r>
            <a:r>
              <a:rPr lang="en-US" altLang="ko-KR" dirty="0"/>
              <a:t>O</a:t>
            </a:r>
          </a:p>
          <a:p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역할 또한 </a:t>
            </a:r>
            <a:r>
              <a:rPr lang="en-US" altLang="ko-KR" dirty="0"/>
              <a:t>Presenter</a:t>
            </a:r>
            <a:r>
              <a:rPr lang="ko-KR" altLang="en-US" dirty="0"/>
              <a:t>가 담당하게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C217F0-EC19-1688-40D4-A5E8421ADB12}"/>
              </a:ext>
            </a:extLst>
          </p:cNvPr>
          <p:cNvSpPr/>
          <p:nvPr/>
        </p:nvSpPr>
        <p:spPr>
          <a:xfrm>
            <a:off x="1358021" y="2030136"/>
            <a:ext cx="4555345" cy="248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9B54-76BA-F9D0-07A0-7F7C2950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MVC,</a:t>
            </a:r>
            <a:r>
              <a:rPr lang="ko-KR" altLang="en-US" dirty="0"/>
              <a:t> </a:t>
            </a:r>
            <a:r>
              <a:rPr lang="en-US" altLang="ko-KR" dirty="0"/>
              <a:t>MVP,</a:t>
            </a:r>
            <a:r>
              <a:rPr lang="ko-KR" altLang="en-US" dirty="0"/>
              <a:t> </a:t>
            </a:r>
            <a:r>
              <a:rPr lang="en-US" altLang="ko-KR" dirty="0"/>
              <a:t>MVVM</a:t>
            </a:r>
            <a:r>
              <a:rPr lang="ko-KR" altLang="en-US" dirty="0"/>
              <a:t> 패턴의 이해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4129F-954B-CA0F-E2DA-92A0A31D7FF6}"/>
              </a:ext>
            </a:extLst>
          </p:cNvPr>
          <p:cNvSpPr/>
          <p:nvPr/>
        </p:nvSpPr>
        <p:spPr>
          <a:xfrm>
            <a:off x="2742503" y="4607587"/>
            <a:ext cx="1631657" cy="908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6AECF-D621-28FE-3B4C-7B23E568C31C}"/>
              </a:ext>
            </a:extLst>
          </p:cNvPr>
          <p:cNvSpPr/>
          <p:nvPr/>
        </p:nvSpPr>
        <p:spPr>
          <a:xfrm>
            <a:off x="5280171" y="2518730"/>
            <a:ext cx="1631657" cy="908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ViewModel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891C3-BD50-B516-2CF7-EACB4183D3DC}"/>
              </a:ext>
            </a:extLst>
          </p:cNvPr>
          <p:cNvSpPr/>
          <p:nvPr/>
        </p:nvSpPr>
        <p:spPr>
          <a:xfrm>
            <a:off x="7817840" y="4607586"/>
            <a:ext cx="1631657" cy="908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F638A-1EEC-296C-2972-A6E8155E5BDB}"/>
              </a:ext>
            </a:extLst>
          </p:cNvPr>
          <p:cNvSpPr txBox="1"/>
          <p:nvPr/>
        </p:nvSpPr>
        <p:spPr>
          <a:xfrm>
            <a:off x="7817840" y="32137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정보 갱신</a:t>
            </a:r>
            <a:endParaRPr lang="ko-KR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9810C7-BD2F-B15C-2A6D-66BAE8063DD5}"/>
              </a:ext>
            </a:extLst>
          </p:cNvPr>
          <p:cNvCxnSpPr>
            <a:cxnSpLocks/>
          </p:cNvCxnSpPr>
          <p:nvPr/>
        </p:nvCxnSpPr>
        <p:spPr>
          <a:xfrm>
            <a:off x="6911828" y="2835479"/>
            <a:ext cx="1871445" cy="1772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10F1D1-F171-C3E0-3315-AE680A331C99}"/>
              </a:ext>
            </a:extLst>
          </p:cNvPr>
          <p:cNvCxnSpPr>
            <a:cxnSpLocks/>
          </p:cNvCxnSpPr>
          <p:nvPr/>
        </p:nvCxnSpPr>
        <p:spPr>
          <a:xfrm flipH="1" flipV="1">
            <a:off x="6911828" y="3103927"/>
            <a:ext cx="1600200" cy="15036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E54DD8-E63C-45DF-44A4-9CDA5FA57B70}"/>
              </a:ext>
            </a:extLst>
          </p:cNvPr>
          <p:cNvSpPr txBox="1"/>
          <p:nvPr/>
        </p:nvSpPr>
        <p:spPr>
          <a:xfrm>
            <a:off x="6490921" y="387156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전파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2A47C4-7393-3AD3-4E8F-FBE3CADC18DA}"/>
              </a:ext>
            </a:extLst>
          </p:cNvPr>
          <p:cNvCxnSpPr>
            <a:cxnSpLocks/>
          </p:cNvCxnSpPr>
          <p:nvPr/>
        </p:nvCxnSpPr>
        <p:spPr>
          <a:xfrm flipH="1">
            <a:off x="3733101" y="3130243"/>
            <a:ext cx="1547070" cy="147734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91FC84-B7B7-03A7-4CB3-DBA54F8B95F6}"/>
              </a:ext>
            </a:extLst>
          </p:cNvPr>
          <p:cNvCxnSpPr>
            <a:cxnSpLocks/>
          </p:cNvCxnSpPr>
          <p:nvPr/>
        </p:nvCxnSpPr>
        <p:spPr>
          <a:xfrm flipV="1">
            <a:off x="3408726" y="2835479"/>
            <a:ext cx="1871445" cy="1772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899DF0-2B92-EF70-389D-43FB73480273}"/>
              </a:ext>
            </a:extLst>
          </p:cNvPr>
          <p:cNvSpPr txBox="1"/>
          <p:nvPr/>
        </p:nvSpPr>
        <p:spPr>
          <a:xfrm>
            <a:off x="4605906" y="3874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전파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48C1EA-B77E-52A4-F17E-A7EFD653BACD}"/>
              </a:ext>
            </a:extLst>
          </p:cNvPr>
          <p:cNvSpPr txBox="1"/>
          <p:nvPr/>
        </p:nvSpPr>
        <p:spPr>
          <a:xfrm>
            <a:off x="2608938" y="3075201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비즈니스 로직 호출</a:t>
            </a:r>
            <a:endParaRPr lang="en-US" altLang="ko-KR" dirty="0"/>
          </a:p>
          <a:p>
            <a:pPr algn="ctr"/>
            <a:r>
              <a:rPr lang="ko-KR" altLang="en-US" dirty="0"/>
              <a:t>변경 관찰</a:t>
            </a:r>
          </a:p>
        </p:txBody>
      </p:sp>
    </p:spTree>
    <p:extLst>
      <p:ext uri="{BB962C8B-B14F-4D97-AF65-F5344CB8AC3E}">
        <p14:creationId xmlns:p14="http://schemas.microsoft.com/office/powerpoint/2010/main" val="237833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김포평화고딕 Bold"/>
        <a:ea typeface="김포평화고딕 Bold"/>
        <a:cs typeface=""/>
      </a:majorFont>
      <a:minorFont>
        <a:latin typeface="김포평화고딕 Regular"/>
        <a:ea typeface="김포평화고딕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580</Words>
  <Application>Microsoft Office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김포평화고딕 Bold</vt:lpstr>
      <vt:lpstr>김포평화고딕 Regular</vt:lpstr>
      <vt:lpstr>Arial</vt:lpstr>
      <vt:lpstr>Office Theme</vt:lpstr>
      <vt:lpstr>MVVM 패턴을 활용한 클린 아키텍처</vt:lpstr>
      <vt:lpstr>목차</vt:lpstr>
      <vt:lpstr>관심사 분리 원칙</vt:lpstr>
      <vt:lpstr>관심사 분리 원칙</vt:lpstr>
      <vt:lpstr>관심사 분리 원칙</vt:lpstr>
      <vt:lpstr>관심사 분리 원칙</vt:lpstr>
      <vt:lpstr>MVC, MVP, MVVM 패턴의 이해</vt:lpstr>
      <vt:lpstr>MVC, MVP, MVVM 패턴의 이해</vt:lpstr>
      <vt:lpstr>MVC, MVP, MVVM 패턴의 이해</vt:lpstr>
      <vt:lpstr>MVC, MVP, MVVM 패턴의 이해</vt:lpstr>
      <vt:lpstr>Clean Architecture</vt:lpstr>
      <vt:lpstr>Google이 제시하는 Android 앱 권장 아키텍처</vt:lpstr>
      <vt:lpstr>Google이 제시하는 Android 앱 권장 아키텍처</vt:lpstr>
      <vt:lpstr>실제 적용 사례</vt:lpstr>
      <vt:lpstr>실제 적용 사례</vt:lpstr>
      <vt:lpstr>실제 적용 사례</vt:lpstr>
      <vt:lpstr>실제 적용 사례</vt:lpstr>
      <vt:lpstr>실제 적용 사례</vt:lpstr>
      <vt:lpstr>실제 적용 사례</vt:lpstr>
      <vt:lpstr>실제 적용 사례</vt:lpstr>
      <vt:lpstr>실제 적용 사례</vt:lpstr>
      <vt:lpstr>실제 적용 사례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패턴을 활용한 클린 아키텍처</dc:title>
  <dc:creator>정욱 박</dc:creator>
  <cp:lastModifiedBy>Park JungWook</cp:lastModifiedBy>
  <cp:revision>170</cp:revision>
  <dcterms:created xsi:type="dcterms:W3CDTF">2022-05-13T07:12:57Z</dcterms:created>
  <dcterms:modified xsi:type="dcterms:W3CDTF">2022-05-15T14:59:34Z</dcterms:modified>
</cp:coreProperties>
</file>