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843A-061C-4EEB-A54D-213E6A90F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E277C-A856-4681-8E7C-F0D255EBE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ED34-0155-4C5F-B880-52C62D03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68DA-E5AB-4E9E-8B9F-9364213F8A6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7768D-B463-4502-816D-3B3E9717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0ACDB-C442-453A-A811-9989EC51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A520-1D96-4363-903B-16DB25AE5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CB13-69FA-473E-9A3F-C53507B4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A586D-C93A-4579-B0D4-6C7378775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7CB2B-7027-480C-8A32-FECE2248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68DA-E5AB-4E9E-8B9F-9364213F8A6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7D253-4C6D-44AD-974B-12E5F13D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B855-2CD4-4555-BDB1-393051CF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A520-1D96-4363-903B-16DB25AE5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36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87434-CC20-46FB-9215-2D5975683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865C9-9309-43E7-97DE-D6C9E2472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AC75D-D18B-40B6-A902-82CB0AB9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68DA-E5AB-4E9E-8B9F-9364213F8A6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907-5B90-462D-B8EC-B35B9AD3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F24E7-45F7-4185-993D-1C6FF1C5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A520-1D96-4363-903B-16DB25AE5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5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E159-3360-4907-8A87-095BA73E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C607-13F8-4219-BCD1-49EAC84E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5970A-C5C5-4369-B318-6AA1BE62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68DA-E5AB-4E9E-8B9F-9364213F8A6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BD87A-6E42-49DB-88FA-1A01D590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CD3AE-D196-44E4-A01B-F38470B3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A520-1D96-4363-903B-16DB25AE5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2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D95E-EBD9-46E0-9846-FDD2E1B3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C185F-4F32-40FE-8C15-EC5C4D93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85199-A456-4FB3-82C9-210615A2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68DA-E5AB-4E9E-8B9F-9364213F8A6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E85E2-58FF-40F8-AA08-4A4D7034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34B5-BC21-40BA-B573-70687098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A520-1D96-4363-903B-16DB25AE5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3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D21D-054B-4A56-A951-2280D46B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4D15-3946-443C-998D-43B5F740C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668E8-77D2-4FA0-8C2D-AA1662A5F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69D0A-75CF-435E-B48D-73E7CF8B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68DA-E5AB-4E9E-8B9F-9364213F8A6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29746-AD2E-4BAE-A259-971D6F25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FD3DC-9AF5-4ECE-AB55-ECB2B827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A520-1D96-4363-903B-16DB25AE5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59B4-FD9E-40B0-A857-07BC2220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D4533-7250-40B1-958E-AF4375BD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D5E07-8D22-4AF0-80E4-B243EF192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36AE4-1B31-4BF6-91DC-DD2B4E444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60BBD-15F5-4C7B-887D-11B20A695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B4602-330F-4C90-AC96-A0E276FD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68DA-E5AB-4E9E-8B9F-9364213F8A6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FD96E-F32F-46AB-901B-97625D44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9CE9B-F022-432C-AE0C-0A5DC1BD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A520-1D96-4363-903B-16DB25AE5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1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CB5D-F078-4908-8713-1723B656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BE4B2-D2A6-477F-9B85-8E0A9D2C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68DA-E5AB-4E9E-8B9F-9364213F8A6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A7465-F55E-47D5-A933-B1A85B73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300F4-FF2C-49FA-A8BF-0AC5021C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A520-1D96-4363-903B-16DB25AE5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4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BB38B-F193-4A23-B0E2-8DA53D73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68DA-E5AB-4E9E-8B9F-9364213F8A6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91D4B-028D-4A2B-B42A-5ECED465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3A1B4-03FA-447C-8B4A-4E865110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A520-1D96-4363-903B-16DB25AE5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7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5427-D0F7-4A84-86BD-3DA1F8EE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5608-6E28-4AF7-A793-E7FA1287C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9D26-AF77-4D4A-9438-098654FAB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DDFD3-93F9-412D-9591-16309F83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68DA-E5AB-4E9E-8B9F-9364213F8A6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92C25-2B39-4C3F-8385-1FFD016D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8D10E-911A-4F14-B437-F9B9AC9A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A520-1D96-4363-903B-16DB25AE5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6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34E0-BF01-4BB7-94C2-53FF712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83F15-3A60-4BBE-828C-E1404D109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1FCC2-29ED-41E8-877D-56224DD58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A8F42-B55D-4454-B529-E1C26BDE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68DA-E5AB-4E9E-8B9F-9364213F8A6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7224-B84C-411D-AC89-DAA18CF7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44B24-ACFB-4268-BD0D-F17166D8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A520-1D96-4363-903B-16DB25AE5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12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B7889-6BC1-4757-B41D-0B3DA990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E9F6A-C4B3-423E-B42C-9030D8698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B387-719B-4C6A-8D81-0ACEA8F99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B68DA-E5AB-4E9E-8B9F-9364213F8A6E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C0DE0-0405-45C5-B0EB-FD733B159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035C-05A4-488A-A4B9-7FAF0225B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A520-1D96-4363-903B-16DB25AE5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ko/topics/api/what-is-a-rest-api" TargetMode="External"/><Relationship Id="rId2" Type="http://schemas.openxmlformats.org/officeDocument/2006/relationships/hyperlink" Target="https://dl.acm.org/doi/book/10.5555/93229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NU-CS/catlas-backend" TargetMode="External"/><Relationship Id="rId2" Type="http://schemas.openxmlformats.org/officeDocument/2006/relationships/hyperlink" Target="https://github.com/GNU-CS/catlas-fronten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NU-C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cloud/learn/three-tier-architectu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NU-CS/catlas-frontend/issues/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2358-60C9-47F6-93E1-D0FABA679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CATLAS</a:t>
            </a:r>
            <a:r>
              <a:rPr lang="ko-KR" altLang="en-US" dirty="0"/>
              <a:t> 개발일지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6505E-9B9B-47C9-B8C0-539FA31D7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2016010873 </a:t>
            </a:r>
            <a:r>
              <a:rPr lang="ko-KR" altLang="en-US" dirty="0"/>
              <a:t>박정욱</a:t>
            </a:r>
          </a:p>
        </p:txBody>
      </p:sp>
    </p:spTree>
    <p:extLst>
      <p:ext uri="{BB962C8B-B14F-4D97-AF65-F5344CB8AC3E}">
        <p14:creationId xmlns:p14="http://schemas.microsoft.com/office/powerpoint/2010/main" val="80771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A32D-B64F-489F-934D-F2220E65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npm</a:t>
            </a:r>
            <a:r>
              <a:rPr lang="en-US" altLang="ko-KR" dirty="0"/>
              <a:t> trends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7C3B3-D028-4F96-A243-73801E32E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809" y="1825625"/>
            <a:ext cx="8040381" cy="4351338"/>
          </a:xfrm>
        </p:spPr>
      </p:pic>
    </p:spTree>
    <p:extLst>
      <p:ext uri="{BB962C8B-B14F-4D97-AF65-F5344CB8AC3E}">
        <p14:creationId xmlns:p14="http://schemas.microsoft.com/office/powerpoint/2010/main" val="314915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0DE6-39B7-4473-9599-10C4CAC3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Backend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566B-ADC0-493B-9CFE-BD2E0B0F5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기술 스택 결정 이슈에 의거하여 다음과 같이 결정함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언어 </a:t>
            </a:r>
            <a:r>
              <a:rPr lang="en-US" altLang="ko-KR" dirty="0"/>
              <a:t>: Python</a:t>
            </a:r>
          </a:p>
          <a:p>
            <a:endParaRPr lang="en-US" altLang="ko-KR" dirty="0"/>
          </a:p>
          <a:p>
            <a:r>
              <a:rPr lang="ko-KR" altLang="en-US" dirty="0"/>
              <a:t>프레임워크 </a:t>
            </a:r>
            <a:r>
              <a:rPr lang="en-US" altLang="ko-KR" dirty="0"/>
              <a:t>: Django, </a:t>
            </a:r>
            <a:r>
              <a:rPr lang="en-US" altLang="ko-KR" dirty="0" err="1"/>
              <a:t>django</a:t>
            </a:r>
            <a:r>
              <a:rPr lang="en-US" altLang="ko-KR" dirty="0"/>
              <a:t>-rest-framework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01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03E4-44A2-4973-9F49-8130BCF4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</a:t>
            </a:r>
            <a:endParaRPr lang="ko-KR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AA6C1F-BF15-4D34-A321-6F00301D4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862" y="2600325"/>
            <a:ext cx="8296275" cy="828675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0FD361D-10F5-4FB0-B756-9ADB0201F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323" y="4494336"/>
            <a:ext cx="2401078" cy="644192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AD4797F-D88C-46D2-BEBB-53DAB311766A}"/>
              </a:ext>
            </a:extLst>
          </p:cNvPr>
          <p:cNvSpPr/>
          <p:nvPr/>
        </p:nvSpPr>
        <p:spPr>
          <a:xfrm>
            <a:off x="4042663" y="3911362"/>
            <a:ext cx="7402014" cy="1810139"/>
          </a:xfrm>
          <a:prstGeom prst="wedgeRoundRectCallout">
            <a:avLst>
              <a:gd name="adj1" fmla="val -59913"/>
              <a:gd name="adj2" fmla="val 271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Django</a:t>
            </a:r>
            <a:r>
              <a:rPr lang="ko-KR" altLang="en-US" dirty="0">
                <a:solidFill>
                  <a:schemeClr val="tx1"/>
                </a:solidFill>
              </a:rPr>
              <a:t>는 신속한 개발과 깨끗하고 실용적인 디자인을 장려하는 고급 </a:t>
            </a:r>
            <a:r>
              <a:rPr lang="en-US" altLang="ko-KR" dirty="0">
                <a:solidFill>
                  <a:schemeClr val="tx1"/>
                </a:solidFill>
              </a:rPr>
              <a:t>Python </a:t>
            </a:r>
            <a:r>
              <a:rPr lang="ko-KR" altLang="en-US" dirty="0">
                <a:solidFill>
                  <a:schemeClr val="tx1"/>
                </a:solidFill>
              </a:rPr>
              <a:t>웹 프레임워크입니다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숙련된 개발자가 구축한 이 제품은 웹 개발의 번거로움을 많이 처리하므로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바퀴를 다시 돌릴 필요 없이 앱 작성에 집중할 수 있습니다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무료 오픈 소스입니다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7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53A3-8AC0-496F-8550-C0D97B6F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외 도구들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E6C71-0530-4169-9F69-5B10CB627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Insomnia</a:t>
            </a:r>
          </a:p>
          <a:p>
            <a:endParaRPr lang="en-US" altLang="ko-KR" dirty="0"/>
          </a:p>
          <a:p>
            <a:r>
              <a:rPr lang="en-US" altLang="ko-KR" dirty="0"/>
              <a:t>Visual Studio Code</a:t>
            </a:r>
          </a:p>
          <a:p>
            <a:endParaRPr lang="en-US" altLang="ko-KR" dirty="0"/>
          </a:p>
          <a:p>
            <a:r>
              <a:rPr lang="en-US" altLang="ko-KR" dirty="0"/>
              <a:t>Git(Hub)</a:t>
            </a:r>
          </a:p>
          <a:p>
            <a:endParaRPr lang="en-US" altLang="ko-KR" dirty="0"/>
          </a:p>
          <a:p>
            <a:r>
              <a:rPr lang="en-US" altLang="ko-KR" dirty="0"/>
              <a:t>Docker(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487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51BC-33DC-4D5B-BAA9-3EF7D1E6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 예상도</a:t>
            </a:r>
          </a:p>
        </p:txBody>
      </p:sp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85A6BA17-4BCC-43EB-B2B7-C4384E376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9528" y="3590107"/>
            <a:ext cx="914400" cy="914400"/>
          </a:xfrm>
          <a:prstGeom prst="rect">
            <a:avLst/>
          </a:prstGeom>
        </p:spPr>
      </p:pic>
      <p:pic>
        <p:nvPicPr>
          <p:cNvPr id="10" name="Graphic 9" descr="Smart Phone with solid fill">
            <a:extLst>
              <a:ext uri="{FF2B5EF4-FFF2-40B4-BE49-F238E27FC236}">
                <a16:creationId xmlns:a16="http://schemas.microsoft.com/office/drawing/2014/main" id="{5F9ED136-6F6F-4A1B-B96B-899D2F4E9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3928" y="3590107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D99038D-C26C-494A-94F8-B0A860A2C665}"/>
              </a:ext>
            </a:extLst>
          </p:cNvPr>
          <p:cNvSpPr/>
          <p:nvPr/>
        </p:nvSpPr>
        <p:spPr>
          <a:xfrm>
            <a:off x="4297435" y="3132907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Frontend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Webpage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20D4EC-824D-4E91-8DFA-5EDD8BAB6417}"/>
              </a:ext>
            </a:extLst>
          </p:cNvPr>
          <p:cNvSpPr/>
          <p:nvPr/>
        </p:nvSpPr>
        <p:spPr>
          <a:xfrm>
            <a:off x="8791663" y="3387487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Backend App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58F4DD-563D-4773-A9A7-6AFBF5B9CE04}"/>
              </a:ext>
            </a:extLst>
          </p:cNvPr>
          <p:cNvSpPr/>
          <p:nvPr/>
        </p:nvSpPr>
        <p:spPr>
          <a:xfrm>
            <a:off x="7211735" y="2680561"/>
            <a:ext cx="3509396" cy="2670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AC788D-1AB7-4403-A3E2-EB20F815CAA2}"/>
              </a:ext>
            </a:extLst>
          </p:cNvPr>
          <p:cNvSpPr txBox="1"/>
          <p:nvPr/>
        </p:nvSpPr>
        <p:spPr>
          <a:xfrm>
            <a:off x="7340368" y="2838490"/>
            <a:ext cx="199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Docker Container</a:t>
            </a:r>
            <a:endParaRPr lang="ko-KR" alt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42A6C-0469-461B-945E-79E89EC47A67}"/>
              </a:ext>
            </a:extLst>
          </p:cNvPr>
          <p:cNvCxnSpPr>
            <a:cxnSpLocks/>
          </p:cNvCxnSpPr>
          <p:nvPr/>
        </p:nvCxnSpPr>
        <p:spPr>
          <a:xfrm>
            <a:off x="3008328" y="4047307"/>
            <a:ext cx="993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E15A726-3DD5-435F-A892-F63DDB9C7399}"/>
              </a:ext>
            </a:extLst>
          </p:cNvPr>
          <p:cNvCxnSpPr>
            <a:cxnSpLocks/>
            <a:stCxn id="12" idx="2"/>
            <a:endCxn id="14" idx="2"/>
          </p:cNvCxnSpPr>
          <p:nvPr/>
        </p:nvCxnSpPr>
        <p:spPr>
          <a:xfrm rot="16200000" flipH="1">
            <a:off x="6894459" y="3279083"/>
            <a:ext cx="389350" cy="3754598"/>
          </a:xfrm>
          <a:prstGeom prst="curvedConnector3">
            <a:avLst>
              <a:gd name="adj1" fmla="val 2535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0D888CD-BDE5-47D3-B69A-04870A5FDE70}"/>
              </a:ext>
            </a:extLst>
          </p:cNvPr>
          <p:cNvCxnSpPr>
            <a:cxnSpLocks/>
            <a:stCxn id="14" idx="0"/>
            <a:endCxn id="12" idx="0"/>
          </p:cNvCxnSpPr>
          <p:nvPr/>
        </p:nvCxnSpPr>
        <p:spPr>
          <a:xfrm rot="16200000" flipH="1" flipV="1">
            <a:off x="6862961" y="1029435"/>
            <a:ext cx="452346" cy="3754598"/>
          </a:xfrm>
          <a:prstGeom prst="curvedConnector3">
            <a:avLst>
              <a:gd name="adj1" fmla="val -1302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B0BB68A-7E4E-472C-9D1C-050D1C998644}"/>
              </a:ext>
            </a:extLst>
          </p:cNvPr>
          <p:cNvSpPr txBox="1"/>
          <p:nvPr/>
        </p:nvSpPr>
        <p:spPr>
          <a:xfrm>
            <a:off x="6285355" y="6123543"/>
            <a:ext cx="160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REST Request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38A40C-145B-4BB0-B98E-A019BE67E551}"/>
              </a:ext>
            </a:extLst>
          </p:cNvPr>
          <p:cNvSpPr txBox="1"/>
          <p:nvPr/>
        </p:nvSpPr>
        <p:spPr>
          <a:xfrm>
            <a:off x="6207610" y="1538742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REST Response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36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A24A-574D-400D-9C51-2411FE8B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C1CE-3093-4F30-BE96-A96174F6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 err="1"/>
              <a:t>RE</a:t>
            </a:r>
            <a:r>
              <a:rPr lang="en-US" altLang="ko-KR" dirty="0" err="1"/>
              <a:t>presentational</a:t>
            </a:r>
            <a:r>
              <a:rPr lang="en-US" altLang="ko-KR" dirty="0"/>
              <a:t> </a:t>
            </a:r>
            <a:r>
              <a:rPr lang="en-US" altLang="ko-KR" u="sng" dirty="0"/>
              <a:t>S</a:t>
            </a:r>
            <a:r>
              <a:rPr lang="en-US" altLang="ko-KR" dirty="0"/>
              <a:t>tate </a:t>
            </a:r>
            <a:r>
              <a:rPr lang="en-US" altLang="ko-KR" u="sng" dirty="0"/>
              <a:t>T</a:t>
            </a:r>
            <a:r>
              <a:rPr lang="en-US" altLang="ko-KR" dirty="0"/>
              <a:t>ransfer</a:t>
            </a:r>
          </a:p>
          <a:p>
            <a:endParaRPr lang="en-US" altLang="ko-KR" dirty="0"/>
          </a:p>
          <a:p>
            <a:r>
              <a:rPr lang="en-US" altLang="ko-KR" dirty="0">
                <a:effectLst/>
                <a:hlinkClick r:id="rId2"/>
              </a:rPr>
              <a:t>Architectural Styles and the Design of Network-based Software Architectures </a:t>
            </a:r>
            <a:r>
              <a:rPr lang="en-US" altLang="ko-KR" dirty="0">
                <a:effectLst/>
              </a:rPr>
              <a:t>– </a:t>
            </a:r>
            <a:r>
              <a:rPr lang="en-US" altLang="ko-KR" dirty="0"/>
              <a:t>Roy</a:t>
            </a:r>
            <a:r>
              <a:rPr lang="ko-KR" altLang="en-US" dirty="0"/>
              <a:t> </a:t>
            </a:r>
            <a:r>
              <a:rPr lang="en-US" altLang="ko-KR" dirty="0"/>
              <a:t>T.</a:t>
            </a:r>
            <a:r>
              <a:rPr lang="ko-KR" altLang="en-US" dirty="0"/>
              <a:t> </a:t>
            </a:r>
            <a:r>
              <a:rPr lang="en-US" altLang="ko-KR" dirty="0"/>
              <a:t>Fielding</a:t>
            </a:r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REST API(RESTful API, </a:t>
            </a:r>
            <a:r>
              <a:rPr lang="ko-KR" altLang="en-US" dirty="0">
                <a:hlinkClick r:id="rId3"/>
              </a:rPr>
              <a:t>레스트풀 </a:t>
            </a:r>
            <a:r>
              <a:rPr lang="en-US" altLang="ko-KR" dirty="0">
                <a:hlinkClick r:id="rId3"/>
              </a:rPr>
              <a:t>API)</a:t>
            </a:r>
            <a:r>
              <a:rPr lang="ko-KR" altLang="en-US" dirty="0">
                <a:hlinkClick r:id="rId3"/>
              </a:rPr>
              <a:t>란</a:t>
            </a:r>
            <a:r>
              <a:rPr lang="en-US" altLang="ko-KR" dirty="0">
                <a:hlinkClick r:id="rId3"/>
              </a:rPr>
              <a:t>? </a:t>
            </a:r>
            <a:r>
              <a:rPr lang="ko-KR" altLang="en-US" dirty="0">
                <a:hlinkClick r:id="rId3"/>
              </a:rPr>
              <a:t>구현 및 사용법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89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C7CD-85D1-4445-98B5-ACC175E8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1E59A-5A78-4A33-A791-186938AD2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13653"/>
            <a:ext cx="10515600" cy="14306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0D2E8-07CC-4365-B616-6312E283E1D6}"/>
              </a:ext>
            </a:extLst>
          </p:cNvPr>
          <p:cNvSpPr txBox="1"/>
          <p:nvPr/>
        </p:nvSpPr>
        <p:spPr>
          <a:xfrm>
            <a:off x="3083476" y="4644092"/>
            <a:ext cx="6025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https://aws.amazon.com/ko/docker/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7669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15A6-524C-4E25-9D96-A53BD2B8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진척 상황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4A17-8ED6-44B1-9FB1-6F3F5E45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메인 페이지 및 </a:t>
            </a:r>
            <a:r>
              <a:rPr lang="en-US" altLang="ko-KR" dirty="0"/>
              <a:t>Footer</a:t>
            </a:r>
            <a:r>
              <a:rPr lang="ko-KR" altLang="en-US" dirty="0"/>
              <a:t> 작성 </a:t>
            </a:r>
            <a:r>
              <a:rPr lang="en-US" altLang="ko-KR" dirty="0"/>
              <a:t>– </a:t>
            </a:r>
            <a:r>
              <a:rPr lang="ko-KR" altLang="en-US" dirty="0"/>
              <a:t>진행 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계정명</a:t>
            </a:r>
            <a:r>
              <a:rPr lang="en-US" altLang="ko-KR" dirty="0"/>
              <a:t>/</a:t>
            </a:r>
            <a:r>
              <a:rPr lang="ko-KR" altLang="en-US" dirty="0"/>
              <a:t>비밀번호 입력을 통한 인증 시스템 </a:t>
            </a:r>
            <a:r>
              <a:rPr lang="en-US" altLang="ko-KR" dirty="0"/>
              <a:t>– </a:t>
            </a:r>
            <a:r>
              <a:rPr lang="ko-KR" altLang="en-US" dirty="0"/>
              <a:t>진행 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동아리</a:t>
            </a:r>
            <a:r>
              <a:rPr lang="en-US" altLang="ko-KR" dirty="0"/>
              <a:t>/</a:t>
            </a:r>
            <a:r>
              <a:rPr lang="ko-KR" altLang="en-US" dirty="0"/>
              <a:t>집부 페이지 </a:t>
            </a:r>
            <a:r>
              <a:rPr lang="en-US" altLang="ko-KR" dirty="0"/>
              <a:t>– </a:t>
            </a:r>
            <a:r>
              <a:rPr lang="ko-KR" altLang="en-US" dirty="0"/>
              <a:t>예정 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게시판 및 게시글 관리</a:t>
            </a:r>
            <a:r>
              <a:rPr lang="en-US" altLang="ko-KR" dirty="0"/>
              <a:t> </a:t>
            </a:r>
            <a:r>
              <a:rPr lang="ko-KR" altLang="en-US" dirty="0"/>
              <a:t>기능 </a:t>
            </a:r>
            <a:r>
              <a:rPr lang="en-US" altLang="ko-KR" dirty="0"/>
              <a:t>– </a:t>
            </a:r>
          </a:p>
          <a:p>
            <a:endParaRPr lang="en-US" altLang="ko-KR" dirty="0"/>
          </a:p>
          <a:p>
            <a:r>
              <a:rPr lang="ko-KR" altLang="en-US" dirty="0"/>
              <a:t>관련 웹사이트 바로가기 페이지 </a:t>
            </a:r>
            <a:r>
              <a:rPr lang="en-US" altLang="ko-KR" dirty="0"/>
              <a:t>– </a:t>
            </a:r>
            <a:r>
              <a:rPr lang="ko-KR" altLang="en-US" dirty="0"/>
              <a:t>○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30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273B-B45E-424F-BA23-AC8E60B2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진척 상황 표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DEE54E-8ECF-418F-9FFD-B9F4D71B4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188003"/>
              </p:ext>
            </p:extLst>
          </p:nvPr>
        </p:nvGraphicFramePr>
        <p:xfrm>
          <a:off x="1121853" y="1948673"/>
          <a:ext cx="4378004" cy="4544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002">
                  <a:extLst>
                    <a:ext uri="{9D8B030D-6E8A-4147-A177-3AD203B41FA5}">
                      <a16:colId xmlns:a16="http://schemas.microsoft.com/office/drawing/2014/main" val="3303151172"/>
                    </a:ext>
                  </a:extLst>
                </a:gridCol>
                <a:gridCol w="2189002">
                  <a:extLst>
                    <a:ext uri="{9D8B030D-6E8A-4147-A177-3AD203B41FA5}">
                      <a16:colId xmlns:a16="http://schemas.microsoft.com/office/drawing/2014/main" val="297044991"/>
                    </a:ext>
                  </a:extLst>
                </a:gridCol>
              </a:tblGrid>
              <a:tr h="757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marL="78866" marR="78866" marT="39433" marB="394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현황</a:t>
                      </a:r>
                    </a:p>
                  </a:txBody>
                  <a:tcPr marL="78866" marR="78866" marT="39433" marB="39433" anchor="ctr"/>
                </a:tc>
                <a:extLst>
                  <a:ext uri="{0D108BD9-81ED-4DB2-BD59-A6C34878D82A}">
                    <a16:rowId xmlns:a16="http://schemas.microsoft.com/office/drawing/2014/main" val="2369531763"/>
                  </a:ext>
                </a:extLst>
              </a:tr>
              <a:tr h="757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메인 페이지</a:t>
                      </a:r>
                      <a:r>
                        <a:rPr lang="en-US" altLang="ko-KR" sz="1600" dirty="0"/>
                        <a:t>, Footer</a:t>
                      </a:r>
                      <a:endParaRPr lang="ko-KR" altLang="en-US" sz="1600" dirty="0"/>
                    </a:p>
                  </a:txBody>
                  <a:tcPr marL="78866" marR="78866" marT="39433" marB="394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△</a:t>
                      </a:r>
                    </a:p>
                  </a:txBody>
                  <a:tcPr marL="78866" marR="78866" marT="39433" marB="39433" anchor="ctr"/>
                </a:tc>
                <a:extLst>
                  <a:ext uri="{0D108BD9-81ED-4DB2-BD59-A6C34878D82A}">
                    <a16:rowId xmlns:a16="http://schemas.microsoft.com/office/drawing/2014/main" val="3242073321"/>
                  </a:ext>
                </a:extLst>
              </a:tr>
              <a:tr h="757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계정 인증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관리</a:t>
                      </a:r>
                    </a:p>
                  </a:txBody>
                  <a:tcPr marL="78866" marR="78866" marT="39433" marB="394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△</a:t>
                      </a:r>
                    </a:p>
                  </a:txBody>
                  <a:tcPr marL="78866" marR="78866" marT="39433" marB="39433" anchor="ctr"/>
                </a:tc>
                <a:extLst>
                  <a:ext uri="{0D108BD9-81ED-4DB2-BD59-A6C34878D82A}">
                    <a16:rowId xmlns:a16="http://schemas.microsoft.com/office/drawing/2014/main" val="302168589"/>
                  </a:ext>
                </a:extLst>
              </a:tr>
              <a:tr h="757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동아리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집부 페이지</a:t>
                      </a:r>
                    </a:p>
                  </a:txBody>
                  <a:tcPr marL="78866" marR="78866" marT="39433" marB="394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△</a:t>
                      </a:r>
                    </a:p>
                  </a:txBody>
                  <a:tcPr marL="78866" marR="78866" marT="39433" marB="39433" anchor="ctr"/>
                </a:tc>
                <a:extLst>
                  <a:ext uri="{0D108BD9-81ED-4DB2-BD59-A6C34878D82A}">
                    <a16:rowId xmlns:a16="http://schemas.microsoft.com/office/drawing/2014/main" val="3841422171"/>
                  </a:ext>
                </a:extLst>
              </a:tr>
              <a:tr h="757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게시판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게시글 관리</a:t>
                      </a:r>
                    </a:p>
                  </a:txBody>
                  <a:tcPr marL="78866" marR="78866" marT="39433" marB="394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△</a:t>
                      </a:r>
                    </a:p>
                  </a:txBody>
                  <a:tcPr marL="78866" marR="78866" marT="39433" marB="39433" anchor="ctr"/>
                </a:tc>
                <a:extLst>
                  <a:ext uri="{0D108BD9-81ED-4DB2-BD59-A6C34878D82A}">
                    <a16:rowId xmlns:a16="http://schemas.microsoft.com/office/drawing/2014/main" val="2754799359"/>
                  </a:ext>
                </a:extLst>
              </a:tr>
              <a:tr h="757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바로가기 페이지</a:t>
                      </a:r>
                    </a:p>
                  </a:txBody>
                  <a:tcPr marL="78866" marR="78866" marT="39433" marB="394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○</a:t>
                      </a:r>
                    </a:p>
                  </a:txBody>
                  <a:tcPr marL="78866" marR="78866" marT="39433" marB="39433" anchor="ctr"/>
                </a:tc>
                <a:extLst>
                  <a:ext uri="{0D108BD9-81ED-4DB2-BD59-A6C34878D82A}">
                    <a16:rowId xmlns:a16="http://schemas.microsoft.com/office/drawing/2014/main" val="23641234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F85B52-1DB1-428D-A536-C0207E048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538636"/>
              </p:ext>
            </p:extLst>
          </p:nvPr>
        </p:nvGraphicFramePr>
        <p:xfrm>
          <a:off x="6692143" y="1948673"/>
          <a:ext cx="4378004" cy="4544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002">
                  <a:extLst>
                    <a:ext uri="{9D8B030D-6E8A-4147-A177-3AD203B41FA5}">
                      <a16:colId xmlns:a16="http://schemas.microsoft.com/office/drawing/2014/main" val="3303151172"/>
                    </a:ext>
                  </a:extLst>
                </a:gridCol>
                <a:gridCol w="2189002">
                  <a:extLst>
                    <a:ext uri="{9D8B030D-6E8A-4147-A177-3AD203B41FA5}">
                      <a16:colId xmlns:a16="http://schemas.microsoft.com/office/drawing/2014/main" val="297044991"/>
                    </a:ext>
                  </a:extLst>
                </a:gridCol>
              </a:tblGrid>
              <a:tr h="757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marL="78866" marR="78866" marT="39433" marB="394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현황</a:t>
                      </a:r>
                    </a:p>
                  </a:txBody>
                  <a:tcPr marL="78866" marR="78866" marT="39433" marB="39433" anchor="ctr"/>
                </a:tc>
                <a:extLst>
                  <a:ext uri="{0D108BD9-81ED-4DB2-BD59-A6C34878D82A}">
                    <a16:rowId xmlns:a16="http://schemas.microsoft.com/office/drawing/2014/main" val="2369531763"/>
                  </a:ext>
                </a:extLst>
              </a:tr>
              <a:tr h="757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사진첩</a:t>
                      </a:r>
                    </a:p>
                  </a:txBody>
                  <a:tcPr marL="78866" marR="78866" marT="39433" marB="394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✕</a:t>
                      </a:r>
                    </a:p>
                  </a:txBody>
                  <a:tcPr marL="78866" marR="78866" marT="39433" marB="39433" anchor="ctr"/>
                </a:tc>
                <a:extLst>
                  <a:ext uri="{0D108BD9-81ED-4DB2-BD59-A6C34878D82A}">
                    <a16:rowId xmlns:a16="http://schemas.microsoft.com/office/drawing/2014/main" val="3242073321"/>
                  </a:ext>
                </a:extLst>
              </a:tr>
              <a:tr h="757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Docker </a:t>
                      </a:r>
                      <a:r>
                        <a:rPr lang="ko-KR" altLang="en-US" sz="1600" dirty="0"/>
                        <a:t>패키징</a:t>
                      </a:r>
                    </a:p>
                  </a:txBody>
                  <a:tcPr marL="78866" marR="78866" marT="39433" marB="394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✕</a:t>
                      </a:r>
                    </a:p>
                  </a:txBody>
                  <a:tcPr marL="78866" marR="78866" marT="39433" marB="39433" anchor="ctr"/>
                </a:tc>
                <a:extLst>
                  <a:ext uri="{0D108BD9-81ED-4DB2-BD59-A6C34878D82A}">
                    <a16:rowId xmlns:a16="http://schemas.microsoft.com/office/drawing/2014/main" val="302168589"/>
                  </a:ext>
                </a:extLst>
              </a:tr>
              <a:tr h="75736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8866" marR="78866" marT="39433" marB="3943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8866" marR="78866" marT="39433" marB="39433" anchor="ctr"/>
                </a:tc>
                <a:extLst>
                  <a:ext uri="{0D108BD9-81ED-4DB2-BD59-A6C34878D82A}">
                    <a16:rowId xmlns:a16="http://schemas.microsoft.com/office/drawing/2014/main" val="3841422171"/>
                  </a:ext>
                </a:extLst>
              </a:tr>
              <a:tr h="75736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8866" marR="78866" marT="39433" marB="3943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8866" marR="78866" marT="39433" marB="39433" anchor="ctr"/>
                </a:tc>
                <a:extLst>
                  <a:ext uri="{0D108BD9-81ED-4DB2-BD59-A6C34878D82A}">
                    <a16:rowId xmlns:a16="http://schemas.microsoft.com/office/drawing/2014/main" val="2754799359"/>
                  </a:ext>
                </a:extLst>
              </a:tr>
              <a:tr h="75736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8866" marR="78866" marT="39433" marB="3943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8866" marR="78866" marT="39433" marB="39433" anchor="ctr"/>
                </a:tc>
                <a:extLst>
                  <a:ext uri="{0D108BD9-81ED-4DB2-BD59-A6C34878D82A}">
                    <a16:rowId xmlns:a16="http://schemas.microsoft.com/office/drawing/2014/main" val="2364123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611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A18A-2D12-471B-8D59-E8AFA67E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523F-A984-465B-AA0F-98BD506E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Frontend/Backend/</a:t>
            </a:r>
            <a:r>
              <a:rPr lang="ko-KR" altLang="en-US" dirty="0"/>
              <a:t>그 외 도구에 대해 더 자세한 </a:t>
            </a:r>
            <a:r>
              <a:rPr lang="en-US" altLang="ko-KR" dirty="0"/>
              <a:t>PPT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개강 이전까지 서비스 배포를 목표로 개발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미리보기</a:t>
            </a:r>
            <a:r>
              <a:rPr lang="en-US" altLang="ko-KR" dirty="0"/>
              <a:t> – </a:t>
            </a:r>
            <a:r>
              <a:rPr lang="en-US" altLang="ko-KR" dirty="0">
                <a:hlinkClick r:id="rId2"/>
              </a:rPr>
              <a:t>Frontend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Backend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725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84A6-FF45-4CFC-9428-EBAD313D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81245-86E5-489E-8037-7F9E7FD4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 목적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사용 도구 및 기술 개요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진척 상황</a:t>
            </a:r>
          </a:p>
        </p:txBody>
      </p:sp>
    </p:spTree>
    <p:extLst>
      <p:ext uri="{BB962C8B-B14F-4D97-AF65-F5344CB8AC3E}">
        <p14:creationId xmlns:p14="http://schemas.microsoft.com/office/powerpoint/2010/main" val="129809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1229-70EB-4E52-B5B0-79127C46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50CDD-DDE8-4872-B3FE-908CE905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유지보수 불가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관심 미비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개인 실력 향상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단체 이름으로</a:t>
            </a:r>
            <a:r>
              <a:rPr lang="en-US" altLang="ko-KR" dirty="0"/>
              <a:t> </a:t>
            </a:r>
            <a:r>
              <a:rPr lang="ko-KR" altLang="en-US" dirty="0"/>
              <a:t>개발 기록</a:t>
            </a:r>
          </a:p>
        </p:txBody>
      </p:sp>
    </p:spTree>
    <p:extLst>
      <p:ext uri="{BB962C8B-B14F-4D97-AF65-F5344CB8AC3E}">
        <p14:creationId xmlns:p14="http://schemas.microsoft.com/office/powerpoint/2010/main" val="87511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A41C-7D9A-44E3-A660-440F1E1D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목적</a:t>
            </a:r>
          </a:p>
        </p:txBody>
      </p:sp>
      <p:pic>
        <p:nvPicPr>
          <p:cNvPr id="7" name="Picture 6" descr="Footer paragraph of CATLAS(2017)">
            <a:extLst>
              <a:ext uri="{FF2B5EF4-FFF2-40B4-BE49-F238E27FC236}">
                <a16:creationId xmlns:a16="http://schemas.microsoft.com/office/drawing/2014/main" id="{49A3CF47-7530-4840-9BA6-2FD6D238611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78" y="2674833"/>
            <a:ext cx="9130442" cy="1508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416E90-C75F-4D4F-AE43-4A97274FEF73}"/>
              </a:ext>
            </a:extLst>
          </p:cNvPr>
          <p:cNvSpPr txBox="1"/>
          <p:nvPr/>
        </p:nvSpPr>
        <p:spPr>
          <a:xfrm>
            <a:off x="3218575" y="4644091"/>
            <a:ext cx="575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Footer paragraph of CATLAS(2017)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272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8921-ED0E-40D2-81DC-FA8DF177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A8D2-2F40-4E0A-A045-55FB06AD1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학생들이 학과에 기여할 수 있는 경로가 명확하지 않다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선배들의 작업물이 별도로 관리되지 않아 후배들에게 전달되지 못하고 유실된다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14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B72B-4420-4409-ACE9-58C7A81B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목적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2F8DAD-6DEF-4BAD-82C6-8A5DA4AE0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987" y="2800350"/>
            <a:ext cx="7058025" cy="1257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A08674-0A68-4D50-AF9F-3230BD7355A1}"/>
              </a:ext>
            </a:extLst>
          </p:cNvPr>
          <p:cNvSpPr txBox="1"/>
          <p:nvPr/>
        </p:nvSpPr>
        <p:spPr>
          <a:xfrm>
            <a:off x="3742630" y="4644092"/>
            <a:ext cx="4706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hlinkClick r:id="rId3"/>
              </a:rPr>
              <a:t>https://github.com/GNU-CS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873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06FA-8C19-47AC-A254-DB6F6C76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도구 및 기술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6B05-5DB1-4C60-AA38-E8DB6632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Three-Tier Architecture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Frontend – Presentation</a:t>
            </a:r>
            <a:r>
              <a:rPr lang="ko-KR" altLang="en-US" dirty="0"/>
              <a:t> </a:t>
            </a:r>
            <a:r>
              <a:rPr lang="en-US" altLang="ko-KR" dirty="0"/>
              <a:t>Tier</a:t>
            </a:r>
          </a:p>
          <a:p>
            <a:pPr lvl="1"/>
            <a:r>
              <a:rPr lang="en-US" altLang="ko-KR" dirty="0"/>
              <a:t>JavaScript</a:t>
            </a:r>
          </a:p>
          <a:p>
            <a:pPr lvl="1"/>
            <a:r>
              <a:rPr lang="en-US" altLang="ko-KR" dirty="0"/>
              <a:t>React</a:t>
            </a:r>
          </a:p>
          <a:p>
            <a:endParaRPr lang="en-US" altLang="ko-KR" dirty="0"/>
          </a:p>
          <a:p>
            <a:r>
              <a:rPr lang="en-US" altLang="ko-KR" dirty="0"/>
              <a:t>Backend – Application Tier</a:t>
            </a:r>
          </a:p>
          <a:p>
            <a:pPr lvl="1"/>
            <a:r>
              <a:rPr lang="en-US" altLang="ko-KR" dirty="0"/>
              <a:t>Python</a:t>
            </a:r>
          </a:p>
          <a:p>
            <a:pPr lvl="1"/>
            <a:r>
              <a:rPr lang="en-US" altLang="ko-KR" dirty="0"/>
              <a:t>Django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142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C788-FB37-4E57-8007-03619ECB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Frontend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D928-D707-43F6-886B-338D4111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프레임워크 결정</a:t>
            </a:r>
            <a:r>
              <a:rPr lang="ko-KR" altLang="en-US" dirty="0"/>
              <a:t> 이슈에 의거하여 다음과 같이 결정함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언어 </a:t>
            </a:r>
            <a:r>
              <a:rPr lang="en-US" altLang="ko-KR" dirty="0"/>
              <a:t>: JavaScript</a:t>
            </a:r>
          </a:p>
          <a:p>
            <a:endParaRPr lang="en-US" altLang="ko-KR" dirty="0"/>
          </a:p>
          <a:p>
            <a:r>
              <a:rPr lang="ko-KR" altLang="en-US" dirty="0"/>
              <a:t>프레임워크 </a:t>
            </a:r>
            <a:r>
              <a:rPr lang="en-US" altLang="ko-KR" dirty="0"/>
              <a:t>: React, semantic-</a:t>
            </a:r>
            <a:r>
              <a:rPr lang="en-US" altLang="ko-KR" dirty="0" err="1"/>
              <a:t>ui</a:t>
            </a:r>
            <a:r>
              <a:rPr lang="en-US" altLang="ko-KR" dirty="0"/>
              <a:t>-react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50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A658-28B0-4DFF-B883-CEFE2422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27FAB8-9614-48FF-9529-73C360E2B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004" y="2300865"/>
            <a:ext cx="10697991" cy="2596851"/>
          </a:xfrm>
        </p:spPr>
      </p:pic>
    </p:spTree>
    <p:extLst>
      <p:ext uri="{BB962C8B-B14F-4D97-AF65-F5344CB8AC3E}">
        <p14:creationId xmlns:p14="http://schemas.microsoft.com/office/powerpoint/2010/main" val="132999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348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Theme</vt:lpstr>
      <vt:lpstr>CATLAS 개발일지 - 1</vt:lpstr>
      <vt:lpstr>목차</vt:lpstr>
      <vt:lpstr>개발 목적</vt:lpstr>
      <vt:lpstr>개발 목적</vt:lpstr>
      <vt:lpstr>개발 목적</vt:lpstr>
      <vt:lpstr>개발 목적</vt:lpstr>
      <vt:lpstr>사용 도구 및 기술</vt:lpstr>
      <vt:lpstr>Frontend</vt:lpstr>
      <vt:lpstr>React</vt:lpstr>
      <vt:lpstr>npm trends</vt:lpstr>
      <vt:lpstr>Backend</vt:lpstr>
      <vt:lpstr>Django</vt:lpstr>
      <vt:lpstr>그 외 도구들</vt:lpstr>
      <vt:lpstr>작동 예상도</vt:lpstr>
      <vt:lpstr>REST</vt:lpstr>
      <vt:lpstr>Docker</vt:lpstr>
      <vt:lpstr>진척 상황</vt:lpstr>
      <vt:lpstr>진척 상황 표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CATLAS 개발일지 - 1</dc:title>
  <dc:creator>정욱</dc:creator>
  <cp:lastModifiedBy>정욱 박</cp:lastModifiedBy>
  <cp:revision>28</cp:revision>
  <dcterms:created xsi:type="dcterms:W3CDTF">2021-02-18T03:55:35Z</dcterms:created>
  <dcterms:modified xsi:type="dcterms:W3CDTF">2021-02-18T05:53:27Z</dcterms:modified>
</cp:coreProperties>
</file>