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60" r:id="rId6"/>
    <p:sldId id="259" r:id="rId7"/>
    <p:sldId id="262" r:id="rId8"/>
    <p:sldId id="263" r:id="rId9"/>
    <p:sldId id="267" r:id="rId10"/>
    <p:sldId id="264" r:id="rId11"/>
    <p:sldId id="269" r:id="rId12"/>
    <p:sldId id="266" r:id="rId13"/>
    <p:sldId id="265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AD4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3D00-6781-44A7-A80C-A2C2230F3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04D23-226E-4048-97CE-64C2F8898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09264-1B30-4E68-B60E-82D6B14C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48A3-65BA-4F6C-AA5F-3C514FA0408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76114-4DA1-49CE-81DA-9AE7F11C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20F48-330A-4108-8D8F-FAB77A5A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8AD4-35A1-4248-A014-0C3657A2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00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0338-BA6A-4A50-911F-1481E0B4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882DA-C0C2-4CB8-B967-17478D6E7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79719-ED1D-4BE0-8A26-AEEDE5E1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48A3-65BA-4F6C-AA5F-3C514FA0408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98FF5-8667-4D99-8BFF-C9ECAB37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9F319-1984-4008-905A-01343670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8AD4-35A1-4248-A014-0C3657A2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3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09073-3574-4CA8-8603-1F0C4750E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5F2C4-A19E-43CF-857A-04747055D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BE81E-2ABB-470D-BAED-72C26059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48A3-65BA-4F6C-AA5F-3C514FA0408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8FCD1-431E-462C-8DD8-34F4588E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B6D89-32CA-430A-A72C-AD232ADE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8AD4-35A1-4248-A014-0C3657A2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8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72E5-9FEA-42D6-A9A5-E2A0B8C3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3F3F-528E-4FCE-90EE-4C5A8622A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0C15-442A-4AB0-BFF6-C6414232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48A3-65BA-4F6C-AA5F-3C514FA0408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B56A1-8625-4337-B5CE-A39B5758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D30F8-E2C3-4EB0-8D2D-C5DE826B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8AD4-35A1-4248-A014-0C3657A2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7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5140-6E3E-434B-81E5-A741FA26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510A-7EFF-477A-9311-97A4DAAF6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087B-00E9-45B1-BDEB-35F361D8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48A3-65BA-4F6C-AA5F-3C514FA0408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F0F5E-FAF8-4C18-AB80-8D4672AF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73FCF-0AAA-4038-AC96-1B129468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8AD4-35A1-4248-A014-0C3657A2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31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9125-2451-4FE5-B720-58B78736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78D99-9C9A-412E-A83F-1EEA5130A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E1971-0C9A-4D10-A66E-BA89CDF3B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877E3-D1E8-4ADD-ACBD-AAD406D5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48A3-65BA-4F6C-AA5F-3C514FA0408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2B96E-85F8-447A-964C-0323E0E6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22048-8CA6-46F9-AE27-2E222ADB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8AD4-35A1-4248-A014-0C3657A2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1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67D7-A219-4A6F-80F9-0CB598BE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40236-74A5-4C23-93FA-ECB61934A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E31B9-2A10-4CFC-A509-E5C1199A7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DC496-18BB-49A2-BE6F-F4A8603C3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DC654-3283-4590-B57F-C06F78964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CF292-EEE6-4813-B29B-952B987D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48A3-65BA-4F6C-AA5F-3C514FA0408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C2951-3D09-4EEF-9CE3-FD7EA060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1EFD5-D7AD-4E46-9DB8-96E004C5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8AD4-35A1-4248-A014-0C3657A2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5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F0C6-6096-4B80-90EE-DD8647EA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C1475-5455-4A5A-A708-3365CF29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48A3-65BA-4F6C-AA5F-3C514FA0408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88BFF-4F65-476A-BCCC-3D84C472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42B3A-CC17-4108-AA6B-B9983AF7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8AD4-35A1-4248-A014-0C3657A2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4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8EE18-EFC9-48C5-B37E-336BF942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48A3-65BA-4F6C-AA5F-3C514FA0408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C8D67-EA9F-431E-9BFF-0FE11108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A372A-3261-49D3-BDF6-96B2706B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8AD4-35A1-4248-A014-0C3657A2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62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3B0D-27CE-46A9-82BA-6A095170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874D-02A1-4528-A825-BE8AAA9D6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0A472-FD16-4987-B4E1-DF661DA64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313AE-0FB8-467D-AC03-34DA66FF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48A3-65BA-4F6C-AA5F-3C514FA0408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E3A65-2A27-4B08-BF63-B0A6B94C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53783-E5F5-4D59-B0D4-F3ED25F5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8AD4-35A1-4248-A014-0C3657A2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1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35DB-DDF0-4C22-ABA0-3A027CB7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AC3B-9393-4892-9704-DB60FE8E7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165D1-F58A-48E5-9EF1-3DF34AFC9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A8D43-B71E-4302-B81D-DB242EE3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48A3-65BA-4F6C-AA5F-3C514FA0408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A3769-C9CB-4CE7-9D2E-D7553B5A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39EB3-3B0C-4952-B0E2-412F949F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8AD4-35A1-4248-A014-0C3657A2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2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647DB-DC09-4B98-BA88-1355051F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ED7B7-471E-46AE-A35F-B773F7AC0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52868-213B-4482-BE7A-F7C2D0E6C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048A3-65BA-4F6C-AA5F-3C514FA0408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9D4AA-B300-4C79-BD7C-576478CB1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A371D-7E5A-4A0C-BC83-A7787FD50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8AD4-35A1-4248-A014-0C3657A2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0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344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7617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html/rfc626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751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9E56-B5A6-4A29-87AA-37071E001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CATLAS-Backend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840BB-54EC-4DAB-ABB9-484709650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2016010873 </a:t>
            </a:r>
            <a:r>
              <a:rPr lang="ko-KR" altLang="en-US" dirty="0"/>
              <a:t>박정욱</a:t>
            </a:r>
          </a:p>
        </p:txBody>
      </p:sp>
    </p:spTree>
    <p:extLst>
      <p:ext uri="{BB962C8B-B14F-4D97-AF65-F5344CB8AC3E}">
        <p14:creationId xmlns:p14="http://schemas.microsoft.com/office/powerpoint/2010/main" val="314511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C9A3-7BDE-4009-A202-29D87788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BC66B-7137-4F1F-A4CC-9514F0936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PCKS(</a:t>
            </a:r>
            <a:r>
              <a:rPr lang="ko-KR" altLang="en-US" dirty="0"/>
              <a:t>공개 키 암호 표준</a:t>
            </a:r>
            <a:r>
              <a:rPr lang="en-US" altLang="ko-KR" dirty="0"/>
              <a:t>)</a:t>
            </a:r>
            <a:r>
              <a:rPr lang="ko-KR" altLang="en-US" dirty="0"/>
              <a:t>의 일종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RFC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3447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클라이언트단에서 노출되어도 안전하도록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72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D3E4-689D-46EE-B478-AA144E43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</a:t>
            </a:r>
            <a:endParaRPr lang="ko-KR" alt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7DC8AF6-BB28-43DE-9C60-DA3D66EFA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22" y="2385235"/>
            <a:ext cx="4517960" cy="283749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3C146F1-4B59-4AC0-BA2C-F1E3CE52B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318" y="2385234"/>
            <a:ext cx="4517960" cy="28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7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DF44-5829-4A48-B656-3701592B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JWT in RSA-256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E662B4-9C0D-4897-A372-74931918C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234" y="1815791"/>
            <a:ext cx="6555532" cy="4333081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E9FEDD7-A0B6-4414-AC01-0772830925D3}"/>
              </a:ext>
            </a:extLst>
          </p:cNvPr>
          <p:cNvSpPr/>
          <p:nvPr/>
        </p:nvSpPr>
        <p:spPr>
          <a:xfrm>
            <a:off x="5891502" y="2257465"/>
            <a:ext cx="334347" cy="3343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6E4F7B-BED0-47D1-AFE0-4348629D46A8}"/>
              </a:ext>
            </a:extLst>
          </p:cNvPr>
          <p:cNvSpPr/>
          <p:nvPr/>
        </p:nvSpPr>
        <p:spPr>
          <a:xfrm>
            <a:off x="3767855" y="2668013"/>
            <a:ext cx="334347" cy="3343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CFBD92-FEAA-4D3C-84D3-111AAE685545}"/>
              </a:ext>
            </a:extLst>
          </p:cNvPr>
          <p:cNvSpPr/>
          <p:nvPr/>
        </p:nvSpPr>
        <p:spPr>
          <a:xfrm>
            <a:off x="5891501" y="4157552"/>
            <a:ext cx="334347" cy="3343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597546-931F-4926-95D6-732B70D4EA4A}"/>
              </a:ext>
            </a:extLst>
          </p:cNvPr>
          <p:cNvSpPr/>
          <p:nvPr/>
        </p:nvSpPr>
        <p:spPr>
          <a:xfrm>
            <a:off x="3610012" y="4552796"/>
            <a:ext cx="334347" cy="3343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91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3AC2-60ED-412D-B6EA-DA7FF25D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 구조</a:t>
            </a:r>
            <a:endParaRPr lang="en-US" altLang="ko-KR" dirty="0"/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F9B456C5-4539-4437-A0B7-BDD8B08B1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814" y="2397803"/>
            <a:ext cx="1758820" cy="1758820"/>
          </a:xfrm>
          <a:prstGeom prst="rect">
            <a:avLst/>
          </a:prstGeom>
        </p:spPr>
      </p:pic>
      <p:pic>
        <p:nvPicPr>
          <p:cNvPr id="7" name="Graphic 6" descr="Smart Phone with solid fill">
            <a:extLst>
              <a:ext uri="{FF2B5EF4-FFF2-40B4-BE49-F238E27FC236}">
                <a16:creationId xmlns:a16="http://schemas.microsoft.com/office/drawing/2014/main" id="{12F2C249-B3A3-4846-99CC-7E9A765CA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8902" y="4156623"/>
            <a:ext cx="836643" cy="8366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1CE0E5-2E2C-463F-942B-0B68A48639D2}"/>
              </a:ext>
            </a:extLst>
          </p:cNvPr>
          <p:cNvSpPr/>
          <p:nvPr/>
        </p:nvSpPr>
        <p:spPr>
          <a:xfrm>
            <a:off x="3811255" y="2817253"/>
            <a:ext cx="1213751" cy="2048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356BA9-44D7-4F12-A7C4-3A1DFC0DF1AE}"/>
              </a:ext>
            </a:extLst>
          </p:cNvPr>
          <p:cNvSpPr/>
          <p:nvPr/>
        </p:nvSpPr>
        <p:spPr>
          <a:xfrm>
            <a:off x="7166996" y="2808864"/>
            <a:ext cx="1213751" cy="2048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6FE5FB43-25DC-45AF-AC73-A92AFBDC81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09875" y="3170264"/>
            <a:ext cx="1325562" cy="132556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4721F2C-310E-4A28-8BAD-4C9C76E039E9}"/>
              </a:ext>
            </a:extLst>
          </p:cNvPr>
          <p:cNvSpPr/>
          <p:nvPr/>
        </p:nvSpPr>
        <p:spPr>
          <a:xfrm>
            <a:off x="2882058" y="3002484"/>
            <a:ext cx="673772" cy="3355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A7FB97E-9B8D-4D4E-B0E5-4CE7B3804965}"/>
              </a:ext>
            </a:extLst>
          </p:cNvPr>
          <p:cNvSpPr/>
          <p:nvPr/>
        </p:nvSpPr>
        <p:spPr>
          <a:xfrm>
            <a:off x="2882058" y="4407164"/>
            <a:ext cx="673772" cy="3355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0264E03-326A-43DD-9F61-C1089F0C8803}"/>
              </a:ext>
            </a:extLst>
          </p:cNvPr>
          <p:cNvSpPr/>
          <p:nvPr/>
        </p:nvSpPr>
        <p:spPr>
          <a:xfrm>
            <a:off x="5152685" y="3002484"/>
            <a:ext cx="1885678" cy="3355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7FCC2B0-6796-49D0-A2B8-95C8DED3F652}"/>
              </a:ext>
            </a:extLst>
          </p:cNvPr>
          <p:cNvSpPr/>
          <p:nvPr/>
        </p:nvSpPr>
        <p:spPr>
          <a:xfrm rot="10800000">
            <a:off x="5152685" y="4407164"/>
            <a:ext cx="1885678" cy="3355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16E1C59-BBFF-4B5C-82E2-9D206623A9E3}"/>
              </a:ext>
            </a:extLst>
          </p:cNvPr>
          <p:cNvSpPr/>
          <p:nvPr/>
        </p:nvSpPr>
        <p:spPr>
          <a:xfrm rot="10800000">
            <a:off x="8636103" y="3673654"/>
            <a:ext cx="673772" cy="3355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6A9E52-71AE-4532-97EE-9BC65EB6D062}"/>
              </a:ext>
            </a:extLst>
          </p:cNvPr>
          <p:cNvSpPr txBox="1"/>
          <p:nvPr/>
        </p:nvSpPr>
        <p:spPr>
          <a:xfrm>
            <a:off x="5587175" y="262419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3C081C-6C96-4F24-8BA2-348C24447371}"/>
              </a:ext>
            </a:extLst>
          </p:cNvPr>
          <p:cNvSpPr txBox="1"/>
          <p:nvPr/>
        </p:nvSpPr>
        <p:spPr>
          <a:xfrm>
            <a:off x="5508952" y="4037832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CF62CD-A5BB-45FC-BAE2-B706E972B4D0}"/>
              </a:ext>
            </a:extLst>
          </p:cNvPr>
          <p:cNvSpPr/>
          <p:nvPr/>
        </p:nvSpPr>
        <p:spPr>
          <a:xfrm>
            <a:off x="5083728" y="1690688"/>
            <a:ext cx="5551709" cy="39718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2C9335-98F0-4865-87C1-7B36BE68E39A}"/>
              </a:ext>
            </a:extLst>
          </p:cNvPr>
          <p:cNvSpPr txBox="1"/>
          <p:nvPr/>
        </p:nvSpPr>
        <p:spPr>
          <a:xfrm>
            <a:off x="6069669" y="5869287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서비스 제공자가 신경쓸 수 있음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AF3543-54DE-4A11-8CCD-0A7F69458063}"/>
              </a:ext>
            </a:extLst>
          </p:cNvPr>
          <p:cNvSpPr/>
          <p:nvPr/>
        </p:nvSpPr>
        <p:spPr>
          <a:xfrm>
            <a:off x="612396" y="1690688"/>
            <a:ext cx="4437775" cy="397188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ACA5A3-C3AE-44FB-A065-A4B6143DF1BD}"/>
              </a:ext>
            </a:extLst>
          </p:cNvPr>
          <p:cNvSpPr txBox="1"/>
          <p:nvPr/>
        </p:nvSpPr>
        <p:spPr>
          <a:xfrm>
            <a:off x="1313078" y="5869287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추가적으로 이 곳을 암호화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83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20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DD87-D833-4606-9868-F140CCA8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2363D-6EA3-4C19-B17D-D276333BA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1646"/>
            <a:ext cx="5409811" cy="1518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4D6E58-9609-43B3-9FE7-9307311CB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516" y="1694179"/>
            <a:ext cx="4891283" cy="19507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076DF2-4DFD-41D8-9EBA-2A4363FA6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532" y="3721100"/>
            <a:ext cx="46672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1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DC9B-0DE7-4D44-9276-ABA7A881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8C273-BBD4-42FD-8342-C959038BD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336" y="1690688"/>
            <a:ext cx="7643327" cy="418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7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67FE-48BC-4FDB-911C-66A2C3D4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405EF-DDC6-4F02-A892-9A0612212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46" y="2859867"/>
            <a:ext cx="4922854" cy="2153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66D706-D1BC-46F7-B3B3-26E04AE51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306" y="1690688"/>
            <a:ext cx="3970494" cy="449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79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4E87-A48A-4711-B9CF-57F95E08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이후 계획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70B0-1542-4153-85A8-7F9AED4E7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서비스 완성 후 </a:t>
            </a:r>
            <a:r>
              <a:rPr lang="en-US" altLang="ko-KR" dirty="0" err="1"/>
              <a:t>Dockerize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SLAM </a:t>
            </a:r>
            <a:r>
              <a:rPr lang="ko-KR" altLang="en-US" dirty="0"/>
              <a:t>및 </a:t>
            </a:r>
            <a:r>
              <a:rPr lang="en-US" altLang="ko-KR" dirty="0"/>
              <a:t>ORB-SLAM </a:t>
            </a:r>
            <a:r>
              <a:rPr lang="ko-KR" altLang="en-US" dirty="0"/>
              <a:t>관련 논문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ORB-SLAM </a:t>
            </a:r>
            <a:r>
              <a:rPr lang="ko-KR" altLang="en-US" dirty="0"/>
              <a:t>빌드 및 예제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573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6999-56D6-4C46-9812-1430613F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921A-ECA2-4D0E-950F-5775884F1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프레임워크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</a:t>
            </a:r>
            <a:r>
              <a:rPr lang="ko-KR" altLang="en-US" dirty="0"/>
              <a:t> 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 인증</a:t>
            </a:r>
            <a:endParaRPr lang="en-US" altLang="ko-KR" dirty="0"/>
          </a:p>
          <a:p>
            <a:pPr lvl="1"/>
            <a:r>
              <a:rPr lang="en-US" altLang="ko-KR" dirty="0" err="1"/>
              <a:t>SessionAuthentication</a:t>
            </a:r>
            <a:endParaRPr lang="en-US" altLang="ko-KR" dirty="0"/>
          </a:p>
          <a:p>
            <a:pPr lvl="1"/>
            <a:r>
              <a:rPr lang="en-US" altLang="ko-KR" dirty="0"/>
              <a:t>JWT</a:t>
            </a:r>
          </a:p>
          <a:p>
            <a:pPr lvl="1"/>
            <a:r>
              <a:rPr lang="en-US" altLang="ko-KR" dirty="0"/>
              <a:t>RSA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059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663B-1934-4AFC-9CF1-DA9A8D5A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프레임워크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C362812-564B-4A04-95CC-35F01B936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2727"/>
            <a:ext cx="2884714" cy="1312545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5677887-BA50-4233-9AD3-96272FDAC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60" y="2637868"/>
            <a:ext cx="3582479" cy="1582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FCED75-1372-4B20-8F99-2E0EB7186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239" y="2807355"/>
            <a:ext cx="3656337" cy="12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3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3AC2-60ED-412D-B6EA-DA7FF25D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 구조</a:t>
            </a:r>
            <a:endParaRPr lang="en-US" altLang="ko-KR" dirty="0"/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F9B456C5-4539-4437-A0B7-BDD8B08B1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814" y="2397803"/>
            <a:ext cx="1758820" cy="1758820"/>
          </a:xfrm>
          <a:prstGeom prst="rect">
            <a:avLst/>
          </a:prstGeom>
        </p:spPr>
      </p:pic>
      <p:pic>
        <p:nvPicPr>
          <p:cNvPr id="7" name="Graphic 6" descr="Smart Phone with solid fill">
            <a:extLst>
              <a:ext uri="{FF2B5EF4-FFF2-40B4-BE49-F238E27FC236}">
                <a16:creationId xmlns:a16="http://schemas.microsoft.com/office/drawing/2014/main" id="{12F2C249-B3A3-4846-99CC-7E9A765CA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8902" y="4156623"/>
            <a:ext cx="836643" cy="8366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1CE0E5-2E2C-463F-942B-0B68A48639D2}"/>
              </a:ext>
            </a:extLst>
          </p:cNvPr>
          <p:cNvSpPr/>
          <p:nvPr/>
        </p:nvSpPr>
        <p:spPr>
          <a:xfrm>
            <a:off x="3811255" y="2817253"/>
            <a:ext cx="1213751" cy="2048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356BA9-44D7-4F12-A7C4-3A1DFC0DF1AE}"/>
              </a:ext>
            </a:extLst>
          </p:cNvPr>
          <p:cNvSpPr/>
          <p:nvPr/>
        </p:nvSpPr>
        <p:spPr>
          <a:xfrm>
            <a:off x="7166996" y="2808864"/>
            <a:ext cx="1213751" cy="2048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6FE5FB43-25DC-45AF-AC73-A92AFBDC81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09875" y="3170264"/>
            <a:ext cx="1325562" cy="132556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4721F2C-310E-4A28-8BAD-4C9C76E039E9}"/>
              </a:ext>
            </a:extLst>
          </p:cNvPr>
          <p:cNvSpPr/>
          <p:nvPr/>
        </p:nvSpPr>
        <p:spPr>
          <a:xfrm>
            <a:off x="2882058" y="3002484"/>
            <a:ext cx="673772" cy="3355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A7FB97E-9B8D-4D4E-B0E5-4CE7B3804965}"/>
              </a:ext>
            </a:extLst>
          </p:cNvPr>
          <p:cNvSpPr/>
          <p:nvPr/>
        </p:nvSpPr>
        <p:spPr>
          <a:xfrm>
            <a:off x="2882058" y="4407164"/>
            <a:ext cx="673772" cy="3355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0264E03-326A-43DD-9F61-C1089F0C8803}"/>
              </a:ext>
            </a:extLst>
          </p:cNvPr>
          <p:cNvSpPr/>
          <p:nvPr/>
        </p:nvSpPr>
        <p:spPr>
          <a:xfrm>
            <a:off x="5152685" y="3002484"/>
            <a:ext cx="1885678" cy="3355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7FCC2B0-6796-49D0-A2B8-95C8DED3F652}"/>
              </a:ext>
            </a:extLst>
          </p:cNvPr>
          <p:cNvSpPr/>
          <p:nvPr/>
        </p:nvSpPr>
        <p:spPr>
          <a:xfrm rot="10800000">
            <a:off x="5152685" y="4407164"/>
            <a:ext cx="1885678" cy="3355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16E1C59-BBFF-4B5C-82E2-9D206623A9E3}"/>
              </a:ext>
            </a:extLst>
          </p:cNvPr>
          <p:cNvSpPr/>
          <p:nvPr/>
        </p:nvSpPr>
        <p:spPr>
          <a:xfrm rot="10800000">
            <a:off x="8636103" y="3673654"/>
            <a:ext cx="673772" cy="3355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6A9E52-71AE-4532-97EE-9BC65EB6D062}"/>
              </a:ext>
            </a:extLst>
          </p:cNvPr>
          <p:cNvSpPr txBox="1"/>
          <p:nvPr/>
        </p:nvSpPr>
        <p:spPr>
          <a:xfrm>
            <a:off x="5587175" y="262419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3C081C-6C96-4F24-8BA2-348C24447371}"/>
              </a:ext>
            </a:extLst>
          </p:cNvPr>
          <p:cNvSpPr txBox="1"/>
          <p:nvPr/>
        </p:nvSpPr>
        <p:spPr>
          <a:xfrm>
            <a:off x="5508952" y="4037832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F3CA99-09E9-4026-A159-F4C26CC31837}"/>
              </a:ext>
            </a:extLst>
          </p:cNvPr>
          <p:cNvSpPr/>
          <p:nvPr/>
        </p:nvSpPr>
        <p:spPr>
          <a:xfrm>
            <a:off x="5152684" y="2397803"/>
            <a:ext cx="1885678" cy="2677536"/>
          </a:xfrm>
          <a:prstGeom prst="rect">
            <a:avLst/>
          </a:prstGeom>
          <a:solidFill>
            <a:srgbClr val="5FAD4F"/>
          </a:solidFill>
          <a:ln>
            <a:solidFill>
              <a:srgbClr val="5FAD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TLS(SSL)</a:t>
            </a:r>
            <a:endParaRPr lang="ko-KR" altLang="en-US" sz="2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22EC8E5-20D0-44AB-B116-32BF650B7709}"/>
              </a:ext>
            </a:extLst>
          </p:cNvPr>
          <p:cNvSpPr/>
          <p:nvPr/>
        </p:nvSpPr>
        <p:spPr>
          <a:xfrm>
            <a:off x="739629" y="2265702"/>
            <a:ext cx="4565454" cy="31207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235EAE-48F7-470D-9A0A-E1643B8CC759}"/>
              </a:ext>
            </a:extLst>
          </p:cNvPr>
          <p:cNvSpPr/>
          <p:nvPr/>
        </p:nvSpPr>
        <p:spPr>
          <a:xfrm>
            <a:off x="6885962" y="2304119"/>
            <a:ext cx="3749475" cy="31207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8BFC-AD95-4599-95F1-2CB692D4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인증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1B67C-5293-41DC-B12E-7818CCB3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5368"/>
            <a:ext cx="4638675" cy="3467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279AAA-1D89-49E8-9AAB-0D583C9B103C}"/>
              </a:ext>
            </a:extLst>
          </p:cNvPr>
          <p:cNvSpPr/>
          <p:nvPr/>
        </p:nvSpPr>
        <p:spPr>
          <a:xfrm>
            <a:off x="1491528" y="4067034"/>
            <a:ext cx="3927760" cy="790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4E7CF7-987E-4A54-8AB0-035C7CC9B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0202" y="1825625"/>
            <a:ext cx="5223597" cy="435133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BasicAuthentication</a:t>
            </a:r>
            <a:endParaRPr lang="en-US" altLang="ko-KR" dirty="0"/>
          </a:p>
          <a:p>
            <a:pPr lvl="1"/>
            <a:r>
              <a:rPr lang="en-US" altLang="ko-KR" dirty="0"/>
              <a:t>HTTP</a:t>
            </a:r>
            <a:r>
              <a:rPr lang="ko-KR" altLang="en-US" dirty="0"/>
              <a:t>의 인증 방법 중 하나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RFC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7617</a:t>
            </a:r>
            <a:endParaRPr lang="en-US" altLang="ko-KR" dirty="0"/>
          </a:p>
          <a:p>
            <a:pPr lvl="1"/>
            <a:r>
              <a:rPr lang="ko-KR" altLang="en-US" dirty="0"/>
              <a:t>보안 미적용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SessionAuthentication</a:t>
            </a:r>
            <a:endParaRPr lang="en-US" altLang="ko-KR" dirty="0"/>
          </a:p>
          <a:p>
            <a:pPr lvl="1"/>
            <a:r>
              <a:rPr lang="en-US" altLang="ko-KR" dirty="0"/>
              <a:t>Session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Cookie</a:t>
            </a:r>
          </a:p>
          <a:p>
            <a:pPr lvl="1"/>
            <a:r>
              <a:rPr lang="en-US" altLang="ko-KR" dirty="0">
                <a:hlinkClick r:id="rId4"/>
              </a:rPr>
              <a:t>RFC 6265</a:t>
            </a:r>
            <a:endParaRPr lang="en-US" altLang="ko-KR" dirty="0"/>
          </a:p>
          <a:p>
            <a:pPr lvl="1"/>
            <a:r>
              <a:rPr lang="ko-KR" altLang="en-US" dirty="0"/>
              <a:t>추가적인 저장공간을 필요로 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360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2E24-3C0A-4561-9C6F-8D3C03BF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SessionAuthentication</a:t>
            </a:r>
            <a:endParaRPr lang="en-US" altLang="ko-KR" dirty="0"/>
          </a:p>
        </p:txBody>
      </p:sp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A6A0C64A-B320-46F1-A6BA-B0C583905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814" y="2397803"/>
            <a:ext cx="1758820" cy="1758820"/>
          </a:xfrm>
          <a:prstGeom prst="rect">
            <a:avLst/>
          </a:prstGeom>
        </p:spPr>
      </p:pic>
      <p:pic>
        <p:nvPicPr>
          <p:cNvPr id="5" name="Graphic 4" descr="Smart Phone with solid fill">
            <a:extLst>
              <a:ext uri="{FF2B5EF4-FFF2-40B4-BE49-F238E27FC236}">
                <a16:creationId xmlns:a16="http://schemas.microsoft.com/office/drawing/2014/main" id="{C4DCF56F-8AF0-41F8-86AE-8DC2A4EB8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8902" y="4156623"/>
            <a:ext cx="836643" cy="8366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A0997B-4E2C-438B-9CCC-E12E59DB6090}"/>
              </a:ext>
            </a:extLst>
          </p:cNvPr>
          <p:cNvSpPr/>
          <p:nvPr/>
        </p:nvSpPr>
        <p:spPr>
          <a:xfrm>
            <a:off x="3811255" y="2817253"/>
            <a:ext cx="1213751" cy="2048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92C890E-C4B2-405A-8FBC-A09C3673DFF8}"/>
              </a:ext>
            </a:extLst>
          </p:cNvPr>
          <p:cNvSpPr/>
          <p:nvPr/>
        </p:nvSpPr>
        <p:spPr>
          <a:xfrm>
            <a:off x="2882058" y="3002484"/>
            <a:ext cx="673772" cy="3355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551F69F-42D8-4D7F-8D5A-300EF571E691}"/>
              </a:ext>
            </a:extLst>
          </p:cNvPr>
          <p:cNvSpPr/>
          <p:nvPr/>
        </p:nvSpPr>
        <p:spPr>
          <a:xfrm>
            <a:off x="2882058" y="4407164"/>
            <a:ext cx="673772" cy="3355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5CD226-1F09-46A1-9BC3-3583231A003E}"/>
              </a:ext>
            </a:extLst>
          </p:cNvPr>
          <p:cNvSpPr/>
          <p:nvPr/>
        </p:nvSpPr>
        <p:spPr>
          <a:xfrm>
            <a:off x="7166996" y="2808864"/>
            <a:ext cx="3696102" cy="2048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Graphic 14" descr="Gingerbread cookie with solid fill">
            <a:extLst>
              <a:ext uri="{FF2B5EF4-FFF2-40B4-BE49-F238E27FC236}">
                <a16:creationId xmlns:a16="http://schemas.microsoft.com/office/drawing/2014/main" id="{2112D20F-086F-4FBD-9EF8-A8C326974D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8637" y="2779153"/>
            <a:ext cx="466612" cy="4666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8C61049-700F-42AB-AF2E-5B9077E868B0}"/>
              </a:ext>
            </a:extLst>
          </p:cNvPr>
          <p:cNvSpPr/>
          <p:nvPr/>
        </p:nvSpPr>
        <p:spPr>
          <a:xfrm>
            <a:off x="8408171" y="3135950"/>
            <a:ext cx="1213751" cy="586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Session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2C4B0B2-392F-45A4-888E-641330414329}"/>
              </a:ext>
            </a:extLst>
          </p:cNvPr>
          <p:cNvSpPr/>
          <p:nvPr/>
        </p:nvSpPr>
        <p:spPr>
          <a:xfrm>
            <a:off x="5759114" y="3352714"/>
            <a:ext cx="673772" cy="3355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1D7A7-61FE-4480-A34C-992AD7B27C35}"/>
              </a:ext>
            </a:extLst>
          </p:cNvPr>
          <p:cNvSpPr txBox="1"/>
          <p:nvPr/>
        </p:nvSpPr>
        <p:spPr>
          <a:xfrm>
            <a:off x="5377810" y="2898256"/>
            <a:ext cx="1020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Request +</a:t>
            </a:r>
            <a:endParaRPr lang="ko-KR" altLang="en-US" sz="1400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A92D241-AC7C-4FA1-B52D-32AFD5AEC1C9}"/>
              </a:ext>
            </a:extLst>
          </p:cNvPr>
          <p:cNvSpPr/>
          <p:nvPr/>
        </p:nvSpPr>
        <p:spPr>
          <a:xfrm rot="10800000">
            <a:off x="5760888" y="4334230"/>
            <a:ext cx="673772" cy="3355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588068-CB9E-4E60-8247-8FDE1C1B5804}"/>
              </a:ext>
            </a:extLst>
          </p:cNvPr>
          <p:cNvSpPr txBox="1"/>
          <p:nvPr/>
        </p:nvSpPr>
        <p:spPr>
          <a:xfrm>
            <a:off x="5617664" y="3971893"/>
            <a:ext cx="95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Response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3BE698-549A-49EB-880A-DEB9140EF9A7}"/>
              </a:ext>
            </a:extLst>
          </p:cNvPr>
          <p:cNvSpPr txBox="1"/>
          <p:nvPr/>
        </p:nvSpPr>
        <p:spPr>
          <a:xfrm>
            <a:off x="9933854" y="2864260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3AEF2F-6A48-4FBB-9242-E04EE7434839}"/>
              </a:ext>
            </a:extLst>
          </p:cNvPr>
          <p:cNvSpPr/>
          <p:nvPr/>
        </p:nvSpPr>
        <p:spPr>
          <a:xfrm>
            <a:off x="8408170" y="4041180"/>
            <a:ext cx="1213751" cy="586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D41B840-BE85-4284-9108-E3BE39CADF0F}"/>
              </a:ext>
            </a:extLst>
          </p:cNvPr>
          <p:cNvSpPr/>
          <p:nvPr/>
        </p:nvSpPr>
        <p:spPr>
          <a:xfrm>
            <a:off x="7450698" y="3261220"/>
            <a:ext cx="673772" cy="3355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E7C5992-1BA0-4400-AE1A-C3B983BF44F4}"/>
              </a:ext>
            </a:extLst>
          </p:cNvPr>
          <p:cNvSpPr/>
          <p:nvPr/>
        </p:nvSpPr>
        <p:spPr>
          <a:xfrm rot="10800000">
            <a:off x="7450697" y="4111890"/>
            <a:ext cx="673772" cy="3355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9696E47-E0F7-49CF-88B6-0E3A2859FFB7}"/>
              </a:ext>
            </a:extLst>
          </p:cNvPr>
          <p:cNvSpPr/>
          <p:nvPr/>
        </p:nvSpPr>
        <p:spPr>
          <a:xfrm rot="5400000">
            <a:off x="8855478" y="3713836"/>
            <a:ext cx="319130" cy="3355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78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4FA8-153E-45A9-8F4F-0E0B6CD1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JWT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73F90-A890-48F3-8A13-1E45A89D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JSON Web Token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RFC 7519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93982-DBEF-4EEC-AACF-0F6E025A2765}"/>
              </a:ext>
            </a:extLst>
          </p:cNvPr>
          <p:cNvSpPr txBox="1"/>
          <p:nvPr/>
        </p:nvSpPr>
        <p:spPr>
          <a:xfrm>
            <a:off x="3433893" y="4001294"/>
            <a:ext cx="5324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</a:rPr>
              <a:t>aaaaaa</a:t>
            </a:r>
            <a:r>
              <a:rPr lang="en-US" altLang="ko-KR" sz="4000" dirty="0" err="1"/>
              <a:t>.</a:t>
            </a:r>
            <a:r>
              <a:rPr lang="en-US" altLang="ko-KR" sz="4000" dirty="0" err="1">
                <a:solidFill>
                  <a:srgbClr val="00B050"/>
                </a:solidFill>
              </a:rPr>
              <a:t>bbbbbb</a:t>
            </a:r>
            <a:r>
              <a:rPr lang="en-US" altLang="ko-KR" sz="4000" dirty="0" err="1"/>
              <a:t>.</a:t>
            </a:r>
            <a:r>
              <a:rPr lang="en-US" altLang="ko-KR" sz="4000" dirty="0" err="1">
                <a:solidFill>
                  <a:srgbClr val="0070C0"/>
                </a:solidFill>
              </a:rPr>
              <a:t>cccccc</a:t>
            </a:r>
            <a:endParaRPr lang="ko-KR" altLang="en-US" sz="40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0892E-4E0C-42AB-A7F5-44140308CA75}"/>
              </a:ext>
            </a:extLst>
          </p:cNvPr>
          <p:cNvSpPr txBox="1"/>
          <p:nvPr/>
        </p:nvSpPr>
        <p:spPr>
          <a:xfrm>
            <a:off x="3861732" y="465945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CE905-2D6C-4889-92A9-13C97B0E26E2}"/>
              </a:ext>
            </a:extLst>
          </p:cNvPr>
          <p:cNvSpPr txBox="1"/>
          <p:nvPr/>
        </p:nvSpPr>
        <p:spPr>
          <a:xfrm>
            <a:off x="5716726" y="4659451"/>
            <a:ext cx="100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Payload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DDF33-ED43-4B47-9A21-0A5963949D09}"/>
              </a:ext>
            </a:extLst>
          </p:cNvPr>
          <p:cNvSpPr txBox="1"/>
          <p:nvPr/>
        </p:nvSpPr>
        <p:spPr>
          <a:xfrm>
            <a:off x="7313618" y="4659451"/>
            <a:ext cx="117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Signature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92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5ED8-5BC5-4486-824B-031238FD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JWT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EF6F5-09B0-48AF-9A00-25506601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Header : </a:t>
            </a:r>
            <a:r>
              <a:rPr lang="ko-KR" altLang="en-US" dirty="0"/>
              <a:t>아래 정보의 </a:t>
            </a:r>
            <a:r>
              <a:rPr lang="en-US" altLang="ko-KR" dirty="0"/>
              <a:t>base64 </a:t>
            </a:r>
            <a:r>
              <a:rPr lang="ko-KR" altLang="en-US" dirty="0"/>
              <a:t>인코딩 값</a:t>
            </a:r>
            <a:endParaRPr lang="en-US" altLang="ko-KR" dirty="0"/>
          </a:p>
          <a:p>
            <a:pPr lvl="1"/>
            <a:r>
              <a:rPr lang="en-US" altLang="ko-KR" dirty="0" err="1"/>
              <a:t>typ</a:t>
            </a:r>
            <a:r>
              <a:rPr lang="en-US" altLang="ko-KR" dirty="0"/>
              <a:t> – </a:t>
            </a:r>
            <a:r>
              <a:rPr lang="ko-KR" altLang="en-US" dirty="0"/>
              <a:t>토큰의 타입</a:t>
            </a:r>
            <a:endParaRPr lang="en-US" altLang="ko-KR" dirty="0"/>
          </a:p>
          <a:p>
            <a:pPr lvl="1"/>
            <a:r>
              <a:rPr lang="en-US" altLang="ko-KR" dirty="0" err="1"/>
              <a:t>alg</a:t>
            </a:r>
            <a:r>
              <a:rPr lang="en-US" altLang="ko-KR" dirty="0"/>
              <a:t> – </a:t>
            </a:r>
            <a:r>
              <a:rPr lang="ko-KR" altLang="en-US" dirty="0"/>
              <a:t>해당 토큰을 </a:t>
            </a:r>
            <a:r>
              <a:rPr lang="en-US" altLang="ko-KR" dirty="0"/>
              <a:t>sign</a:t>
            </a:r>
            <a:r>
              <a:rPr lang="ko-KR" altLang="en-US" dirty="0"/>
              <a:t>하는 알고리즘</a:t>
            </a:r>
            <a:r>
              <a:rPr lang="en-US" altLang="ko-KR" dirty="0"/>
              <a:t>(HMAC/RSA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Payload : </a:t>
            </a:r>
            <a:r>
              <a:rPr lang="ko-KR" altLang="en-US" dirty="0"/>
              <a:t>아래 정보의 </a:t>
            </a:r>
            <a:r>
              <a:rPr lang="en-US" altLang="ko-KR" dirty="0"/>
              <a:t>base64 </a:t>
            </a:r>
            <a:r>
              <a:rPr lang="ko-KR" altLang="en-US" dirty="0"/>
              <a:t>인코딩 값</a:t>
            </a:r>
            <a:endParaRPr lang="en-US" altLang="ko-KR" dirty="0"/>
          </a:p>
          <a:p>
            <a:pPr lvl="1"/>
            <a:r>
              <a:rPr lang="en-US" altLang="ko-KR" dirty="0"/>
              <a:t>registered/public/private</a:t>
            </a:r>
          </a:p>
          <a:p>
            <a:pPr lvl="1"/>
            <a:r>
              <a:rPr lang="ko-KR" altLang="en-US" dirty="0"/>
              <a:t>발급자</a:t>
            </a:r>
            <a:r>
              <a:rPr lang="en-US" altLang="ko-KR" dirty="0"/>
              <a:t>/</a:t>
            </a:r>
            <a:r>
              <a:rPr lang="ko-KR" altLang="en-US" dirty="0"/>
              <a:t>대상자 정보</a:t>
            </a:r>
            <a:r>
              <a:rPr lang="en-US" altLang="ko-KR" dirty="0"/>
              <a:t>, </a:t>
            </a:r>
            <a:r>
              <a:rPr lang="ko-KR" altLang="en-US" dirty="0"/>
              <a:t>만료 시간</a:t>
            </a:r>
            <a:r>
              <a:rPr lang="en-US" altLang="ko-KR" dirty="0"/>
              <a:t>, </a:t>
            </a:r>
            <a:r>
              <a:rPr lang="ko-KR" altLang="en-US" dirty="0"/>
              <a:t>식별자</a:t>
            </a:r>
            <a:r>
              <a:rPr lang="en-US" altLang="ko-KR" dirty="0"/>
              <a:t>, </a:t>
            </a:r>
            <a:r>
              <a:rPr lang="ko-KR" altLang="en-US" dirty="0"/>
              <a:t>추가 정보 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Signature</a:t>
            </a:r>
          </a:p>
          <a:p>
            <a:pPr lvl="1"/>
            <a:r>
              <a:rPr lang="en-US" altLang="ko-KR" dirty="0"/>
              <a:t>Header</a:t>
            </a:r>
            <a:r>
              <a:rPr lang="ko-KR" altLang="en-US" dirty="0"/>
              <a:t>와 </a:t>
            </a:r>
            <a:r>
              <a:rPr lang="en-US" altLang="ko-KR" dirty="0"/>
              <a:t>Payload</a:t>
            </a:r>
            <a:r>
              <a:rPr lang="ko-KR" altLang="en-US" dirty="0"/>
              <a:t>를 합친 후 정해진 알고리즘으로 </a:t>
            </a:r>
            <a:r>
              <a:rPr lang="en-US" altLang="ko-KR" dirty="0"/>
              <a:t>sign</a:t>
            </a:r>
          </a:p>
          <a:p>
            <a:pPr lvl="1"/>
            <a:r>
              <a:rPr lang="ko-KR" altLang="en-US" dirty="0"/>
              <a:t>이 값이 </a:t>
            </a:r>
            <a:r>
              <a:rPr lang="en-US" altLang="ko-KR" dirty="0"/>
              <a:t>base64 </a:t>
            </a:r>
            <a:r>
              <a:rPr lang="ko-KR" altLang="en-US" dirty="0"/>
              <a:t>인코딩 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959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85BA-9793-485F-96F1-5F8FE12C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JWT</a:t>
            </a:r>
            <a:endParaRPr lang="ko-KR" alt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6B1BE2-DBC1-4484-BDA3-2F104CA79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232" y="2427107"/>
            <a:ext cx="9067535" cy="3028984"/>
          </a:xfr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6465695-9475-40F6-A285-5ADC7BDC4A77}"/>
              </a:ext>
            </a:extLst>
          </p:cNvPr>
          <p:cNvSpPr/>
          <p:nvPr/>
        </p:nvSpPr>
        <p:spPr>
          <a:xfrm>
            <a:off x="5839251" y="2985254"/>
            <a:ext cx="334347" cy="3343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16CF57-1028-4AF9-BD59-4A27F2BA98CA}"/>
              </a:ext>
            </a:extLst>
          </p:cNvPr>
          <p:cNvSpPr/>
          <p:nvPr/>
        </p:nvSpPr>
        <p:spPr>
          <a:xfrm>
            <a:off x="2921281" y="3607252"/>
            <a:ext cx="334347" cy="3343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353349-CF4B-445F-8DD5-CB1FE9F926C1}"/>
              </a:ext>
            </a:extLst>
          </p:cNvPr>
          <p:cNvSpPr/>
          <p:nvPr/>
        </p:nvSpPr>
        <p:spPr>
          <a:xfrm>
            <a:off x="5839251" y="4220672"/>
            <a:ext cx="334347" cy="3343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81D62E-0745-41A3-81FD-FE69BFBEC04E}"/>
              </a:ext>
            </a:extLst>
          </p:cNvPr>
          <p:cNvSpPr/>
          <p:nvPr/>
        </p:nvSpPr>
        <p:spPr>
          <a:xfrm>
            <a:off x="2679399" y="4787397"/>
            <a:ext cx="334347" cy="3343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1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191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Theme</vt:lpstr>
      <vt:lpstr>CATLAS-Backend</vt:lpstr>
      <vt:lpstr>목차</vt:lpstr>
      <vt:lpstr>프레임워크</vt:lpstr>
      <vt:lpstr>HTTP 구조</vt:lpstr>
      <vt:lpstr>사용자 인증</vt:lpstr>
      <vt:lpstr>SessionAuthentication</vt:lpstr>
      <vt:lpstr>JWT</vt:lpstr>
      <vt:lpstr>JWT</vt:lpstr>
      <vt:lpstr>JWT</vt:lpstr>
      <vt:lpstr>RSA</vt:lpstr>
      <vt:lpstr>RSA</vt:lpstr>
      <vt:lpstr>JWT in RSA-256</vt:lpstr>
      <vt:lpstr>HTTP 구조</vt:lpstr>
      <vt:lpstr>예시</vt:lpstr>
      <vt:lpstr>예시</vt:lpstr>
      <vt:lpstr>예시</vt:lpstr>
      <vt:lpstr>이후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CATLAS-Backend</dc:title>
  <dc:creator>정욱 박</dc:creator>
  <cp:lastModifiedBy>정욱 박</cp:lastModifiedBy>
  <cp:revision>74</cp:revision>
  <dcterms:created xsi:type="dcterms:W3CDTF">2021-05-25T09:37:55Z</dcterms:created>
  <dcterms:modified xsi:type="dcterms:W3CDTF">2021-06-08T04:56:05Z</dcterms:modified>
</cp:coreProperties>
</file>