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0" r:id="rId5"/>
    <p:sldId id="258" r:id="rId6"/>
    <p:sldId id="266" r:id="rId7"/>
    <p:sldId id="270" r:id="rId8"/>
    <p:sldId id="278" r:id="rId9"/>
    <p:sldId id="272" r:id="rId10"/>
    <p:sldId id="262" r:id="rId11"/>
    <p:sldId id="265" r:id="rId12"/>
    <p:sldId id="263" r:id="rId13"/>
    <p:sldId id="275" r:id="rId14"/>
    <p:sldId id="277" r:id="rId15"/>
    <p:sldId id="279" r:id="rId16"/>
    <p:sldId id="264" r:id="rId17"/>
    <p:sldId id="276" r:id="rId18"/>
    <p:sldId id="281" r:id="rId19"/>
    <p:sldId id="280" r:id="rId20"/>
    <p:sldId id="259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JungWook" initials="PJ" lastIdx="1" clrIdx="0">
    <p:extLst>
      <p:ext uri="{19B8F6BF-5375-455C-9EA6-DF929625EA0E}">
        <p15:presenceInfo xmlns:p15="http://schemas.microsoft.com/office/powerpoint/2012/main" userId="95fcfdf2ff6a76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F91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3544-484E-465D-A753-52144821D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3AAFA-3F5D-417A-834F-20A4CD5F7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699E-0747-44CD-9882-6E61D60E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5959-50D3-4D82-8351-C5D93B4E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16A41-52DF-4137-A5FC-53761C3B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3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E7B6-2175-4759-89CB-26E885B7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C810C-907C-45BF-9897-950314906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D63C-75FC-4A78-A12F-E8764038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9931-1D13-4909-AB71-856D7950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8DD4-46C4-44A6-9845-8E924D5A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3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7B7E4-6267-42F1-8E1C-2AE99D7B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2BCB4-D9CA-40DC-B921-38979C68B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6C96-A58B-439B-B465-328545FE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03D1-2308-44FB-BB87-634123A1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D29A-7143-44A5-9E7D-2757F563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DAF6-7989-45A8-BBA0-77696B2C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08C4-59A6-4150-88CE-04C22323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5780-F592-47C2-83D7-3F30B819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C8AD7-63E9-4CCF-832C-8AC06F88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EFF6-9C8D-4D23-8047-310DAA8A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37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5E0F-113A-4D88-B600-10376E3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A8A44-CFD4-4DFE-A8F6-1FC72620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3746-33BC-4163-A091-028A7BBD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8A63-B169-48A3-AEDB-F3FE1E00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8B40-0C74-4F54-9F43-035267F1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8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4E73-B444-4D77-80B8-5575FC1C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F1CC-5C6B-4C2A-BDC3-89164B807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F20CF-A224-4E87-9282-A6CCD560F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845B5-5320-4C5A-B485-4F200BA8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682CD-C9A4-48D1-9536-1BBB532D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B27C7-2EAA-4AFA-91F2-CC59B431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23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37E7-E6F6-44E6-AE5C-6C9FA803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6E085-E795-46A5-9A23-A44EE76E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C94B0-D857-4DCF-8E72-81ACE1B0F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D0F1C-F6F6-430F-AD77-A1791C440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ECB8E-9AA7-40F9-B2E1-23A8312CF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0B70C-067A-404D-AFBD-2E874C85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B6540-F508-4D04-B0E0-41EF515F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53F1F-19A4-4314-BC3D-31D1BC6B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54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3386-87D6-4F1B-85A5-C68EA257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9CD63-A2A4-4178-A06A-553834F1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2610B-6BAC-4375-A664-74ABF88E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21859-2101-4598-8219-7F812A24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4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C8A65-0921-4718-A6DF-2BA5490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AC78A-A11A-4A54-A367-90C98336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BF1DB-9265-400C-B481-BD8F7E59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80A8-4412-4162-9FE1-0CD744EC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6901-700F-49C3-AA00-5F9831871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2528D-8775-43F4-861C-5CACCD7F9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C16FD-981C-41EA-94CD-E86B8C7C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AB4C-8E2D-4725-8D68-55E67149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8FD58-0CA7-4640-B1E9-A3D7B0DC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7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F9A0-7B63-4379-899F-91DF3E11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7AFB7-9D6E-41AE-B323-8D1E99215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7AA3D-C499-470D-85AF-288989928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BBA23-85F5-4A6D-82FA-D44FE250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FC861-B24A-4E67-A916-15AE7375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227D6-1B4C-4DAF-928B-50A7E09C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6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BAEB8-5278-4B5E-89F7-08BB8EC2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EBF2F-53B2-4F7F-8BAB-903E310AA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09CA-3256-40C9-A5A6-FD72DDCF9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BB9F-6B30-49CF-AA56-6E733994FD6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0284-B957-4077-AF20-FBBB27E96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05EF-5E42-4E28-A4C4-2FB8AD35F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3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patent/US6711293B1/en" TargetMode="External"/><Relationship Id="rId2" Type="http://schemas.openxmlformats.org/officeDocument/2006/relationships/hyperlink" Target="https://github.com/opencv/opencv/blob/master/modules/features2d/src/orb.cp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11744023_34" TargetMode="External"/><Relationship Id="rId2" Type="http://schemas.openxmlformats.org/officeDocument/2006/relationships/hyperlink" Target="https://ieeexplore.ieee.org/document/61265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chapter/10.1007/978-3-642-15561-1_5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8DE2-1D59-403A-A0B5-60D0D7630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ORB</a:t>
            </a:r>
            <a:r>
              <a:rPr lang="ko-KR" altLang="en-US" dirty="0"/>
              <a:t>에 </a:t>
            </a:r>
            <a:r>
              <a:rPr lang="ko-KR" altLang="en-US"/>
              <a:t>대한 이해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9398B-D757-4D69-86FA-E11BD513E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2016010873 </a:t>
            </a:r>
            <a:r>
              <a:rPr lang="ko-KR" altLang="en-US" dirty="0"/>
              <a:t>박정욱</a:t>
            </a:r>
          </a:p>
        </p:txBody>
      </p:sp>
    </p:spTree>
    <p:extLst>
      <p:ext uri="{BB962C8B-B14F-4D97-AF65-F5344CB8AC3E}">
        <p14:creationId xmlns:p14="http://schemas.microsoft.com/office/powerpoint/2010/main" val="80936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27F1-4529-4E82-A578-F6B4D5EF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Oriented FAST and Rotated BRIEF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9FE3-0DCC-4895-88E2-5309DF21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SIFT: </a:t>
            </a:r>
            <a:r>
              <a:rPr lang="en-US" altLang="ko-KR" b="1" dirty="0"/>
              <a:t>S</a:t>
            </a:r>
            <a:r>
              <a:rPr lang="en-US" altLang="ko-KR" dirty="0"/>
              <a:t>cale-</a:t>
            </a:r>
            <a:r>
              <a:rPr lang="en-US" altLang="ko-KR" b="1" dirty="0"/>
              <a:t>I</a:t>
            </a:r>
            <a:r>
              <a:rPr lang="en-US" altLang="ko-KR" dirty="0"/>
              <a:t>nvariant </a:t>
            </a:r>
            <a:r>
              <a:rPr lang="en-US" altLang="ko-KR" b="1" dirty="0"/>
              <a:t>F</a:t>
            </a:r>
            <a:r>
              <a:rPr lang="en-US" altLang="ko-KR" dirty="0"/>
              <a:t>eature </a:t>
            </a:r>
            <a:r>
              <a:rPr lang="en-US" altLang="ko-KR" b="1" dirty="0"/>
              <a:t>T</a:t>
            </a:r>
            <a:r>
              <a:rPr lang="en-US" altLang="ko-KR" dirty="0"/>
              <a:t>ransform(1999)</a:t>
            </a:r>
          </a:p>
          <a:p>
            <a:pPr lvl="1"/>
            <a:r>
              <a:rPr lang="ko-KR" altLang="en-US" dirty="0"/>
              <a:t>계산량이 방대하여 실시간으로 구동되는 시스템에 부적합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SURF: </a:t>
            </a:r>
            <a:r>
              <a:rPr lang="en-US" altLang="ko-KR" b="1" dirty="0"/>
              <a:t>S</a:t>
            </a:r>
            <a:r>
              <a:rPr lang="en-US" altLang="ko-KR" dirty="0"/>
              <a:t>peeded </a:t>
            </a:r>
            <a:r>
              <a:rPr lang="en-US" altLang="ko-KR" b="1" dirty="0"/>
              <a:t>U</a:t>
            </a:r>
            <a:r>
              <a:rPr lang="en-US" altLang="ko-KR" dirty="0"/>
              <a:t>p </a:t>
            </a:r>
            <a:r>
              <a:rPr lang="en-US" altLang="ko-KR" b="1" dirty="0"/>
              <a:t>R</a:t>
            </a:r>
            <a:r>
              <a:rPr lang="en-US" altLang="ko-KR" dirty="0"/>
              <a:t>obust </a:t>
            </a:r>
            <a:r>
              <a:rPr lang="en-US" altLang="ko-KR" b="1" dirty="0"/>
              <a:t>F</a:t>
            </a:r>
            <a:r>
              <a:rPr lang="en-US" altLang="ko-KR" dirty="0"/>
              <a:t>eatures(2008)</a:t>
            </a:r>
          </a:p>
          <a:p>
            <a:pPr lvl="1"/>
            <a:r>
              <a:rPr lang="en-US" altLang="ko-KR" dirty="0"/>
              <a:t>SIFT</a:t>
            </a:r>
            <a:r>
              <a:rPr lang="ko-KR" altLang="en-US" dirty="0"/>
              <a:t>의 계산량을 줄이기 위한 연구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빠르고 성능이 괜찮은 기술자를 만들 수는 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38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E1CE-0810-4FEA-8BB0-20F0F1CE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Features from Accelerated Segment Test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1502FF-8C2C-4C63-9ED9-32362AAEB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02591"/>
                <a:ext cx="10515600" cy="327437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ko-KR" altLang="en-US" sz="2400" dirty="0"/>
                  <a:t>관심 영역 내 임의의</a:t>
                </a:r>
                <a:r>
                  <a:rPr lang="ko-KR" altLang="en-US" sz="2400" b="1" dirty="0"/>
                  <a:t> 화소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ko-KR" altLang="en-US" sz="2400" b="1" dirty="0"/>
                  <a:t>의 세기</a:t>
                </a:r>
                <a:r>
                  <a:rPr lang="ko-KR" altLang="en-US" sz="2400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2400" dirty="0"/>
                  <a:t>라 하고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임계값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400" dirty="0"/>
                  <a:t>를 설정한다</a:t>
                </a:r>
                <a:r>
                  <a:rPr lang="en-US" altLang="ko-KR" sz="24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sz="2400" dirty="0"/>
                  <a:t>화소</a:t>
                </a:r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400" dirty="0"/>
                  <a:t>를 중심으로 하는 반지름 </a:t>
                </a:r>
                <a:r>
                  <a:rPr lang="en-US" altLang="ko-KR" sz="2400" dirty="0"/>
                  <a:t>3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 err="1"/>
                  <a:t>Bresenham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원을 그린다</a:t>
                </a:r>
                <a:r>
                  <a:rPr lang="en-US" altLang="ko-KR" sz="24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sz="2400" dirty="0"/>
                  <a:t>그려진 원 위의 화소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400" dirty="0"/>
                  <a:t>에 대해 다음 식을 만족하는지 검사한다</a:t>
                </a:r>
                <a:r>
                  <a:rPr lang="en-US" altLang="ko-KR" sz="2400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sz="2400" dirty="0"/>
                  <a:t>주어진 식을 만족하는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400" dirty="0"/>
                  <a:t>개 이상의 화소가 </a:t>
                </a:r>
                <a:r>
                  <a:rPr lang="ko-KR" altLang="en-US" sz="2400" b="1" dirty="0"/>
                  <a:t>연속으로</a:t>
                </a:r>
                <a:r>
                  <a:rPr lang="ko-KR" altLang="en-US" sz="2400" dirty="0"/>
                  <a:t> 존재할 경우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400" dirty="0"/>
                  <a:t>를 </a:t>
                </a:r>
                <a:r>
                  <a:rPr lang="en-US" altLang="ko-KR" sz="2400" dirty="0"/>
                  <a:t>corner</a:t>
                </a:r>
                <a:r>
                  <a:rPr lang="ko-KR" altLang="en-US" sz="2400" dirty="0"/>
                  <a:t>로 판단한다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1502FF-8C2C-4C63-9ED9-32362AAEB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02591"/>
                <a:ext cx="10515600" cy="3274371"/>
              </a:xfrm>
              <a:blipFill>
                <a:blip r:embed="rId2"/>
                <a:stretch>
                  <a:fillRect l="-1101" t="-3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B159CEA-198E-4D07-B89A-B946DAD37FB9}"/>
              </a:ext>
            </a:extLst>
          </p:cNvPr>
          <p:cNvSpPr txBox="1"/>
          <p:nvPr/>
        </p:nvSpPr>
        <p:spPr>
          <a:xfrm>
            <a:off x="838200" y="1825625"/>
            <a:ext cx="9797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기본 아이디어 </a:t>
            </a:r>
            <a:r>
              <a:rPr lang="en-US" altLang="ko-KR" sz="4000" dirty="0"/>
              <a:t>–</a:t>
            </a:r>
            <a:r>
              <a:rPr lang="ko-KR" altLang="en-US" sz="2800" dirty="0"/>
              <a:t> 모든 화소에 대해 다음의 검사를 수행한다</a:t>
            </a:r>
            <a:r>
              <a:rPr lang="en-US" altLang="ko-KR" sz="2800" dirty="0"/>
              <a:t>: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3D792-1A13-4F4B-9250-A0DFE30214A1}"/>
                  </a:ext>
                </a:extLst>
              </p:cNvPr>
              <p:cNvSpPr txBox="1"/>
              <p:nvPr/>
            </p:nvSpPr>
            <p:spPr>
              <a:xfrm>
                <a:off x="4610144" y="4472664"/>
                <a:ext cx="2971711" cy="495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3D792-1A13-4F4B-9250-A0DFE3021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44" y="4472664"/>
                <a:ext cx="2971711" cy="495328"/>
              </a:xfrm>
              <a:prstGeom prst="rect">
                <a:avLst/>
              </a:prstGeom>
              <a:blipFill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2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57DC-2F5D-44B5-9715-040081A0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Features from Accelerated Segment Test</a:t>
            </a:r>
            <a:endParaRPr lang="ko-KR" alt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93F60-D917-47DE-8E1F-62657AFB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95" y="2169629"/>
            <a:ext cx="6399809" cy="3083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E00EB-582E-465B-A232-BB9761D33FD0}"/>
              </a:ext>
            </a:extLst>
          </p:cNvPr>
          <p:cNvSpPr txBox="1"/>
          <p:nvPr/>
        </p:nvSpPr>
        <p:spPr>
          <a:xfrm>
            <a:off x="5670241" y="573223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Fig. 5.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8302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60F9-B8C4-4D89-B86E-2FC2622A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err="1"/>
              <a:t>oFAST</a:t>
            </a:r>
            <a:r>
              <a:rPr lang="en-US" altLang="ko-KR" sz="4400" dirty="0"/>
              <a:t>: FAST </a:t>
            </a:r>
            <a:r>
              <a:rPr lang="en-US" altLang="ko-KR" sz="4400" dirty="0" err="1"/>
              <a:t>Keypoint</a:t>
            </a:r>
            <a:r>
              <a:rPr lang="en-US" altLang="ko-KR" sz="4400" dirty="0"/>
              <a:t> Orientation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B9EC-B6D2-4458-9966-DC29B994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ORB</a:t>
            </a:r>
            <a:r>
              <a:rPr lang="ko-KR" altLang="en-US" dirty="0"/>
              <a:t>는 </a:t>
            </a:r>
            <a:r>
              <a:rPr lang="en-US" altLang="ko-KR" dirty="0"/>
              <a:t>FAST</a:t>
            </a:r>
            <a:r>
              <a:rPr lang="ko-KR" altLang="en-US" dirty="0"/>
              <a:t>의 다음과 같은 단점을 보완한다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Orientation(</a:t>
            </a:r>
            <a:r>
              <a:rPr lang="ko-KR" altLang="en-US" dirty="0"/>
              <a:t>방향</a:t>
            </a:r>
            <a:r>
              <a:rPr lang="en-US" altLang="ko-KR" dirty="0"/>
              <a:t>)</a:t>
            </a:r>
            <a:r>
              <a:rPr lang="ko-KR" altLang="en-US" dirty="0"/>
              <a:t> 요소가 존재하지 않음</a:t>
            </a:r>
            <a:endParaRPr lang="en-US" altLang="ko-KR" dirty="0"/>
          </a:p>
          <a:p>
            <a:pPr lvl="1"/>
            <a:r>
              <a:rPr lang="en-US" altLang="ko-KR" dirty="0"/>
              <a:t>Intensity</a:t>
            </a:r>
            <a:r>
              <a:rPr lang="ko-KR" altLang="en-US" dirty="0"/>
              <a:t> </a:t>
            </a:r>
            <a:r>
              <a:rPr lang="en-US" altLang="ko-KR" dirty="0"/>
              <a:t>centroid(</a:t>
            </a:r>
            <a:r>
              <a:rPr lang="ko-KR" altLang="en-US" dirty="0"/>
              <a:t>세기 도심</a:t>
            </a:r>
            <a:r>
              <a:rPr lang="en-US" altLang="ko-KR" dirty="0"/>
              <a:t>) </a:t>
            </a:r>
            <a:r>
              <a:rPr lang="ko-KR" altLang="en-US" dirty="0"/>
              <a:t>개념 도입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Corner </a:t>
            </a:r>
            <a:r>
              <a:rPr lang="ko-KR" altLang="en-US" dirty="0"/>
              <a:t>외에 </a:t>
            </a:r>
            <a:r>
              <a:rPr lang="en-US" altLang="ko-KR" dirty="0"/>
              <a:t>edge</a:t>
            </a:r>
            <a:r>
              <a:rPr lang="ko-KR" altLang="en-US" dirty="0"/>
              <a:t>에 반응하는 정도가 높음</a:t>
            </a:r>
            <a:endParaRPr lang="en-US" altLang="ko-KR" dirty="0"/>
          </a:p>
          <a:p>
            <a:pPr lvl="1"/>
            <a:r>
              <a:rPr lang="ko-KR" altLang="en-US" dirty="0"/>
              <a:t>목표치 </a:t>
            </a:r>
            <a:r>
              <a:rPr lang="en-US" altLang="ko-KR" dirty="0"/>
              <a:t>N</a:t>
            </a:r>
            <a:r>
              <a:rPr lang="ko-KR" altLang="en-US" dirty="0"/>
              <a:t> 이상의 </a:t>
            </a:r>
            <a:r>
              <a:rPr lang="en-US" altLang="ko-KR" dirty="0"/>
              <a:t>corner</a:t>
            </a:r>
            <a:r>
              <a:rPr lang="ko-KR" altLang="en-US" dirty="0"/>
              <a:t>값을 찾도록 임계값 조정</a:t>
            </a:r>
            <a:endParaRPr lang="en-US" altLang="ko-KR" dirty="0"/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Harris corner filter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도입하여 가장 크게 반응하는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corner </a:t>
            </a:r>
            <a:r>
              <a:rPr lang="ko-KR" altLang="en-US" dirty="0"/>
              <a:t>검출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Scale</a:t>
            </a:r>
            <a:r>
              <a:rPr lang="ko-KR" altLang="en-US" dirty="0"/>
              <a:t>을 고려하지 않음</a:t>
            </a:r>
            <a:endParaRPr lang="en-US" altLang="ko-KR" dirty="0"/>
          </a:p>
          <a:p>
            <a:pPr lvl="1"/>
            <a:r>
              <a:rPr lang="en-US" altLang="ko-KR" dirty="0"/>
              <a:t>Image pyramid </a:t>
            </a:r>
            <a:r>
              <a:rPr lang="ko-KR" altLang="en-US" dirty="0"/>
              <a:t>도입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331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486E-0932-4745-9D33-A92DFC9E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Intensity Centroid(</a:t>
            </a:r>
            <a:r>
              <a:rPr lang="ko-KR" altLang="en-US" dirty="0"/>
              <a:t>세기 도심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C8D9F-0B6A-4BB6-8F00-7AE7E77C625A}"/>
              </a:ext>
            </a:extLst>
          </p:cNvPr>
          <p:cNvSpPr txBox="1"/>
          <p:nvPr/>
        </p:nvSpPr>
        <p:spPr>
          <a:xfrm>
            <a:off x="3854072" y="5167310"/>
            <a:ext cx="448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 moment and centroid, orientation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95C51-F9CF-409B-951F-EBCB9C377546}"/>
                  </a:ext>
                </a:extLst>
              </p:cNvPr>
              <p:cNvSpPr txBox="1"/>
              <p:nvPr/>
            </p:nvSpPr>
            <p:spPr>
              <a:xfrm>
                <a:off x="2533472" y="2304589"/>
                <a:ext cx="2476447" cy="22488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95C51-F9CF-409B-951F-EBCB9C377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72" y="2304589"/>
                <a:ext cx="2476447" cy="2248821"/>
              </a:xfrm>
              <a:prstGeom prst="rect">
                <a:avLst/>
              </a:prstGeom>
              <a:blipFill>
                <a:blip r:embed="rId2"/>
                <a:stretch>
                  <a:fillRect b="-161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F2563F90-3583-4531-B71C-DBF5056BE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88461"/>
              </p:ext>
            </p:extLst>
          </p:nvPr>
        </p:nvGraphicFramePr>
        <p:xfrm>
          <a:off x="7182083" y="2872739"/>
          <a:ext cx="29401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55">
                  <a:extLst>
                    <a:ext uri="{9D8B030D-6E8A-4147-A177-3AD203B41FA5}">
                      <a16:colId xmlns:a16="http://schemas.microsoft.com/office/drawing/2014/main" val="575239730"/>
                    </a:ext>
                  </a:extLst>
                </a:gridCol>
                <a:gridCol w="1470055">
                  <a:extLst>
                    <a:ext uri="{9D8B030D-6E8A-4147-A177-3AD203B41FA5}">
                      <a16:colId xmlns:a16="http://schemas.microsoft.com/office/drawing/2014/main" val="388972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대략적 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72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32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49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7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CFC9-FC55-40D3-A346-972EB57B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pyramid</a:t>
            </a:r>
            <a:endParaRPr lang="ko-KR" altLang="en-US" dirty="0"/>
          </a:p>
        </p:txBody>
      </p:sp>
      <p:pic>
        <p:nvPicPr>
          <p:cNvPr id="5" name="Content Placeholder 4" descr="A football player kicking a ball&#10;&#10;Description automatically generated with medium confidence">
            <a:extLst>
              <a:ext uri="{FF2B5EF4-FFF2-40B4-BE49-F238E27FC236}">
                <a16:creationId xmlns:a16="http://schemas.microsoft.com/office/drawing/2014/main" id="{4CA6A151-CDEB-4DD4-8959-CD2165D32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68" y="1690688"/>
            <a:ext cx="3951664" cy="37540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E9CAA-FB34-4AF4-8D31-41B7C8F8B3BB}"/>
              </a:ext>
            </a:extLst>
          </p:cNvPr>
          <p:cNvSpPr txBox="1"/>
          <p:nvPr/>
        </p:nvSpPr>
        <p:spPr>
          <a:xfrm>
            <a:off x="5670242" y="56202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Fig. 6.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3859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6BE3-6956-460C-A504-05F4CE11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Binary Robust Independent Elementary Features</a:t>
            </a:r>
            <a:endParaRPr lang="ko-KR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0FE5-06C9-49C2-8EF9-295EAF18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patch(window, kernel, etc.) </a:t>
            </a:r>
            <a:r>
              <a:rPr lang="ko-KR" altLang="en-US" dirty="0"/>
              <a:t>평활화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이진 검사 공간 배치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664059-2B72-4C01-986D-BBE6AF71E71A}"/>
                  </a:ext>
                </a:extLst>
              </p:cNvPr>
              <p:cNvSpPr txBox="1"/>
              <p:nvPr/>
            </p:nvSpPr>
            <p:spPr>
              <a:xfrm>
                <a:off x="1570603" y="4589857"/>
                <a:ext cx="3250505" cy="1353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box>
                        <m:box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=128, 256, 512)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664059-2B72-4C01-986D-BBE6AF71E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03" y="4589857"/>
                <a:ext cx="3250505" cy="1353640"/>
              </a:xfrm>
              <a:prstGeom prst="rect">
                <a:avLst/>
              </a:prstGeom>
              <a:blipFill>
                <a:blip r:embed="rId2"/>
                <a:stretch>
                  <a:fillRect b="-3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4295B1-96BA-417C-B75A-3772741BD34B}"/>
                  </a:ext>
                </a:extLst>
              </p:cNvPr>
              <p:cNvSpPr txBox="1"/>
              <p:nvPr/>
            </p:nvSpPr>
            <p:spPr>
              <a:xfrm>
                <a:off x="1566821" y="3646197"/>
                <a:ext cx="3258071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box>
                        <m:box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1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0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4295B1-96BA-417C-B75A-3772741B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21" y="3646197"/>
                <a:ext cx="3258071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2A6128B0-CAA3-495E-A330-DE9CB4B72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110" y="3475242"/>
            <a:ext cx="3148973" cy="2325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C5D4D7-7FAE-4477-828C-3692C285E790}"/>
              </a:ext>
            </a:extLst>
          </p:cNvPr>
          <p:cNvSpPr txBox="1"/>
          <p:nvPr/>
        </p:nvSpPr>
        <p:spPr>
          <a:xfrm>
            <a:off x="8515838" y="580763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Fig. 7.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3150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2A6C-720A-4E91-8168-B2DB58EB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rBRIEF</a:t>
            </a:r>
            <a:r>
              <a:rPr lang="en-US" altLang="ko-KR"/>
              <a:t>: Rotation-Aware BRIEF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FEBE7-E3C2-4E98-A501-86BB78993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ORB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BRIEF</a:t>
                </a:r>
                <a:r>
                  <a:rPr lang="ko-KR" altLang="en-US" dirty="0"/>
                  <a:t>의 다음과 같은 단점을 보완한다</a:t>
                </a:r>
                <a:r>
                  <a:rPr lang="en-US" altLang="ko-KR" dirty="0"/>
                  <a:t>:</a:t>
                </a:r>
              </a:p>
              <a:p>
                <a:endParaRPr lang="en-US" altLang="ko-K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dirty="0"/>
                  <a:t>이미지의 회전에 대한 고려를 하지 않음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patch</a:t>
                </a:r>
                <a:r>
                  <a:rPr lang="ko-KR" altLang="en-US" dirty="0"/>
                  <a:t>의 각도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만큼 회전시켜 방향을 조정</a:t>
                </a:r>
                <a:endParaRPr lang="en-US" altLang="ko-KR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dirty="0"/>
                  <a:t>방향을 조정하여 분산값이 저하됨</a:t>
                </a:r>
                <a:endParaRPr lang="en-US" altLang="ko-KR" dirty="0"/>
              </a:p>
              <a:p>
                <a:pPr lvl="1"/>
                <a:r>
                  <a:rPr lang="ko-KR" altLang="en-US" b="1" dirty="0"/>
                  <a:t>탐욕 알고리즘</a:t>
                </a:r>
                <a:r>
                  <a:rPr lang="ko-KR" altLang="en-US" dirty="0"/>
                  <a:t>을 이용하여 결과값이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(=256)</m:t>
                    </m:r>
                  </m:oMath>
                </a14:m>
                <a:r>
                  <a:rPr lang="ko-KR" altLang="en-US" dirty="0"/>
                  <a:t>개가 될 때까지 걸러냄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걸러내는 기준은 상관계수의 절대값이 임계값보다 크냐 작냐</a:t>
                </a:r>
                <a:endParaRPr lang="en-US" altLang="ko-KR" dirty="0"/>
              </a:p>
              <a:p>
                <a:pPr marL="514350" indent="-514350">
                  <a:buFont typeface="+mj-lt"/>
                  <a:buAutoNum type="arabicPeriod"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FEBE7-E3C2-4E98-A501-86BB78993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20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A1D3-AB5C-49AB-A566-01E52413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Oriented FAST and Rotated BRIEF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BFE8-68B5-4A9D-A4B2-742A5068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SIFT, SURF</a:t>
            </a:r>
            <a:r>
              <a:rPr lang="ko-KR" altLang="en-US" dirty="0"/>
              <a:t>에 비해 단연 빠르고</a:t>
            </a:r>
            <a:r>
              <a:rPr lang="en-US" altLang="ko-KR" dirty="0"/>
              <a:t>, </a:t>
            </a:r>
            <a:r>
              <a:rPr lang="ko-KR" altLang="en-US" dirty="0"/>
              <a:t>인식 성능도 나쁘지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BSD </a:t>
            </a:r>
            <a:r>
              <a:rPr lang="ko-KR" altLang="en-US" dirty="0"/>
              <a:t>허가서에 의해 </a:t>
            </a:r>
            <a:r>
              <a:rPr lang="ko-KR" altLang="en-US" dirty="0">
                <a:hlinkClick r:id="rId2"/>
              </a:rPr>
              <a:t>소스코드가 공개</a:t>
            </a:r>
            <a:r>
              <a:rPr lang="ko-KR" altLang="en-US" dirty="0"/>
              <a:t>되어있음</a:t>
            </a:r>
            <a:endParaRPr lang="en-US" altLang="ko-KR" dirty="0"/>
          </a:p>
          <a:p>
            <a:pPr lvl="1"/>
            <a:r>
              <a:rPr lang="en-US" altLang="ko-KR" dirty="0"/>
              <a:t>SIFT</a:t>
            </a:r>
            <a:r>
              <a:rPr lang="ko-KR" altLang="en-US" dirty="0"/>
              <a:t>의 경우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일에 </a:t>
            </a:r>
            <a:r>
              <a:rPr lang="ko-KR" altLang="en-US" dirty="0">
                <a:hlinkClick r:id="rId3"/>
              </a:rPr>
              <a:t>저작권이 만료됨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7C24-11E7-4917-A741-8F89732B5CE5}"/>
              </a:ext>
            </a:extLst>
          </p:cNvPr>
          <p:cNvSpPr/>
          <p:nvPr/>
        </p:nvSpPr>
        <p:spPr>
          <a:xfrm>
            <a:off x="1155234" y="4571803"/>
            <a:ext cx="21049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FAST </a:t>
            </a:r>
            <a:r>
              <a:rPr lang="ko-KR" altLang="en-US" dirty="0">
                <a:solidFill>
                  <a:schemeClr val="tx1"/>
                </a:solidFill>
              </a:rPr>
              <a:t>특징점 탐색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49C83-028E-4DDF-B691-C1AB892FDA26}"/>
              </a:ext>
            </a:extLst>
          </p:cNvPr>
          <p:cNvSpPr/>
          <p:nvPr/>
        </p:nvSpPr>
        <p:spPr>
          <a:xfrm>
            <a:off x="3719819" y="4571803"/>
            <a:ext cx="21049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방향 계산 및 상위 특징점 도출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52D84-E27D-46E6-8DB7-87C0B0A154FB}"/>
              </a:ext>
            </a:extLst>
          </p:cNvPr>
          <p:cNvSpPr/>
          <p:nvPr/>
        </p:nvSpPr>
        <p:spPr>
          <a:xfrm>
            <a:off x="6367245" y="4571803"/>
            <a:ext cx="21049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방향 개념을 더한 기술자 계산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7B07B1-49F5-4E4D-A577-4C86A2CE0A73}"/>
              </a:ext>
            </a:extLst>
          </p:cNvPr>
          <p:cNvSpPr/>
          <p:nvPr/>
        </p:nvSpPr>
        <p:spPr>
          <a:xfrm>
            <a:off x="8931828" y="4571803"/>
            <a:ext cx="21049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더 좋은</a:t>
            </a:r>
            <a:r>
              <a:rPr lang="en-US" altLang="ko-KR" dirty="0">
                <a:solidFill>
                  <a:schemeClr val="tx1"/>
                </a:solidFill>
              </a:rPr>
              <a:t>” </a:t>
            </a:r>
            <a:r>
              <a:rPr lang="ko-KR" altLang="en-US" dirty="0">
                <a:solidFill>
                  <a:schemeClr val="tx1"/>
                </a:solidFill>
              </a:rPr>
              <a:t>특징만 모아서 저장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6DA3EA-E530-480D-A47C-362F9D671C5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60172" y="5029003"/>
            <a:ext cx="459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B6D7AD-6899-4804-BE15-188BAB52BD0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824757" y="5029003"/>
            <a:ext cx="5424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FD5DD7-7885-4C04-8D46-52504171603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472183" y="5029003"/>
            <a:ext cx="459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5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19DD-258A-481E-A14A-1CAA4FA0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E8A2-ED19-41BB-B245-F2719EC0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ORB-SLAM </a:t>
            </a:r>
            <a:r>
              <a:rPr lang="ko-KR" altLang="en-US" dirty="0"/>
              <a:t>논문 읽기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ORB-SLAM</a:t>
            </a:r>
            <a:r>
              <a:rPr lang="ko-KR" altLang="en-US" dirty="0"/>
              <a:t> 실제 코드 읽기</a:t>
            </a:r>
          </a:p>
        </p:txBody>
      </p:sp>
    </p:spTree>
    <p:extLst>
      <p:ext uri="{BB962C8B-B14F-4D97-AF65-F5344CB8AC3E}">
        <p14:creationId xmlns:p14="http://schemas.microsoft.com/office/powerpoint/2010/main" val="99973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C615-5A34-40F5-A56D-2C08E277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CBCA-1D30-4065-AD40-5CEFD09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특징이란 무엇인가</a:t>
            </a:r>
            <a:r>
              <a:rPr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특징 검출법</a:t>
            </a:r>
            <a:endParaRPr lang="en-US" altLang="ko-KR" dirty="0"/>
          </a:p>
          <a:p>
            <a:pPr lvl="1"/>
            <a:r>
              <a:rPr lang="ko-KR" altLang="en-US" dirty="0"/>
              <a:t>스케일</a:t>
            </a:r>
            <a:r>
              <a:rPr lang="en-US" altLang="ko-KR" dirty="0"/>
              <a:t>(Scale)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특징 기술자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ORB – Oriented FAST and Rotated BRIEF</a:t>
            </a:r>
          </a:p>
          <a:p>
            <a:pPr lvl="1"/>
            <a:r>
              <a:rPr lang="en-US" altLang="ko-KR" dirty="0"/>
              <a:t>FAST – Features from Accelerated Segment Test</a:t>
            </a:r>
          </a:p>
          <a:p>
            <a:pPr lvl="1"/>
            <a:r>
              <a:rPr lang="en-US" altLang="ko-KR" dirty="0"/>
              <a:t>BRIEF – Binary Robust Independent Elementary Features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104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68C-9F88-4A1B-864D-4D988824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5C05-257B-401A-A8FA-9A9955B6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1800" b="1" dirty="0"/>
              <a:t>Fig. 1. </a:t>
            </a:r>
            <a:r>
              <a:rPr lang="en-US" altLang="ko-KR" sz="1800" dirty="0"/>
              <a:t>A picture containing jigsaw puzzle from: PublicDomainPictures.net. “Fishing Boat Jigsaw Puzzle”</a:t>
            </a:r>
            <a:endParaRPr lang="en-US" altLang="ko-KR" sz="1800" b="1" dirty="0"/>
          </a:p>
          <a:p>
            <a:r>
              <a:rPr lang="en-US" altLang="ko-KR" sz="1800" b="1" dirty="0"/>
              <a:t>Fig. 2.</a:t>
            </a:r>
            <a:r>
              <a:rPr lang="en-US" altLang="ko-KR" sz="1800" dirty="0"/>
              <a:t> image with six patches from: OpenCV 3.4.15 OpenCV-Python Documentation. “Understanding Features”</a:t>
            </a:r>
          </a:p>
          <a:p>
            <a:r>
              <a:rPr lang="en-US" altLang="ko-KR" sz="1800" b="1" dirty="0"/>
              <a:t>Fig. 3.</a:t>
            </a:r>
            <a:r>
              <a:rPr lang="en-US" altLang="ko-KR" sz="1800" dirty="0"/>
              <a:t> image explaining features from: OpenCV 3.4.15 OpenCV-Python Documentation. “Understanding Features”</a:t>
            </a:r>
          </a:p>
          <a:p>
            <a:r>
              <a:rPr lang="en-US" altLang="ko-KR" sz="1800" b="1" dirty="0"/>
              <a:t>Fig. 4.</a:t>
            </a:r>
            <a:r>
              <a:rPr lang="en-US" altLang="ko-KR" sz="1800" dirty="0"/>
              <a:t> Five circular masks on different places of an image (left) and the pixels used for USAN calculation (right) from: Optimizing the SUSAN corner detection algorithm for a high speed FPGA implementation, </a:t>
            </a:r>
            <a:r>
              <a:rPr lang="de-DE" altLang="ko-KR" sz="1800" dirty="0"/>
              <a:t>C. Claus, Robert Huitl, Joachim Rausch, W. Stechele. “USAN area calculation“</a:t>
            </a:r>
            <a:endParaRPr lang="en-US" altLang="ko-KR" sz="1800" dirty="0"/>
          </a:p>
          <a:p>
            <a:r>
              <a:rPr lang="en-US" altLang="ko-KR" sz="1800" b="1" dirty="0"/>
              <a:t>Fig. 5.</a:t>
            </a:r>
            <a:r>
              <a:rPr lang="en-US" altLang="ko-KR" sz="1800" dirty="0"/>
              <a:t> image explaining segment test in FAST from: Machine Learning for High-Speed Corner Detection, E. </a:t>
            </a:r>
            <a:r>
              <a:rPr lang="en-US" altLang="ko-KR" sz="1800" dirty="0" err="1"/>
              <a:t>Rosten</a:t>
            </a:r>
            <a:r>
              <a:rPr lang="en-US" altLang="ko-KR" sz="1800" dirty="0"/>
              <a:t>, T. Drummond. “High-speed corner detection”</a:t>
            </a:r>
          </a:p>
          <a:p>
            <a:r>
              <a:rPr lang="en-US" altLang="ko-KR" sz="1800" b="1" dirty="0"/>
              <a:t>Fig. 6.</a:t>
            </a:r>
            <a:r>
              <a:rPr lang="en-US" altLang="ko-KR" sz="1800" dirty="0"/>
              <a:t> image pyramid using image of Lionel Messi from: OpenCV 3.4.15 OpenCV-Python Documentation. “Image Pyramids”</a:t>
            </a:r>
          </a:p>
          <a:p>
            <a:r>
              <a:rPr lang="en-US" altLang="ko-KR" sz="1800" b="1" dirty="0"/>
              <a:t>Fig. 7.</a:t>
            </a:r>
            <a:r>
              <a:rPr lang="en-US" altLang="ko-KR" sz="1800" dirty="0"/>
              <a:t> image explaining how to choose test location for BRIEF from: BRIEF: Binary Robust Independent Elementary Features. “Spatial Arrangement of the Binary Tests”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2810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EDDE-7F8B-4A2D-AFD0-0167AC51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참고 문헌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723E-E71F-45A8-A9C6-3E167C1D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ORB: an efficient alternative to SIFT or SURF</a:t>
            </a:r>
            <a:endParaRPr lang="en-US" altLang="ko-KR" dirty="0"/>
          </a:p>
          <a:p>
            <a:pPr lvl="1"/>
            <a:r>
              <a:rPr lang="en-US" altLang="ko-KR" dirty="0"/>
              <a:t>E. </a:t>
            </a:r>
            <a:r>
              <a:rPr lang="en-US" altLang="ko-KR" dirty="0" err="1"/>
              <a:t>Rublee</a:t>
            </a:r>
            <a:r>
              <a:rPr lang="en-US" altLang="ko-KR" dirty="0"/>
              <a:t> et al., 2011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Machine Learning for High-Speed Corner Detection</a:t>
            </a:r>
            <a:endParaRPr lang="en-US" altLang="ko-KR" dirty="0"/>
          </a:p>
          <a:p>
            <a:pPr lvl="1"/>
            <a:r>
              <a:rPr lang="en-US" altLang="ko-KR" dirty="0"/>
              <a:t>E. </a:t>
            </a:r>
            <a:r>
              <a:rPr lang="en-US" altLang="ko-KR" dirty="0" err="1"/>
              <a:t>Rosten</a:t>
            </a:r>
            <a:r>
              <a:rPr lang="en-US" altLang="ko-KR" dirty="0"/>
              <a:t>, T. Drummond, 2006</a:t>
            </a:r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BRIEF: Binary Robust Independent Elementary Features</a:t>
            </a:r>
            <a:endParaRPr lang="en-US" altLang="ko-KR" dirty="0"/>
          </a:p>
          <a:p>
            <a:pPr lvl="1"/>
            <a:r>
              <a:rPr lang="en-US" altLang="ko-KR" dirty="0"/>
              <a:t>M. </a:t>
            </a:r>
            <a:r>
              <a:rPr lang="en-US" altLang="ko-KR" dirty="0" err="1"/>
              <a:t>Calonder</a:t>
            </a:r>
            <a:r>
              <a:rPr lang="en-US" altLang="ko-KR" dirty="0"/>
              <a:t> et al., 2010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47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DD73-1585-4E55-96DC-54DB7FD6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B7953923-E97E-4918-9B5B-7D3FF78AE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24" y="2547655"/>
            <a:ext cx="2471813" cy="2471813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5C277DB3-9E63-4F87-8C00-FE31AB1F6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1243" y="2547654"/>
            <a:ext cx="2471813" cy="24718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20D327-089B-45A7-AA73-C574C004C62D}"/>
              </a:ext>
            </a:extLst>
          </p:cNvPr>
          <p:cNvSpPr txBox="1"/>
          <p:nvPr/>
        </p:nvSpPr>
        <p:spPr>
          <a:xfrm>
            <a:off x="1299730" y="501946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현실 세계의 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040B9-9C30-4A31-9D94-68E49D97A67D}"/>
              </a:ext>
            </a:extLst>
          </p:cNvPr>
          <p:cNvSpPr txBox="1"/>
          <p:nvPr/>
        </p:nvSpPr>
        <p:spPr>
          <a:xfrm>
            <a:off x="5658567" y="50194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8824AA8C-8539-4AD2-944F-5015346319BB}"/>
              </a:ext>
            </a:extLst>
          </p:cNvPr>
          <p:cNvSpPr/>
          <p:nvPr/>
        </p:nvSpPr>
        <p:spPr>
          <a:xfrm>
            <a:off x="3578419" y="3326360"/>
            <a:ext cx="914400" cy="9144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6007C7CE-CED5-4633-9E5F-AA98D077926F}"/>
              </a:ext>
            </a:extLst>
          </p:cNvPr>
          <p:cNvSpPr/>
          <p:nvPr/>
        </p:nvSpPr>
        <p:spPr>
          <a:xfrm>
            <a:off x="7762262" y="3326360"/>
            <a:ext cx="914400" cy="9144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Graphic 16" descr="Good Idea with solid fill">
            <a:extLst>
              <a:ext uri="{FF2B5EF4-FFF2-40B4-BE49-F238E27FC236}">
                <a16:creationId xmlns:a16="http://schemas.microsoft.com/office/drawing/2014/main" id="{5B7A6E50-0BC1-40F3-9DC5-3AFC788343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2539" y="2782545"/>
            <a:ext cx="2032735" cy="20327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ADD1EA-8DF8-4992-8D97-D9855877A0D3}"/>
              </a:ext>
            </a:extLst>
          </p:cNvPr>
          <p:cNvSpPr txBox="1"/>
          <p:nvPr/>
        </p:nvSpPr>
        <p:spPr>
          <a:xfrm>
            <a:off x="9665740" y="50194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21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8BC5-7722-4F11-B231-F9A36EAF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Content Placeholder 5" descr="A picture containing jigsaw puzzle&#10;&#10;Description automatically generated">
            <a:extLst>
              <a:ext uri="{FF2B5EF4-FFF2-40B4-BE49-F238E27FC236}">
                <a16:creationId xmlns:a16="http://schemas.microsoft.com/office/drawing/2014/main" id="{9CEDE67D-65AE-40CB-90CF-262BC9DCD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19" y="1825625"/>
            <a:ext cx="6362961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A100B7-C11D-4C70-913C-D13EFA428E9D}"/>
              </a:ext>
            </a:extLst>
          </p:cNvPr>
          <p:cNvSpPr txBox="1"/>
          <p:nvPr/>
        </p:nvSpPr>
        <p:spPr>
          <a:xfrm>
            <a:off x="5670241" y="630820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Fig. 1.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948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4083-DC85-4BD9-B4A0-BA61D8B9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Content Placeholder 4" descr="A picture containing sky, building, outdoor, city&#10;&#10;Description automatically generated">
            <a:extLst>
              <a:ext uri="{FF2B5EF4-FFF2-40B4-BE49-F238E27FC236}">
                <a16:creationId xmlns:a16="http://schemas.microsoft.com/office/drawing/2014/main" id="{BFE1175C-9AED-4FB8-945C-51BCC6A75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77" y="2092603"/>
            <a:ext cx="4286250" cy="38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74D45-6B8B-4321-8FFD-299808D7D2A1}"/>
              </a:ext>
            </a:extLst>
          </p:cNvPr>
          <p:cNvSpPr txBox="1"/>
          <p:nvPr/>
        </p:nvSpPr>
        <p:spPr>
          <a:xfrm>
            <a:off x="3335744" y="612354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Fig. 2.</a:t>
            </a:r>
            <a:endParaRPr lang="ko-KR" altLang="en-US" b="1" dirty="0"/>
          </a:p>
        </p:txBody>
      </p:sp>
      <p:pic>
        <p:nvPicPr>
          <p:cNvPr id="8" name="Picture 7" descr="Shape, square&#10;&#10;Description automatically generated">
            <a:extLst>
              <a:ext uri="{FF2B5EF4-FFF2-40B4-BE49-F238E27FC236}">
                <a16:creationId xmlns:a16="http://schemas.microsoft.com/office/drawing/2014/main" id="{50552524-059F-4B41-959F-8506068CA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48" y="2826028"/>
            <a:ext cx="2962275" cy="234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3BB82A-2820-4C79-8D69-0FFB571BDABB}"/>
              </a:ext>
            </a:extLst>
          </p:cNvPr>
          <p:cNvSpPr txBox="1"/>
          <p:nvPr/>
        </p:nvSpPr>
        <p:spPr>
          <a:xfrm>
            <a:off x="8666727" y="612354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Fig. 3.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169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DC4D-49C8-4B9F-B5AF-9BF63B3E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 검출법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7A62-EFF3-4634-84ED-9AA6D6A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인접한 화소간의 유사성 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도함수</a:t>
            </a:r>
            <a:r>
              <a:rPr lang="ko-KR" altLang="en-US" dirty="0"/>
              <a:t>를 이용하는 방향으로 발전함</a:t>
            </a:r>
            <a:endParaRPr lang="en-US" altLang="ko-KR" dirty="0"/>
          </a:p>
          <a:p>
            <a:pPr lvl="1"/>
            <a:r>
              <a:rPr lang="ko-KR" altLang="en-US" dirty="0"/>
              <a:t>잡음에 취약하며</a:t>
            </a:r>
            <a:r>
              <a:rPr lang="en-US" altLang="ko-KR" dirty="0"/>
              <a:t>, </a:t>
            </a:r>
            <a:r>
              <a:rPr lang="ko-KR" altLang="en-US" dirty="0"/>
              <a:t>일반적으로 속도가 느림</a:t>
            </a:r>
            <a:endParaRPr lang="en-US" altLang="ko-KR" dirty="0"/>
          </a:p>
          <a:p>
            <a:pPr lvl="1"/>
            <a:r>
              <a:rPr lang="en-US" altLang="ko-KR" dirty="0"/>
              <a:t>Moravec(1980), </a:t>
            </a:r>
            <a:r>
              <a:rPr lang="en-US" altLang="ko-KR" b="1" dirty="0"/>
              <a:t>Harris</a:t>
            </a:r>
            <a:r>
              <a:rPr lang="en-US" altLang="ko-KR" dirty="0"/>
              <a:t>(1988), Shi-</a:t>
            </a:r>
            <a:r>
              <a:rPr lang="en-US" altLang="ko-KR" dirty="0" err="1"/>
              <a:t>Tomasi</a:t>
            </a:r>
            <a:r>
              <a:rPr lang="en-US" altLang="ko-KR" dirty="0"/>
              <a:t>(1994) </a:t>
            </a:r>
            <a:r>
              <a:rPr lang="ko-KR" altLang="en-US" dirty="0"/>
              <a:t>등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558D7F-A693-4A54-9055-47E8859D1F32}"/>
                  </a:ext>
                </a:extLst>
              </p:cNvPr>
              <p:cNvSpPr txBox="1"/>
              <p:nvPr/>
            </p:nvSpPr>
            <p:spPr>
              <a:xfrm>
                <a:off x="3219027" y="4548225"/>
                <a:ext cx="5753946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558D7F-A693-4A54-9055-47E8859D1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027" y="4548225"/>
                <a:ext cx="5753946" cy="800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0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EDB2-B5BA-41F9-A519-B5633D83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 검출법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1B3A2-2C49-4ACE-AF5D-036E7849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지역적 특성 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특징이 가지고 있는 고유한 특성을 </a:t>
            </a:r>
            <a:r>
              <a:rPr lang="ko-KR" altLang="en-US" b="1" dirty="0"/>
              <a:t>정량적</a:t>
            </a:r>
            <a:r>
              <a:rPr lang="ko-KR" altLang="en-US" dirty="0"/>
              <a:t>인 기준으로 제시</a:t>
            </a:r>
            <a:endParaRPr lang="en-US" altLang="ko-KR" dirty="0"/>
          </a:p>
          <a:p>
            <a:pPr lvl="1"/>
            <a:r>
              <a:rPr lang="ko-KR" altLang="en-US" dirty="0"/>
              <a:t>사용하는 </a:t>
            </a:r>
            <a:r>
              <a:rPr lang="en-US" altLang="ko-KR" dirty="0"/>
              <a:t>patch(window, kernel, etc.)</a:t>
            </a:r>
            <a:r>
              <a:rPr lang="ko-KR" altLang="en-US" dirty="0"/>
              <a:t>의</a:t>
            </a:r>
            <a:r>
              <a:rPr lang="ko-KR" altLang="en-US" b="1" dirty="0"/>
              <a:t> </a:t>
            </a:r>
            <a:r>
              <a:rPr lang="en-US" altLang="ko-KR" b="1" dirty="0"/>
              <a:t>Scale</a:t>
            </a:r>
            <a:r>
              <a:rPr lang="ko-KR" altLang="en-US" dirty="0"/>
              <a:t>에 따라 성능이 좌우됨</a:t>
            </a:r>
            <a:endParaRPr lang="en-US" altLang="ko-KR" dirty="0"/>
          </a:p>
          <a:p>
            <a:pPr lvl="1"/>
            <a:r>
              <a:rPr lang="en-US" altLang="ko-KR" dirty="0" err="1"/>
              <a:t>Guiducci</a:t>
            </a:r>
            <a:r>
              <a:rPr lang="en-US" altLang="ko-KR" dirty="0"/>
              <a:t>(1988), Smith – SUSAN(1995), </a:t>
            </a:r>
            <a:r>
              <a:rPr lang="en-US" altLang="ko-KR" dirty="0" err="1"/>
              <a:t>Rosten</a:t>
            </a:r>
            <a:r>
              <a:rPr lang="en-US" altLang="ko-KR" dirty="0"/>
              <a:t> – </a:t>
            </a:r>
            <a:r>
              <a:rPr lang="en-US" altLang="ko-KR" b="1" dirty="0"/>
              <a:t>FAST</a:t>
            </a:r>
            <a:r>
              <a:rPr lang="en-US" altLang="ko-KR" dirty="0"/>
              <a:t>(2006)</a:t>
            </a:r>
            <a:endParaRPr lang="ko-KR" altLang="en-US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17CA72C-0D71-4229-9F94-509B15686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86" y="4234155"/>
            <a:ext cx="4758028" cy="17723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80CA23-9635-4A34-B395-28EA6DB73B9D}"/>
              </a:ext>
            </a:extLst>
          </p:cNvPr>
          <p:cNvSpPr txBox="1"/>
          <p:nvPr/>
        </p:nvSpPr>
        <p:spPr>
          <a:xfrm>
            <a:off x="5670242" y="61272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Fig. 4.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0367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915B-DB1E-4793-8888-9864D47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스케일</a:t>
            </a:r>
            <a:r>
              <a:rPr lang="en-US" altLang="ko-KR" dirty="0"/>
              <a:t>(Scale)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C653569-48A1-4601-8AC5-8EBD193F22E7}"/>
              </a:ext>
            </a:extLst>
          </p:cNvPr>
          <p:cNvSpPr/>
          <p:nvPr/>
        </p:nvSpPr>
        <p:spPr>
          <a:xfrm>
            <a:off x="2783610" y="2370103"/>
            <a:ext cx="2235828" cy="2831069"/>
          </a:xfrm>
          <a:custGeom>
            <a:avLst/>
            <a:gdLst>
              <a:gd name="connsiteX0" fmla="*/ 43369 w 2235828"/>
              <a:gd name="connsiteY0" fmla="*/ 582820 h 2831069"/>
              <a:gd name="connsiteX1" fmla="*/ 135648 w 2235828"/>
              <a:gd name="connsiteY1" fmla="*/ 566042 h 2831069"/>
              <a:gd name="connsiteX2" fmla="*/ 2232895 w 2235828"/>
              <a:gd name="connsiteY2" fmla="*/ 104647 h 2831069"/>
              <a:gd name="connsiteX3" fmla="*/ 630598 w 2235828"/>
              <a:gd name="connsiteY3" fmla="*/ 2831069 h 2831069"/>
              <a:gd name="connsiteX4" fmla="*/ 630598 w 2235828"/>
              <a:gd name="connsiteY4" fmla="*/ 2831069 h 2831069"/>
              <a:gd name="connsiteX5" fmla="*/ 630598 w 2235828"/>
              <a:gd name="connsiteY5" fmla="*/ 2831069 h 283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5828" h="2831069">
                <a:moveTo>
                  <a:pt x="43369" y="582820"/>
                </a:moveTo>
                <a:cubicBezTo>
                  <a:pt x="-92952" y="614279"/>
                  <a:pt x="135648" y="566042"/>
                  <a:pt x="135648" y="566042"/>
                </a:cubicBezTo>
                <a:cubicBezTo>
                  <a:pt x="500569" y="486346"/>
                  <a:pt x="2150403" y="-272858"/>
                  <a:pt x="2232895" y="104647"/>
                </a:cubicBezTo>
                <a:cubicBezTo>
                  <a:pt x="2315387" y="482152"/>
                  <a:pt x="630598" y="2831069"/>
                  <a:pt x="630598" y="2831069"/>
                </a:cubicBezTo>
                <a:lnTo>
                  <a:pt x="630598" y="2831069"/>
                </a:lnTo>
                <a:lnTo>
                  <a:pt x="630598" y="283106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EA1F214-E428-4931-9B51-68DE6DCBE36F}"/>
              </a:ext>
            </a:extLst>
          </p:cNvPr>
          <p:cNvSpPr/>
          <p:nvPr/>
        </p:nvSpPr>
        <p:spPr>
          <a:xfrm>
            <a:off x="7172562" y="2370104"/>
            <a:ext cx="2235828" cy="2831069"/>
          </a:xfrm>
          <a:custGeom>
            <a:avLst/>
            <a:gdLst>
              <a:gd name="connsiteX0" fmla="*/ 43369 w 2235828"/>
              <a:gd name="connsiteY0" fmla="*/ 582820 h 2831069"/>
              <a:gd name="connsiteX1" fmla="*/ 135648 w 2235828"/>
              <a:gd name="connsiteY1" fmla="*/ 566042 h 2831069"/>
              <a:gd name="connsiteX2" fmla="*/ 2232895 w 2235828"/>
              <a:gd name="connsiteY2" fmla="*/ 104647 h 2831069"/>
              <a:gd name="connsiteX3" fmla="*/ 630598 w 2235828"/>
              <a:gd name="connsiteY3" fmla="*/ 2831069 h 2831069"/>
              <a:gd name="connsiteX4" fmla="*/ 630598 w 2235828"/>
              <a:gd name="connsiteY4" fmla="*/ 2831069 h 2831069"/>
              <a:gd name="connsiteX5" fmla="*/ 630598 w 2235828"/>
              <a:gd name="connsiteY5" fmla="*/ 2831069 h 283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5828" h="2831069">
                <a:moveTo>
                  <a:pt x="43369" y="582820"/>
                </a:moveTo>
                <a:cubicBezTo>
                  <a:pt x="-92952" y="614279"/>
                  <a:pt x="135648" y="566042"/>
                  <a:pt x="135648" y="566042"/>
                </a:cubicBezTo>
                <a:cubicBezTo>
                  <a:pt x="500569" y="486346"/>
                  <a:pt x="2150403" y="-272858"/>
                  <a:pt x="2232895" y="104647"/>
                </a:cubicBezTo>
                <a:cubicBezTo>
                  <a:pt x="2315387" y="482152"/>
                  <a:pt x="630598" y="2831069"/>
                  <a:pt x="630598" y="2831069"/>
                </a:cubicBezTo>
                <a:lnTo>
                  <a:pt x="630598" y="2831069"/>
                </a:lnTo>
                <a:lnTo>
                  <a:pt x="630598" y="283106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0DB47-C8B3-4E22-B51C-710CE3BC6286}"/>
              </a:ext>
            </a:extLst>
          </p:cNvPr>
          <p:cNvSpPr/>
          <p:nvPr/>
        </p:nvSpPr>
        <p:spPr>
          <a:xfrm>
            <a:off x="8290476" y="2002172"/>
            <a:ext cx="1426828" cy="1426828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E8ED69-A3A8-4A76-95B0-9D475C0C2E35}"/>
              </a:ext>
            </a:extLst>
          </p:cNvPr>
          <p:cNvSpPr/>
          <p:nvPr/>
        </p:nvSpPr>
        <p:spPr>
          <a:xfrm>
            <a:off x="4690226" y="2476499"/>
            <a:ext cx="478173" cy="478173"/>
          </a:xfrm>
          <a:prstGeom prst="rect">
            <a:avLst/>
          </a:prstGeom>
          <a:solidFill>
            <a:srgbClr val="0FF91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CE323-F291-469B-A1FB-7A5CBCD95797}"/>
              </a:ext>
            </a:extLst>
          </p:cNvPr>
          <p:cNvSpPr/>
          <p:nvPr/>
        </p:nvSpPr>
        <p:spPr>
          <a:xfrm>
            <a:off x="3811399" y="3963797"/>
            <a:ext cx="478173" cy="478173"/>
          </a:xfrm>
          <a:prstGeom prst="rect">
            <a:avLst/>
          </a:prstGeom>
          <a:solidFill>
            <a:srgbClr val="0FF91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5B70B6-B999-4F8F-8293-191F96D3F789}"/>
              </a:ext>
            </a:extLst>
          </p:cNvPr>
          <p:cNvSpPr/>
          <p:nvPr/>
        </p:nvSpPr>
        <p:spPr>
          <a:xfrm>
            <a:off x="3333226" y="2468612"/>
            <a:ext cx="478173" cy="478173"/>
          </a:xfrm>
          <a:prstGeom prst="rect">
            <a:avLst/>
          </a:prstGeom>
          <a:solidFill>
            <a:srgbClr val="0FF91A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2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8EC7-B875-4DB2-BAEF-8530AAF6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 기술자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5F440-9E29-4D64-A7F6-05A28EB2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 내 정보들의 </a:t>
            </a:r>
            <a:r>
              <a:rPr lang="ko-KR" altLang="en-US" b="1" dirty="0"/>
              <a:t>시각적 특징에 대한 </a:t>
            </a:r>
            <a:r>
              <a:rPr lang="en-US" altLang="ko-KR" b="1" dirty="0"/>
              <a:t>“</a:t>
            </a:r>
            <a:r>
              <a:rPr lang="ko-KR" altLang="en-US" b="1" dirty="0"/>
              <a:t>기술</a:t>
            </a:r>
            <a:r>
              <a:rPr lang="en-US" altLang="ko-KR" b="1" dirty="0"/>
              <a:t>(description)”</a:t>
            </a:r>
            <a:r>
              <a:rPr lang="ko-KR" altLang="en-US" dirty="0"/>
              <a:t>과 이를</a:t>
            </a:r>
            <a:r>
              <a:rPr lang="en-US" altLang="ko-KR" dirty="0"/>
              <a:t> </a:t>
            </a:r>
            <a:r>
              <a:rPr lang="ko-KR" altLang="en-US" dirty="0"/>
              <a:t>생산하는 알고리즘을 통칭함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EE94FA-7292-4BF9-A960-54A27D225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77626"/>
              </p:ext>
            </p:extLst>
          </p:nvPr>
        </p:nvGraphicFramePr>
        <p:xfrm>
          <a:off x="2032000" y="3445034"/>
          <a:ext cx="8127999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04949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51651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0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특정 분야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2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신호 처리 등으로 생성되는 기본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기초적 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쉽게 추출해내기 힘든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장면 내 물체 및 사건에 대한 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96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색상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질감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동작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위치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신체 인식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글자 인식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81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47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862</Words>
  <Application>Microsoft Office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Theme</vt:lpstr>
      <vt:lpstr>ORB에 대한 이해</vt:lpstr>
      <vt:lpstr>목차</vt:lpstr>
      <vt:lpstr>특징이란 무엇인가?</vt:lpstr>
      <vt:lpstr>특징이란 무엇인가?</vt:lpstr>
      <vt:lpstr>특징이란 무엇인가?</vt:lpstr>
      <vt:lpstr>특징 검출법</vt:lpstr>
      <vt:lpstr>특징 검출법</vt:lpstr>
      <vt:lpstr>스케일(Scale)</vt:lpstr>
      <vt:lpstr>특징 기술자</vt:lpstr>
      <vt:lpstr>Oriented FAST and Rotated BRIEF</vt:lpstr>
      <vt:lpstr>Features from Accelerated Segment Test</vt:lpstr>
      <vt:lpstr>Features from Accelerated Segment Test</vt:lpstr>
      <vt:lpstr>oFAST: FAST Keypoint Orientation</vt:lpstr>
      <vt:lpstr>Intensity Centroid(세기 도심)</vt:lpstr>
      <vt:lpstr>Image pyramid</vt:lpstr>
      <vt:lpstr>Binary Robust Independent Elementary Features</vt:lpstr>
      <vt:lpstr>rBRIEF: Rotation-Aware BRIEF</vt:lpstr>
      <vt:lpstr>Oriented FAST and Rotated BRIEF</vt:lpstr>
      <vt:lpstr>Todo</vt:lpstr>
      <vt:lpstr>출처</vt:lpstr>
      <vt:lpstr>주요 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ORB: an efficient alternative to SIFT or SURF</dc:title>
  <dc:creator>Park JungWook</dc:creator>
  <cp:lastModifiedBy>Park JungWook</cp:lastModifiedBy>
  <cp:revision>606</cp:revision>
  <dcterms:created xsi:type="dcterms:W3CDTF">2021-07-23T08:16:35Z</dcterms:created>
  <dcterms:modified xsi:type="dcterms:W3CDTF">2021-08-09T16:50:44Z</dcterms:modified>
</cp:coreProperties>
</file>