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6" r:id="rId6"/>
    <p:sldId id="264" r:id="rId7"/>
    <p:sldId id="265" r:id="rId8"/>
    <p:sldId id="262" r:id="rId9"/>
    <p:sldId id="258" r:id="rId10"/>
    <p:sldId id="267" r:id="rId11"/>
    <p:sldId id="268" r:id="rId12"/>
    <p:sldId id="269" r:id="rId13"/>
    <p:sldId id="270" r:id="rId14"/>
    <p:sldId id="271" r:id="rId15"/>
    <p:sldId id="272" r:id="rId16"/>
    <p:sldId id="260" r:id="rId17"/>
    <p:sldId id="275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28E7-ECA9-4C60-A609-D6AA5F5068EF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AAB-F2E9-4DEF-BD45-EC2F53635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85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28E7-ECA9-4C60-A609-D6AA5F5068EF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AAB-F2E9-4DEF-BD45-EC2F53635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1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28E7-ECA9-4C60-A609-D6AA5F5068EF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AAB-F2E9-4DEF-BD45-EC2F53635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6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28E7-ECA9-4C60-A609-D6AA5F5068EF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AAB-F2E9-4DEF-BD45-EC2F53635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3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28E7-ECA9-4C60-A609-D6AA5F5068EF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AAB-F2E9-4DEF-BD45-EC2F53635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5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28E7-ECA9-4C60-A609-D6AA5F5068EF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AAB-F2E9-4DEF-BD45-EC2F53635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4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28E7-ECA9-4C60-A609-D6AA5F5068EF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AAB-F2E9-4DEF-BD45-EC2F53635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99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28E7-ECA9-4C60-A609-D6AA5F5068EF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AAB-F2E9-4DEF-BD45-EC2F53635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1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28E7-ECA9-4C60-A609-D6AA5F5068EF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AAB-F2E9-4DEF-BD45-EC2F53635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77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28E7-ECA9-4C60-A609-D6AA5F5068EF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AAB-F2E9-4DEF-BD45-EC2F53635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3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28E7-ECA9-4C60-A609-D6AA5F5068EF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AAB-F2E9-4DEF-BD45-EC2F53635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53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628E7-ECA9-4C60-A609-D6AA5F5068EF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BAAB-F2E9-4DEF-BD45-EC2F53635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2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650" y="1096963"/>
            <a:ext cx="9664700" cy="2387600"/>
          </a:xfrm>
        </p:spPr>
        <p:txBody>
          <a:bodyPr/>
          <a:lstStyle/>
          <a:p>
            <a:r>
              <a:rPr lang="en-US" altLang="ko-KR" dirty="0"/>
              <a:t>Concurrency vs. Parallelism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To make </a:t>
            </a:r>
            <a:r>
              <a:rPr lang="en-US" altLang="ko-KR" dirty="0" err="1"/>
              <a:t>programmes</a:t>
            </a:r>
            <a:r>
              <a:rPr lang="en-US" altLang="ko-KR" dirty="0"/>
              <a:t> a little bit more efficient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94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programming as the composition of independently executing processes!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471" y="3167823"/>
            <a:ext cx="7317057" cy="300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6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Concurrency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417" y="2315674"/>
            <a:ext cx="7217166" cy="2607201"/>
          </a:xfrm>
        </p:spPr>
      </p:pic>
    </p:spTree>
    <p:extLst>
      <p:ext uri="{BB962C8B-B14F-4D97-AF65-F5344CB8AC3E}">
        <p14:creationId xmlns:p14="http://schemas.microsoft.com/office/powerpoint/2010/main" val="330207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Concurrency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73" y="2365420"/>
            <a:ext cx="6478854" cy="3142244"/>
          </a:xfrm>
        </p:spPr>
      </p:pic>
    </p:spTree>
    <p:extLst>
      <p:ext uri="{BB962C8B-B14F-4D97-AF65-F5344CB8AC3E}">
        <p14:creationId xmlns:p14="http://schemas.microsoft.com/office/powerpoint/2010/main" val="422085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Concurrency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305844"/>
            <a:ext cx="10160000" cy="3390900"/>
          </a:xfrm>
        </p:spPr>
      </p:pic>
    </p:spTree>
    <p:extLst>
      <p:ext uri="{BB962C8B-B14F-4D97-AF65-F5344CB8AC3E}">
        <p14:creationId xmlns:p14="http://schemas.microsoft.com/office/powerpoint/2010/main" val="374942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Concurrency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90" y="2242325"/>
            <a:ext cx="9016620" cy="3009297"/>
          </a:xfrm>
        </p:spPr>
      </p:pic>
    </p:spTree>
    <p:extLst>
      <p:ext uri="{BB962C8B-B14F-4D97-AF65-F5344CB8AC3E}">
        <p14:creationId xmlns:p14="http://schemas.microsoft.com/office/powerpoint/2010/main" val="147712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Concurrency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95" y="2118541"/>
            <a:ext cx="9425410" cy="3404929"/>
          </a:xfrm>
        </p:spPr>
      </p:pic>
    </p:spTree>
    <p:extLst>
      <p:ext uri="{BB962C8B-B14F-4D97-AF65-F5344CB8AC3E}">
        <p14:creationId xmlns:p14="http://schemas.microsoft.com/office/powerpoint/2010/main" val="420864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1" y="2480660"/>
            <a:ext cx="9057578" cy="2400258"/>
          </a:xfrm>
        </p:spPr>
      </p:pic>
    </p:spTree>
    <p:extLst>
      <p:ext uri="{BB962C8B-B14F-4D97-AF65-F5344CB8AC3E}">
        <p14:creationId xmlns:p14="http://schemas.microsoft.com/office/powerpoint/2010/main" val="24975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28" y="2243961"/>
            <a:ext cx="8395144" cy="3452503"/>
          </a:xfrm>
        </p:spPr>
      </p:pic>
    </p:spTree>
    <p:extLst>
      <p:ext uri="{BB962C8B-B14F-4D97-AF65-F5344CB8AC3E}">
        <p14:creationId xmlns:p14="http://schemas.microsoft.com/office/powerpoint/2010/main" val="27721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Todo</a:t>
            </a:r>
            <a:endParaRPr lang="en-GB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MutEx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Semaphore?</a:t>
            </a:r>
          </a:p>
          <a:p>
            <a:endParaRPr lang="en-GB" dirty="0"/>
          </a:p>
          <a:p>
            <a:r>
              <a:rPr lang="en-GB"/>
              <a:t>Maybe example </a:t>
            </a:r>
            <a:r>
              <a:rPr lang="en-GB" dirty="0"/>
              <a:t>codes?</a:t>
            </a:r>
          </a:p>
        </p:txBody>
      </p:sp>
    </p:spTree>
    <p:extLst>
      <p:ext uri="{BB962C8B-B14F-4D97-AF65-F5344CB8AC3E}">
        <p14:creationId xmlns:p14="http://schemas.microsoft.com/office/powerpoint/2010/main" val="251062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Parallelism?</a:t>
            </a:r>
          </a:p>
          <a:p>
            <a:endParaRPr lang="en-US" altLang="ko-KR" dirty="0"/>
          </a:p>
          <a:p>
            <a:r>
              <a:rPr lang="en-US" altLang="ko-KR" dirty="0"/>
              <a:t>Concurrency?</a:t>
            </a:r>
          </a:p>
        </p:txBody>
      </p:sp>
    </p:spTree>
    <p:extLst>
      <p:ext uri="{BB962C8B-B14F-4D97-AF65-F5344CB8AC3E}">
        <p14:creationId xmlns:p14="http://schemas.microsoft.com/office/powerpoint/2010/main" val="133430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Parallelism?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Korean : </a:t>
            </a:r>
            <a:r>
              <a:rPr lang="ko-KR" altLang="en-US" dirty="0"/>
              <a:t>병렬성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To </a:t>
            </a:r>
            <a:r>
              <a:rPr lang="en-US" altLang="ko-KR" b="1" dirty="0"/>
              <a:t>physically</a:t>
            </a:r>
            <a:r>
              <a:rPr lang="ko-KR" altLang="en-US" dirty="0"/>
              <a:t> </a:t>
            </a:r>
            <a:r>
              <a:rPr lang="en-US" altLang="ko-KR" dirty="0"/>
              <a:t>do more than</a:t>
            </a:r>
            <a:r>
              <a:rPr lang="ko-KR" altLang="en-US" dirty="0"/>
              <a:t> </a:t>
            </a:r>
            <a:r>
              <a:rPr lang="en-US" altLang="ko-KR" dirty="0"/>
              <a:t>one</a:t>
            </a:r>
            <a:r>
              <a:rPr lang="ko-KR" altLang="en-US" dirty="0"/>
              <a:t> </a:t>
            </a:r>
            <a:r>
              <a:rPr lang="en-US" altLang="ko-KR" dirty="0"/>
              <a:t>thing at once</a:t>
            </a:r>
          </a:p>
          <a:p>
            <a:endParaRPr lang="en-US" altLang="ko-KR" dirty="0"/>
          </a:p>
          <a:p>
            <a:r>
              <a:rPr lang="en-US" altLang="ko-KR" dirty="0"/>
              <a:t>Requires hardware support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38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Bit-level parallelism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971431" y="4211737"/>
            <a:ext cx="2992395" cy="457199"/>
            <a:chOff x="838200" y="2656703"/>
            <a:chExt cx="4366056" cy="815546"/>
          </a:xfrm>
        </p:grpSpPr>
        <p:sp>
          <p:nvSpPr>
            <p:cNvPr id="4" name="직사각형 3"/>
            <p:cNvSpPr/>
            <p:nvPr/>
          </p:nvSpPr>
          <p:spPr>
            <a:xfrm>
              <a:off x="838200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83957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29714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75471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21228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566985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112742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58499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89776" y="2727969"/>
            <a:ext cx="20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lower-order bits 1</a:t>
            </a:r>
          </a:p>
        </p:txBody>
      </p:sp>
      <p:cxnSp>
        <p:nvCxnSpPr>
          <p:cNvPr id="15" name="연결선: 구부러짐 14"/>
          <p:cNvCxnSpPr>
            <a:cxnSpLocks/>
          </p:cNvCxnSpPr>
          <p:nvPr/>
        </p:nvCxnSpPr>
        <p:spPr>
          <a:xfrm rot="10800000" flipV="1">
            <a:off x="2467628" y="3097301"/>
            <a:ext cx="935123" cy="111251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1780474"/>
            <a:ext cx="580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Ex) Operating two 16-bit integer with 8-bit processor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467628" y="4668936"/>
            <a:ext cx="0" cy="963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89775" y="3100521"/>
            <a:ext cx="20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lower-order bits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97136" y="5632764"/>
            <a:ext cx="19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Operation Result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645876" y="4209818"/>
            <a:ext cx="2992395" cy="457199"/>
            <a:chOff x="838200" y="2656703"/>
            <a:chExt cx="4366056" cy="815546"/>
          </a:xfrm>
        </p:grpSpPr>
        <p:sp>
          <p:nvSpPr>
            <p:cNvPr id="22" name="직사각형 21"/>
            <p:cNvSpPr/>
            <p:nvPr/>
          </p:nvSpPr>
          <p:spPr>
            <a:xfrm>
              <a:off x="838200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383957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29714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475471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21228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566985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112742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58499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264221" y="2726050"/>
            <a:ext cx="215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higher-order bits 1</a:t>
            </a:r>
          </a:p>
        </p:txBody>
      </p:sp>
      <p:cxnSp>
        <p:nvCxnSpPr>
          <p:cNvPr id="31" name="연결선: 구부러짐 30"/>
          <p:cNvCxnSpPr>
            <a:cxnSpLocks/>
          </p:cNvCxnSpPr>
          <p:nvPr/>
        </p:nvCxnSpPr>
        <p:spPr>
          <a:xfrm rot="10800000" flipV="1">
            <a:off x="8142073" y="3095382"/>
            <a:ext cx="935123" cy="111251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8142073" y="4667017"/>
            <a:ext cx="0" cy="963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64220" y="3098602"/>
            <a:ext cx="215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higher-order bits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71581" y="5630845"/>
            <a:ext cx="19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Operation Result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824955" y="4438417"/>
            <a:ext cx="119860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34614" y="4964265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Clock Cycle</a:t>
            </a:r>
          </a:p>
        </p:txBody>
      </p:sp>
    </p:spTree>
    <p:extLst>
      <p:ext uri="{BB962C8B-B14F-4D97-AF65-F5344CB8AC3E}">
        <p14:creationId xmlns:p14="http://schemas.microsoft.com/office/powerpoint/2010/main" val="264571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Bit-level parallelism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3047366" y="4014029"/>
            <a:ext cx="2992395" cy="457199"/>
            <a:chOff x="838200" y="2656703"/>
            <a:chExt cx="4366056" cy="815546"/>
          </a:xfrm>
        </p:grpSpPr>
        <p:sp>
          <p:nvSpPr>
            <p:cNvPr id="4" name="직사각형 3"/>
            <p:cNvSpPr/>
            <p:nvPr/>
          </p:nvSpPr>
          <p:spPr>
            <a:xfrm>
              <a:off x="838200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83957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29714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75471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21228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566985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112742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58499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61908" y="2524907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 bits 1</a:t>
            </a:r>
          </a:p>
        </p:txBody>
      </p:sp>
      <p:cxnSp>
        <p:nvCxnSpPr>
          <p:cNvPr id="15" name="연결선: 구부러짐 14"/>
          <p:cNvCxnSpPr>
            <a:cxnSpLocks/>
          </p:cNvCxnSpPr>
          <p:nvPr/>
        </p:nvCxnSpPr>
        <p:spPr>
          <a:xfrm rot="10800000" flipV="1">
            <a:off x="6039760" y="2894239"/>
            <a:ext cx="935123" cy="111251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199" y="1780474"/>
            <a:ext cx="594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Ex) Operating two 16-bit integer with 16-bit processor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039759" y="4478501"/>
            <a:ext cx="0" cy="963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61907" y="289745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 bits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69267" y="5442329"/>
            <a:ext cx="19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Operation Result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039759" y="4014029"/>
            <a:ext cx="2992395" cy="457199"/>
            <a:chOff x="838200" y="2656703"/>
            <a:chExt cx="4366056" cy="815546"/>
          </a:xfrm>
        </p:grpSpPr>
        <p:sp>
          <p:nvSpPr>
            <p:cNvPr id="22" name="직사각형 21"/>
            <p:cNvSpPr/>
            <p:nvPr/>
          </p:nvSpPr>
          <p:spPr>
            <a:xfrm>
              <a:off x="838200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383957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29714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475471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21228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566985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112742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58499" y="2656703"/>
              <a:ext cx="545757" cy="81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4953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Instruction-level parallelism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1858" y="2278042"/>
            <a:ext cx="4506098" cy="28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25" y="3109578"/>
            <a:ext cx="1438476" cy="11907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45443" y="5719258"/>
            <a:ext cx="430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Instruction pipelining, Superscalar, </a:t>
            </a:r>
            <a:r>
              <a:rPr lang="en-GB" dirty="0" err="1"/>
              <a:t>etc</a:t>
            </a: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2537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Task parallelism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18" y="2329300"/>
            <a:ext cx="2886478" cy="29531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6" y="3105696"/>
            <a:ext cx="4686954" cy="14003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104238" y="1940011"/>
            <a:ext cx="0" cy="3731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19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Parallelism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37" y="2517831"/>
            <a:ext cx="2857500" cy="1733550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143" y="2813106"/>
            <a:ext cx="3200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8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Korean : </a:t>
            </a:r>
            <a:r>
              <a:rPr lang="ko-KR" altLang="en-US" dirty="0"/>
              <a:t>병행성 </a:t>
            </a:r>
            <a:r>
              <a:rPr lang="en-US" altLang="ko-KR" dirty="0"/>
              <a:t>/ </a:t>
            </a:r>
            <a:r>
              <a:rPr lang="ko-KR" altLang="en-US" dirty="0"/>
              <a:t>동시성</a:t>
            </a:r>
            <a:endParaRPr lang="en-US" altLang="ko-KR" dirty="0"/>
          </a:p>
          <a:p>
            <a:endParaRPr lang="en-US" altLang="ko-KR" dirty="0"/>
          </a:p>
          <a:p>
            <a:r>
              <a:rPr lang="en-GB" altLang="ko-KR" dirty="0"/>
              <a:t>Let “</a:t>
            </a:r>
            <a:r>
              <a:rPr lang="en-GB" altLang="ko-KR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GB" altLang="ko-KR" dirty="0"/>
              <a:t>” as “happened before”</a:t>
            </a:r>
          </a:p>
          <a:p>
            <a:endParaRPr lang="en-GB" altLang="ko-KR" dirty="0"/>
          </a:p>
          <a:p>
            <a:r>
              <a:rPr lang="en-GB" altLang="ko-KR" dirty="0"/>
              <a:t>If a </a:t>
            </a:r>
            <a:r>
              <a:rPr lang="en-GB" altLang="ko-KR" dirty="0">
                <a:latin typeface="Arial" panose="020B0604020202020204" pitchFamily="34" charset="0"/>
                <a:cs typeface="Arial" panose="020B0604020202020204" pitchFamily="34" charset="0"/>
              </a:rPr>
              <a:t>→ b, then it is possible for a to casually affect b</a:t>
            </a:r>
          </a:p>
          <a:p>
            <a:endParaRPr lang="en-GB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ko-KR" dirty="0"/>
              <a:t>Two events are concurrent if…</a:t>
            </a:r>
          </a:p>
          <a:p>
            <a:pPr lvl="1"/>
            <a:r>
              <a:rPr lang="en-GB" altLang="ko-KR" dirty="0"/>
              <a:t>!(a </a:t>
            </a:r>
            <a:r>
              <a:rPr lang="en-GB" altLang="ko-KR" dirty="0">
                <a:latin typeface="Arial" panose="020B0604020202020204" pitchFamily="34" charset="0"/>
                <a:cs typeface="Arial" panose="020B0604020202020204" pitchFamily="34" charset="0"/>
              </a:rPr>
              <a:t>→ b) &amp;&amp; !(b → a)</a:t>
            </a:r>
          </a:p>
          <a:p>
            <a:pPr lvl="1"/>
            <a:r>
              <a:rPr lang="en-GB" altLang="ko-KR" dirty="0">
                <a:latin typeface="Arial" panose="020B0604020202020204" pitchFamily="34" charset="0"/>
                <a:cs typeface="Arial" panose="020B0604020202020204" pitchFamily="34" charset="0"/>
              </a:rPr>
              <a:t>neither can casually affect the other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7439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180</Words>
  <Application>Microsoft Office PowerPoint</Application>
  <PresentationFormat>와이드스크린</PresentationFormat>
  <Paragraphs>55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Theme</vt:lpstr>
      <vt:lpstr>Concurrency vs. Parallelism</vt:lpstr>
      <vt:lpstr>Contents</vt:lpstr>
      <vt:lpstr>Parallelism?</vt:lpstr>
      <vt:lpstr>Bit-level parallelism</vt:lpstr>
      <vt:lpstr>Bit-level parallelism</vt:lpstr>
      <vt:lpstr>Instruction-level parallelism</vt:lpstr>
      <vt:lpstr>Task parallelism</vt:lpstr>
      <vt:lpstr>Parallelism</vt:lpstr>
      <vt:lpstr>Concurrency?</vt:lpstr>
      <vt:lpstr>So what?</vt:lpstr>
      <vt:lpstr>Concurrency</vt:lpstr>
      <vt:lpstr>Concurrency</vt:lpstr>
      <vt:lpstr>Concurrency</vt:lpstr>
      <vt:lpstr>Concurrency</vt:lpstr>
      <vt:lpstr>Concurrency</vt:lpstr>
      <vt:lpstr>Concurrency</vt:lpstr>
      <vt:lpstr>Concurrency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</dc:title>
  <dc:creator>hatch</dc:creator>
  <cp:lastModifiedBy>정욱 박</cp:lastModifiedBy>
  <cp:revision>36</cp:revision>
  <dcterms:created xsi:type="dcterms:W3CDTF">2017-04-02T08:30:01Z</dcterms:created>
  <dcterms:modified xsi:type="dcterms:W3CDTF">2017-04-02T16:23:27Z</dcterms:modified>
</cp:coreProperties>
</file>