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434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875E-9040-4C91-BE97-17D085DB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1F83D-0162-4AF9-B086-334289F6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BD9A-6598-4A1F-BB25-BE514335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A068-2673-4DFD-B648-482FDAE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CDD8-2E91-4448-97E7-6C0E09ED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2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A8BB-A16B-4DC2-81D9-BC0CBD0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055F5-6460-4474-A11C-E5D9245A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F84A-9D44-4BE8-B366-4E07F8B0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B93B-5086-49E0-80B5-83C4D96E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3EB4-0C22-4212-88B9-A51E090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CF512-B1A2-4C3F-91E5-E3DF66B4A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F8AF5-813A-433E-BE26-EBE425A4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E91B-C276-4A57-8A44-E8810A59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EA46-0281-44BB-BA97-307E067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5E0-3942-4CB4-8701-43703D20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9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CD3E-A7E7-4560-85D1-5A8CF6FE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B68B-8E24-4F54-9AF8-66CA7675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04A5-7FCB-414D-ABCC-1E00464B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FB9B-3852-42D3-AED4-0E9D519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5CBD-BC1C-4AB8-BBA8-D374D37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35D-F3D6-4804-B7DC-015001B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79F4-3113-4BEE-9251-69989786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A769-1FFE-452A-8722-B195094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BBE5-2D4B-4F63-A972-A6ABB9BE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7653C-CC03-4611-B784-0057D79A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0DAC-A178-4C6D-8043-342FFAB9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4E95-AFB4-45A3-B00D-ADC7499F8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8950-99E4-4391-87A0-AA77D32F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F5B7-8C5A-42FC-843C-8E94882B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8FE8A-DC1A-420A-A116-21F30EC2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F382-1008-47E5-8C3B-DE6F04B8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8933-E2B4-4F24-B9F4-906A6374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75945-D916-47DB-BC31-F634E8CB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96AA-1E4F-42AD-99D7-7392443C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C7802-6922-45AA-A7F7-BC75155C8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5844B-B2AE-48D3-AA51-ED412E996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E342B-42A0-4052-AC2A-823D774E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95E5F-2F03-4991-BAFA-93027A2B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6FE7D-63AA-4B65-AD6F-130A91F0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8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FF0C-CC8C-4EAF-8EA6-756F2A3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451CB-8F1D-45F8-8A43-EB9A2896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7CBA9-E254-425A-9E52-E1EC855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BD2A4-9902-4867-8F47-B9284CF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9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EB436-B725-4C51-B4CD-C663E79C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99ECA-6DA7-45FE-AAFC-652045DE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71D5B-6AF1-4D89-9201-C9675D9B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A051-9CB0-4210-87EE-76AF0FB8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4DAB-D858-4859-938C-E0099DE7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248A-2D24-4EB7-8B3C-F5662590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3E363-63C8-4587-A210-9A4A21BA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66D1-F3DE-415F-B35B-80D0667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F1A5-B211-41F9-9D15-B42A3316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1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EEA0-9663-48B4-A06F-30BC0B00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183CE-12C1-4A1C-96A0-6401FBF91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5D045-51EB-4277-8561-CA28698B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2C77-895F-4862-900B-48A30417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15B6C-037E-41A2-92BE-7E569312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3D029-B982-4CA2-BE66-FEDF3F7A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F60BC-E27D-43AF-A50A-11F0FEE1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E88CC-4321-457C-AEDB-F27E6E3E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C290-8F3C-489C-A039-44637484D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1AE0-EB20-44B4-AB90-C6D0A33262D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E2F5-7B8A-406F-BF07-EE4920AC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DE3A-55EF-4CF6-B913-851F20C9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15F-6623-4A83-8EC1-35FB6816E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4CA56C9-0F00-4176-AD57-ACA20DDE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45B628-BDB2-4FF8-81D2-7368FB22EB84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67676-EE29-4F6C-AEB0-F2D9D0783272}"/>
              </a:ext>
            </a:extLst>
          </p:cNvPr>
          <p:cNvSpPr txBox="1"/>
          <p:nvPr/>
        </p:nvSpPr>
        <p:spPr>
          <a:xfrm>
            <a:off x="4853025" y="2274838"/>
            <a:ext cx="24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기초 수학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BD08-0B1E-40B9-AB9E-DDC57D139227}"/>
              </a:ext>
            </a:extLst>
          </p:cNvPr>
          <p:cNvSpPr txBox="1"/>
          <p:nvPr/>
        </p:nvSpPr>
        <p:spPr>
          <a:xfrm>
            <a:off x="4174917" y="3813721"/>
            <a:ext cx="384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고등수학을 하기 전에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알아둘 것들</a:t>
            </a:r>
          </a:p>
        </p:txBody>
      </p:sp>
    </p:spTree>
    <p:extLst>
      <p:ext uri="{BB962C8B-B14F-4D97-AF65-F5344CB8AC3E}">
        <p14:creationId xmlns:p14="http://schemas.microsoft.com/office/powerpoint/2010/main" val="24470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9BD0C0D-E3BD-492E-B0C6-74A8B28D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88018-095D-44A3-AD4A-C3D3AF66FBE9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2C12-DED4-463C-8F61-276F25763DC5}"/>
              </a:ext>
            </a:extLst>
          </p:cNvPr>
          <p:cNvSpPr txBox="1"/>
          <p:nvPr/>
        </p:nvSpPr>
        <p:spPr>
          <a:xfrm>
            <a:off x="1019960" y="728917"/>
            <a:ext cx="3493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무리수와 실수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77543-7FDD-4E0B-828B-8B403F3D7A18}"/>
              </a:ext>
            </a:extLst>
          </p:cNvPr>
          <p:cNvSpPr txBox="1"/>
          <p:nvPr/>
        </p:nvSpPr>
        <p:spPr>
          <a:xfrm>
            <a:off x="2991374" y="4378126"/>
            <a:ext cx="67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실수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C210C06-8109-4610-A159-102E508A160E}"/>
              </a:ext>
            </a:extLst>
          </p:cNvPr>
          <p:cNvSpPr/>
          <p:nvPr/>
        </p:nvSpPr>
        <p:spPr>
          <a:xfrm>
            <a:off x="3790076" y="3648823"/>
            <a:ext cx="402671" cy="18587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8AFFD-1DF3-49E7-8B86-B6B16359C5C0}"/>
              </a:ext>
            </a:extLst>
          </p:cNvPr>
          <p:cNvSpPr txBox="1"/>
          <p:nvPr/>
        </p:nvSpPr>
        <p:spPr>
          <a:xfrm>
            <a:off x="4316833" y="3448768"/>
            <a:ext cx="90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리디바탕" panose="020B0600000101010101" pitchFamily="34" charset="-127"/>
                <a:ea typeface="리디바탕" panose="020B0600000101010101" pitchFamily="34" charset="-127"/>
              </a:rPr>
              <a:t>유리수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9B3C8-DC3F-4FD3-AFCB-DA3DC9095C7E}"/>
              </a:ext>
            </a:extLst>
          </p:cNvPr>
          <p:cNvSpPr txBox="1"/>
          <p:nvPr/>
        </p:nvSpPr>
        <p:spPr>
          <a:xfrm>
            <a:off x="4316833" y="5307484"/>
            <a:ext cx="90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무리수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D562841-B9CD-4110-9CF9-FF5F1BB3E0A7}"/>
              </a:ext>
            </a:extLst>
          </p:cNvPr>
          <p:cNvSpPr/>
          <p:nvPr/>
        </p:nvSpPr>
        <p:spPr>
          <a:xfrm>
            <a:off x="5350429" y="2719465"/>
            <a:ext cx="402671" cy="18587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36944-7EFD-4846-99AD-B6CD9FEAB908}"/>
              </a:ext>
            </a:extLst>
          </p:cNvPr>
          <p:cNvSpPr txBox="1"/>
          <p:nvPr/>
        </p:nvSpPr>
        <p:spPr>
          <a:xfrm>
            <a:off x="5877185" y="4378126"/>
            <a:ext cx="223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정수가 아닌 유리수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78DAF-788C-4B96-A9BB-001A02AEEE0D}"/>
              </a:ext>
            </a:extLst>
          </p:cNvPr>
          <p:cNvSpPr txBox="1"/>
          <p:nvPr/>
        </p:nvSpPr>
        <p:spPr>
          <a:xfrm>
            <a:off x="5877185" y="2519410"/>
            <a:ext cx="683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정수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1F4ECB5-8748-4439-95B3-0E59C77EA944}"/>
              </a:ext>
            </a:extLst>
          </p:cNvPr>
          <p:cNvSpPr/>
          <p:nvPr/>
        </p:nvSpPr>
        <p:spPr>
          <a:xfrm>
            <a:off x="6683927" y="1790107"/>
            <a:ext cx="402671" cy="18587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0BFCA-067C-4F57-A6E0-F32DC5B3D846}"/>
              </a:ext>
            </a:extLst>
          </p:cNvPr>
          <p:cNvSpPr txBox="1"/>
          <p:nvPr/>
        </p:nvSpPr>
        <p:spPr>
          <a:xfrm>
            <a:off x="7201945" y="1590052"/>
            <a:ext cx="121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양의 정수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D4C73-8925-4492-8C77-04FE1D3F46A1}"/>
              </a:ext>
            </a:extLst>
          </p:cNvPr>
          <p:cNvSpPr txBox="1"/>
          <p:nvPr/>
        </p:nvSpPr>
        <p:spPr>
          <a:xfrm>
            <a:off x="7210333" y="3402393"/>
            <a:ext cx="121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음의 정수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31BDB-1396-4F2A-B425-D50F42477217}"/>
              </a:ext>
            </a:extLst>
          </p:cNvPr>
          <p:cNvSpPr txBox="1"/>
          <p:nvPr/>
        </p:nvSpPr>
        <p:spPr>
          <a:xfrm>
            <a:off x="7210333" y="2481966"/>
            <a:ext cx="34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21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82B8207-5089-43C4-AA29-D797DB03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CB8CD-99CE-4902-AEE7-4E88466FFA50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1C087-96CC-4495-A026-1F68DE0EBDC7}"/>
              </a:ext>
            </a:extLst>
          </p:cNvPr>
          <p:cNvSpPr txBox="1"/>
          <p:nvPr/>
        </p:nvSpPr>
        <p:spPr>
          <a:xfrm>
            <a:off x="1019960" y="728917"/>
            <a:ext cx="3493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무리수와 실수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A0473-40BD-44C6-BC1E-464316045FDB}"/>
              </a:ext>
            </a:extLst>
          </p:cNvPr>
          <p:cNvSpPr txBox="1"/>
          <p:nvPr/>
        </p:nvSpPr>
        <p:spPr>
          <a:xfrm>
            <a:off x="2986827" y="4967014"/>
            <a:ext cx="621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실수의 완비성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2000" dirty="0">
                <a:latin typeface="Consolas" panose="020B0609020204030204" pitchFamily="49" charset="0"/>
              </a:rPr>
              <a:t>completeness of the real numbers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5D00BAD-A688-4A31-8AC9-B8C898787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48" y="2696141"/>
            <a:ext cx="4635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BF7FEFC-95FA-4E81-BA05-6B33EDF6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4F4028-77F5-4BAD-A4B4-CAFAA32449FF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C148C-2EF0-4961-B8FD-7F8F0940C4F6}"/>
              </a:ext>
            </a:extLst>
          </p:cNvPr>
          <p:cNvSpPr txBox="1"/>
          <p:nvPr/>
        </p:nvSpPr>
        <p:spPr>
          <a:xfrm>
            <a:off x="1019959" y="728917"/>
            <a:ext cx="6026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근호를 포함한 식의 계산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1B7046-DB33-4588-A380-6B376F131EB0}"/>
                  </a:ext>
                </a:extLst>
              </p:cNvPr>
              <p:cNvSpPr txBox="1"/>
              <p:nvPr/>
            </p:nvSpPr>
            <p:spPr>
              <a:xfrm>
                <a:off x="2684474" y="1735471"/>
                <a:ext cx="6823050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ko-KR" alt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1B7046-DB33-4588-A380-6B376F13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4" y="1735471"/>
                <a:ext cx="6823050" cy="862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052AC-5761-4F8B-B6A9-B6062E3CC9DB}"/>
                  </a:ext>
                </a:extLst>
              </p:cNvPr>
              <p:cNvSpPr txBox="1"/>
              <p:nvPr/>
            </p:nvSpPr>
            <p:spPr>
              <a:xfrm>
                <a:off x="2684474" y="3089883"/>
                <a:ext cx="6823050" cy="96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052AC-5761-4F8B-B6A9-B6062E3CC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4" y="3089883"/>
                <a:ext cx="6823050" cy="966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82F3B-B319-4F90-A109-0AE9FCB51F58}"/>
                  </a:ext>
                </a:extLst>
              </p:cNvPr>
              <p:cNvSpPr txBox="1"/>
              <p:nvPr/>
            </p:nvSpPr>
            <p:spPr>
              <a:xfrm>
                <a:off x="2684474" y="4287419"/>
                <a:ext cx="6823050" cy="1586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82F3B-B319-4F90-A109-0AE9FCB51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4" y="4287419"/>
                <a:ext cx="6823050" cy="1586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7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6D0E1BE-3CC6-4EDC-BD61-C0B0B47A3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2866AB-5027-4A52-AE22-3557306C84CA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651BB-57E9-4474-97CA-CB6A67BC436C}"/>
              </a:ext>
            </a:extLst>
          </p:cNvPr>
          <p:cNvSpPr txBox="1"/>
          <p:nvPr/>
        </p:nvSpPr>
        <p:spPr>
          <a:xfrm>
            <a:off x="1019959" y="728917"/>
            <a:ext cx="6026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근호를 포함한 식의 계산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13694-8ADB-482B-AE3D-22E79083D350}"/>
                  </a:ext>
                </a:extLst>
              </p:cNvPr>
              <p:cNvSpPr txBox="1"/>
              <p:nvPr/>
            </p:nvSpPr>
            <p:spPr>
              <a:xfrm>
                <a:off x="2684474" y="2603997"/>
                <a:ext cx="6823050" cy="165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13694-8ADB-482B-AE3D-22E79083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4" y="2603997"/>
                <a:ext cx="6823050" cy="1650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17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917CA61-508E-4545-845D-D52448D33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6CEC7-8528-4DE1-9368-A7C9FA67AF81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8676B-5DD5-44FC-BEF9-AB6DEF6D2BB1}"/>
              </a:ext>
            </a:extLst>
          </p:cNvPr>
          <p:cNvSpPr txBox="1"/>
          <p:nvPr/>
        </p:nvSpPr>
        <p:spPr>
          <a:xfrm>
            <a:off x="4252124" y="2659559"/>
            <a:ext cx="3687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수와 식의 계산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17EB7-90E3-4016-AC76-908FA943A68B}"/>
              </a:ext>
            </a:extLst>
          </p:cNvPr>
          <p:cNvSpPr txBox="1"/>
          <p:nvPr/>
        </p:nvSpPr>
        <p:spPr>
          <a:xfrm>
            <a:off x="4560265" y="3804405"/>
            <a:ext cx="307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문자의 사용과 식의 계산</a:t>
            </a:r>
          </a:p>
        </p:txBody>
      </p:sp>
    </p:spTree>
    <p:extLst>
      <p:ext uri="{BB962C8B-B14F-4D97-AF65-F5344CB8AC3E}">
        <p14:creationId xmlns:p14="http://schemas.microsoft.com/office/powerpoint/2010/main" val="243048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7FEEDF-868B-44D9-803C-05EBE4BA5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0EEEC4-0DBB-4D2B-A66F-7D9C9D0548EB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15A0A-2363-4A13-A7A5-EFBEDC156DD7}"/>
              </a:ext>
            </a:extLst>
          </p:cNvPr>
          <p:cNvSpPr txBox="1"/>
          <p:nvPr/>
        </p:nvSpPr>
        <p:spPr>
          <a:xfrm>
            <a:off x="1019959" y="728917"/>
            <a:ext cx="3015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문자의 사용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E56352-0FA3-4C6E-92B9-468B69A907D2}"/>
                  </a:ext>
                </a:extLst>
              </p:cNvPr>
              <p:cNvSpPr txBox="1"/>
              <p:nvPr/>
            </p:nvSpPr>
            <p:spPr>
              <a:xfrm>
                <a:off x="3570911" y="3040559"/>
                <a:ext cx="5050176" cy="776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4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E56352-0FA3-4C6E-92B9-468B69A90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11" y="3040559"/>
                <a:ext cx="5050176" cy="776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49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917CA61-508E-4545-845D-D52448D33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6CEC7-8528-4DE1-9368-A7C9FA67AF81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8676B-5DD5-44FC-BEF9-AB6DEF6D2BB1}"/>
              </a:ext>
            </a:extLst>
          </p:cNvPr>
          <p:cNvSpPr txBox="1"/>
          <p:nvPr/>
        </p:nvSpPr>
        <p:spPr>
          <a:xfrm>
            <a:off x="4252124" y="2659559"/>
            <a:ext cx="3687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수와 식의 계산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17EB7-90E3-4016-AC76-908FA943A68B}"/>
              </a:ext>
            </a:extLst>
          </p:cNvPr>
          <p:cNvSpPr txBox="1"/>
          <p:nvPr/>
        </p:nvSpPr>
        <p:spPr>
          <a:xfrm>
            <a:off x="5109634" y="3796016"/>
            <a:ext cx="197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다항식의 계산</a:t>
            </a:r>
          </a:p>
        </p:txBody>
      </p:sp>
    </p:spTree>
    <p:extLst>
      <p:ext uri="{BB962C8B-B14F-4D97-AF65-F5344CB8AC3E}">
        <p14:creationId xmlns:p14="http://schemas.microsoft.com/office/powerpoint/2010/main" val="20091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395A6F9-73BC-4FE1-B837-AB18F133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C0DE14-85D6-4448-BB44-91F8DAA1FA7B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D08AD-B367-42EE-B9DB-A7119D118F58}"/>
              </a:ext>
            </a:extLst>
          </p:cNvPr>
          <p:cNvSpPr txBox="1"/>
          <p:nvPr/>
        </p:nvSpPr>
        <p:spPr>
          <a:xfrm>
            <a:off x="1019959" y="728917"/>
            <a:ext cx="2335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지수법칙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6AB03704-17FE-4F72-9CC1-9203E9818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990162"/>
            <a:ext cx="762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6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8BBF31-6736-4AF6-BA66-64CED7AF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BC3789-4AC9-4313-8ECB-50E9041DACA7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365C9-1C12-4A34-BE27-0B132257E62F}"/>
              </a:ext>
            </a:extLst>
          </p:cNvPr>
          <p:cNvSpPr txBox="1"/>
          <p:nvPr/>
        </p:nvSpPr>
        <p:spPr>
          <a:xfrm>
            <a:off x="1019959" y="728917"/>
            <a:ext cx="2335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지수법칙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C9C283-EDE0-4882-9DBE-86197912C133}"/>
                  </a:ext>
                </a:extLst>
              </p:cNvPr>
              <p:cNvSpPr txBox="1"/>
              <p:nvPr/>
            </p:nvSpPr>
            <p:spPr>
              <a:xfrm>
                <a:off x="3984766" y="3128718"/>
                <a:ext cx="422246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C9C283-EDE0-4882-9DBE-86197912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66" y="3128718"/>
                <a:ext cx="422246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34D84-D3BA-49DC-BDC4-3982E7936BFE}"/>
                  </a:ext>
                </a:extLst>
              </p:cNvPr>
              <p:cNvSpPr txBox="1"/>
              <p:nvPr/>
            </p:nvSpPr>
            <p:spPr>
              <a:xfrm>
                <a:off x="4384642" y="4144061"/>
                <a:ext cx="342271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34D84-D3BA-49DC-BDC4-3982E793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42" y="4144061"/>
                <a:ext cx="342271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624A390-5758-43CF-831B-98FD9D03FA40}"/>
              </a:ext>
            </a:extLst>
          </p:cNvPr>
          <p:cNvSpPr txBox="1"/>
          <p:nvPr/>
        </p:nvSpPr>
        <p:spPr>
          <a:xfrm>
            <a:off x="3050793" y="2009708"/>
            <a:ext cx="33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m, n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자연수일 때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…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16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A2BD61-A187-485C-B573-78E45686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E28494-DEC4-414C-A1F9-93CFB8617299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BF951-03B9-491D-96B0-6C6E2493DFA6}"/>
              </a:ext>
            </a:extLst>
          </p:cNvPr>
          <p:cNvSpPr txBox="1"/>
          <p:nvPr/>
        </p:nvSpPr>
        <p:spPr>
          <a:xfrm>
            <a:off x="1019959" y="728917"/>
            <a:ext cx="2335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지수법칙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7334B-719A-4FF5-9DAF-22A56CAFA70B}"/>
              </a:ext>
            </a:extLst>
          </p:cNvPr>
          <p:cNvSpPr txBox="1"/>
          <p:nvPr/>
        </p:nvSpPr>
        <p:spPr>
          <a:xfrm>
            <a:off x="3050792" y="2009708"/>
            <a:ext cx="485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a≠0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이고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n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자연수일 때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…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65F06-7581-4911-A7DE-3F3F852E5B78}"/>
                  </a:ext>
                </a:extLst>
              </p:cNvPr>
              <p:cNvSpPr txBox="1"/>
              <p:nvPr/>
            </p:nvSpPr>
            <p:spPr>
              <a:xfrm>
                <a:off x="2691461" y="2659557"/>
                <a:ext cx="42616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65F06-7581-4911-A7DE-3F3F852E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61" y="2659557"/>
                <a:ext cx="42616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D8D2D2-9112-412D-8E8F-56378774C130}"/>
                  </a:ext>
                </a:extLst>
              </p:cNvPr>
              <p:cNvSpPr txBox="1"/>
              <p:nvPr/>
            </p:nvSpPr>
            <p:spPr>
              <a:xfrm>
                <a:off x="2681669" y="3555627"/>
                <a:ext cx="33150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D8D2D2-9112-412D-8E8F-56378774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69" y="3555627"/>
                <a:ext cx="3315055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420868-9B09-4CBA-903A-2BA25AB195C6}"/>
                  </a:ext>
                </a:extLst>
              </p:cNvPr>
              <p:cNvSpPr txBox="1"/>
              <p:nvPr/>
            </p:nvSpPr>
            <p:spPr>
              <a:xfrm>
                <a:off x="2681669" y="4451697"/>
                <a:ext cx="4261611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420868-9B09-4CBA-903A-2BA25AB1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69" y="4451697"/>
                <a:ext cx="4261611" cy="1364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8FC1FC-0243-4CA7-83B5-8448CEA9C154}"/>
                  </a:ext>
                </a:extLst>
              </p:cNvPr>
              <p:cNvSpPr txBox="1"/>
              <p:nvPr/>
            </p:nvSpPr>
            <p:spPr>
              <a:xfrm>
                <a:off x="7295630" y="2659557"/>
                <a:ext cx="2204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8FC1FC-0243-4CA7-83B5-8448CEA9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30" y="2659557"/>
                <a:ext cx="2204909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BE8E9-03D5-4C36-A235-D94731E243BC}"/>
                  </a:ext>
                </a:extLst>
              </p:cNvPr>
              <p:cNvSpPr txBox="1"/>
              <p:nvPr/>
            </p:nvSpPr>
            <p:spPr>
              <a:xfrm>
                <a:off x="7305422" y="3555627"/>
                <a:ext cx="2204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BE8E9-03D5-4C36-A235-D94731E2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22" y="3555627"/>
                <a:ext cx="2204909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565C3D-2AAA-4587-A64C-251A2C5E5EA2}"/>
                  </a:ext>
                </a:extLst>
              </p:cNvPr>
              <p:cNvSpPr txBox="1"/>
              <p:nvPr/>
            </p:nvSpPr>
            <p:spPr>
              <a:xfrm>
                <a:off x="7305422" y="4749182"/>
                <a:ext cx="2204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565C3D-2AAA-4587-A64C-251A2C5E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22" y="4749182"/>
                <a:ext cx="2204909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4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D027862-2495-4703-BB4C-3797F45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EA9BCC-9441-4618-B028-D9458D7AF0F2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2B8C6-171E-4AC5-AD7A-80C666DA31A8}"/>
              </a:ext>
            </a:extLst>
          </p:cNvPr>
          <p:cNvSpPr txBox="1"/>
          <p:nvPr/>
        </p:nvSpPr>
        <p:spPr>
          <a:xfrm>
            <a:off x="5474513" y="720528"/>
            <a:ext cx="1242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DFD72-B9B5-42C5-AAC9-67E0B0C33613}"/>
              </a:ext>
            </a:extLst>
          </p:cNvPr>
          <p:cNvSpPr txBox="1"/>
          <p:nvPr/>
        </p:nvSpPr>
        <p:spPr>
          <a:xfrm>
            <a:off x="5078307" y="2210497"/>
            <a:ext cx="20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수와 식의 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C3AE3-565E-4DB8-8E87-8B5379E7314E}"/>
              </a:ext>
            </a:extLst>
          </p:cNvPr>
          <p:cNvSpPr txBox="1"/>
          <p:nvPr/>
        </p:nvSpPr>
        <p:spPr>
          <a:xfrm>
            <a:off x="5115970" y="3587690"/>
            <a:ext cx="196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방정식과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AC339-D2F8-479E-954A-96B0C2008C49}"/>
              </a:ext>
            </a:extLst>
          </p:cNvPr>
          <p:cNvSpPr txBox="1"/>
          <p:nvPr/>
        </p:nvSpPr>
        <p:spPr>
          <a:xfrm>
            <a:off x="4476922" y="4964883"/>
            <a:ext cx="323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피타고라스 정리와 삼각비</a:t>
            </a:r>
          </a:p>
        </p:txBody>
      </p:sp>
    </p:spTree>
    <p:extLst>
      <p:ext uri="{BB962C8B-B14F-4D97-AF65-F5344CB8AC3E}">
        <p14:creationId xmlns:p14="http://schemas.microsoft.com/office/powerpoint/2010/main" val="345981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AD0D202-656A-4006-A13E-28687A36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CEAEAF-BF4D-4757-BD18-956055E239B0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4CAD7-E60D-40F6-8828-A5C20BA185D2}"/>
              </a:ext>
            </a:extLst>
          </p:cNvPr>
          <p:cNvSpPr txBox="1"/>
          <p:nvPr/>
        </p:nvSpPr>
        <p:spPr>
          <a:xfrm>
            <a:off x="1019959" y="728917"/>
            <a:ext cx="2335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지수법칙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24BC0-8AAF-45AE-A9EC-7C2D742DF86F}"/>
              </a:ext>
            </a:extLst>
          </p:cNvPr>
          <p:cNvSpPr txBox="1"/>
          <p:nvPr/>
        </p:nvSpPr>
        <p:spPr>
          <a:xfrm>
            <a:off x="3050793" y="2009708"/>
            <a:ext cx="304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자연수일 때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…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74C4A-8E5D-48CC-B663-7B4124690FB1}"/>
                  </a:ext>
                </a:extLst>
              </p:cNvPr>
              <p:cNvSpPr txBox="1"/>
              <p:nvPr/>
            </p:nvSpPr>
            <p:spPr>
              <a:xfrm>
                <a:off x="4325919" y="3024732"/>
                <a:ext cx="35401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74C4A-8E5D-48CC-B663-7B412469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19" y="3024732"/>
                <a:ext cx="354015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E60FF-FD78-4D0B-A398-D79FB2832C93}"/>
                  </a:ext>
                </a:extLst>
              </p:cNvPr>
              <p:cNvSpPr txBox="1"/>
              <p:nvPr/>
            </p:nvSpPr>
            <p:spPr>
              <a:xfrm>
                <a:off x="3758264" y="4050832"/>
                <a:ext cx="4675468" cy="1395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E60FF-FD78-4D0B-A398-D79FB2832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64" y="4050832"/>
                <a:ext cx="4675468" cy="1395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0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A0F87E-65C2-4E30-AC6A-5DAFE6BAD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569AA-215D-4913-A8B4-14A544E89E7D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9F1C0-7105-4179-A651-1D21BD3DB769}"/>
              </a:ext>
            </a:extLst>
          </p:cNvPr>
          <p:cNvSpPr txBox="1"/>
          <p:nvPr/>
        </p:nvSpPr>
        <p:spPr>
          <a:xfrm>
            <a:off x="1019959" y="728917"/>
            <a:ext cx="4852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곱셈 공식</a:t>
            </a:r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인수분해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BC760-D1B5-4E52-A682-ACA2B03F0636}"/>
                  </a:ext>
                </a:extLst>
              </p:cNvPr>
              <p:cNvSpPr txBox="1"/>
              <p:nvPr/>
            </p:nvSpPr>
            <p:spPr>
              <a:xfrm>
                <a:off x="1637250" y="2265276"/>
                <a:ext cx="89174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BC760-D1B5-4E52-A682-ACA2B03F0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50" y="2265276"/>
                <a:ext cx="891749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5645D8-ACB8-4289-BC66-4990F16DC1D4}"/>
              </a:ext>
            </a:extLst>
          </p:cNvPr>
          <p:cNvSpPr txBox="1"/>
          <p:nvPr/>
        </p:nvSpPr>
        <p:spPr>
          <a:xfrm>
            <a:off x="1331051" y="4053430"/>
            <a:ext cx="9529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여기서 다항식에 관한 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모든 공식이 파생</a:t>
            </a:r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!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42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15DF11-CE1E-4E0B-BEC8-5568ECA8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5EDFF-1A95-48F7-8047-DCE561F9B16E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AEB7D-9B56-4604-9E8C-F3D65F603164}"/>
              </a:ext>
            </a:extLst>
          </p:cNvPr>
          <p:cNvSpPr txBox="1"/>
          <p:nvPr/>
        </p:nvSpPr>
        <p:spPr>
          <a:xfrm>
            <a:off x="1019959" y="728917"/>
            <a:ext cx="2453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단원 정리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68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9AA1160-C98E-4006-A256-7E1B6659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7249DE-9EE5-45A2-8EB4-801FF2C145D8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C6407-A7AE-42CB-9753-0875B6BC4C1C}"/>
              </a:ext>
            </a:extLst>
          </p:cNvPr>
          <p:cNvSpPr txBox="1"/>
          <p:nvPr/>
        </p:nvSpPr>
        <p:spPr>
          <a:xfrm>
            <a:off x="4333764" y="2659559"/>
            <a:ext cx="3524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방정식과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8A457-7BAC-49F7-8445-34630F79E7C7}"/>
              </a:ext>
            </a:extLst>
          </p:cNvPr>
          <p:cNvSpPr txBox="1"/>
          <p:nvPr/>
        </p:nvSpPr>
        <p:spPr>
          <a:xfrm>
            <a:off x="4629051" y="3796016"/>
            <a:ext cx="293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en-US" altLang="ko-KR" sz="200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일차방정식과 일차함수</a:t>
            </a:r>
          </a:p>
        </p:txBody>
      </p:sp>
    </p:spTree>
    <p:extLst>
      <p:ext uri="{BB962C8B-B14F-4D97-AF65-F5344CB8AC3E}">
        <p14:creationId xmlns:p14="http://schemas.microsoft.com/office/powerpoint/2010/main" val="117965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CEE461C-0C19-40C9-80DD-0C7B7496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A3A8F-11E0-485F-BF59-225F9D3AD1EB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72816-9E33-43D9-ABFF-75B0018E90CB}"/>
              </a:ext>
            </a:extLst>
          </p:cNvPr>
          <p:cNvSpPr txBox="1"/>
          <p:nvPr/>
        </p:nvSpPr>
        <p:spPr>
          <a:xfrm>
            <a:off x="1019958" y="728917"/>
            <a:ext cx="5615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일차방정식과 일차함수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BA8094-CE3B-47D1-94B2-6584E7607424}"/>
                  </a:ext>
                </a:extLst>
              </p:cNvPr>
              <p:cNvSpPr txBox="1"/>
              <p:nvPr/>
            </p:nvSpPr>
            <p:spPr>
              <a:xfrm>
                <a:off x="2399250" y="1990162"/>
                <a:ext cx="233214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BA8094-CE3B-47D1-94B2-6584E760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50" y="1990162"/>
                <a:ext cx="233214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867CF9-1A74-4314-84CB-144B4DFAE5DA}"/>
                  </a:ext>
                </a:extLst>
              </p:cNvPr>
              <p:cNvSpPr txBox="1"/>
              <p:nvPr/>
            </p:nvSpPr>
            <p:spPr>
              <a:xfrm>
                <a:off x="7448027" y="1990160"/>
                <a:ext cx="23447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867CF9-1A74-4314-84CB-144B4DFA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027" y="1990160"/>
                <a:ext cx="234472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39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849DA71-18AC-4CAD-9287-02A3CAF51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C36470-D315-4AB6-8EB2-2FB29BE1CDBE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4FA57-AEA7-4133-B191-79B3D1CCAE21}"/>
              </a:ext>
            </a:extLst>
          </p:cNvPr>
          <p:cNvSpPr txBox="1"/>
          <p:nvPr/>
        </p:nvSpPr>
        <p:spPr>
          <a:xfrm>
            <a:off x="1019959" y="728917"/>
            <a:ext cx="4533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일차방정식의 풀이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91122-24B7-4A71-BC23-062C949CC685}"/>
                  </a:ext>
                </a:extLst>
              </p:cNvPr>
              <p:cNvSpPr txBox="1"/>
              <p:nvPr/>
            </p:nvSpPr>
            <p:spPr>
              <a:xfrm>
                <a:off x="3306659" y="1754220"/>
                <a:ext cx="5578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91122-24B7-4A71-BC23-062C949C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59" y="1754220"/>
                <a:ext cx="557868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57159-BFCA-4D28-87DA-871C49244D58}"/>
                  </a:ext>
                </a:extLst>
              </p:cNvPr>
              <p:cNvSpPr txBox="1"/>
              <p:nvPr/>
            </p:nvSpPr>
            <p:spPr>
              <a:xfrm>
                <a:off x="3306659" y="2630744"/>
                <a:ext cx="5578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57159-BFCA-4D28-87DA-871C49244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59" y="2630744"/>
                <a:ext cx="557868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8EC93-354C-4EFD-ACC1-4B835AA56313}"/>
                  </a:ext>
                </a:extLst>
              </p:cNvPr>
              <p:cNvSpPr txBox="1"/>
              <p:nvPr/>
            </p:nvSpPr>
            <p:spPr>
              <a:xfrm>
                <a:off x="3978477" y="3507268"/>
                <a:ext cx="423504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8EC93-354C-4EFD-ACC1-4B835AA5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77" y="3507268"/>
                <a:ext cx="4235044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6C631F-F311-438A-94C3-2798EB68CC99}"/>
                  </a:ext>
                </a:extLst>
              </p:cNvPr>
              <p:cNvSpPr txBox="1"/>
              <p:nvPr/>
            </p:nvSpPr>
            <p:spPr>
              <a:xfrm>
                <a:off x="3306659" y="4380498"/>
                <a:ext cx="5578680" cy="141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6C631F-F311-438A-94C3-2798EB68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59" y="4380498"/>
                <a:ext cx="5578680" cy="1418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2E206D-5DC3-4A84-B615-A3B32495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E1AF72-206D-4C61-A9E0-3B6519CCABD4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F9F12-8910-431C-84AF-3564E728DC5A}"/>
              </a:ext>
            </a:extLst>
          </p:cNvPr>
          <p:cNvSpPr txBox="1"/>
          <p:nvPr/>
        </p:nvSpPr>
        <p:spPr>
          <a:xfrm>
            <a:off x="1019958" y="728917"/>
            <a:ext cx="760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미지수가 </a:t>
            </a:r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개인 연립일차방정식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4DF40-C8E4-43F8-8C8A-FF1FDA9E0C6B}"/>
                  </a:ext>
                </a:extLst>
              </p:cNvPr>
              <p:cNvSpPr txBox="1"/>
              <p:nvPr/>
            </p:nvSpPr>
            <p:spPr>
              <a:xfrm>
                <a:off x="2358704" y="2778785"/>
                <a:ext cx="747459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=0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≠0,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4DF40-C8E4-43F8-8C8A-FF1FDA9E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04" y="2778785"/>
                <a:ext cx="747459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481F6-719C-43CF-817A-3CADAC1488FC}"/>
                  </a:ext>
                </a:extLst>
              </p:cNvPr>
              <p:cNvSpPr txBox="1"/>
              <p:nvPr/>
            </p:nvSpPr>
            <p:spPr>
              <a:xfrm>
                <a:off x="2324449" y="3785339"/>
                <a:ext cx="75431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=0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≠0,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481F6-719C-43CF-817A-3CADAC14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449" y="3785339"/>
                <a:ext cx="75431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BA19B65F-D39E-40AF-877E-C5D283C3CF50}"/>
              </a:ext>
            </a:extLst>
          </p:cNvPr>
          <p:cNvSpPr/>
          <p:nvPr/>
        </p:nvSpPr>
        <p:spPr>
          <a:xfrm>
            <a:off x="2097248" y="2932967"/>
            <a:ext cx="261456" cy="1621813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01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E586E7-BA9C-4D8D-9A30-2DA65709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701777-7006-48E2-B644-D535CE568571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3D7B3-D397-4ACD-A95D-B1166F31367C}"/>
              </a:ext>
            </a:extLst>
          </p:cNvPr>
          <p:cNvSpPr txBox="1"/>
          <p:nvPr/>
        </p:nvSpPr>
        <p:spPr>
          <a:xfrm>
            <a:off x="1019959" y="728917"/>
            <a:ext cx="461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일차함수의 그래프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26" name="Picture 2" descr="cartesian coordinate에 대한 이미지 검색결과">
            <a:extLst>
              <a:ext uri="{FF2B5EF4-FFF2-40B4-BE49-F238E27FC236}">
                <a16:creationId xmlns:a16="http://schemas.microsoft.com/office/drawing/2014/main" id="{3F90B1FE-F6E7-4A58-BEFA-8C52CF76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1" y="1735471"/>
            <a:ext cx="42195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64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A2B79C1-930D-485B-9010-54B70CCB0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5DA574-FB76-412D-8E24-B683D7C240A9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ABCD-6F48-4F01-AFD9-EB18BBB5E964}"/>
              </a:ext>
            </a:extLst>
          </p:cNvPr>
          <p:cNvSpPr txBox="1"/>
          <p:nvPr/>
        </p:nvSpPr>
        <p:spPr>
          <a:xfrm>
            <a:off x="1019959" y="728917"/>
            <a:ext cx="461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일차함수의 그래프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050" name="Picture 2" descr="This is an image of an x, y coordinate plane. The x and y axis range from negative 5 to 5. ">
            <a:extLst>
              <a:ext uri="{FF2B5EF4-FFF2-40B4-BE49-F238E27FC236}">
                <a16:creationId xmlns:a16="http://schemas.microsoft.com/office/drawing/2014/main" id="{61F8F015-5890-4746-88D1-1F6867E1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1" y="1735471"/>
            <a:ext cx="46386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7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1E10AF-9DEE-43D5-AE94-77D3FE45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0B50B2-31E2-46CA-BB3B-658CB6687F9D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372B1-9768-4A41-8054-D378AFB96FF7}"/>
              </a:ext>
            </a:extLst>
          </p:cNvPr>
          <p:cNvSpPr txBox="1"/>
          <p:nvPr/>
        </p:nvSpPr>
        <p:spPr>
          <a:xfrm>
            <a:off x="1019959" y="728917"/>
            <a:ext cx="4021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그래프의 기울기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098" name="Picture 2" descr="slope에 대한 이미지 검색결과">
            <a:extLst>
              <a:ext uri="{FF2B5EF4-FFF2-40B4-BE49-F238E27FC236}">
                <a16:creationId xmlns:a16="http://schemas.microsoft.com/office/drawing/2014/main" id="{15A7F2F6-D740-411B-80C7-5CD641A2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87" y="1735471"/>
            <a:ext cx="4021824" cy="433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917CA61-508E-4545-845D-D52448D33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6CEC7-8528-4DE1-9368-A7C9FA67AF81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8676B-5DD5-44FC-BEF9-AB6DEF6D2BB1}"/>
              </a:ext>
            </a:extLst>
          </p:cNvPr>
          <p:cNvSpPr txBox="1"/>
          <p:nvPr/>
        </p:nvSpPr>
        <p:spPr>
          <a:xfrm>
            <a:off x="4252124" y="2659559"/>
            <a:ext cx="3687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수와 식의 계산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17EB7-90E3-4016-AC76-908FA943A68B}"/>
              </a:ext>
            </a:extLst>
          </p:cNvPr>
          <p:cNvSpPr txBox="1"/>
          <p:nvPr/>
        </p:nvSpPr>
        <p:spPr>
          <a:xfrm>
            <a:off x="5342472" y="3804405"/>
            <a:ext cx="150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수의 연산</a:t>
            </a:r>
          </a:p>
        </p:txBody>
      </p:sp>
    </p:spTree>
    <p:extLst>
      <p:ext uri="{BB962C8B-B14F-4D97-AF65-F5344CB8AC3E}">
        <p14:creationId xmlns:p14="http://schemas.microsoft.com/office/powerpoint/2010/main" val="131256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EFCAC90-C195-45E3-B220-2DD90D9DF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D4B78B-1300-4252-8645-370547B16F23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53537-0EC5-44AD-83FE-DD571AD15436}"/>
              </a:ext>
            </a:extLst>
          </p:cNvPr>
          <p:cNvSpPr txBox="1"/>
          <p:nvPr/>
        </p:nvSpPr>
        <p:spPr>
          <a:xfrm>
            <a:off x="1019959" y="728917"/>
            <a:ext cx="7352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일차함수와 일차방정식의 관계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22B184-03B8-408D-8BC1-77BDF2AE3C7A}"/>
                  </a:ext>
                </a:extLst>
              </p:cNvPr>
              <p:cNvSpPr txBox="1"/>
              <p:nvPr/>
            </p:nvSpPr>
            <p:spPr>
              <a:xfrm>
                <a:off x="3978477" y="2374754"/>
                <a:ext cx="423504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22B184-03B8-408D-8BC1-77BDF2AE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77" y="2374754"/>
                <a:ext cx="423504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25503BB5-2DD3-4A93-9037-CF567046E31C}"/>
              </a:ext>
            </a:extLst>
          </p:cNvPr>
          <p:cNvSpPr/>
          <p:nvPr/>
        </p:nvSpPr>
        <p:spPr>
          <a:xfrm>
            <a:off x="5858312" y="3635870"/>
            <a:ext cx="475376" cy="7694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07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A74A535-0145-47ED-98D9-8820988E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0B168C-E80A-4665-9BE2-A878642D6F8F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8BB8C-CAA2-4B49-A087-9ABD0BE3B840}"/>
              </a:ext>
            </a:extLst>
          </p:cNvPr>
          <p:cNvSpPr txBox="1"/>
          <p:nvPr/>
        </p:nvSpPr>
        <p:spPr>
          <a:xfrm>
            <a:off x="1019959" y="728917"/>
            <a:ext cx="7352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일차함수와 일차방정식의 관계</a:t>
            </a:r>
          </a:p>
        </p:txBody>
      </p:sp>
      <p:pic>
        <p:nvPicPr>
          <p:cNvPr id="5122" name="Picture 2" descr="연립일차방정식 그래프에 대한 이미지 검색결과">
            <a:extLst>
              <a:ext uri="{FF2B5EF4-FFF2-40B4-BE49-F238E27FC236}">
                <a16:creationId xmlns:a16="http://schemas.microsoft.com/office/drawing/2014/main" id="{754F7F8A-4E40-4E25-A2A0-09407382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83" y="2752944"/>
            <a:ext cx="6762833" cy="22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78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F333A3-D413-4FA6-96F7-AE907233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5C956B-18E3-4DD2-915C-7F1243696342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C0096-ACBA-437D-8939-C65C67541AA3}"/>
              </a:ext>
            </a:extLst>
          </p:cNvPr>
          <p:cNvSpPr txBox="1"/>
          <p:nvPr/>
        </p:nvSpPr>
        <p:spPr>
          <a:xfrm>
            <a:off x="1019959" y="728917"/>
            <a:ext cx="2805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일차부등식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6707EA-66EA-4D4E-A5B1-87851A1228FD}"/>
                  </a:ext>
                </a:extLst>
              </p:cNvPr>
              <p:cNvSpPr txBox="1"/>
              <p:nvPr/>
            </p:nvSpPr>
            <p:spPr>
              <a:xfrm>
                <a:off x="3458359" y="1735471"/>
                <a:ext cx="527527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6707EA-66EA-4D4E-A5B1-87851A12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9" y="1735471"/>
                <a:ext cx="527527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1ECE06-96AF-4C64-9524-E32A045F114E}"/>
                  </a:ext>
                </a:extLst>
              </p:cNvPr>
              <p:cNvSpPr txBox="1"/>
              <p:nvPr/>
            </p:nvSpPr>
            <p:spPr>
              <a:xfrm>
                <a:off x="2520538" y="2742025"/>
                <a:ext cx="7150919" cy="14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1ECE06-96AF-4C64-9524-E32A045F1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38" y="2742025"/>
                <a:ext cx="7150919" cy="1423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D885F-A089-4C99-824D-F2EDE3DC62E9}"/>
                  </a:ext>
                </a:extLst>
              </p:cNvPr>
              <p:cNvSpPr txBox="1"/>
              <p:nvPr/>
            </p:nvSpPr>
            <p:spPr>
              <a:xfrm>
                <a:off x="2520538" y="4402220"/>
                <a:ext cx="7150919" cy="14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ko-K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D885F-A089-4C99-824D-F2EDE3DC6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38" y="4402220"/>
                <a:ext cx="7150919" cy="1423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8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D919507-4551-41C3-99B4-B68AF7C4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97D2E-C38B-4995-89AA-CE6DB4E5F509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E02B8-8A3C-48D8-9924-4621CD0638DD}"/>
              </a:ext>
            </a:extLst>
          </p:cNvPr>
          <p:cNvSpPr txBox="1"/>
          <p:nvPr/>
        </p:nvSpPr>
        <p:spPr>
          <a:xfrm>
            <a:off x="4333764" y="2659559"/>
            <a:ext cx="3524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방정식과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6A4F0-ED18-4CD4-84FD-430F874FCBC9}"/>
              </a:ext>
            </a:extLst>
          </p:cNvPr>
          <p:cNvSpPr txBox="1"/>
          <p:nvPr/>
        </p:nvSpPr>
        <p:spPr>
          <a:xfrm>
            <a:off x="4629051" y="3796016"/>
            <a:ext cx="293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이차방정식과 이차함수</a:t>
            </a:r>
          </a:p>
        </p:txBody>
      </p:sp>
    </p:spTree>
    <p:extLst>
      <p:ext uri="{BB962C8B-B14F-4D97-AF65-F5344CB8AC3E}">
        <p14:creationId xmlns:p14="http://schemas.microsoft.com/office/powerpoint/2010/main" val="1607750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68FAE3-81A1-48A2-B270-A96CDD64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4435A6-5F1A-49FB-BCD9-4BC9E8E8082F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68EB9-2746-4FD5-BC77-3124459085A3}"/>
              </a:ext>
            </a:extLst>
          </p:cNvPr>
          <p:cNvSpPr txBox="1"/>
          <p:nvPr/>
        </p:nvSpPr>
        <p:spPr>
          <a:xfrm>
            <a:off x="1019960" y="728917"/>
            <a:ext cx="452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이차방정식의 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5D8E49-8453-45A0-94CC-A45F2CDE1360}"/>
                  </a:ext>
                </a:extLst>
              </p:cNvPr>
              <p:cNvSpPr txBox="1"/>
              <p:nvPr/>
            </p:nvSpPr>
            <p:spPr>
              <a:xfrm>
                <a:off x="3001160" y="2241890"/>
                <a:ext cx="61896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=0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5D8E49-8453-45A0-94CC-A45F2CDE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60" y="2241890"/>
                <a:ext cx="618967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61EDC4-2A14-453E-A4FD-6DA4D83FF05B}"/>
              </a:ext>
            </a:extLst>
          </p:cNvPr>
          <p:cNvSpPr txBox="1"/>
          <p:nvPr/>
        </p:nvSpPr>
        <p:spPr>
          <a:xfrm>
            <a:off x="1716245" y="3754863"/>
            <a:ext cx="2569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인수분해</a:t>
            </a:r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FA3C-04AC-4C7F-A906-EF9317EF0464}"/>
              </a:ext>
            </a:extLst>
          </p:cNvPr>
          <p:cNvSpPr txBox="1"/>
          <p:nvPr/>
        </p:nvSpPr>
        <p:spPr>
          <a:xfrm>
            <a:off x="7803165" y="3754862"/>
            <a:ext cx="2672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근의 공식</a:t>
            </a:r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42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903EBB5-2979-4E82-99E7-0F20EC4B1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2D18D-0892-41EF-9BCD-A92A29F8DD24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8FD5F-5A4C-4607-9B0A-528E30287067}"/>
              </a:ext>
            </a:extLst>
          </p:cNvPr>
          <p:cNvSpPr txBox="1"/>
          <p:nvPr/>
        </p:nvSpPr>
        <p:spPr>
          <a:xfrm>
            <a:off x="1019960" y="728917"/>
            <a:ext cx="2352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이차함수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1CE49-889C-4EDE-A84E-745C300E25BE}"/>
                  </a:ext>
                </a:extLst>
              </p:cNvPr>
              <p:cNvSpPr txBox="1"/>
              <p:nvPr/>
            </p:nvSpPr>
            <p:spPr>
              <a:xfrm>
                <a:off x="2973194" y="2452431"/>
                <a:ext cx="624350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1CE49-889C-4EDE-A84E-745C300E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94" y="2452431"/>
                <a:ext cx="624350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03F78E-2CFB-49C4-B4F0-4355657A149E}"/>
                  </a:ext>
                </a:extLst>
              </p:cNvPr>
              <p:cNvSpPr txBox="1"/>
              <p:nvPr/>
            </p:nvSpPr>
            <p:spPr>
              <a:xfrm>
                <a:off x="2892625" y="3713677"/>
                <a:ext cx="64046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03F78E-2CFB-49C4-B4F0-4355657A1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25" y="3713677"/>
                <a:ext cx="640464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6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96D3CA4-1154-49D3-B14F-35465CD4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55346B-CD10-4ACE-A7C7-643712A416F7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6279C-17B1-4295-A9C7-49B73D94BE44}"/>
              </a:ext>
            </a:extLst>
          </p:cNvPr>
          <p:cNvSpPr txBox="1"/>
          <p:nvPr/>
        </p:nvSpPr>
        <p:spPr>
          <a:xfrm>
            <a:off x="1019960" y="728917"/>
            <a:ext cx="2352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이차함수</a:t>
            </a:r>
          </a:p>
        </p:txBody>
      </p:sp>
      <p:pic>
        <p:nvPicPr>
          <p:cNvPr id="7" name="Picture 6" descr="A picture containing boat, photo, sitting, table&#10;&#10;Description automatically generated">
            <a:extLst>
              <a:ext uri="{FF2B5EF4-FFF2-40B4-BE49-F238E27FC236}">
                <a16:creationId xmlns:a16="http://schemas.microsoft.com/office/drawing/2014/main" id="{B08F7ECF-0B56-4B42-ADFA-E304DA8F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49" y="1735471"/>
            <a:ext cx="6362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8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15DF11-CE1E-4E0B-BEC8-5568ECA8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5EDFF-1A95-48F7-8047-DCE561F9B16E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AEB7D-9B56-4604-9E8C-F3D65F603164}"/>
              </a:ext>
            </a:extLst>
          </p:cNvPr>
          <p:cNvSpPr txBox="1"/>
          <p:nvPr/>
        </p:nvSpPr>
        <p:spPr>
          <a:xfrm>
            <a:off x="1019959" y="728917"/>
            <a:ext cx="2453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단원 정리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906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61A9BEA-CE8F-44F4-B7B6-64C42C10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50B73F-8132-4E6D-A7E6-7AD2FB42F5A4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EB807-74BB-4617-B79F-CB8429C05393}"/>
              </a:ext>
            </a:extLst>
          </p:cNvPr>
          <p:cNvSpPr txBox="1"/>
          <p:nvPr/>
        </p:nvSpPr>
        <p:spPr>
          <a:xfrm>
            <a:off x="3822583" y="2359954"/>
            <a:ext cx="4546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피타고라스 정리와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삼각비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25133-99CB-420F-8778-815D4A952CCA}"/>
              </a:ext>
            </a:extLst>
          </p:cNvPr>
          <p:cNvSpPr txBox="1"/>
          <p:nvPr/>
        </p:nvSpPr>
        <p:spPr>
          <a:xfrm>
            <a:off x="4996205" y="4098019"/>
            <a:ext cx="219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피타고라스 정리</a:t>
            </a:r>
          </a:p>
        </p:txBody>
      </p:sp>
    </p:spTree>
    <p:extLst>
      <p:ext uri="{BB962C8B-B14F-4D97-AF65-F5344CB8AC3E}">
        <p14:creationId xmlns:p14="http://schemas.microsoft.com/office/powerpoint/2010/main" val="2152341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A30B1F-2715-41B6-B697-EC9C8BFF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B77A5-1930-4A08-92F6-4DF4ABFFA349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3C4F6-81A8-4B68-A7BD-44AFE4865224}"/>
              </a:ext>
            </a:extLst>
          </p:cNvPr>
          <p:cNvSpPr txBox="1"/>
          <p:nvPr/>
        </p:nvSpPr>
        <p:spPr>
          <a:xfrm>
            <a:off x="1019960" y="728917"/>
            <a:ext cx="4021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피타고라스 정리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Picture 6" descr="A picture containing animal&#10;&#10;Description automatically generated">
            <a:extLst>
              <a:ext uri="{FF2B5EF4-FFF2-40B4-BE49-F238E27FC236}">
                <a16:creationId xmlns:a16="http://schemas.microsoft.com/office/drawing/2014/main" id="{50797975-77F1-4D71-9A0F-C0A150924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30" y="2235420"/>
            <a:ext cx="2286319" cy="2286319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A6BDF836-E42C-4348-A3F4-C1222D07BACE}"/>
              </a:ext>
            </a:extLst>
          </p:cNvPr>
          <p:cNvSpPr/>
          <p:nvPr/>
        </p:nvSpPr>
        <p:spPr>
          <a:xfrm flipH="1">
            <a:off x="3245843" y="2376100"/>
            <a:ext cx="2105794" cy="2105794"/>
          </a:xfrm>
          <a:prstGeom prst="rt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5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0799761-A4F6-41B6-ADDB-07120A0A6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E38DC4-5283-470F-BE19-D23787C93B73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C04B3-EB84-49F5-934A-8E174A27B08A}"/>
              </a:ext>
            </a:extLst>
          </p:cNvPr>
          <p:cNvSpPr txBox="1"/>
          <p:nvPr/>
        </p:nvSpPr>
        <p:spPr>
          <a:xfrm>
            <a:off x="1019959" y="728917"/>
            <a:ext cx="179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제곱근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A9FF62-611C-4F53-B9FD-6A6288BCCBBD}"/>
              </a:ext>
            </a:extLst>
          </p:cNvPr>
          <p:cNvSpPr/>
          <p:nvPr/>
        </p:nvSpPr>
        <p:spPr>
          <a:xfrm>
            <a:off x="2306972" y="2533822"/>
            <a:ext cx="1790353" cy="179035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36cm²</a:t>
            </a:r>
            <a:endParaRPr lang="ko-KR" altLang="en-US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48A313-56AB-4CF1-B06D-7CA5D6F83F1F}"/>
              </a:ext>
            </a:extLst>
          </p:cNvPr>
          <p:cNvSpPr/>
          <p:nvPr/>
        </p:nvSpPr>
        <p:spPr>
          <a:xfrm>
            <a:off x="5200822" y="2533821"/>
            <a:ext cx="1790353" cy="179035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81cm²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852DF-855D-4EB2-86A1-0CE796CD24EE}"/>
              </a:ext>
            </a:extLst>
          </p:cNvPr>
          <p:cNvSpPr/>
          <p:nvPr/>
        </p:nvSpPr>
        <p:spPr>
          <a:xfrm>
            <a:off x="8094675" y="2533821"/>
            <a:ext cx="1790353" cy="1790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12cm²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3CCBCB8-8D12-4553-877A-1618784EA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35468-BC1C-47D4-9104-14BC8B61DEB9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5F8CE-540D-4070-B1BB-AF1235CFF2B0}"/>
              </a:ext>
            </a:extLst>
          </p:cNvPr>
          <p:cNvSpPr txBox="1"/>
          <p:nvPr/>
        </p:nvSpPr>
        <p:spPr>
          <a:xfrm>
            <a:off x="1019960" y="728917"/>
            <a:ext cx="4021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피타고라스 정리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C5E39-2A3D-411F-9DC4-DAC57A950823}"/>
              </a:ext>
            </a:extLst>
          </p:cNvPr>
          <p:cNvSpPr/>
          <p:nvPr/>
        </p:nvSpPr>
        <p:spPr>
          <a:xfrm>
            <a:off x="4585981" y="1990162"/>
            <a:ext cx="3112316" cy="31123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B2739E-B512-4066-9A32-525B0CC8B452}"/>
              </a:ext>
            </a:extLst>
          </p:cNvPr>
          <p:cNvSpPr/>
          <p:nvPr/>
        </p:nvSpPr>
        <p:spPr>
          <a:xfrm rot="1587207">
            <a:off x="4983794" y="2387879"/>
            <a:ext cx="2317066" cy="23170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DF37EA-C8A8-4054-8D99-35690ED65645}"/>
                  </a:ext>
                </a:extLst>
              </p:cNvPr>
              <p:cNvSpPr txBox="1"/>
              <p:nvPr/>
            </p:nvSpPr>
            <p:spPr>
              <a:xfrm>
                <a:off x="5428388" y="5207138"/>
                <a:ext cx="215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DF37EA-C8A8-4054-8D99-35690ED65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88" y="5207138"/>
                <a:ext cx="215635" cy="276999"/>
              </a:xfrm>
              <a:prstGeom prst="rect">
                <a:avLst/>
              </a:prstGeom>
              <a:blipFill>
                <a:blip r:embed="rId3"/>
                <a:stretch>
                  <a:fillRect l="-8333" r="-5556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03A5B8-9F2D-49C8-8FE3-C8D6AC7A56B7}"/>
                  </a:ext>
                </a:extLst>
              </p:cNvPr>
              <p:cNvSpPr txBox="1"/>
              <p:nvPr/>
            </p:nvSpPr>
            <p:spPr>
              <a:xfrm>
                <a:off x="4266690" y="4485685"/>
                <a:ext cx="211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03A5B8-9F2D-49C8-8FE3-C8D6AC7A5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90" y="4485685"/>
                <a:ext cx="211853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601459-4E8F-47FF-B8D2-2FDC19D07D47}"/>
                  </a:ext>
                </a:extLst>
              </p:cNvPr>
              <p:cNvSpPr txBox="1"/>
              <p:nvPr/>
            </p:nvSpPr>
            <p:spPr>
              <a:xfrm>
                <a:off x="5499852" y="4186580"/>
                <a:ext cx="194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601459-4E8F-47FF-B8D2-2FDC19D0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52" y="4186580"/>
                <a:ext cx="194861" cy="276999"/>
              </a:xfrm>
              <a:prstGeom prst="rect">
                <a:avLst/>
              </a:prstGeom>
              <a:blipFill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99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7E7CE73-C288-4A4B-8B86-F50DC8DA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394998-0B77-40B7-A026-BB0BE11A2FE8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3E6B1-BDB6-445E-BA0C-EBC126A2E3D8}"/>
              </a:ext>
            </a:extLst>
          </p:cNvPr>
          <p:cNvSpPr txBox="1"/>
          <p:nvPr/>
        </p:nvSpPr>
        <p:spPr>
          <a:xfrm>
            <a:off x="1019959" y="728917"/>
            <a:ext cx="604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두 </a:t>
            </a:r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점 사이의 거리와 중점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Picture 2" descr="This is an image of an x, y coordinate plane. The x and y axis range from negative 5 to 5. ">
            <a:extLst>
              <a:ext uri="{FF2B5EF4-FFF2-40B4-BE49-F238E27FC236}">
                <a16:creationId xmlns:a16="http://schemas.microsoft.com/office/drawing/2014/main" id="{4983679A-1B73-4631-BEDE-F7278C17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1" y="1735471"/>
            <a:ext cx="46386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33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9B50714-1165-4B94-97C4-E5182A0D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495020-69A4-4031-931C-B0203C071ED7}"/>
              </a:ext>
            </a:extLst>
          </p:cNvPr>
          <p:cNvSpPr/>
          <p:nvPr/>
        </p:nvSpPr>
        <p:spPr>
          <a:xfrm>
            <a:off x="3693951" y="0"/>
            <a:ext cx="4804096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6EC0E-F9AC-445B-8F86-F567828ECC44}"/>
              </a:ext>
            </a:extLst>
          </p:cNvPr>
          <p:cNvSpPr txBox="1"/>
          <p:nvPr/>
        </p:nvSpPr>
        <p:spPr>
          <a:xfrm>
            <a:off x="3822583" y="2359954"/>
            <a:ext cx="4546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피타고라스 정리와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삼각비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7ED58-C76C-47D7-BFE6-F1FD1F31B12C}"/>
              </a:ext>
            </a:extLst>
          </p:cNvPr>
          <p:cNvSpPr txBox="1"/>
          <p:nvPr/>
        </p:nvSpPr>
        <p:spPr>
          <a:xfrm>
            <a:off x="5511147" y="4098019"/>
            <a:ext cx="116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en-US" altLang="ko-KR" sz="200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삼각비</a:t>
            </a:r>
          </a:p>
        </p:txBody>
      </p:sp>
    </p:spTree>
    <p:extLst>
      <p:ext uri="{BB962C8B-B14F-4D97-AF65-F5344CB8AC3E}">
        <p14:creationId xmlns:p14="http://schemas.microsoft.com/office/powerpoint/2010/main" val="3206750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05BE999-EFAA-49FF-8340-893D04341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0E50C5-A753-4694-9904-078A1595EDDB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75D3D-C720-4B24-9112-9F5F63FB628B}"/>
              </a:ext>
            </a:extLst>
          </p:cNvPr>
          <p:cNvSpPr txBox="1"/>
          <p:nvPr/>
        </p:nvSpPr>
        <p:spPr>
          <a:xfrm>
            <a:off x="1019960" y="728917"/>
            <a:ext cx="1756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삼각비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Picture 7" descr="A wooden table&#10;&#10;Description automatically generated">
            <a:extLst>
              <a:ext uri="{FF2B5EF4-FFF2-40B4-BE49-F238E27FC236}">
                <a16:creationId xmlns:a16="http://schemas.microsoft.com/office/drawing/2014/main" id="{AE941B5A-DD41-48A6-8014-82502FE59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40" y="1681002"/>
            <a:ext cx="4241917" cy="40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1C3A1-8CCA-47EE-8A00-E55E5557F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A7ADEC-7876-4A7F-9FB3-DB61608F19FF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B11A7-9D34-4D8A-BA08-77E70F08BA00}"/>
              </a:ext>
            </a:extLst>
          </p:cNvPr>
          <p:cNvSpPr txBox="1"/>
          <p:nvPr/>
        </p:nvSpPr>
        <p:spPr>
          <a:xfrm>
            <a:off x="1019960" y="728917"/>
            <a:ext cx="1756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삼각비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3F96E39-B585-48BF-ABE6-C7051115AAA7}"/>
              </a:ext>
            </a:extLst>
          </p:cNvPr>
          <p:cNvSpPr/>
          <p:nvPr/>
        </p:nvSpPr>
        <p:spPr>
          <a:xfrm rot="9184142">
            <a:off x="1745128" y="3230105"/>
            <a:ext cx="3825380" cy="1929467"/>
          </a:xfrm>
          <a:prstGeom prst="rt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AA73B3-FC62-4AF2-8466-3EA6B89CC218}"/>
              </a:ext>
            </a:extLst>
          </p:cNvPr>
          <p:cNvCxnSpPr>
            <a:stCxn id="7" idx="2"/>
          </p:cNvCxnSpPr>
          <p:nvPr/>
        </p:nvCxnSpPr>
        <p:spPr>
          <a:xfrm>
            <a:off x="4926138" y="2468438"/>
            <a:ext cx="6807" cy="172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40BF780-B6BB-4081-B74C-21D9678B590D}"/>
              </a:ext>
            </a:extLst>
          </p:cNvPr>
          <p:cNvSpPr/>
          <p:nvPr/>
        </p:nvSpPr>
        <p:spPr>
          <a:xfrm>
            <a:off x="4800303" y="4060615"/>
            <a:ext cx="134224" cy="1342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09A8B-C15C-4E58-A975-DB83DC466408}"/>
              </a:ext>
            </a:extLst>
          </p:cNvPr>
          <p:cNvSpPr/>
          <p:nvPr/>
        </p:nvSpPr>
        <p:spPr>
          <a:xfrm>
            <a:off x="4932945" y="4060615"/>
            <a:ext cx="134224" cy="1342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4CA718-C2B8-44BC-B431-B2098B2B4EDE}"/>
              </a:ext>
            </a:extLst>
          </p:cNvPr>
          <p:cNvSpPr/>
          <p:nvPr/>
        </p:nvSpPr>
        <p:spPr>
          <a:xfrm rot="19790274">
            <a:off x="4824937" y="2493072"/>
            <a:ext cx="134224" cy="1342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093B1EE-2F35-4FDD-8500-B9BE515AE1AF}"/>
              </a:ext>
            </a:extLst>
          </p:cNvPr>
          <p:cNvSpPr/>
          <p:nvPr/>
        </p:nvSpPr>
        <p:spPr>
          <a:xfrm flipH="1">
            <a:off x="6700443" y="2129363"/>
            <a:ext cx="3408947" cy="1719425"/>
          </a:xfrm>
          <a:prstGeom prst="rt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FB23C9A-BDBF-4206-ABB2-9524F2E69320}"/>
              </a:ext>
            </a:extLst>
          </p:cNvPr>
          <p:cNvSpPr/>
          <p:nvPr/>
        </p:nvSpPr>
        <p:spPr>
          <a:xfrm flipH="1">
            <a:off x="7832898" y="4340592"/>
            <a:ext cx="1711038" cy="863023"/>
          </a:xfrm>
          <a:prstGeom prst="rt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A2CB1-B756-426F-B1A1-6C1427DA6947}"/>
              </a:ext>
            </a:extLst>
          </p:cNvPr>
          <p:cNvSpPr txBox="1"/>
          <p:nvPr/>
        </p:nvSpPr>
        <p:spPr>
          <a:xfrm>
            <a:off x="2536678" y="5087919"/>
            <a:ext cx="224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SSS,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SAS, AA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닮음</a:t>
            </a:r>
          </a:p>
        </p:txBody>
      </p:sp>
    </p:spTree>
    <p:extLst>
      <p:ext uri="{BB962C8B-B14F-4D97-AF65-F5344CB8AC3E}">
        <p14:creationId xmlns:p14="http://schemas.microsoft.com/office/powerpoint/2010/main" val="151563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A49BD1D-52C4-4271-8E7A-57054AA8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ACBB5C-4AE2-42D4-AD25-61E62DBEAB5D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6A731-6E44-473E-8750-55BF5E270634}"/>
              </a:ext>
            </a:extLst>
          </p:cNvPr>
          <p:cNvSpPr txBox="1"/>
          <p:nvPr/>
        </p:nvSpPr>
        <p:spPr>
          <a:xfrm>
            <a:off x="1019960" y="728917"/>
            <a:ext cx="1756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삼각비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496F942-22E9-4727-B92C-13EA5AEF4284}"/>
              </a:ext>
            </a:extLst>
          </p:cNvPr>
          <p:cNvSpPr/>
          <p:nvPr/>
        </p:nvSpPr>
        <p:spPr>
          <a:xfrm rot="10800000" flipV="1">
            <a:off x="1898358" y="2464265"/>
            <a:ext cx="3825380" cy="1929467"/>
          </a:xfrm>
          <a:prstGeom prst="rtTriangl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C17569E-B53F-4EFC-8E63-A47095E87716}"/>
              </a:ext>
            </a:extLst>
          </p:cNvPr>
          <p:cNvSpPr/>
          <p:nvPr/>
        </p:nvSpPr>
        <p:spPr>
          <a:xfrm rot="1275875">
            <a:off x="2034294" y="3878040"/>
            <a:ext cx="640934" cy="826284"/>
          </a:xfrm>
          <a:prstGeom prst="arc">
            <a:avLst>
              <a:gd name="adj1" fmla="val 17792832"/>
              <a:gd name="adj2" fmla="val 2149089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B9350C-2281-4961-A622-9F6449E98D47}"/>
                  </a:ext>
                </a:extLst>
              </p:cNvPr>
              <p:cNvSpPr txBox="1"/>
              <p:nvPr/>
            </p:nvSpPr>
            <p:spPr>
              <a:xfrm>
                <a:off x="2776756" y="4014183"/>
                <a:ext cx="218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B9350C-2281-4961-A622-9F6449E98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56" y="4014183"/>
                <a:ext cx="218330" cy="276999"/>
              </a:xfrm>
              <a:prstGeom prst="rect">
                <a:avLst/>
              </a:prstGeom>
              <a:blipFill>
                <a:blip r:embed="rId3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EF1008-98DE-4178-A69B-2A94011B0EB4}"/>
              </a:ext>
            </a:extLst>
          </p:cNvPr>
          <p:cNvSpPr txBox="1"/>
          <p:nvPr/>
        </p:nvSpPr>
        <p:spPr>
          <a:xfrm>
            <a:off x="1532389" y="42090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6BCA0-8DF4-421A-9B5D-D3D048E0E047}"/>
              </a:ext>
            </a:extLst>
          </p:cNvPr>
          <p:cNvSpPr txBox="1"/>
          <p:nvPr/>
        </p:nvSpPr>
        <p:spPr>
          <a:xfrm>
            <a:off x="5768689" y="430092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93F06-310A-46CE-9799-4FC2D8D88C80}"/>
              </a:ext>
            </a:extLst>
          </p:cNvPr>
          <p:cNvSpPr txBox="1"/>
          <p:nvPr/>
        </p:nvSpPr>
        <p:spPr>
          <a:xfrm>
            <a:off x="5729450" y="22038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59087A-6D5F-4E78-9646-B60E8446720A}"/>
                  </a:ext>
                </a:extLst>
              </p:cNvPr>
              <p:cNvSpPr txBox="1"/>
              <p:nvPr/>
            </p:nvSpPr>
            <p:spPr>
              <a:xfrm>
                <a:off x="7980505" y="2492972"/>
                <a:ext cx="1339534" cy="187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𝐴𝐶</m:t>
                                      </m:r>
                                    </m:e>
                                  </m:acc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𝐴𝐶</m:t>
                                      </m:r>
                                    </m:e>
                                  </m:acc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𝐴𝐶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59087A-6D5F-4E78-9646-B60E8446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05" y="2492972"/>
                <a:ext cx="1339534" cy="1872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56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CA14D4-0611-44B8-8A9C-49E7BB81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A03862-2FA2-44A4-8D1B-B9A71B01A12E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2CFC-4E7A-46BC-99A3-FF95C073E5E7}"/>
              </a:ext>
            </a:extLst>
          </p:cNvPr>
          <p:cNvSpPr txBox="1"/>
          <p:nvPr/>
        </p:nvSpPr>
        <p:spPr>
          <a:xfrm>
            <a:off x="1019960" y="728917"/>
            <a:ext cx="1756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삼각비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E591A59-A215-4128-B3AD-4E37B72C2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867790"/>
                  </p:ext>
                </p:extLst>
              </p:nvPr>
            </p:nvGraphicFramePr>
            <p:xfrm>
              <a:off x="2776756" y="2235332"/>
              <a:ext cx="6659076" cy="29178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769">
                      <a:extLst>
                        <a:ext uri="{9D8B030D-6E8A-4147-A177-3AD203B41FA5}">
                          <a16:colId xmlns:a16="http://schemas.microsoft.com/office/drawing/2014/main" val="3084971194"/>
                        </a:ext>
                      </a:extLst>
                    </a:gridCol>
                    <a:gridCol w="1664769">
                      <a:extLst>
                        <a:ext uri="{9D8B030D-6E8A-4147-A177-3AD203B41FA5}">
                          <a16:colId xmlns:a16="http://schemas.microsoft.com/office/drawing/2014/main" val="1987618835"/>
                        </a:ext>
                      </a:extLst>
                    </a:gridCol>
                    <a:gridCol w="1664769">
                      <a:extLst>
                        <a:ext uri="{9D8B030D-6E8A-4147-A177-3AD203B41FA5}">
                          <a16:colId xmlns:a16="http://schemas.microsoft.com/office/drawing/2014/main" val="1103340682"/>
                        </a:ext>
                      </a:extLst>
                    </a:gridCol>
                    <a:gridCol w="1664769">
                      <a:extLst>
                        <a:ext uri="{9D8B030D-6E8A-4147-A177-3AD203B41FA5}">
                          <a16:colId xmlns:a16="http://schemas.microsoft.com/office/drawing/2014/main" val="2644137019"/>
                        </a:ext>
                      </a:extLst>
                    </a:gridCol>
                  </a:tblGrid>
                  <a:tr h="7294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9390656"/>
                      </a:ext>
                    </a:extLst>
                  </a:tr>
                  <a:tr h="72946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8729562"/>
                      </a:ext>
                    </a:extLst>
                  </a:tr>
                  <a:tr h="72946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8470879"/>
                      </a:ext>
                    </a:extLst>
                  </a:tr>
                  <a:tr h="72946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ko-KR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8820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E591A59-A215-4128-B3AD-4E37B72C2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867790"/>
                  </p:ext>
                </p:extLst>
              </p:nvPr>
            </p:nvGraphicFramePr>
            <p:xfrm>
              <a:off x="2776756" y="2235332"/>
              <a:ext cx="6659076" cy="29178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4769">
                      <a:extLst>
                        <a:ext uri="{9D8B030D-6E8A-4147-A177-3AD203B41FA5}">
                          <a16:colId xmlns:a16="http://schemas.microsoft.com/office/drawing/2014/main" val="3084971194"/>
                        </a:ext>
                      </a:extLst>
                    </a:gridCol>
                    <a:gridCol w="1664769">
                      <a:extLst>
                        <a:ext uri="{9D8B030D-6E8A-4147-A177-3AD203B41FA5}">
                          <a16:colId xmlns:a16="http://schemas.microsoft.com/office/drawing/2014/main" val="1987618835"/>
                        </a:ext>
                      </a:extLst>
                    </a:gridCol>
                    <a:gridCol w="1664769">
                      <a:extLst>
                        <a:ext uri="{9D8B030D-6E8A-4147-A177-3AD203B41FA5}">
                          <a16:colId xmlns:a16="http://schemas.microsoft.com/office/drawing/2014/main" val="1103340682"/>
                        </a:ext>
                      </a:extLst>
                    </a:gridCol>
                    <a:gridCol w="1664769">
                      <a:extLst>
                        <a:ext uri="{9D8B030D-6E8A-4147-A177-3AD203B41FA5}">
                          <a16:colId xmlns:a16="http://schemas.microsoft.com/office/drawing/2014/main" val="2644137019"/>
                        </a:ext>
                      </a:extLst>
                    </a:gridCol>
                  </a:tblGrid>
                  <a:tr h="7294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833" r="-20000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33" t="-833" r="-100733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33" t="-833" r="-733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9390656"/>
                      </a:ext>
                    </a:extLst>
                  </a:tr>
                  <a:tr h="7294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" t="-100833" r="-30109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0833" r="-20000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33" t="-100833" r="-100733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33" t="-100833" r="-733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729562"/>
                      </a:ext>
                    </a:extLst>
                  </a:tr>
                  <a:tr h="7294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" t="-200833" r="-301099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0833" r="-20000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33" t="-200833" r="-1007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33" t="-200833" r="-733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70879"/>
                      </a:ext>
                    </a:extLst>
                  </a:tr>
                  <a:tr h="7294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" t="-300833" r="-30109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00833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ko-KR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33" t="-300833" r="-7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820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D93397C-DABA-4CF9-8D40-A4DF2E6EAAFD}"/>
              </a:ext>
            </a:extLst>
          </p:cNvPr>
          <p:cNvSpPr/>
          <p:nvPr/>
        </p:nvSpPr>
        <p:spPr>
          <a:xfrm flipH="1">
            <a:off x="7531359" y="1177579"/>
            <a:ext cx="811851" cy="811851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C58AB7C-46C5-49C8-AFB0-377100F148F2}"/>
              </a:ext>
            </a:extLst>
          </p:cNvPr>
          <p:cNvSpPr/>
          <p:nvPr/>
        </p:nvSpPr>
        <p:spPr>
          <a:xfrm flipH="1">
            <a:off x="8958402" y="1177579"/>
            <a:ext cx="477430" cy="811851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3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15DF11-CE1E-4E0B-BEC8-5568ECA8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5EDFF-1A95-48F7-8047-DCE561F9B16E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AEB7D-9B56-4604-9E8C-F3D65F603164}"/>
              </a:ext>
            </a:extLst>
          </p:cNvPr>
          <p:cNvSpPr txBox="1"/>
          <p:nvPr/>
        </p:nvSpPr>
        <p:spPr>
          <a:xfrm>
            <a:off x="1019959" y="728917"/>
            <a:ext cx="2453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단원 정리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6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78D47D8-4B2A-4796-9BBF-40CA5710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C60D5-43D1-452F-A433-9E6FD565CA49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5CBE0-5A5D-43AB-9528-D9E553351FBE}"/>
              </a:ext>
            </a:extLst>
          </p:cNvPr>
          <p:cNvSpPr txBox="1"/>
          <p:nvPr/>
        </p:nvSpPr>
        <p:spPr>
          <a:xfrm>
            <a:off x="1019959" y="728917"/>
            <a:ext cx="179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제곱근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0C31E1-CF8A-4A93-B746-73351419FA29}"/>
                  </a:ext>
                </a:extLst>
              </p:cNvPr>
              <p:cNvSpPr txBox="1"/>
              <p:nvPr/>
            </p:nvSpPr>
            <p:spPr>
              <a:xfrm>
                <a:off x="4259857" y="2365943"/>
                <a:ext cx="36722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0C31E1-CF8A-4A93-B746-73351419F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857" y="2365943"/>
                <a:ext cx="367228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DD8C2B-E573-4516-9225-73A9574101D9}"/>
                  </a:ext>
                </a:extLst>
              </p:cNvPr>
              <p:cNvSpPr txBox="1"/>
              <p:nvPr/>
            </p:nvSpPr>
            <p:spPr>
              <a:xfrm>
                <a:off x="4010458" y="3722617"/>
                <a:ext cx="4171079" cy="776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DD8C2B-E573-4516-9225-73A95741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458" y="3722617"/>
                <a:ext cx="4171079" cy="776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2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9A81D96-95A9-4668-BC3D-2DFECCAE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EFEDA1-FB15-4754-8FC2-21303E6BD40E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827DB-1EC2-403D-90BC-8221DE794E35}"/>
              </a:ext>
            </a:extLst>
          </p:cNvPr>
          <p:cNvSpPr txBox="1"/>
          <p:nvPr/>
        </p:nvSpPr>
        <p:spPr>
          <a:xfrm>
            <a:off x="1019960" y="728917"/>
            <a:ext cx="3493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리디바탕" panose="020B0600000101010101" pitchFamily="34" charset="-127"/>
                <a:ea typeface="리디바탕" panose="020B0600000101010101" pitchFamily="34" charset="-127"/>
              </a:rPr>
              <a:t>제곱근의 성질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3CA4C4-E5A9-4AD4-AB0C-10D9224BD7E6}"/>
                  </a:ext>
                </a:extLst>
              </p:cNvPr>
              <p:cNvSpPr txBox="1"/>
              <p:nvPr/>
            </p:nvSpPr>
            <p:spPr>
              <a:xfrm>
                <a:off x="3218573" y="2358504"/>
                <a:ext cx="5754847" cy="776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3CA4C4-E5A9-4AD4-AB0C-10D9224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73" y="2358504"/>
                <a:ext cx="5754847" cy="776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5FC36-8009-4625-B3D0-697CDC521E34}"/>
                  </a:ext>
                </a:extLst>
              </p:cNvPr>
              <p:cNvSpPr txBox="1"/>
              <p:nvPr/>
            </p:nvSpPr>
            <p:spPr>
              <a:xfrm>
                <a:off x="2431404" y="3722618"/>
                <a:ext cx="7329184" cy="95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5FC36-8009-4625-B3D0-697CDC521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04" y="3722618"/>
                <a:ext cx="7329184" cy="950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3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E17D9E6-1EAD-458B-8FFB-FD4D957E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ACC96-B084-4DCE-AC4C-6F78BA8018D5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6809A-0161-435D-BB9A-680C7D88FD23}"/>
              </a:ext>
            </a:extLst>
          </p:cNvPr>
          <p:cNvSpPr txBox="1"/>
          <p:nvPr/>
        </p:nvSpPr>
        <p:spPr>
          <a:xfrm>
            <a:off x="1019960" y="728917"/>
            <a:ext cx="3493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제곱근의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9F61A8-8C33-49BA-8156-122B29E53C6B}"/>
                  </a:ext>
                </a:extLst>
              </p:cNvPr>
              <p:cNvSpPr txBox="1"/>
              <p:nvPr/>
            </p:nvSpPr>
            <p:spPr>
              <a:xfrm>
                <a:off x="2178337" y="2368205"/>
                <a:ext cx="7835317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altLang="ko-K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&gt;0,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9F61A8-8C33-49BA-8156-122B29E5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37" y="2368205"/>
                <a:ext cx="7835317" cy="862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3225B-B53E-4D49-A8CE-FF1A887667FF}"/>
                  </a:ext>
                </a:extLst>
              </p:cNvPr>
              <p:cNvSpPr txBox="1"/>
              <p:nvPr/>
            </p:nvSpPr>
            <p:spPr>
              <a:xfrm>
                <a:off x="2178337" y="3621943"/>
                <a:ext cx="7835317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altLang="ko-KR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n-US" altLang="ko-KR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4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&gt;0,</m:t>
                          </m:r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3225B-B53E-4D49-A8CE-FF1A88766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37" y="3621943"/>
                <a:ext cx="7835317" cy="862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5147B33-843F-474E-AADC-83C9F307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9AE6AA-4794-48C6-AD7E-7259419C8B36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0E6A4-1DCA-4631-A5F0-573E991D4832}"/>
              </a:ext>
            </a:extLst>
          </p:cNvPr>
          <p:cNvSpPr txBox="1"/>
          <p:nvPr/>
        </p:nvSpPr>
        <p:spPr>
          <a:xfrm>
            <a:off x="1019960" y="728917"/>
            <a:ext cx="3493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무리수와 실수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F9039C-07EB-4359-A4F7-31397E26B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94" y="1741763"/>
            <a:ext cx="4083210" cy="38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A0BD4C0-7D7C-4961-8E7C-8281FAE91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84A37C-FC34-46AB-9084-6BCDF7DAAFF5}"/>
              </a:ext>
            </a:extLst>
          </p:cNvPr>
          <p:cNvSpPr/>
          <p:nvPr/>
        </p:nvSpPr>
        <p:spPr>
          <a:xfrm>
            <a:off x="615193" y="491804"/>
            <a:ext cx="10961614" cy="5874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A4C20-3E86-4953-9138-95E6C34949F9}"/>
              </a:ext>
            </a:extLst>
          </p:cNvPr>
          <p:cNvSpPr txBox="1"/>
          <p:nvPr/>
        </p:nvSpPr>
        <p:spPr>
          <a:xfrm>
            <a:off x="1019960" y="728917"/>
            <a:ext cx="3493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무리수와 실수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2F457-4B4E-4298-A241-6038246C9E0F}"/>
              </a:ext>
            </a:extLst>
          </p:cNvPr>
          <p:cNvSpPr txBox="1"/>
          <p:nvPr/>
        </p:nvSpPr>
        <p:spPr>
          <a:xfrm>
            <a:off x="1884026" y="3228944"/>
            <a:ext cx="67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소수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B4EF4FD-2B34-48A2-8EAD-D366F762733C}"/>
              </a:ext>
            </a:extLst>
          </p:cNvPr>
          <p:cNvSpPr/>
          <p:nvPr/>
        </p:nvSpPr>
        <p:spPr>
          <a:xfrm>
            <a:off x="2779552" y="2499641"/>
            <a:ext cx="402671" cy="18587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47F97-C0A3-47EF-9F9F-215D461177F1}"/>
              </a:ext>
            </a:extLst>
          </p:cNvPr>
          <p:cNvSpPr txBox="1"/>
          <p:nvPr/>
        </p:nvSpPr>
        <p:spPr>
          <a:xfrm>
            <a:off x="3277997" y="2299586"/>
            <a:ext cx="115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리디바탕" panose="020B0600000101010101" pitchFamily="34" charset="-127"/>
                <a:ea typeface="리디바탕" panose="020B0600000101010101" pitchFamily="34" charset="-127"/>
              </a:rPr>
              <a:t>유한소수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D79A4-5399-48FB-82E1-33F77CEE3438}"/>
              </a:ext>
            </a:extLst>
          </p:cNvPr>
          <p:cNvSpPr txBox="1"/>
          <p:nvPr/>
        </p:nvSpPr>
        <p:spPr>
          <a:xfrm>
            <a:off x="3277997" y="4158305"/>
            <a:ext cx="115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무한소수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C8CA93E-4391-4FB8-9A2B-02AAA8D1C086}"/>
              </a:ext>
            </a:extLst>
          </p:cNvPr>
          <p:cNvSpPr/>
          <p:nvPr/>
        </p:nvSpPr>
        <p:spPr>
          <a:xfrm>
            <a:off x="4533551" y="3736522"/>
            <a:ext cx="402671" cy="12436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4DC5-4190-4EB7-ABAA-27EB0B65F691}"/>
              </a:ext>
            </a:extLst>
          </p:cNvPr>
          <p:cNvSpPr txBox="1"/>
          <p:nvPr/>
        </p:nvSpPr>
        <p:spPr>
          <a:xfrm>
            <a:off x="5065551" y="3536467"/>
            <a:ext cx="115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순환소수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026D4-504B-40A9-8AF8-E52BFEC4CA6E}"/>
              </a:ext>
            </a:extLst>
          </p:cNvPr>
          <p:cNvSpPr txBox="1"/>
          <p:nvPr/>
        </p:nvSpPr>
        <p:spPr>
          <a:xfrm>
            <a:off x="5071146" y="4780136"/>
            <a:ext cx="225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순환하지 않는 소수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8455F9-51FD-465E-980E-7D5E5C7214B8}"/>
              </a:ext>
            </a:extLst>
          </p:cNvPr>
          <p:cNvCxnSpPr/>
          <p:nvPr/>
        </p:nvCxnSpPr>
        <p:spPr>
          <a:xfrm>
            <a:off x="7441035" y="4980191"/>
            <a:ext cx="1325460" cy="0"/>
          </a:xfrm>
          <a:prstGeom prst="line">
            <a:avLst/>
          </a:prstGeom>
          <a:ln>
            <a:solidFill>
              <a:srgbClr val="34343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7BBC9D-66B3-40FD-B728-C8C24B03AEFB}"/>
              </a:ext>
            </a:extLst>
          </p:cNvPr>
          <p:cNvSpPr txBox="1"/>
          <p:nvPr/>
        </p:nvSpPr>
        <p:spPr>
          <a:xfrm>
            <a:off x="8883940" y="4780136"/>
            <a:ext cx="89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리디바탕" panose="020B0600000101010101" pitchFamily="34" charset="-127"/>
                <a:ea typeface="리디바탕" panose="020B0600000101010101" pitchFamily="34" charset="-127"/>
              </a:rPr>
              <a:t>무리수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9F512-AE18-4B1D-90DA-493F737A4AE8}"/>
              </a:ext>
            </a:extLst>
          </p:cNvPr>
          <p:cNvSpPr txBox="1"/>
          <p:nvPr/>
        </p:nvSpPr>
        <p:spPr>
          <a:xfrm>
            <a:off x="8911905" y="2918020"/>
            <a:ext cx="89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유리수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CA4B95E-FA38-49C3-AA11-F2BCCBD4748F}"/>
              </a:ext>
            </a:extLst>
          </p:cNvPr>
          <p:cNvSpPr/>
          <p:nvPr/>
        </p:nvSpPr>
        <p:spPr>
          <a:xfrm>
            <a:off x="8296712" y="2499640"/>
            <a:ext cx="397079" cy="1236871"/>
          </a:xfrm>
          <a:prstGeom prst="rightBrace">
            <a:avLst/>
          </a:prstGeom>
          <a:ln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6A6B6C-F007-40A3-8C3B-5F1326CFDFBD}"/>
              </a:ext>
            </a:extLst>
          </p:cNvPr>
          <p:cNvCxnSpPr>
            <a:cxnSpLocks/>
          </p:cNvCxnSpPr>
          <p:nvPr/>
        </p:nvCxnSpPr>
        <p:spPr>
          <a:xfrm>
            <a:off x="6343476" y="3736512"/>
            <a:ext cx="1735122" cy="0"/>
          </a:xfrm>
          <a:prstGeom prst="line">
            <a:avLst/>
          </a:prstGeom>
          <a:ln>
            <a:solidFill>
              <a:srgbClr val="34343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FCEEE1-7264-48D7-86BE-61202A4D78B7}"/>
              </a:ext>
            </a:extLst>
          </p:cNvPr>
          <p:cNvCxnSpPr>
            <a:cxnSpLocks/>
          </p:cNvCxnSpPr>
          <p:nvPr/>
        </p:nvCxnSpPr>
        <p:spPr>
          <a:xfrm>
            <a:off x="4539842" y="2499641"/>
            <a:ext cx="3421310" cy="0"/>
          </a:xfrm>
          <a:prstGeom prst="line">
            <a:avLst/>
          </a:prstGeom>
          <a:ln>
            <a:solidFill>
              <a:srgbClr val="34343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0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525</Words>
  <Application>Microsoft Office PowerPoint</Application>
  <PresentationFormat>Widescreen</PresentationFormat>
  <Paragraphs>146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리디바탕</vt:lpstr>
      <vt:lpstr>맑은 고딕</vt:lpstr>
      <vt:lpstr>Arial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정욱 박</dc:creator>
  <cp:lastModifiedBy>정욱 박</cp:lastModifiedBy>
  <cp:revision>260</cp:revision>
  <dcterms:created xsi:type="dcterms:W3CDTF">2019-12-27T13:37:02Z</dcterms:created>
  <dcterms:modified xsi:type="dcterms:W3CDTF">2019-12-30T15:57:26Z</dcterms:modified>
</cp:coreProperties>
</file>