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9" roundtripDataSignature="AMtx7mgKmLrJC75w5pdzTEq6hbQ4loXi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gireeshpunathil" TargetMode="External"/><Relationship Id="rId3" Type="http://schemas.openxmlformats.org/officeDocument/2006/relationships/hyperlink" Target="https://github.com/marcoliceti"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15000"/>
              </a:lnSpc>
              <a:spcBef>
                <a:spcPts val="0"/>
              </a:spcBef>
              <a:spcAft>
                <a:spcPts val="0"/>
              </a:spcAft>
              <a:buSzPts val="1100"/>
              <a:buNone/>
            </a:pPr>
            <a:r>
              <a:rPr lang="en" sz="1050">
                <a:solidFill>
                  <a:srgbClr val="6A737D"/>
                </a:solidFill>
                <a:highlight>
                  <a:srgbClr val="FFFFFF"/>
                </a:highlight>
              </a:rPr>
              <a:t>Please read I/O phase as poll phase itself. There is no I/O phase</a:t>
            </a:r>
            <a:endParaRPr sz="1050">
              <a:solidFill>
                <a:srgbClr val="6A737D"/>
              </a:solidFill>
              <a:highlight>
                <a:srgbClr val="FFFFFF"/>
              </a:highlight>
            </a:endParaRPr>
          </a:p>
          <a:p>
            <a:pPr indent="0" lvl="0" marL="0" rtl="0" algn="l">
              <a:lnSpc>
                <a:spcPct val="115000"/>
              </a:lnSpc>
              <a:spcBef>
                <a:spcPts val="1200"/>
              </a:spcBef>
              <a:spcAft>
                <a:spcPts val="0"/>
              </a:spcAft>
              <a:buSzPts val="1100"/>
              <a:buNone/>
            </a:pPr>
            <a:r>
              <a:rPr lang="en" sz="1050">
                <a:solidFill>
                  <a:srgbClr val="24292E"/>
                </a:solidFill>
                <a:highlight>
                  <a:srgbClr val="FFFFFF"/>
                </a:highlight>
              </a:rPr>
              <a:t>Thanks. This is what I suspected / wanted to hear. It was not clear from the original document.</a:t>
            </a:r>
            <a:endParaRPr sz="1050">
              <a:solidFill>
                <a:srgbClr val="24292E"/>
              </a:solidFill>
              <a:highlight>
                <a:srgbClr val="FFFFFF"/>
              </a:highlight>
            </a:endParaRPr>
          </a:p>
          <a:p>
            <a:pPr indent="0" lvl="0" marL="0" rtl="0" algn="l">
              <a:lnSpc>
                <a:spcPct val="115000"/>
              </a:lnSpc>
              <a:spcBef>
                <a:spcPts val="1200"/>
              </a:spcBef>
              <a:spcAft>
                <a:spcPts val="0"/>
              </a:spcAft>
              <a:buSzPts val="1100"/>
              <a:buNone/>
            </a:pPr>
            <a:r>
              <a:rPr lang="en" sz="1050">
                <a:solidFill>
                  <a:srgbClr val="24292E"/>
                </a:solidFill>
                <a:highlight>
                  <a:srgbClr val="FFFFFF"/>
                </a:highlight>
              </a:rPr>
              <a:t>Actually, I noticed right now that the document has changed a bit since I opened this issue. There is no more an I/O callbacks phase in the diagram.</a:t>
            </a:r>
            <a:endParaRPr sz="1050">
              <a:solidFill>
                <a:srgbClr val="24292E"/>
              </a:solidFill>
              <a:highlight>
                <a:srgbClr val="FFFFFF"/>
              </a:highlight>
            </a:endParaRPr>
          </a:p>
          <a:p>
            <a:pPr indent="0" lvl="0" marL="0" rtl="0" algn="l">
              <a:lnSpc>
                <a:spcPct val="115000"/>
              </a:lnSpc>
              <a:spcBef>
                <a:spcPts val="1200"/>
              </a:spcBef>
              <a:spcAft>
                <a:spcPts val="0"/>
              </a:spcAft>
              <a:buSzPts val="1100"/>
              <a:buNone/>
            </a:pPr>
            <a:r>
              <a:rPr lang="en" sz="1050">
                <a:solidFill>
                  <a:srgbClr val="24292E"/>
                </a:solidFill>
                <a:highlight>
                  <a:srgbClr val="FFFFFF"/>
                </a:highlight>
              </a:rPr>
              <a:t>Also, I see that executing timer callbacks is no longer listed as a function which the poll phase is responsible for. Perfect.</a:t>
            </a:r>
            <a:endParaRPr sz="1050">
              <a:solidFill>
                <a:srgbClr val="24292E"/>
              </a:solidFill>
              <a:highlight>
                <a:srgbClr val="FFFFFF"/>
              </a:highlight>
            </a:endParaRPr>
          </a:p>
          <a:p>
            <a:pPr indent="0" lvl="0" marL="0" rtl="0" algn="l">
              <a:lnSpc>
                <a:spcPct val="115000"/>
              </a:lnSpc>
              <a:spcBef>
                <a:spcPts val="1200"/>
              </a:spcBef>
              <a:spcAft>
                <a:spcPts val="0"/>
              </a:spcAft>
              <a:buSzPts val="1100"/>
              <a:buNone/>
            </a:pPr>
            <a:r>
              <a:rPr lang="en" sz="1050">
                <a:solidFill>
                  <a:srgbClr val="24292E"/>
                </a:solidFill>
                <a:highlight>
                  <a:srgbClr val="FFFFFF"/>
                </a:highlight>
              </a:rPr>
              <a:t>So, to recap, here is my current understanding of the event loop:</a:t>
            </a:r>
            <a:endParaRPr sz="1050">
              <a:solidFill>
                <a:srgbClr val="24292E"/>
              </a:solidFill>
              <a:highlight>
                <a:srgbClr val="FFFFFF"/>
              </a:highlight>
            </a:endParaRPr>
          </a:p>
          <a:p>
            <a:pPr indent="-295275" lvl="0" marL="457200" rtl="0" algn="l">
              <a:lnSpc>
                <a:spcPct val="115000"/>
              </a:lnSpc>
              <a:spcBef>
                <a:spcPts val="1200"/>
              </a:spcBef>
              <a:spcAft>
                <a:spcPts val="0"/>
              </a:spcAft>
              <a:buClr>
                <a:srgbClr val="24292E"/>
              </a:buClr>
              <a:buSzPts val="1050"/>
              <a:buAutoNum type="arabicPeriod"/>
            </a:pPr>
            <a:r>
              <a:rPr lang="en" sz="1050">
                <a:solidFill>
                  <a:srgbClr val="24292E"/>
                </a:solidFill>
                <a:highlight>
                  <a:srgbClr val="FFFFFF"/>
                </a:highlight>
              </a:rPr>
              <a:t>At any given time there is a (possibly empty) queue of I/O events.</a:t>
            </a:r>
            <a:endParaRPr sz="1050">
              <a:solidFill>
                <a:srgbClr val="24292E"/>
              </a:solidFill>
              <a:highlight>
                <a:srgbClr val="FFFFFF"/>
              </a:highlight>
            </a:endParaRPr>
          </a:p>
          <a:p>
            <a:pPr indent="-295275" lvl="0" marL="457200" rtl="0" algn="l">
              <a:lnSpc>
                <a:spcPct val="115000"/>
              </a:lnSpc>
              <a:spcBef>
                <a:spcPts val="0"/>
              </a:spcBef>
              <a:spcAft>
                <a:spcPts val="0"/>
              </a:spcAft>
              <a:buClr>
                <a:srgbClr val="24292E"/>
              </a:buClr>
              <a:buSzPts val="1050"/>
              <a:buAutoNum type="arabicPeriod"/>
            </a:pPr>
            <a:r>
              <a:rPr lang="en" sz="1050">
                <a:solidFill>
                  <a:srgbClr val="24292E"/>
                </a:solidFill>
                <a:highlight>
                  <a:srgbClr val="FFFFFF"/>
                </a:highlight>
              </a:rPr>
              <a:t>Periodically, Node checks this queue.</a:t>
            </a:r>
            <a:endParaRPr sz="1050">
              <a:solidFill>
                <a:srgbClr val="24292E"/>
              </a:solidFill>
              <a:highlight>
                <a:srgbClr val="FFFFFF"/>
              </a:highlight>
            </a:endParaRPr>
          </a:p>
          <a:p>
            <a:pPr indent="-295275" lvl="0" marL="457200" rtl="0" algn="l">
              <a:lnSpc>
                <a:spcPct val="115000"/>
              </a:lnSpc>
              <a:spcBef>
                <a:spcPts val="0"/>
              </a:spcBef>
              <a:spcAft>
                <a:spcPts val="0"/>
              </a:spcAft>
              <a:buClr>
                <a:srgbClr val="24292E"/>
              </a:buClr>
              <a:buSzPts val="1050"/>
              <a:buAutoNum type="arabicPeriod"/>
            </a:pPr>
            <a:r>
              <a:rPr lang="en" sz="1050">
                <a:solidFill>
                  <a:srgbClr val="24292E"/>
                </a:solidFill>
                <a:highlight>
                  <a:srgbClr val="FFFFFF"/>
                </a:highlight>
              </a:rPr>
              <a:t>If it's not empty, Node dequeues I/O events until the queue becomes empty (note: dequeue = execute callback).</a:t>
            </a:r>
            <a:endParaRPr sz="1050">
              <a:solidFill>
                <a:srgbClr val="24292E"/>
              </a:solidFill>
              <a:highlight>
                <a:srgbClr val="FFFFFF"/>
              </a:highlight>
            </a:endParaRPr>
          </a:p>
          <a:p>
            <a:pPr indent="-295275" lvl="0" marL="457200" rtl="0" algn="l">
              <a:lnSpc>
                <a:spcPct val="115000"/>
              </a:lnSpc>
              <a:spcBef>
                <a:spcPts val="0"/>
              </a:spcBef>
              <a:spcAft>
                <a:spcPts val="0"/>
              </a:spcAft>
              <a:buClr>
                <a:srgbClr val="24292E"/>
              </a:buClr>
              <a:buSzPts val="1050"/>
              <a:buAutoNum type="arabicPeriod"/>
            </a:pPr>
            <a:r>
              <a:rPr lang="en" sz="1050">
                <a:solidFill>
                  <a:srgbClr val="24292E"/>
                </a:solidFill>
                <a:highlight>
                  <a:srgbClr val="FFFFFF"/>
                </a:highlight>
              </a:rPr>
              <a:t>When the queue is empty, Node starts polling for new I/O events.</a:t>
            </a:r>
            <a:endParaRPr sz="1050">
              <a:solidFill>
                <a:srgbClr val="24292E"/>
              </a:solidFill>
              <a:highlight>
                <a:srgbClr val="FFFFFF"/>
              </a:highlight>
            </a:endParaRPr>
          </a:p>
          <a:p>
            <a:pPr indent="-295275" lvl="0" marL="457200" rtl="0" algn="l">
              <a:lnSpc>
                <a:spcPct val="115000"/>
              </a:lnSpc>
              <a:spcBef>
                <a:spcPts val="0"/>
              </a:spcBef>
              <a:spcAft>
                <a:spcPts val="0"/>
              </a:spcAft>
              <a:buClr>
                <a:srgbClr val="24292E"/>
              </a:buClr>
              <a:buSzPts val="1050"/>
              <a:buAutoNum type="arabicPeriod"/>
            </a:pPr>
            <a:r>
              <a:rPr lang="en" sz="1050">
                <a:solidFill>
                  <a:srgbClr val="24292E"/>
                </a:solidFill>
                <a:highlight>
                  <a:srgbClr val="FFFFFF"/>
                </a:highlight>
              </a:rPr>
              <a:t>The polling goes on until a new I/O event is fired (or the time to execute a </a:t>
            </a:r>
            <a:r>
              <a:rPr lang="en" sz="900">
                <a:solidFill>
                  <a:srgbClr val="24292E"/>
                </a:solidFill>
                <a:highlight>
                  <a:srgbClr val="FFFFFF"/>
                </a:highlight>
                <a:latin typeface="Courier New"/>
                <a:ea typeface="Courier New"/>
                <a:cs typeface="Courier New"/>
                <a:sym typeface="Courier New"/>
              </a:rPr>
              <a:t>setTimeout</a:t>
            </a:r>
            <a:r>
              <a:rPr lang="en" sz="1050">
                <a:solidFill>
                  <a:srgbClr val="24292E"/>
                </a:solidFill>
                <a:highlight>
                  <a:srgbClr val="FFFFFF"/>
                </a:highlight>
              </a:rPr>
              <a:t> / </a:t>
            </a:r>
            <a:r>
              <a:rPr lang="en" sz="900">
                <a:solidFill>
                  <a:srgbClr val="24292E"/>
                </a:solidFill>
                <a:highlight>
                  <a:srgbClr val="FFFFFF"/>
                </a:highlight>
                <a:latin typeface="Courier New"/>
                <a:ea typeface="Courier New"/>
                <a:cs typeface="Courier New"/>
                <a:sym typeface="Courier New"/>
              </a:rPr>
              <a:t>setInterval</a:t>
            </a:r>
            <a:r>
              <a:rPr lang="en" sz="1050">
                <a:solidFill>
                  <a:srgbClr val="24292E"/>
                </a:solidFill>
                <a:highlight>
                  <a:srgbClr val="FFFFFF"/>
                </a:highlight>
              </a:rPr>
              <a:t> callback has come).</a:t>
            </a:r>
            <a:endParaRPr sz="1050">
              <a:solidFill>
                <a:srgbClr val="24292E"/>
              </a:solidFill>
              <a:highlight>
                <a:srgbClr val="FFFFFF"/>
              </a:highlight>
            </a:endParaRPr>
          </a:p>
          <a:p>
            <a:pPr indent="-295275" lvl="0" marL="457200" rtl="0" algn="l">
              <a:lnSpc>
                <a:spcPct val="115000"/>
              </a:lnSpc>
              <a:spcBef>
                <a:spcPts val="0"/>
              </a:spcBef>
              <a:spcAft>
                <a:spcPts val="0"/>
              </a:spcAft>
              <a:buClr>
                <a:srgbClr val="24292E"/>
              </a:buClr>
              <a:buSzPts val="1050"/>
              <a:buAutoNum type="arabicPeriod"/>
            </a:pPr>
            <a:r>
              <a:rPr lang="en" sz="1050">
                <a:solidFill>
                  <a:srgbClr val="24292E"/>
                </a:solidFill>
                <a:highlight>
                  <a:srgbClr val="FFFFFF"/>
                </a:highlight>
              </a:rPr>
              <a:t>In general, while an I/O event is being processed new I/O event may join the queue (note: process = execute callback).</a:t>
            </a:r>
            <a:endParaRPr sz="1050">
              <a:solidFill>
                <a:srgbClr val="24292E"/>
              </a:solidFill>
              <a:highlight>
                <a:srgbClr val="FFFFFF"/>
              </a:highlight>
            </a:endParaRPr>
          </a:p>
          <a:p>
            <a:pPr indent="-295275" lvl="0" marL="457200" rtl="0" algn="l">
              <a:lnSpc>
                <a:spcPct val="115000"/>
              </a:lnSpc>
              <a:spcBef>
                <a:spcPts val="0"/>
              </a:spcBef>
              <a:spcAft>
                <a:spcPts val="0"/>
              </a:spcAft>
              <a:buClr>
                <a:srgbClr val="24292E"/>
              </a:buClr>
              <a:buSzPts val="1050"/>
              <a:buAutoNum type="arabicPeriod"/>
            </a:pPr>
            <a:r>
              <a:rPr lang="en" sz="1050">
                <a:solidFill>
                  <a:srgbClr val="24292E"/>
                </a:solidFill>
                <a:highlight>
                  <a:srgbClr val="FFFFFF"/>
                </a:highlight>
              </a:rPr>
              <a:t>As a consequence, even when the queue becomes empty its length may later grow again to a large number. And then it may go back to zero. Multiple times.</a:t>
            </a:r>
            <a:endParaRPr sz="1050">
              <a:solidFill>
                <a:srgbClr val="24292E"/>
              </a:solidFill>
              <a:highlight>
                <a:srgbClr val="FFFFFF"/>
              </a:highlight>
            </a:endParaRPr>
          </a:p>
          <a:p>
            <a:pPr indent="-295275" lvl="0" marL="457200" rtl="0" algn="l">
              <a:lnSpc>
                <a:spcPct val="115000"/>
              </a:lnSpc>
              <a:spcBef>
                <a:spcPts val="0"/>
              </a:spcBef>
              <a:spcAft>
                <a:spcPts val="0"/>
              </a:spcAft>
              <a:buClr>
                <a:srgbClr val="24292E"/>
              </a:buClr>
              <a:buSzPts val="1050"/>
              <a:buAutoNum type="arabicPeriod"/>
            </a:pPr>
            <a:r>
              <a:rPr lang="en" sz="1050">
                <a:solidFill>
                  <a:srgbClr val="24292E"/>
                </a:solidFill>
                <a:highlight>
                  <a:srgbClr val="FFFFFF"/>
                </a:highlight>
              </a:rPr>
              <a:t>Each time the queue is empty, Node checks if there are </a:t>
            </a:r>
            <a:r>
              <a:rPr lang="en" sz="900">
                <a:solidFill>
                  <a:srgbClr val="24292E"/>
                </a:solidFill>
                <a:highlight>
                  <a:srgbClr val="FFFFFF"/>
                </a:highlight>
                <a:latin typeface="Courier New"/>
                <a:ea typeface="Courier New"/>
                <a:cs typeface="Courier New"/>
                <a:sym typeface="Courier New"/>
              </a:rPr>
              <a:t>setTimeout</a:t>
            </a:r>
            <a:r>
              <a:rPr lang="en" sz="1050">
                <a:solidFill>
                  <a:srgbClr val="24292E"/>
                </a:solidFill>
                <a:highlight>
                  <a:srgbClr val="FFFFFF"/>
                </a:highlight>
              </a:rPr>
              <a:t> and </a:t>
            </a:r>
            <a:r>
              <a:rPr lang="en" sz="900">
                <a:solidFill>
                  <a:srgbClr val="24292E"/>
                </a:solidFill>
                <a:highlight>
                  <a:srgbClr val="FFFFFF"/>
                </a:highlight>
                <a:latin typeface="Courier New"/>
                <a:ea typeface="Courier New"/>
                <a:cs typeface="Courier New"/>
                <a:sym typeface="Courier New"/>
              </a:rPr>
              <a:t>setInterval</a:t>
            </a:r>
            <a:r>
              <a:rPr lang="en" sz="1050">
                <a:solidFill>
                  <a:srgbClr val="24292E"/>
                </a:solidFill>
                <a:highlight>
                  <a:srgbClr val="FFFFFF"/>
                </a:highlight>
              </a:rPr>
              <a:t> callbacks to execute.</a:t>
            </a:r>
            <a:endParaRPr sz="1050">
              <a:solidFill>
                <a:srgbClr val="24292E"/>
              </a:solidFill>
              <a:highlight>
                <a:srgbClr val="FFFFFF"/>
              </a:highlight>
            </a:endParaRPr>
          </a:p>
          <a:p>
            <a:pPr indent="-295275" lvl="0" marL="457200" rtl="0" algn="l">
              <a:lnSpc>
                <a:spcPct val="115000"/>
              </a:lnSpc>
              <a:spcBef>
                <a:spcPts val="0"/>
              </a:spcBef>
              <a:spcAft>
                <a:spcPts val="0"/>
              </a:spcAft>
              <a:buClr>
                <a:srgbClr val="24292E"/>
              </a:buClr>
              <a:buSzPts val="1050"/>
              <a:buAutoNum type="arabicPeriod"/>
            </a:pPr>
            <a:r>
              <a:rPr lang="en" sz="1050">
                <a:solidFill>
                  <a:srgbClr val="24292E"/>
                </a:solidFill>
                <a:highlight>
                  <a:srgbClr val="FFFFFF"/>
                </a:highlight>
              </a:rPr>
              <a:t>If there are, Node executes them and then switches back to polling / processing I/O events.</a:t>
            </a:r>
            <a:endParaRPr sz="1050">
              <a:solidFill>
                <a:srgbClr val="24292E"/>
              </a:solidFill>
              <a:highlight>
                <a:srgbClr val="FFFFFF"/>
              </a:highlight>
            </a:endParaRPr>
          </a:p>
          <a:p>
            <a:pPr indent="-295275" lvl="0" marL="457200" rtl="0" algn="l">
              <a:lnSpc>
                <a:spcPct val="115000"/>
              </a:lnSpc>
              <a:spcBef>
                <a:spcPts val="0"/>
              </a:spcBef>
              <a:spcAft>
                <a:spcPts val="0"/>
              </a:spcAft>
              <a:buClr>
                <a:srgbClr val="24292E"/>
              </a:buClr>
              <a:buSzPts val="1050"/>
              <a:buAutoNum type="arabicPeriod"/>
            </a:pPr>
            <a:r>
              <a:rPr lang="en" sz="1050">
                <a:solidFill>
                  <a:srgbClr val="24292E"/>
                </a:solidFill>
                <a:highlight>
                  <a:srgbClr val="FFFFFF"/>
                </a:highlight>
              </a:rPr>
              <a:t>These procedure is repeated until there are no more </a:t>
            </a:r>
            <a:r>
              <a:rPr lang="en" sz="900">
                <a:solidFill>
                  <a:srgbClr val="24292E"/>
                </a:solidFill>
                <a:highlight>
                  <a:srgbClr val="FFFFFF"/>
                </a:highlight>
                <a:latin typeface="Courier New"/>
                <a:ea typeface="Courier New"/>
                <a:cs typeface="Courier New"/>
                <a:sym typeface="Courier New"/>
              </a:rPr>
              <a:t>setTimeous</a:t>
            </a:r>
            <a:r>
              <a:rPr lang="en" sz="1050">
                <a:solidFill>
                  <a:srgbClr val="24292E"/>
                </a:solidFill>
                <a:highlight>
                  <a:srgbClr val="FFFFFF"/>
                </a:highlight>
              </a:rPr>
              <a:t> / </a:t>
            </a:r>
            <a:r>
              <a:rPr lang="en" sz="900">
                <a:solidFill>
                  <a:srgbClr val="24292E"/>
                </a:solidFill>
                <a:highlight>
                  <a:srgbClr val="FFFFFF"/>
                </a:highlight>
                <a:latin typeface="Courier New"/>
                <a:ea typeface="Courier New"/>
                <a:cs typeface="Courier New"/>
                <a:sym typeface="Courier New"/>
              </a:rPr>
              <a:t>setInterval</a:t>
            </a:r>
            <a:r>
              <a:rPr lang="en" sz="1050">
                <a:solidFill>
                  <a:srgbClr val="24292E"/>
                </a:solidFill>
                <a:highlight>
                  <a:srgbClr val="FFFFFF"/>
                </a:highlight>
              </a:rPr>
              <a:t>s / async I/O to wait for, at which point Node exits.</a:t>
            </a:r>
            <a:endParaRPr sz="1050">
              <a:solidFill>
                <a:srgbClr val="24292E"/>
              </a:solidFill>
              <a:highlight>
                <a:srgbClr val="FFFFFF"/>
              </a:highlight>
            </a:endParaRPr>
          </a:p>
          <a:p>
            <a:pPr indent="0" lvl="0" marL="0" rtl="0" algn="l">
              <a:lnSpc>
                <a:spcPct val="115000"/>
              </a:lnSpc>
              <a:spcBef>
                <a:spcPts val="1200"/>
              </a:spcBef>
              <a:spcAft>
                <a:spcPts val="0"/>
              </a:spcAft>
              <a:buSzPts val="1100"/>
              <a:buNone/>
            </a:pPr>
            <a:r>
              <a:rPr lang="en" sz="1050">
                <a:solidFill>
                  <a:srgbClr val="24292E"/>
                </a:solidFill>
                <a:highlight>
                  <a:srgbClr val="FFFFFF"/>
                </a:highlight>
              </a:rPr>
              <a:t>Notes:</a:t>
            </a:r>
            <a:endParaRPr sz="1050">
              <a:solidFill>
                <a:srgbClr val="24292E"/>
              </a:solidFill>
              <a:highlight>
                <a:srgbClr val="FFFFFF"/>
              </a:highlight>
            </a:endParaRPr>
          </a:p>
          <a:p>
            <a:pPr indent="-295275" lvl="0" marL="457200" rtl="0" algn="l">
              <a:lnSpc>
                <a:spcPct val="115000"/>
              </a:lnSpc>
              <a:spcBef>
                <a:spcPts val="1200"/>
              </a:spcBef>
              <a:spcAft>
                <a:spcPts val="0"/>
              </a:spcAft>
              <a:buClr>
                <a:srgbClr val="24292E"/>
              </a:buClr>
              <a:buSzPts val="1050"/>
              <a:buChar char="●"/>
            </a:pPr>
            <a:r>
              <a:rPr lang="en" sz="1050">
                <a:solidFill>
                  <a:srgbClr val="24292E"/>
                </a:solidFill>
                <a:highlight>
                  <a:srgbClr val="FFFFFF"/>
                </a:highlight>
              </a:rPr>
              <a:t>basically, points 2-7 correspond to the poll phase</a:t>
            </a:r>
            <a:endParaRPr sz="1050">
              <a:solidFill>
                <a:srgbClr val="24292E"/>
              </a:solidFill>
              <a:highlight>
                <a:srgbClr val="FFFFFF"/>
              </a:highlight>
            </a:endParaRPr>
          </a:p>
          <a:p>
            <a:pPr indent="-295275" lvl="0" marL="457200" rtl="0" algn="l">
              <a:lnSpc>
                <a:spcPct val="115000"/>
              </a:lnSpc>
              <a:spcBef>
                <a:spcPts val="0"/>
              </a:spcBef>
              <a:spcAft>
                <a:spcPts val="0"/>
              </a:spcAft>
              <a:buClr>
                <a:srgbClr val="24292E"/>
              </a:buClr>
              <a:buSzPts val="1050"/>
              <a:buChar char="●"/>
            </a:pPr>
            <a:r>
              <a:rPr lang="en" sz="1050">
                <a:solidFill>
                  <a:srgbClr val="24292E"/>
                </a:solidFill>
                <a:highlight>
                  <a:srgbClr val="FFFFFF"/>
                </a:highlight>
              </a:rPr>
              <a:t>points 8 a and 9 express the switch from poll phase to timers phase and vice versa</a:t>
            </a:r>
            <a:endParaRPr sz="1050">
              <a:solidFill>
                <a:srgbClr val="24292E"/>
              </a:solidFill>
              <a:highlight>
                <a:srgbClr val="FFFFFF"/>
              </a:highlight>
            </a:endParaRPr>
          </a:p>
          <a:p>
            <a:pPr indent="-295275" lvl="0" marL="457200" rtl="0" algn="l">
              <a:lnSpc>
                <a:spcPct val="115000"/>
              </a:lnSpc>
              <a:spcBef>
                <a:spcPts val="0"/>
              </a:spcBef>
              <a:spcAft>
                <a:spcPts val="0"/>
              </a:spcAft>
              <a:buClr>
                <a:srgbClr val="24292E"/>
              </a:buClr>
              <a:buSzPts val="1050"/>
              <a:buChar char="●"/>
            </a:pPr>
            <a:r>
              <a:rPr lang="en" sz="1050">
                <a:solidFill>
                  <a:srgbClr val="24292E"/>
                </a:solidFill>
                <a:highlight>
                  <a:srgbClr val="FFFFFF"/>
                </a:highlight>
              </a:rPr>
              <a:t>point 5 is achieved through a timeout for the polling based on the soonest </a:t>
            </a:r>
            <a:r>
              <a:rPr lang="en" sz="900">
                <a:solidFill>
                  <a:srgbClr val="24292E"/>
                </a:solidFill>
                <a:highlight>
                  <a:srgbClr val="FFFFFF"/>
                </a:highlight>
                <a:latin typeface="Courier New"/>
                <a:ea typeface="Courier New"/>
                <a:cs typeface="Courier New"/>
                <a:sym typeface="Courier New"/>
              </a:rPr>
              <a:t>setTimeout</a:t>
            </a:r>
            <a:r>
              <a:rPr lang="en" sz="1050">
                <a:solidFill>
                  <a:srgbClr val="24292E"/>
                </a:solidFill>
                <a:highlight>
                  <a:srgbClr val="FFFFFF"/>
                </a:highlight>
              </a:rPr>
              <a:t> / </a:t>
            </a:r>
            <a:r>
              <a:rPr lang="en" sz="900">
                <a:solidFill>
                  <a:srgbClr val="24292E"/>
                </a:solidFill>
                <a:highlight>
                  <a:srgbClr val="FFFFFF"/>
                </a:highlight>
                <a:latin typeface="Courier New"/>
                <a:ea typeface="Courier New"/>
                <a:cs typeface="Courier New"/>
                <a:sym typeface="Courier New"/>
              </a:rPr>
              <a:t>setInterval</a:t>
            </a:r>
            <a:endParaRPr sz="900">
              <a:solidFill>
                <a:srgbClr val="24292E"/>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SzPts val="1100"/>
              <a:buNone/>
            </a:pPr>
            <a:r>
              <a:rPr lang="en" sz="1050">
                <a:solidFill>
                  <a:srgbClr val="24292E"/>
                </a:solidFill>
                <a:highlight>
                  <a:srgbClr val="FFFFFF"/>
                </a:highlight>
              </a:rPr>
              <a:t>The explanation I gave so far can be refined in order to cover also </a:t>
            </a:r>
            <a:r>
              <a:rPr lang="en" sz="900">
                <a:solidFill>
                  <a:srgbClr val="24292E"/>
                </a:solidFill>
                <a:highlight>
                  <a:srgbClr val="FFFFFF"/>
                </a:highlight>
                <a:latin typeface="Courier New"/>
                <a:ea typeface="Courier New"/>
                <a:cs typeface="Courier New"/>
                <a:sym typeface="Courier New"/>
              </a:rPr>
              <a:t>setImmediate</a:t>
            </a:r>
            <a:r>
              <a:rPr lang="en" sz="1050">
                <a:solidFill>
                  <a:srgbClr val="24292E"/>
                </a:solidFill>
                <a:highlight>
                  <a:srgbClr val="FFFFFF"/>
                </a:highlight>
              </a:rPr>
              <a:t> and </a:t>
            </a:r>
            <a:r>
              <a:rPr lang="en" sz="900">
                <a:solidFill>
                  <a:srgbClr val="24292E"/>
                </a:solidFill>
                <a:highlight>
                  <a:srgbClr val="FFFFFF"/>
                </a:highlight>
                <a:latin typeface="Courier New"/>
                <a:ea typeface="Courier New"/>
                <a:cs typeface="Courier New"/>
                <a:sym typeface="Courier New"/>
              </a:rPr>
              <a:t>process.nextTick</a:t>
            </a:r>
            <a:r>
              <a:rPr lang="en" sz="1050">
                <a:solidFill>
                  <a:srgbClr val="24292E"/>
                </a:solidFill>
                <a:highlight>
                  <a:srgbClr val="FFFFFF"/>
                </a:highlight>
              </a:rPr>
              <a:t>:</a:t>
            </a:r>
            <a:endParaRPr sz="1050">
              <a:solidFill>
                <a:srgbClr val="24292E"/>
              </a:solidFill>
              <a:highlight>
                <a:srgbClr val="FFFFFF"/>
              </a:highlight>
            </a:endParaRPr>
          </a:p>
          <a:p>
            <a:pPr indent="-295275" lvl="0" marL="457200" rtl="0" algn="l">
              <a:lnSpc>
                <a:spcPct val="115000"/>
              </a:lnSpc>
              <a:spcBef>
                <a:spcPts val="1200"/>
              </a:spcBef>
              <a:spcAft>
                <a:spcPts val="0"/>
              </a:spcAft>
              <a:buClr>
                <a:srgbClr val="24292E"/>
              </a:buClr>
              <a:buSzPts val="1050"/>
              <a:buChar char="●"/>
            </a:pPr>
            <a:r>
              <a:rPr lang="en" sz="900">
                <a:solidFill>
                  <a:srgbClr val="24292E"/>
                </a:solidFill>
                <a:highlight>
                  <a:srgbClr val="FFFFFF"/>
                </a:highlight>
                <a:latin typeface="Courier New"/>
                <a:ea typeface="Courier New"/>
                <a:cs typeface="Courier New"/>
                <a:sym typeface="Courier New"/>
              </a:rPr>
              <a:t>setImmediate</a:t>
            </a:r>
            <a:r>
              <a:rPr lang="en" sz="1050">
                <a:solidFill>
                  <a:srgbClr val="24292E"/>
                </a:solidFill>
                <a:highlight>
                  <a:srgbClr val="FFFFFF"/>
                </a:highlight>
              </a:rPr>
              <a:t> callbacks are executed as soon as the I/O event queue becomes empty (and thus have a somewhat higher priority than </a:t>
            </a:r>
            <a:r>
              <a:rPr lang="en" sz="900">
                <a:solidFill>
                  <a:srgbClr val="24292E"/>
                </a:solidFill>
                <a:highlight>
                  <a:srgbClr val="FFFFFF"/>
                </a:highlight>
                <a:latin typeface="Courier New"/>
                <a:ea typeface="Courier New"/>
                <a:cs typeface="Courier New"/>
                <a:sym typeface="Courier New"/>
              </a:rPr>
              <a:t>setTimeout</a:t>
            </a:r>
            <a:r>
              <a:rPr lang="en" sz="1050">
                <a:solidFill>
                  <a:srgbClr val="24292E"/>
                </a:solidFill>
                <a:highlight>
                  <a:srgbClr val="FFFFFF"/>
                </a:highlight>
              </a:rPr>
              <a:t> / </a:t>
            </a:r>
            <a:r>
              <a:rPr lang="en" sz="900">
                <a:solidFill>
                  <a:srgbClr val="24292E"/>
                </a:solidFill>
                <a:highlight>
                  <a:srgbClr val="FFFFFF"/>
                </a:highlight>
                <a:latin typeface="Courier New"/>
                <a:ea typeface="Courier New"/>
                <a:cs typeface="Courier New"/>
                <a:sym typeface="Courier New"/>
              </a:rPr>
              <a:t>setInterval</a:t>
            </a:r>
            <a:r>
              <a:rPr lang="en" sz="1050">
                <a:solidFill>
                  <a:srgbClr val="24292E"/>
                </a:solidFill>
                <a:highlight>
                  <a:srgbClr val="FFFFFF"/>
                </a:highlight>
              </a:rPr>
              <a:t> callbacks)</a:t>
            </a:r>
            <a:endParaRPr sz="1050">
              <a:solidFill>
                <a:srgbClr val="24292E"/>
              </a:solidFill>
              <a:highlight>
                <a:srgbClr val="FFFFFF"/>
              </a:highlight>
            </a:endParaRPr>
          </a:p>
          <a:p>
            <a:pPr indent="-295275" lvl="0" marL="457200" rtl="0" algn="l">
              <a:lnSpc>
                <a:spcPct val="115000"/>
              </a:lnSpc>
              <a:spcBef>
                <a:spcPts val="0"/>
              </a:spcBef>
              <a:spcAft>
                <a:spcPts val="0"/>
              </a:spcAft>
              <a:buClr>
                <a:srgbClr val="24292E"/>
              </a:buClr>
              <a:buSzPts val="1050"/>
              <a:buChar char="●"/>
            </a:pPr>
            <a:r>
              <a:rPr lang="en" sz="900">
                <a:solidFill>
                  <a:srgbClr val="24292E"/>
                </a:solidFill>
                <a:highlight>
                  <a:srgbClr val="FFFFFF"/>
                </a:highlight>
                <a:latin typeface="Courier New"/>
                <a:ea typeface="Courier New"/>
                <a:cs typeface="Courier New"/>
                <a:sym typeface="Courier New"/>
              </a:rPr>
              <a:t>process.nextTick</a:t>
            </a:r>
            <a:r>
              <a:rPr lang="en" sz="1050">
                <a:solidFill>
                  <a:srgbClr val="24292E"/>
                </a:solidFill>
                <a:highlight>
                  <a:srgbClr val="FFFFFF"/>
                </a:highlight>
              </a:rPr>
              <a:t> callbacks are executed at the end of the current "phase", where a phase can be one of the following:</a:t>
            </a:r>
            <a:endParaRPr sz="1050">
              <a:solidFill>
                <a:srgbClr val="24292E"/>
              </a:solidFill>
              <a:highlight>
                <a:srgbClr val="FFFFFF"/>
              </a:highlight>
            </a:endParaRPr>
          </a:p>
          <a:p>
            <a:pPr indent="-295275" lvl="1" marL="914400" rtl="0" algn="l">
              <a:lnSpc>
                <a:spcPct val="115000"/>
              </a:lnSpc>
              <a:spcBef>
                <a:spcPts val="0"/>
              </a:spcBef>
              <a:spcAft>
                <a:spcPts val="0"/>
              </a:spcAft>
              <a:buClr>
                <a:srgbClr val="24292E"/>
              </a:buClr>
              <a:buSzPts val="1050"/>
              <a:buChar char="○"/>
            </a:pPr>
            <a:r>
              <a:rPr lang="en" sz="1050">
                <a:solidFill>
                  <a:srgbClr val="24292E"/>
                </a:solidFill>
                <a:highlight>
                  <a:srgbClr val="FFFFFF"/>
                </a:highlight>
              </a:rPr>
              <a:t>execution of </a:t>
            </a:r>
            <a:r>
              <a:rPr lang="en" sz="900">
                <a:solidFill>
                  <a:srgbClr val="24292E"/>
                </a:solidFill>
                <a:highlight>
                  <a:srgbClr val="FFFFFF"/>
                </a:highlight>
                <a:latin typeface="Courier New"/>
                <a:ea typeface="Courier New"/>
                <a:cs typeface="Courier New"/>
                <a:sym typeface="Courier New"/>
              </a:rPr>
              <a:t>setTimeout</a:t>
            </a:r>
            <a:r>
              <a:rPr lang="en" sz="1050">
                <a:solidFill>
                  <a:srgbClr val="24292E"/>
                </a:solidFill>
                <a:highlight>
                  <a:srgbClr val="FFFFFF"/>
                </a:highlight>
              </a:rPr>
              <a:t> / </a:t>
            </a:r>
            <a:r>
              <a:rPr lang="en" sz="900">
                <a:solidFill>
                  <a:srgbClr val="24292E"/>
                </a:solidFill>
                <a:highlight>
                  <a:srgbClr val="FFFFFF"/>
                </a:highlight>
                <a:latin typeface="Courier New"/>
                <a:ea typeface="Courier New"/>
                <a:cs typeface="Courier New"/>
                <a:sym typeface="Courier New"/>
              </a:rPr>
              <a:t>setInterval</a:t>
            </a:r>
            <a:r>
              <a:rPr lang="en" sz="1050">
                <a:solidFill>
                  <a:srgbClr val="24292E"/>
                </a:solidFill>
                <a:highlight>
                  <a:srgbClr val="FFFFFF"/>
                </a:highlight>
              </a:rPr>
              <a:t> callbacks ("timers phase")</a:t>
            </a:r>
            <a:endParaRPr sz="1050">
              <a:solidFill>
                <a:srgbClr val="24292E"/>
              </a:solidFill>
              <a:highlight>
                <a:srgbClr val="FFFFFF"/>
              </a:highlight>
            </a:endParaRPr>
          </a:p>
          <a:p>
            <a:pPr indent="-295275" lvl="1" marL="914400" rtl="0" algn="l">
              <a:lnSpc>
                <a:spcPct val="115000"/>
              </a:lnSpc>
              <a:spcBef>
                <a:spcPts val="0"/>
              </a:spcBef>
              <a:spcAft>
                <a:spcPts val="0"/>
              </a:spcAft>
              <a:buClr>
                <a:srgbClr val="24292E"/>
              </a:buClr>
              <a:buSzPts val="1050"/>
              <a:buChar char="○"/>
            </a:pPr>
            <a:r>
              <a:rPr lang="en" sz="1050">
                <a:solidFill>
                  <a:srgbClr val="24292E"/>
                </a:solidFill>
                <a:highlight>
                  <a:srgbClr val="FFFFFF"/>
                </a:highlight>
              </a:rPr>
              <a:t>processing / polling I/O events ("poll phase")</a:t>
            </a:r>
            <a:endParaRPr sz="1050">
              <a:solidFill>
                <a:srgbClr val="24292E"/>
              </a:solidFill>
              <a:highlight>
                <a:srgbClr val="FFFFFF"/>
              </a:highlight>
            </a:endParaRPr>
          </a:p>
          <a:p>
            <a:pPr indent="-295275" lvl="1" marL="914400" rtl="0" algn="l">
              <a:lnSpc>
                <a:spcPct val="115000"/>
              </a:lnSpc>
              <a:spcBef>
                <a:spcPts val="0"/>
              </a:spcBef>
              <a:spcAft>
                <a:spcPts val="0"/>
              </a:spcAft>
              <a:buClr>
                <a:srgbClr val="24292E"/>
              </a:buClr>
              <a:buSzPts val="1050"/>
              <a:buChar char="○"/>
            </a:pPr>
            <a:r>
              <a:rPr lang="en" sz="1050">
                <a:solidFill>
                  <a:srgbClr val="24292E"/>
                </a:solidFill>
                <a:highlight>
                  <a:srgbClr val="FFFFFF"/>
                </a:highlight>
              </a:rPr>
              <a:t>execution of </a:t>
            </a:r>
            <a:r>
              <a:rPr lang="en" sz="900">
                <a:solidFill>
                  <a:srgbClr val="24292E"/>
                </a:solidFill>
                <a:highlight>
                  <a:srgbClr val="FFFFFF"/>
                </a:highlight>
                <a:latin typeface="Courier New"/>
                <a:ea typeface="Courier New"/>
                <a:cs typeface="Courier New"/>
                <a:sym typeface="Courier New"/>
              </a:rPr>
              <a:t>setImmediate</a:t>
            </a:r>
            <a:r>
              <a:rPr lang="en" sz="1050">
                <a:solidFill>
                  <a:srgbClr val="24292E"/>
                </a:solidFill>
                <a:highlight>
                  <a:srgbClr val="FFFFFF"/>
                </a:highlight>
              </a:rPr>
              <a:t> callbacks ("check phase")</a:t>
            </a:r>
            <a:endParaRPr sz="1050">
              <a:solidFill>
                <a:srgbClr val="24292E"/>
              </a:solidFill>
              <a:highlight>
                <a:srgbClr val="FFFFFF"/>
              </a:highlight>
            </a:endParaRPr>
          </a:p>
          <a:p>
            <a:pPr indent="0" lvl="0" marL="0" rtl="0" algn="l">
              <a:lnSpc>
                <a:spcPct val="115000"/>
              </a:lnSpc>
              <a:spcBef>
                <a:spcPts val="1200"/>
              </a:spcBef>
              <a:spcAft>
                <a:spcPts val="0"/>
              </a:spcAft>
              <a:buSzPts val="1100"/>
              <a:buNone/>
            </a:pPr>
            <a:r>
              <a:rPr lang="en" sz="1050">
                <a:solidFill>
                  <a:srgbClr val="24292E"/>
                </a:solidFill>
                <a:highlight>
                  <a:srgbClr val="FFFFFF"/>
                </a:highlight>
              </a:rPr>
              <a:t>Note: there are other phases, but I think that for a high level discussion this is enough.</a:t>
            </a:r>
            <a:endParaRPr sz="1050">
              <a:solidFill>
                <a:srgbClr val="24292E"/>
              </a:solidFill>
              <a:highlight>
                <a:srgbClr val="FFFFFF"/>
              </a:highlight>
            </a:endParaRPr>
          </a:p>
          <a:p>
            <a:pPr indent="0" lvl="0" marL="0" rtl="0" algn="l">
              <a:lnSpc>
                <a:spcPct val="115000"/>
              </a:lnSpc>
              <a:spcBef>
                <a:spcPts val="1200"/>
              </a:spcBef>
              <a:spcAft>
                <a:spcPts val="0"/>
              </a:spcAft>
              <a:buSzPts val="1100"/>
              <a:buNone/>
            </a:pPr>
            <a:r>
              <a:rPr lang="en" sz="1050">
                <a:solidFill>
                  <a:srgbClr val="24292E"/>
                </a:solidFill>
                <a:highlight>
                  <a:srgbClr val="FFFFFF"/>
                </a:highlight>
                <a:uFill>
                  <a:noFill/>
                </a:uFill>
                <a:hlinkClick r:id="rId2">
                  <a:extLst>
                    <a:ext uri="{A12FA001-AC4F-418D-AE19-62706E023703}">
                      <ahyp:hlinkClr val="tx"/>
                    </a:ext>
                  </a:extLst>
                </a:hlinkClick>
              </a:rPr>
              <a:t>@gireeshpunathil</a:t>
            </a:r>
            <a:r>
              <a:rPr lang="en" sz="1050">
                <a:solidFill>
                  <a:srgbClr val="24292E"/>
                </a:solidFill>
                <a:highlight>
                  <a:srgbClr val="FFFFFF"/>
                </a:highlight>
              </a:rPr>
              <a:t> , can you confirm that this is correct?</a:t>
            </a:r>
            <a:endParaRPr sz="1050">
              <a:solidFill>
                <a:srgbClr val="24292E"/>
              </a:solidFill>
              <a:highlight>
                <a:srgbClr val="FFFFFF"/>
              </a:highlight>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 sz="1050">
                <a:solidFill>
                  <a:srgbClr val="24292E"/>
                </a:solidFill>
                <a:highlight>
                  <a:srgbClr val="FFFFFF"/>
                </a:highlight>
                <a:uFill>
                  <a:noFill/>
                </a:uFill>
                <a:hlinkClick r:id="rId3">
                  <a:extLst>
                    <a:ext uri="{A12FA001-AC4F-418D-AE19-62706E023703}">
                      <ahyp:hlinkClr val="tx"/>
                    </a:ext>
                  </a:extLst>
                </a:hlinkClick>
              </a:rPr>
              <a:t>@marcoliceti</a:t>
            </a:r>
            <a:r>
              <a:rPr lang="en" sz="1050">
                <a:solidFill>
                  <a:srgbClr val="24292E"/>
                </a:solidFill>
                <a:highlight>
                  <a:srgbClr val="FFFFFF"/>
                </a:highlight>
              </a:rPr>
              <a:t> - This is fantastic, looks great! few minor nits:</a:t>
            </a:r>
            <a:endParaRPr sz="1050">
              <a:solidFill>
                <a:srgbClr val="24292E"/>
              </a:solidFill>
              <a:highlight>
                <a:srgbClr val="FFFFFF"/>
              </a:highlight>
            </a:endParaRPr>
          </a:p>
          <a:p>
            <a:pPr indent="-295275" lvl="0" marL="596900" marR="139700" rtl="0" algn="l">
              <a:lnSpc>
                <a:spcPct val="115000"/>
              </a:lnSpc>
              <a:spcBef>
                <a:spcPts val="1200"/>
              </a:spcBef>
              <a:spcAft>
                <a:spcPts val="0"/>
              </a:spcAft>
              <a:buClr>
                <a:srgbClr val="6A737D"/>
              </a:buClr>
              <a:buSzPts val="1050"/>
              <a:buAutoNum type="arabicPeriod" startAt="5"/>
            </a:pPr>
            <a:r>
              <a:rPr lang="en" sz="1050">
                <a:solidFill>
                  <a:srgbClr val="6A737D"/>
                </a:solidFill>
                <a:highlight>
                  <a:srgbClr val="FFFFFF"/>
                </a:highlight>
              </a:rPr>
              <a:t>The polling goes on until a new I/O event is fired (or the time to execute a setTimeout / setInterval callback has come).</a:t>
            </a:r>
            <a:endParaRPr sz="1050">
              <a:solidFill>
                <a:srgbClr val="6A737D"/>
              </a:solidFill>
              <a:highlight>
                <a:srgbClr val="FFFFFF"/>
              </a:highlight>
            </a:endParaRPr>
          </a:p>
          <a:p>
            <a:pPr indent="0" lvl="0" marL="0" rtl="0" algn="l">
              <a:lnSpc>
                <a:spcPct val="115000"/>
              </a:lnSpc>
              <a:spcBef>
                <a:spcPts val="1200"/>
              </a:spcBef>
              <a:spcAft>
                <a:spcPts val="0"/>
              </a:spcAft>
              <a:buSzPts val="1100"/>
              <a:buNone/>
            </a:pPr>
            <a:r>
              <a:rPr lang="en" sz="1050">
                <a:solidFill>
                  <a:srgbClr val="24292E"/>
                </a:solidFill>
                <a:highlight>
                  <a:srgbClr val="FFFFFF"/>
                </a:highlight>
              </a:rPr>
              <a:t>The polling goes on until a new I/O event is fired (or the time to execute a setTimeout / setInterval callback has come) or a system hard limit has reached. For example what if new events are always getting ready when you poll? It starves the rest of the system. So (in Linux) if you get mouthful (1024) of events for 48 consecutive iterations, the loop stops the current iteration.</a:t>
            </a:r>
            <a:endParaRPr sz="1050">
              <a:solidFill>
                <a:srgbClr val="24292E"/>
              </a:solidFill>
              <a:highlight>
                <a:srgbClr val="FFFFFF"/>
              </a:highlight>
            </a:endParaRPr>
          </a:p>
          <a:p>
            <a:pPr indent="-295275" lvl="0" marL="596900" marR="139700" rtl="0" algn="l">
              <a:lnSpc>
                <a:spcPct val="115000"/>
              </a:lnSpc>
              <a:spcBef>
                <a:spcPts val="1200"/>
              </a:spcBef>
              <a:spcAft>
                <a:spcPts val="0"/>
              </a:spcAft>
              <a:buClr>
                <a:srgbClr val="6A737D"/>
              </a:buClr>
              <a:buSzPts val="1050"/>
              <a:buAutoNum type="arabicPeriod" startAt="9"/>
            </a:pPr>
            <a:r>
              <a:rPr lang="en" sz="1050">
                <a:solidFill>
                  <a:srgbClr val="6A737D"/>
                </a:solidFill>
                <a:highlight>
                  <a:srgbClr val="FFFFFF"/>
                </a:highlight>
              </a:rPr>
              <a:t>If there are, Node executes them and then switches back to polling / processing I/O events.</a:t>
            </a:r>
            <a:endParaRPr sz="1050">
              <a:solidFill>
                <a:srgbClr val="6A737D"/>
              </a:solidFill>
              <a:highlight>
                <a:srgbClr val="FFFFFF"/>
              </a:highlight>
            </a:endParaRPr>
          </a:p>
          <a:p>
            <a:pPr indent="0" lvl="0" marL="0" rtl="0" algn="l">
              <a:lnSpc>
                <a:spcPct val="115000"/>
              </a:lnSpc>
              <a:spcBef>
                <a:spcPts val="1200"/>
              </a:spcBef>
              <a:spcAft>
                <a:spcPts val="0"/>
              </a:spcAft>
              <a:buSzPts val="1100"/>
              <a:buNone/>
            </a:pPr>
            <a:r>
              <a:rPr lang="en" sz="1050">
                <a:solidFill>
                  <a:srgbClr val="24292E"/>
                </a:solidFill>
                <a:highlight>
                  <a:srgbClr val="FFFFFF"/>
                </a:highlight>
              </a:rPr>
              <a:t>9a. If there are none, and there are pending I/O events, Node goes into blocking (indefinite) poll until at least one event becomes ready.</a:t>
            </a:r>
            <a:endParaRPr sz="1050">
              <a:solidFill>
                <a:srgbClr val="24292E"/>
              </a:solidFill>
              <a:highlight>
                <a:srgbClr val="FFFFFF"/>
              </a:highlight>
            </a:endParaRPr>
          </a:p>
          <a:p>
            <a:pPr indent="0" lvl="0" marL="139700" marR="139700" rtl="0" algn="l">
              <a:lnSpc>
                <a:spcPct val="115000"/>
              </a:lnSpc>
              <a:spcBef>
                <a:spcPts val="0"/>
              </a:spcBef>
              <a:spcAft>
                <a:spcPts val="0"/>
              </a:spcAft>
              <a:buSzPts val="1100"/>
              <a:buNone/>
            </a:pPr>
            <a:r>
              <a:rPr lang="en" sz="1050">
                <a:solidFill>
                  <a:srgbClr val="6A737D"/>
                </a:solidFill>
                <a:highlight>
                  <a:srgbClr val="FFFFFF"/>
                </a:highlight>
              </a:rPr>
              <a:t>The polling goes on until a new I/O event is fired (or the time to execute a setTimeout / setInterval callback has come) or a system hard limit has reached.</a:t>
            </a:r>
            <a:endParaRPr sz="1050">
              <a:solidFill>
                <a:srgbClr val="6A737D"/>
              </a:solidFill>
              <a:highlight>
                <a:srgbClr val="FFFFFF"/>
              </a:highlight>
            </a:endParaRPr>
          </a:p>
          <a:p>
            <a:pPr indent="0" lvl="0" marL="0" rtl="0" algn="l">
              <a:lnSpc>
                <a:spcPct val="115000"/>
              </a:lnSpc>
              <a:spcBef>
                <a:spcPts val="1200"/>
              </a:spcBef>
              <a:spcAft>
                <a:spcPts val="0"/>
              </a:spcAft>
              <a:buSzPts val="1100"/>
              <a:buNone/>
            </a:pPr>
            <a:r>
              <a:rPr lang="en" sz="1050">
                <a:solidFill>
                  <a:srgbClr val="24292E"/>
                </a:solidFill>
                <a:highlight>
                  <a:srgbClr val="FFFFFF"/>
                </a:highlight>
              </a:rPr>
              <a:t>I wanted to add that as a note, but then I forgot it. Thanks!</a:t>
            </a:r>
            <a:endParaRPr sz="1050">
              <a:solidFill>
                <a:srgbClr val="24292E"/>
              </a:solidFill>
              <a:highlight>
                <a:srgbClr val="FFFFFF"/>
              </a:highlight>
            </a:endParaRPr>
          </a:p>
          <a:p>
            <a:pPr indent="0" lvl="0" marL="139700" marR="139700" rtl="0" algn="l">
              <a:lnSpc>
                <a:spcPct val="115000"/>
              </a:lnSpc>
              <a:spcBef>
                <a:spcPts val="1200"/>
              </a:spcBef>
              <a:spcAft>
                <a:spcPts val="0"/>
              </a:spcAft>
              <a:buSzPts val="1100"/>
              <a:buNone/>
            </a:pPr>
            <a:r>
              <a:rPr lang="en" sz="1050">
                <a:solidFill>
                  <a:srgbClr val="6A737D"/>
                </a:solidFill>
                <a:highlight>
                  <a:srgbClr val="FFFFFF"/>
                </a:highlight>
              </a:rPr>
              <a:t>9a. If there are none, and there are pending I/O events, Node goes into blocking (indefinite) poll until at least one event becomes ready.</a:t>
            </a:r>
            <a:endParaRPr sz="1050">
              <a:solidFill>
                <a:srgbClr val="6A737D"/>
              </a:solidFill>
              <a:highlight>
                <a:srgbClr val="FFFFFF"/>
              </a:highlight>
            </a:endParaRPr>
          </a:p>
          <a:p>
            <a:pPr indent="0" lvl="0" marL="0" rtl="0" algn="l">
              <a:lnSpc>
                <a:spcPct val="115000"/>
              </a:lnSpc>
              <a:spcBef>
                <a:spcPts val="1200"/>
              </a:spcBef>
              <a:spcAft>
                <a:spcPts val="0"/>
              </a:spcAft>
              <a:buSzPts val="1100"/>
              <a:buNone/>
            </a:pPr>
            <a:r>
              <a:rPr lang="en" sz="1050">
                <a:solidFill>
                  <a:srgbClr val="24292E"/>
                </a:solidFill>
                <a:highlight>
                  <a:srgbClr val="FFFFFF"/>
                </a:highlight>
              </a:rPr>
              <a:t>Yes, but I think this is an implicit consequence of point 5 and the fact the it is implemented with a timeout based on the soonest </a:t>
            </a:r>
            <a:r>
              <a:rPr lang="en" sz="900">
                <a:solidFill>
                  <a:srgbClr val="24292E"/>
                </a:solidFill>
                <a:highlight>
                  <a:srgbClr val="FFFFFF"/>
                </a:highlight>
                <a:latin typeface="Courier New"/>
                <a:ea typeface="Courier New"/>
                <a:cs typeface="Courier New"/>
                <a:sym typeface="Courier New"/>
              </a:rPr>
              <a:t>setTimeout</a:t>
            </a:r>
            <a:r>
              <a:rPr lang="en" sz="1050">
                <a:solidFill>
                  <a:srgbClr val="24292E"/>
                </a:solidFill>
                <a:highlight>
                  <a:srgbClr val="FFFFFF"/>
                </a:highlight>
              </a:rPr>
              <a:t> / </a:t>
            </a:r>
            <a:r>
              <a:rPr lang="en" sz="900">
                <a:solidFill>
                  <a:srgbClr val="24292E"/>
                </a:solidFill>
                <a:highlight>
                  <a:srgbClr val="FFFFFF"/>
                </a:highlight>
                <a:latin typeface="Courier New"/>
                <a:ea typeface="Courier New"/>
                <a:cs typeface="Courier New"/>
                <a:sym typeface="Courier New"/>
              </a:rPr>
              <a:t>setInterval</a:t>
            </a:r>
            <a:r>
              <a:rPr lang="en" sz="1050">
                <a:solidFill>
                  <a:srgbClr val="24292E"/>
                </a:solidFill>
                <a:highlight>
                  <a:srgbClr val="FFFFFF"/>
                </a:highlight>
              </a:rPr>
              <a:t>: if there are no pending </a:t>
            </a:r>
            <a:r>
              <a:rPr lang="en" sz="900">
                <a:solidFill>
                  <a:srgbClr val="24292E"/>
                </a:solidFill>
                <a:highlight>
                  <a:srgbClr val="FFFFFF"/>
                </a:highlight>
                <a:latin typeface="Courier New"/>
                <a:ea typeface="Courier New"/>
                <a:cs typeface="Courier New"/>
                <a:sym typeface="Courier New"/>
              </a:rPr>
              <a:t>setTimeout</a:t>
            </a:r>
            <a:r>
              <a:rPr lang="en" sz="1050">
                <a:solidFill>
                  <a:srgbClr val="24292E"/>
                </a:solidFill>
                <a:highlight>
                  <a:srgbClr val="FFFFFF"/>
                </a:highlight>
              </a:rPr>
              <a:t>s / </a:t>
            </a:r>
            <a:r>
              <a:rPr lang="en" sz="900">
                <a:solidFill>
                  <a:srgbClr val="24292E"/>
                </a:solidFill>
                <a:highlight>
                  <a:srgbClr val="FFFFFF"/>
                </a:highlight>
                <a:latin typeface="Courier New"/>
                <a:ea typeface="Courier New"/>
                <a:cs typeface="Courier New"/>
                <a:sym typeface="Courier New"/>
              </a:rPr>
              <a:t>setInterval</a:t>
            </a:r>
            <a:r>
              <a:rPr lang="en" sz="1050">
                <a:solidFill>
                  <a:srgbClr val="24292E"/>
                </a:solidFill>
                <a:highlight>
                  <a:srgbClr val="FFFFFF"/>
                </a:highlight>
              </a:rPr>
              <a:t>s then there's no timeout for the polling.</a:t>
            </a:r>
            <a:endParaRPr sz="1050">
              <a:solidFill>
                <a:srgbClr val="24292E"/>
              </a:solidFill>
              <a:highlight>
                <a:srgbClr val="FFFFFF"/>
              </a:highlight>
            </a:endParaRPr>
          </a:p>
          <a:p>
            <a:pPr indent="0" lvl="0" marL="0" rtl="0" algn="l">
              <a:lnSpc>
                <a:spcPct val="115000"/>
              </a:lnSpc>
              <a:spcBef>
                <a:spcPts val="1200"/>
              </a:spcBef>
              <a:spcAft>
                <a:spcPts val="0"/>
              </a:spcAft>
              <a:buSzPts val="1100"/>
              <a:buNone/>
            </a:pPr>
            <a:r>
              <a:rPr lang="en" sz="1050">
                <a:solidFill>
                  <a:srgbClr val="24292E"/>
                </a:solidFill>
                <a:highlight>
                  <a:srgbClr val="FFFFFF"/>
                </a:highlight>
              </a:rPr>
              <a:t>Ok...</a:t>
            </a:r>
            <a:endParaRPr sz="1050">
              <a:solidFill>
                <a:srgbClr val="24292E"/>
              </a:solidFill>
              <a:highlight>
                <a:srgbClr val="FFFFFF"/>
              </a:highlight>
            </a:endParaRPr>
          </a:p>
          <a:p>
            <a:pPr indent="0" lvl="0" marL="0" rtl="0" algn="l">
              <a:lnSpc>
                <a:spcPct val="115000"/>
              </a:lnSpc>
              <a:spcBef>
                <a:spcPts val="1200"/>
              </a:spcBef>
              <a:spcAft>
                <a:spcPts val="0"/>
              </a:spcAft>
              <a:buSzPts val="1100"/>
              <a:buNone/>
            </a:pPr>
            <a:r>
              <a:rPr lang="en" sz="1050">
                <a:solidFill>
                  <a:srgbClr val="24292E"/>
                </a:solidFill>
                <a:highlight>
                  <a:srgbClr val="FFFFFF"/>
                </a:highlight>
              </a:rPr>
              <a:t>I think that finally everything is clear enough. Thank you all for the help :)</a:t>
            </a:r>
            <a:endParaRPr sz="1050">
              <a:solidFill>
                <a:srgbClr val="24292E"/>
              </a:solidFill>
              <a:highlight>
                <a:srgbClr val="FFFFFF"/>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55"/>
          <p:cNvGrpSpPr/>
          <p:nvPr/>
        </p:nvGrpSpPr>
        <p:grpSpPr>
          <a:xfrm>
            <a:off x="6098378" y="5"/>
            <a:ext cx="3045625" cy="2030570"/>
            <a:chOff x="6098378" y="5"/>
            <a:chExt cx="3045625" cy="2030570"/>
          </a:xfrm>
        </p:grpSpPr>
        <p:sp>
          <p:nvSpPr>
            <p:cNvPr id="11" name="Google Shape;11;p5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55"/>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5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5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64"/>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0" name="Google Shape;70;p6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65"/>
          <p:cNvGrpSpPr/>
          <p:nvPr/>
        </p:nvGrpSpPr>
        <p:grpSpPr>
          <a:xfrm>
            <a:off x="6098378" y="5"/>
            <a:ext cx="3045625" cy="2030570"/>
            <a:chOff x="6098378" y="5"/>
            <a:chExt cx="3045625" cy="2030570"/>
          </a:xfrm>
        </p:grpSpPr>
        <p:sp>
          <p:nvSpPr>
            <p:cNvPr id="73" name="Google Shape;73;p6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6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6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0" name="Google Shape;80;p6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 name="Shape 19"/>
        <p:cNvGrpSpPr/>
        <p:nvPr/>
      </p:nvGrpSpPr>
      <p:grpSpPr>
        <a:xfrm>
          <a:off x="0" y="0"/>
          <a:ext cx="0" cy="0"/>
          <a:chOff x="0" y="0"/>
          <a:chExt cx="0" cy="0"/>
        </a:xfrm>
      </p:grpSpPr>
      <p:sp>
        <p:nvSpPr>
          <p:cNvPr id="20" name="Google Shape;20;p56"/>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 name="Google Shape;21;p5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2" name="Google Shape;22;p56"/>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3" name="Google Shape;23;p56"/>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4" name="Google Shape;24;p5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5" name="Google Shape;25;p5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5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5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58"/>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8"/>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4" name="Shape 34"/>
        <p:cNvGrpSpPr/>
        <p:nvPr/>
      </p:nvGrpSpPr>
      <p:grpSpPr>
        <a:xfrm>
          <a:off x="0" y="0"/>
          <a:ext cx="0" cy="0"/>
          <a:chOff x="0" y="0"/>
          <a:chExt cx="0" cy="0"/>
        </a:xfrm>
      </p:grpSpPr>
      <p:grpSp>
        <p:nvGrpSpPr>
          <p:cNvPr id="35" name="Google Shape;35;p59"/>
          <p:cNvGrpSpPr/>
          <p:nvPr/>
        </p:nvGrpSpPr>
        <p:grpSpPr>
          <a:xfrm>
            <a:off x="6098378" y="5"/>
            <a:ext cx="3045625" cy="2030570"/>
            <a:chOff x="6098378" y="5"/>
            <a:chExt cx="3045625" cy="2030570"/>
          </a:xfrm>
        </p:grpSpPr>
        <p:sp>
          <p:nvSpPr>
            <p:cNvPr id="36" name="Google Shape;36;p5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5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42" name="Google Shape;42;p5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43" name="Shape 43"/>
        <p:cNvGrpSpPr/>
        <p:nvPr/>
      </p:nvGrpSpPr>
      <p:grpSpPr>
        <a:xfrm>
          <a:off x="0" y="0"/>
          <a:ext cx="0" cy="0"/>
          <a:chOff x="0" y="0"/>
          <a:chExt cx="0" cy="0"/>
        </a:xfrm>
      </p:grpSpPr>
      <p:grpSp>
        <p:nvGrpSpPr>
          <p:cNvPr id="44" name="Google Shape;44;p60"/>
          <p:cNvGrpSpPr/>
          <p:nvPr/>
        </p:nvGrpSpPr>
        <p:grpSpPr>
          <a:xfrm>
            <a:off x="6098378" y="5"/>
            <a:ext cx="3045625" cy="2030570"/>
            <a:chOff x="6098378" y="5"/>
            <a:chExt cx="3045625" cy="2030570"/>
          </a:xfrm>
        </p:grpSpPr>
        <p:sp>
          <p:nvSpPr>
            <p:cNvPr id="45" name="Google Shape;45;p6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p6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1" name="Google Shape;51;p6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 name="Shape 52"/>
        <p:cNvGrpSpPr/>
        <p:nvPr/>
      </p:nvGrpSpPr>
      <p:grpSpPr>
        <a:xfrm>
          <a:off x="0" y="0"/>
          <a:ext cx="0" cy="0"/>
          <a:chOff x="0" y="0"/>
          <a:chExt cx="0" cy="0"/>
        </a:xfrm>
      </p:grpSpPr>
      <p:grpSp>
        <p:nvGrpSpPr>
          <p:cNvPr id="53" name="Google Shape;53;p61"/>
          <p:cNvGrpSpPr/>
          <p:nvPr/>
        </p:nvGrpSpPr>
        <p:grpSpPr>
          <a:xfrm>
            <a:off x="0" y="3903669"/>
            <a:ext cx="9144000" cy="1239925"/>
            <a:chOff x="0" y="3903669"/>
            <a:chExt cx="9144000" cy="1239925"/>
          </a:xfrm>
        </p:grpSpPr>
        <p:sp>
          <p:nvSpPr>
            <p:cNvPr id="54" name="Google Shape;54;p61"/>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61"/>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1"/>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1"/>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6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0" name="Google Shape;60;p6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 name="Google Shape;61;p6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6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6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6" name="Google Shape;66;p63"/>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7" name="Google Shape;67;p6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5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5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5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nodejs.org/api/dns.html" TargetMode="External"/><Relationship Id="rId4" Type="http://schemas.openxmlformats.org/officeDocument/2006/relationships/hyperlink" Target="https://nodejs.org/api/fs.html#fs_threadpool_usage" TargetMode="External"/><Relationship Id="rId5" Type="http://schemas.openxmlformats.org/officeDocument/2006/relationships/hyperlink" Target="https://nodejs.org/api/crypto.html" TargetMode="External"/><Relationship Id="rId6" Type="http://schemas.openxmlformats.org/officeDocument/2006/relationships/hyperlink" Target="https://nodejs.org/api/zlib.html#zlib_threadpool_usage" TargetMode="External"/><Relationship Id="rId7"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s://nodejs.org/api/addons.html" TargetMode="External"/><Relationship Id="rId4" Type="http://schemas.openxmlformats.org/officeDocument/2006/relationships/hyperlink" Target="https://oracle.github.io/node-oracledb/doc/api.html#-143-connections-and-number-of-threads" TargetMode="External"/><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youtu.be/P9csgxBgaZ8?t=16m51s" TargetMode="Externa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v8.dev/" TargetMode="Externa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hyperlink" Target="https://nodejs.org/en/docs/guides/event-loop-timers-and-nexttick/#poll" TargetMode="Externa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17.png"/><Relationship Id="rId10" Type="http://schemas.openxmlformats.org/officeDocument/2006/relationships/hyperlink" Target="https://github.com/libuv/libuv/blob/v1.x/src/unix/core.c#L355" TargetMode="External"/><Relationship Id="rId9" Type="http://schemas.openxmlformats.org/officeDocument/2006/relationships/hyperlink" Target="https://github.com/libuv/libuv/blob/v1.x/src/unix/posix-poll.c#L134" TargetMode="External"/><Relationship Id="rId5" Type="http://schemas.openxmlformats.org/officeDocument/2006/relationships/hyperlink" Target="https://github.com/libuv/libuv/blob/v1.x/src/unix/core.c#L323" TargetMode="External"/><Relationship Id="rId6" Type="http://schemas.openxmlformats.org/officeDocument/2006/relationships/hyperlink" Target="https://github.com/libuv/libuv/blob/v1.x/src/timer.c#L138" TargetMode="External"/><Relationship Id="rId7" Type="http://schemas.openxmlformats.org/officeDocument/2006/relationships/hyperlink" Target="https://github.com/libuv/libuv/blob/v1.x/src/unix/core.c#L799" TargetMode="External"/><Relationship Id="rId8" Type="http://schemas.openxmlformats.org/officeDocument/2006/relationships/hyperlink" Target="https://github.com/libuv/libuv/blob/v1.x/src/unix/core.c#L343"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github.com/nodejs/node/blob/master/lib/internal/crypto/pbkdf2.js" TargetMode="External"/><Relationship Id="rId4" Type="http://schemas.openxmlformats.org/officeDocument/2006/relationships/hyperlink" Target="https://github.com/nodejs/node/blob/master/lib/internal/bootstrap/loaders.js#L10" TargetMode="External"/><Relationship Id="rId9" Type="http://schemas.openxmlformats.org/officeDocument/2006/relationships/image" Target="../media/image4.png"/><Relationship Id="rId5" Type="http://schemas.openxmlformats.org/officeDocument/2006/relationships/hyperlink" Target="https://github.com/nodejs/node/blob/master/src/node_crypto.cc#L7111" TargetMode="External"/><Relationship Id="rId6" Type="http://schemas.openxmlformats.org/officeDocument/2006/relationships/hyperlink" Target="https://github.com/nodejs/node/blob/master/src/crypto/crypto_pbkdf2.cc" TargetMode="External"/><Relationship Id="rId7" Type="http://schemas.openxmlformats.org/officeDocument/2006/relationships/hyperlink" Target="https://github.com/nodejs/node/blob/master/src/node_crypto.cc#L72" TargetMode="External"/><Relationship Id="rId8" Type="http://schemas.openxmlformats.org/officeDocument/2006/relationships/hyperlink" Target="https://github.com/nodejs/node/blob/master/src/node_crypto.cc#L6225"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hyperlink" Target="https://clinicjs.org/" TargetMode="External"/><Relationship Id="rId4" Type="http://schemas.openxmlformats.org/officeDocument/2006/relationships/hyperlink" Target="https://www.npmjs.com/package/autocannon"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618350" y="2152347"/>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Node.js internals</a:t>
            </a:r>
            <a:endParaRPr/>
          </a:p>
        </p:txBody>
      </p:sp>
      <p:pic>
        <p:nvPicPr>
          <p:cNvPr id="86" name="Google Shape;86;p1"/>
          <p:cNvPicPr preferRelativeResize="0"/>
          <p:nvPr/>
        </p:nvPicPr>
        <p:blipFill rotWithShape="1">
          <a:blip r:embed="rId3">
            <a:alphaModFix/>
          </a:blip>
          <a:srcRect b="0" l="0" r="0" t="0"/>
          <a:stretch/>
        </p:blipFill>
        <p:spPr>
          <a:xfrm>
            <a:off x="5354975" y="1726800"/>
            <a:ext cx="2758602" cy="16898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Async crypto results 4 calls x 8 cores</a:t>
            </a:r>
            <a:endParaRPr/>
          </a:p>
        </p:txBody>
      </p:sp>
      <p:pic>
        <p:nvPicPr>
          <p:cNvPr id="141" name="Google Shape;141;p10"/>
          <p:cNvPicPr preferRelativeResize="0"/>
          <p:nvPr/>
        </p:nvPicPr>
        <p:blipFill rotWithShape="1">
          <a:blip r:embed="rId3">
            <a:alphaModFix/>
          </a:blip>
          <a:srcRect b="0" l="0" r="0" t="0"/>
          <a:stretch/>
        </p:blipFill>
        <p:spPr>
          <a:xfrm>
            <a:off x="578063" y="1170200"/>
            <a:ext cx="7987868" cy="3820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Async crypto results 4-6-8 calls x 8 cores</a:t>
            </a:r>
            <a:endParaRPr/>
          </a:p>
        </p:txBody>
      </p:sp>
      <p:pic>
        <p:nvPicPr>
          <p:cNvPr id="147" name="Google Shape;147;p11"/>
          <p:cNvPicPr preferRelativeResize="0"/>
          <p:nvPr/>
        </p:nvPicPr>
        <p:blipFill rotWithShape="1">
          <a:blip r:embed="rId3">
            <a:alphaModFix/>
          </a:blip>
          <a:srcRect b="0" l="0" r="0" t="0"/>
          <a:stretch/>
        </p:blipFill>
        <p:spPr>
          <a:xfrm>
            <a:off x="578063" y="1160075"/>
            <a:ext cx="7987868" cy="3820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51" name="Shape 151"/>
        <p:cNvGrpSpPr/>
        <p:nvPr/>
      </p:nvGrpSpPr>
      <p:grpSpPr>
        <a:xfrm>
          <a:off x="0" y="0"/>
          <a:ext cx="0" cy="0"/>
          <a:chOff x="0" y="0"/>
          <a:chExt cx="0" cy="0"/>
        </a:xfrm>
      </p:grpSpPr>
      <p:sp>
        <p:nvSpPr>
          <p:cNvPr id="152" name="Google Shape;152;p12"/>
          <p:cNvSpPr txBox="1"/>
          <p:nvPr>
            <p:ph type="title"/>
          </p:nvPr>
        </p:nvSpPr>
        <p:spPr>
          <a:xfrm>
            <a:off x="1376875" y="410000"/>
            <a:ext cx="74553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libuv</a:t>
            </a:r>
            <a:endParaRPr>
              <a:solidFill>
                <a:srgbClr val="FFE599"/>
              </a:solidFill>
            </a:endParaRPr>
          </a:p>
        </p:txBody>
      </p:sp>
      <p:sp>
        <p:nvSpPr>
          <p:cNvPr id="153" name="Google Shape;153;p12"/>
          <p:cNvSpPr txBox="1"/>
          <p:nvPr>
            <p:ph idx="1" type="body"/>
          </p:nvPr>
        </p:nvSpPr>
        <p:spPr>
          <a:xfrm>
            <a:off x="311700" y="1086675"/>
            <a:ext cx="8520600" cy="33390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1500"/>
              </a:spcBef>
              <a:spcAft>
                <a:spcPts val="0"/>
              </a:spcAft>
              <a:buSzPts val="1800"/>
              <a:buNone/>
            </a:pPr>
            <a:r>
              <a:rPr lang="en">
                <a:solidFill>
                  <a:srgbClr val="FFE599"/>
                </a:solidFill>
              </a:rPr>
              <a:t>Another important dependency is libuv, a C library that is used to abstract non-blocking I/O operations to a consistent interface across all supported platforms. It provides mechanisms to handle file system, DNS, network, child processes, pipes, signal handling, polling and streaming. It also includes a thread pool for offloading work for some things that can't be done asynchronously at the operating system level.</a:t>
            </a:r>
            <a:endParaRPr>
              <a:solidFill>
                <a:srgbClr val="FFE599"/>
              </a:solidFill>
            </a:endParaRPr>
          </a:p>
          <a:p>
            <a:pPr indent="0" lvl="0" marL="0" marR="0" rtl="0" algn="l">
              <a:lnSpc>
                <a:spcPct val="115000"/>
              </a:lnSpc>
              <a:spcBef>
                <a:spcPts val="1500"/>
              </a:spcBef>
              <a:spcAft>
                <a:spcPts val="0"/>
              </a:spcAft>
              <a:buSzPts val="1800"/>
              <a:buNone/>
            </a:pPr>
            <a:r>
              <a:t/>
            </a:r>
            <a:endParaRPr/>
          </a:p>
          <a:p>
            <a:pPr indent="0" lvl="0" marL="0" marR="0" rtl="0" algn="l">
              <a:lnSpc>
                <a:spcPct val="115000"/>
              </a:lnSpc>
              <a:spcBef>
                <a:spcPts val="1600"/>
              </a:spcBef>
              <a:spcAft>
                <a:spcPts val="0"/>
              </a:spcAft>
              <a:buSzPts val="1800"/>
              <a:buNone/>
            </a:pPr>
            <a:r>
              <a:t/>
            </a:r>
            <a:endParaRPr/>
          </a:p>
          <a:p>
            <a:pPr indent="0" lvl="0" marL="0" marR="0" rtl="0" algn="l">
              <a:lnSpc>
                <a:spcPct val="115000"/>
              </a:lnSpc>
              <a:spcBef>
                <a:spcPts val="1600"/>
              </a:spcBef>
              <a:spcAft>
                <a:spcPts val="1600"/>
              </a:spcAft>
              <a:buSzPts val="1800"/>
              <a:buNone/>
            </a:pPr>
            <a:r>
              <a:t/>
            </a:r>
            <a:endParaRPr/>
          </a:p>
        </p:txBody>
      </p:sp>
      <p:pic>
        <p:nvPicPr>
          <p:cNvPr id="154" name="Google Shape;154;p12"/>
          <p:cNvPicPr preferRelativeResize="0"/>
          <p:nvPr/>
        </p:nvPicPr>
        <p:blipFill rotWithShape="1">
          <a:blip r:embed="rId3">
            <a:alphaModFix/>
          </a:blip>
          <a:srcRect b="0" l="0" r="0" t="0"/>
          <a:stretch/>
        </p:blipFill>
        <p:spPr>
          <a:xfrm>
            <a:off x="311709" y="150212"/>
            <a:ext cx="1065166" cy="107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490250" y="1505675"/>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4800"/>
              <a:buNone/>
            </a:pPr>
            <a:r>
              <a:rPr lang="en" sz="1800">
                <a:solidFill>
                  <a:srgbClr val="FFE599"/>
                </a:solidFill>
              </a:rPr>
              <a:t>Node uses the Worker Pool to handle "expensive" tasks. This includes I/O for which an operating system does not provide a non-blocking version, as well as particularly CPU-intensive tasks. </a:t>
            </a:r>
            <a:endParaRPr sz="1800">
              <a:solidFill>
                <a:srgbClr val="FFE599"/>
              </a:solidFill>
            </a:endParaRPr>
          </a:p>
          <a:p>
            <a:pPr indent="0" lvl="0" marL="0" marR="0" rtl="0" algn="l">
              <a:lnSpc>
                <a:spcPct val="200000"/>
              </a:lnSpc>
              <a:spcBef>
                <a:spcPts val="0"/>
              </a:spcBef>
              <a:spcAft>
                <a:spcPts val="0"/>
              </a:spcAft>
              <a:buSzPts val="4800"/>
              <a:buNone/>
            </a:pPr>
            <a:r>
              <a:t/>
            </a:r>
            <a:endParaRPr sz="1800">
              <a:solidFill>
                <a:srgbClr val="FFE599"/>
              </a:solidFill>
            </a:endParaRPr>
          </a:p>
        </p:txBody>
      </p:sp>
      <p:sp>
        <p:nvSpPr>
          <p:cNvPr id="160" name="Google Shape;160;p13"/>
          <p:cNvSpPr txBox="1"/>
          <p:nvPr>
            <p:ph type="title"/>
          </p:nvPr>
        </p:nvSpPr>
        <p:spPr>
          <a:xfrm>
            <a:off x="1376875" y="410000"/>
            <a:ext cx="7455300" cy="60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rgbClr val="FFE599"/>
                </a:solidFill>
              </a:rPr>
              <a:t>Thread pool</a:t>
            </a:r>
            <a:endParaRPr>
              <a:solidFill>
                <a:srgbClr val="FFE599"/>
              </a:solidFill>
            </a:endParaRPr>
          </a:p>
        </p:txBody>
      </p:sp>
      <p:pic>
        <p:nvPicPr>
          <p:cNvPr id="161" name="Google Shape;161;p13"/>
          <p:cNvPicPr preferRelativeResize="0"/>
          <p:nvPr/>
        </p:nvPicPr>
        <p:blipFill rotWithShape="1">
          <a:blip r:embed="rId3">
            <a:alphaModFix/>
          </a:blip>
          <a:srcRect b="0" l="0" r="0" t="0"/>
          <a:stretch/>
        </p:blipFill>
        <p:spPr>
          <a:xfrm>
            <a:off x="311709" y="150212"/>
            <a:ext cx="1065166" cy="1079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490250" y="1505675"/>
            <a:ext cx="8341800" cy="3111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4800"/>
              <a:buNone/>
            </a:pPr>
            <a:r>
              <a:rPr lang="en" sz="1800">
                <a:solidFill>
                  <a:srgbClr val="FFE599"/>
                </a:solidFill>
              </a:rPr>
              <a:t>I/O-intensive</a:t>
            </a:r>
            <a:endParaRPr sz="1800">
              <a:solidFill>
                <a:srgbClr val="FFE599"/>
              </a:solidFill>
            </a:endParaRPr>
          </a:p>
          <a:p>
            <a:pPr indent="457200" lvl="0" marL="0" marR="0" rtl="0" algn="l">
              <a:lnSpc>
                <a:spcPct val="115000"/>
              </a:lnSpc>
              <a:spcBef>
                <a:spcPts val="0"/>
              </a:spcBef>
              <a:spcAft>
                <a:spcPts val="0"/>
              </a:spcAft>
              <a:buSzPts val="4800"/>
              <a:buNone/>
            </a:pPr>
            <a:r>
              <a:rPr lang="en" sz="1800">
                <a:solidFill>
                  <a:srgbClr val="FFE599"/>
                </a:solidFill>
                <a:uFill>
                  <a:noFill/>
                </a:uFill>
                <a:hlinkClick r:id="rId3">
                  <a:extLst>
                    <a:ext uri="{A12FA001-AC4F-418D-AE19-62706E023703}">
                      <ahyp:hlinkClr val="tx"/>
                    </a:ext>
                  </a:extLst>
                </a:hlinkClick>
              </a:rPr>
              <a:t>DNS</a:t>
            </a:r>
            <a:r>
              <a:rPr lang="en" sz="1800">
                <a:solidFill>
                  <a:srgbClr val="FFE599"/>
                </a:solidFill>
              </a:rPr>
              <a:t>: dns.lookup(), dns.lookupService().</a:t>
            </a:r>
            <a:endParaRPr sz="1800">
              <a:solidFill>
                <a:srgbClr val="FFE599"/>
              </a:solidFill>
            </a:endParaRPr>
          </a:p>
          <a:p>
            <a:pPr indent="0" lvl="0" marL="457200" marR="0" rtl="0" algn="l">
              <a:lnSpc>
                <a:spcPct val="115000"/>
              </a:lnSpc>
              <a:spcBef>
                <a:spcPts val="0"/>
              </a:spcBef>
              <a:spcAft>
                <a:spcPts val="0"/>
              </a:spcAft>
              <a:buSzPts val="4800"/>
              <a:buNone/>
            </a:pPr>
            <a:r>
              <a:rPr lang="en" sz="1800">
                <a:solidFill>
                  <a:srgbClr val="FFE599"/>
                </a:solidFill>
                <a:uFill>
                  <a:noFill/>
                </a:uFill>
                <a:hlinkClick r:id="rId4">
                  <a:extLst>
                    <a:ext uri="{A12FA001-AC4F-418D-AE19-62706E023703}">
                      <ahyp:hlinkClr val="tx"/>
                    </a:ext>
                  </a:extLst>
                </a:hlinkClick>
              </a:rPr>
              <a:t>File System</a:t>
            </a:r>
            <a:r>
              <a:rPr lang="en" sz="1800">
                <a:solidFill>
                  <a:srgbClr val="FFE599"/>
                </a:solidFill>
              </a:rPr>
              <a:t>: All file system APIs except fs.FSWatcher() and those that are explicitly synchronous use libuv's threadpool.</a:t>
            </a:r>
            <a:endParaRPr sz="1800">
              <a:solidFill>
                <a:srgbClr val="FFE599"/>
              </a:solidFill>
            </a:endParaRPr>
          </a:p>
          <a:p>
            <a:pPr indent="0" lvl="0" marL="457200" marR="0" rtl="0" algn="l">
              <a:lnSpc>
                <a:spcPct val="115000"/>
              </a:lnSpc>
              <a:spcBef>
                <a:spcPts val="0"/>
              </a:spcBef>
              <a:spcAft>
                <a:spcPts val="0"/>
              </a:spcAft>
              <a:buSzPts val="4800"/>
              <a:buNone/>
            </a:pPr>
            <a:r>
              <a:t/>
            </a:r>
            <a:endParaRPr sz="1800">
              <a:solidFill>
                <a:srgbClr val="FFE599"/>
              </a:solidFill>
            </a:endParaRPr>
          </a:p>
          <a:p>
            <a:pPr indent="0" lvl="0" marL="0" marR="0" rtl="0" algn="l">
              <a:lnSpc>
                <a:spcPct val="115000"/>
              </a:lnSpc>
              <a:spcBef>
                <a:spcPts val="0"/>
              </a:spcBef>
              <a:spcAft>
                <a:spcPts val="0"/>
              </a:spcAft>
              <a:buSzPts val="4800"/>
              <a:buNone/>
            </a:pPr>
            <a:r>
              <a:rPr lang="en" sz="1800">
                <a:solidFill>
                  <a:srgbClr val="FFE599"/>
                </a:solidFill>
              </a:rPr>
              <a:t>CPU-intensive</a:t>
            </a:r>
            <a:endParaRPr sz="1800">
              <a:solidFill>
                <a:srgbClr val="FFE599"/>
              </a:solidFill>
            </a:endParaRPr>
          </a:p>
          <a:p>
            <a:pPr indent="0" lvl="0" marL="457200" marR="0" rtl="0" algn="l">
              <a:lnSpc>
                <a:spcPct val="115000"/>
              </a:lnSpc>
              <a:spcBef>
                <a:spcPts val="0"/>
              </a:spcBef>
              <a:spcAft>
                <a:spcPts val="0"/>
              </a:spcAft>
              <a:buSzPts val="4800"/>
              <a:buNone/>
            </a:pPr>
            <a:r>
              <a:rPr lang="en" sz="1800">
                <a:solidFill>
                  <a:srgbClr val="FFE599"/>
                </a:solidFill>
                <a:uFill>
                  <a:noFill/>
                </a:uFill>
                <a:hlinkClick r:id="rId5">
                  <a:extLst>
                    <a:ext uri="{A12FA001-AC4F-418D-AE19-62706E023703}">
                      <ahyp:hlinkClr val="tx"/>
                    </a:ext>
                  </a:extLst>
                </a:hlinkClick>
              </a:rPr>
              <a:t>Crypto</a:t>
            </a:r>
            <a:r>
              <a:rPr lang="en" sz="1800">
                <a:solidFill>
                  <a:srgbClr val="FFE599"/>
                </a:solidFill>
              </a:rPr>
              <a:t>: crypto.pbkdf2(), crypto.scrypt(), crypto.randomBytes(), crypto.randomFill(), crypto.generateKeyPair().</a:t>
            </a:r>
            <a:endParaRPr sz="1800">
              <a:solidFill>
                <a:srgbClr val="FFE599"/>
              </a:solidFill>
            </a:endParaRPr>
          </a:p>
          <a:p>
            <a:pPr indent="0" lvl="0" marL="457200" marR="0" rtl="0" algn="l">
              <a:lnSpc>
                <a:spcPct val="115000"/>
              </a:lnSpc>
              <a:spcBef>
                <a:spcPts val="0"/>
              </a:spcBef>
              <a:spcAft>
                <a:spcPts val="0"/>
              </a:spcAft>
              <a:buSzPts val="4800"/>
              <a:buNone/>
            </a:pPr>
            <a:r>
              <a:rPr lang="en" sz="1800">
                <a:solidFill>
                  <a:srgbClr val="FFE599"/>
                </a:solidFill>
                <a:uFill>
                  <a:noFill/>
                </a:uFill>
                <a:hlinkClick r:id="rId6">
                  <a:extLst>
                    <a:ext uri="{A12FA001-AC4F-418D-AE19-62706E023703}">
                      <ahyp:hlinkClr val="tx"/>
                    </a:ext>
                  </a:extLst>
                </a:hlinkClick>
              </a:rPr>
              <a:t>Zlib</a:t>
            </a:r>
            <a:r>
              <a:rPr lang="en" sz="1800">
                <a:solidFill>
                  <a:srgbClr val="FFE599"/>
                </a:solidFill>
              </a:rPr>
              <a:t>: All zlib APIs except those that are explicitly synchronous use libuv's threadpool</a:t>
            </a:r>
            <a:r>
              <a:rPr lang="en" sz="1500">
                <a:solidFill>
                  <a:srgbClr val="333333"/>
                </a:solidFill>
                <a:highlight>
                  <a:srgbClr val="FFFFFF"/>
                </a:highlight>
              </a:rPr>
              <a:t>.</a:t>
            </a:r>
            <a:endParaRPr sz="1800">
              <a:solidFill>
                <a:srgbClr val="FFE599"/>
              </a:solidFill>
            </a:endParaRPr>
          </a:p>
        </p:txBody>
      </p:sp>
      <p:sp>
        <p:nvSpPr>
          <p:cNvPr id="167" name="Google Shape;167;p14"/>
          <p:cNvSpPr txBox="1"/>
          <p:nvPr>
            <p:ph type="title"/>
          </p:nvPr>
        </p:nvSpPr>
        <p:spPr>
          <a:xfrm>
            <a:off x="1376875" y="410000"/>
            <a:ext cx="7455300" cy="60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rgbClr val="FFE599"/>
                </a:solidFill>
              </a:rPr>
              <a:t>Node API using TP</a:t>
            </a:r>
            <a:endParaRPr>
              <a:solidFill>
                <a:srgbClr val="FFE599"/>
              </a:solidFill>
            </a:endParaRPr>
          </a:p>
        </p:txBody>
      </p:sp>
      <p:pic>
        <p:nvPicPr>
          <p:cNvPr id="168" name="Google Shape;168;p14"/>
          <p:cNvPicPr preferRelativeResize="0"/>
          <p:nvPr/>
        </p:nvPicPr>
        <p:blipFill rotWithShape="1">
          <a:blip r:embed="rId7">
            <a:alphaModFix/>
          </a:blip>
          <a:srcRect b="0" l="0" r="0" t="0"/>
          <a:stretch/>
        </p:blipFill>
        <p:spPr>
          <a:xfrm>
            <a:off x="311709" y="150212"/>
            <a:ext cx="1065166" cy="1079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72" name="Shape 172"/>
        <p:cNvGrpSpPr/>
        <p:nvPr/>
      </p:nvGrpSpPr>
      <p:grpSpPr>
        <a:xfrm>
          <a:off x="0" y="0"/>
          <a:ext cx="0" cy="0"/>
          <a:chOff x="0" y="0"/>
          <a:chExt cx="0" cy="0"/>
        </a:xfrm>
      </p:grpSpPr>
      <p:sp>
        <p:nvSpPr>
          <p:cNvPr id="173" name="Google Shape;173;p15"/>
          <p:cNvSpPr txBox="1"/>
          <p:nvPr>
            <p:ph type="title"/>
          </p:nvPr>
        </p:nvSpPr>
        <p:spPr>
          <a:xfrm>
            <a:off x="490250" y="1505675"/>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3000"/>
              <a:buNone/>
            </a:pPr>
            <a:r>
              <a:rPr lang="en" sz="1800">
                <a:solidFill>
                  <a:srgbClr val="FFE599"/>
                </a:solidFill>
              </a:rPr>
              <a:t>In many Node applications, these APIs are the only sources of tasks for the Worker Pool. Applications and modules that use a </a:t>
            </a:r>
            <a:r>
              <a:rPr lang="en" sz="1800">
                <a:solidFill>
                  <a:srgbClr val="FFE599"/>
                </a:solidFill>
                <a:uFill>
                  <a:noFill/>
                </a:uFill>
                <a:hlinkClick r:id="rId3">
                  <a:extLst>
                    <a:ext uri="{A12FA001-AC4F-418D-AE19-62706E023703}">
                      <ahyp:hlinkClr val="tx"/>
                    </a:ext>
                  </a:extLst>
                </a:hlinkClick>
              </a:rPr>
              <a:t>C++ add-on</a:t>
            </a:r>
            <a:r>
              <a:rPr lang="en" sz="1800">
                <a:solidFill>
                  <a:srgbClr val="FFE599"/>
                </a:solidFill>
              </a:rPr>
              <a:t> can submit other tasks to the Worker Pool.</a:t>
            </a:r>
            <a:endParaRPr sz="1800">
              <a:solidFill>
                <a:srgbClr val="FFE599"/>
              </a:solidFill>
            </a:endParaRPr>
          </a:p>
          <a:p>
            <a:pPr indent="0" lvl="0" marL="0" marR="0" rtl="0" algn="ctr">
              <a:lnSpc>
                <a:spcPct val="200000"/>
              </a:lnSpc>
              <a:spcBef>
                <a:spcPts val="0"/>
              </a:spcBef>
              <a:spcAft>
                <a:spcPts val="0"/>
              </a:spcAft>
              <a:buSzPts val="3000"/>
              <a:buNone/>
            </a:pPr>
            <a:r>
              <a:rPr lang="en" sz="1800" u="sng">
                <a:solidFill>
                  <a:schemeClr val="hlink"/>
                </a:solidFill>
                <a:hlinkClick r:id="rId4"/>
              </a:rPr>
              <a:t>Example</a:t>
            </a:r>
            <a:endParaRPr sz="1800">
              <a:solidFill>
                <a:srgbClr val="FFE599"/>
              </a:solidFill>
            </a:endParaRPr>
          </a:p>
        </p:txBody>
      </p:sp>
      <p:sp>
        <p:nvSpPr>
          <p:cNvPr id="174" name="Google Shape;174;p15"/>
          <p:cNvSpPr txBox="1"/>
          <p:nvPr>
            <p:ph type="title"/>
          </p:nvPr>
        </p:nvSpPr>
        <p:spPr>
          <a:xfrm>
            <a:off x="1376875" y="410000"/>
            <a:ext cx="74553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Other modules and thread pool</a:t>
            </a:r>
            <a:endParaRPr>
              <a:solidFill>
                <a:srgbClr val="FFE599"/>
              </a:solidFill>
            </a:endParaRPr>
          </a:p>
        </p:txBody>
      </p:sp>
      <p:pic>
        <p:nvPicPr>
          <p:cNvPr id="175" name="Google Shape;175;p15"/>
          <p:cNvPicPr preferRelativeResize="0"/>
          <p:nvPr/>
        </p:nvPicPr>
        <p:blipFill rotWithShape="1">
          <a:blip r:embed="rId5">
            <a:alphaModFix/>
          </a:blip>
          <a:srcRect b="0" l="0" r="0" t="0"/>
          <a:stretch/>
        </p:blipFill>
        <p:spPr>
          <a:xfrm>
            <a:off x="311709" y="150212"/>
            <a:ext cx="1065166" cy="1079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79" name="Shape 179"/>
        <p:cNvGrpSpPr/>
        <p:nvPr/>
      </p:nvGrpSpPr>
      <p:grpSpPr>
        <a:xfrm>
          <a:off x="0" y="0"/>
          <a:ext cx="0" cy="0"/>
          <a:chOff x="0" y="0"/>
          <a:chExt cx="0" cy="0"/>
        </a:xfrm>
      </p:grpSpPr>
      <p:pic>
        <p:nvPicPr>
          <p:cNvPr id="180" name="Google Shape;180;p16"/>
          <p:cNvPicPr preferRelativeResize="0"/>
          <p:nvPr/>
        </p:nvPicPr>
        <p:blipFill rotWithShape="1">
          <a:blip r:embed="rId3">
            <a:alphaModFix/>
          </a:blip>
          <a:srcRect b="0" l="0" r="0" t="0"/>
          <a:stretch/>
        </p:blipFill>
        <p:spPr>
          <a:xfrm>
            <a:off x="2167625" y="152400"/>
            <a:ext cx="4808739"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Concurrent HTTPS requests</a:t>
            </a:r>
            <a:endParaRPr/>
          </a:p>
        </p:txBody>
      </p:sp>
      <p:pic>
        <p:nvPicPr>
          <p:cNvPr id="186" name="Google Shape;186;p17"/>
          <p:cNvPicPr preferRelativeResize="0"/>
          <p:nvPr/>
        </p:nvPicPr>
        <p:blipFill rotWithShape="1">
          <a:blip r:embed="rId3">
            <a:alphaModFix/>
          </a:blip>
          <a:srcRect b="0" l="0" r="0" t="0"/>
          <a:stretch/>
        </p:blipFill>
        <p:spPr>
          <a:xfrm>
            <a:off x="578063" y="1180325"/>
            <a:ext cx="7987868" cy="3820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90" name="Shape 190"/>
        <p:cNvGrpSpPr/>
        <p:nvPr/>
      </p:nvGrpSpPr>
      <p:grpSpPr>
        <a:xfrm>
          <a:off x="0" y="0"/>
          <a:ext cx="0" cy="0"/>
          <a:chOff x="0" y="0"/>
          <a:chExt cx="0" cy="0"/>
        </a:xfrm>
      </p:grpSpPr>
      <p:sp>
        <p:nvSpPr>
          <p:cNvPr id="191" name="Google Shape;191;p18"/>
          <p:cNvSpPr txBox="1"/>
          <p:nvPr>
            <p:ph type="title"/>
          </p:nvPr>
        </p:nvSpPr>
        <p:spPr>
          <a:xfrm>
            <a:off x="490375" y="1313300"/>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3000"/>
              <a:buNone/>
            </a:pPr>
            <a:r>
              <a:rPr lang="en" sz="1800">
                <a:solidFill>
                  <a:srgbClr val="FFE599"/>
                </a:solidFill>
              </a:rPr>
              <a:t>Whenever possible, libuv delegate the async operations to the async primitives provided by OS, avoiding usage of the thread pool. </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In short: Only if there is no other way, the thread pool will be used for asynchronous I/O. And yes HTTPS does not use the thread pool***.</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And yes not all async goodness happens in thread pool</a:t>
            </a:r>
            <a:endParaRPr sz="1800">
              <a:solidFill>
                <a:srgbClr val="FFE599"/>
              </a:solidFill>
            </a:endParaRPr>
          </a:p>
        </p:txBody>
      </p:sp>
      <p:sp>
        <p:nvSpPr>
          <p:cNvPr id="192" name="Google Shape;192;p18"/>
          <p:cNvSpPr txBox="1"/>
          <p:nvPr>
            <p:ph type="title"/>
          </p:nvPr>
        </p:nvSpPr>
        <p:spPr>
          <a:xfrm>
            <a:off x="1376875" y="410000"/>
            <a:ext cx="74553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Other modules and thread pool</a:t>
            </a:r>
            <a:endParaRPr>
              <a:solidFill>
                <a:srgbClr val="FFE599"/>
              </a:solidFill>
            </a:endParaRPr>
          </a:p>
        </p:txBody>
      </p:sp>
      <p:sp>
        <p:nvSpPr>
          <p:cNvPr id="193" name="Google Shape;193;p18"/>
          <p:cNvSpPr txBox="1"/>
          <p:nvPr/>
        </p:nvSpPr>
        <p:spPr>
          <a:xfrm>
            <a:off x="0" y="4801800"/>
            <a:ext cx="3877800" cy="30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5"/>
                </a:solidFill>
                <a:latin typeface="Roboto"/>
                <a:ea typeface="Roboto"/>
                <a:cs typeface="Roboto"/>
                <a:sym typeface="Roboto"/>
              </a:rPr>
              <a:t>**</a:t>
            </a:r>
            <a:r>
              <a:rPr b="0" i="0" lang="en" sz="1400" u="sng" cap="none" strike="noStrike">
                <a:solidFill>
                  <a:schemeClr val="hlink"/>
                </a:solidFill>
                <a:latin typeface="Roboto"/>
                <a:ea typeface="Roboto"/>
                <a:cs typeface="Roboto"/>
                <a:sym typeface="Roboto"/>
                <a:hlinkClick r:id="rId3"/>
              </a:rPr>
              <a:t>Except of cases when  it does</a:t>
            </a:r>
            <a:endParaRPr b="0" i="0" sz="1400" u="none" cap="none" strike="noStrike">
              <a:solidFill>
                <a:schemeClr val="accent5"/>
              </a:solidFill>
              <a:latin typeface="Roboto"/>
              <a:ea typeface="Roboto"/>
              <a:cs typeface="Roboto"/>
              <a:sym typeface="Roboto"/>
            </a:endParaRPr>
          </a:p>
        </p:txBody>
      </p:sp>
      <p:pic>
        <p:nvPicPr>
          <p:cNvPr id="194" name="Google Shape;194;p18"/>
          <p:cNvPicPr preferRelativeResize="0"/>
          <p:nvPr/>
        </p:nvPicPr>
        <p:blipFill rotWithShape="1">
          <a:blip r:embed="rId4">
            <a:alphaModFix/>
          </a:blip>
          <a:srcRect b="0" l="0" r="0" t="0"/>
          <a:stretch/>
        </p:blipFill>
        <p:spPr>
          <a:xfrm>
            <a:off x="311709" y="150212"/>
            <a:ext cx="1065166" cy="1079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ph type="title"/>
          </p:nvPr>
        </p:nvSpPr>
        <p:spPr>
          <a:xfrm>
            <a:off x="490250" y="526350"/>
            <a:ext cx="8254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rgbClr val="FFE599"/>
                </a:solidFill>
              </a:rPr>
              <a:t>In fact it’s more complicated</a:t>
            </a:r>
            <a:endParaRPr>
              <a:solidFill>
                <a:srgbClr val="FFE5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What is Node.js?</a:t>
            </a:r>
            <a:endParaRPr/>
          </a:p>
        </p:txBody>
      </p:sp>
      <p:sp>
        <p:nvSpPr>
          <p:cNvPr id="92" name="Google Shape;92;p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a:t>As an asynchronous event-driven JavaScript </a:t>
            </a:r>
            <a:r>
              <a:rPr lang="en">
                <a:solidFill>
                  <a:srgbClr val="FFD966"/>
                </a:solidFill>
              </a:rPr>
              <a:t>runtime</a:t>
            </a:r>
            <a:r>
              <a:rPr lang="en"/>
              <a:t>, Node.js is designed to build scalable network applications.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Node.js® is a JavaScript runtime built on </a:t>
            </a:r>
            <a:r>
              <a:rPr lang="en" u="sng">
                <a:solidFill>
                  <a:schemeClr val="hlink"/>
                </a:solidFill>
                <a:hlinkClick r:id="rId3"/>
              </a:rPr>
              <a:t>Chrome's V8 JavaScript engine</a:t>
            </a:r>
            <a:r>
              <a:rPr lang="en"/>
              <a:t>.</a:t>
            </a:r>
            <a:endParaRPr/>
          </a:p>
        </p:txBody>
      </p:sp>
      <p:pic>
        <p:nvPicPr>
          <p:cNvPr id="93" name="Google Shape;93;p2"/>
          <p:cNvPicPr preferRelativeResize="0"/>
          <p:nvPr/>
        </p:nvPicPr>
        <p:blipFill rotWithShape="1">
          <a:blip r:embed="rId4">
            <a:alphaModFix/>
          </a:blip>
          <a:srcRect b="0" l="0" r="0" t="0"/>
          <a:stretch/>
        </p:blipFill>
        <p:spPr>
          <a:xfrm>
            <a:off x="875175" y="2715600"/>
            <a:ext cx="2758602" cy="1689887"/>
          </a:xfrm>
          <a:prstGeom prst="rect">
            <a:avLst/>
          </a:prstGeom>
          <a:noFill/>
          <a:ln>
            <a:noFill/>
          </a:ln>
        </p:spPr>
      </p:pic>
      <p:cxnSp>
        <p:nvCxnSpPr>
          <p:cNvPr id="94" name="Google Shape;94;p2"/>
          <p:cNvCxnSpPr/>
          <p:nvPr/>
        </p:nvCxnSpPr>
        <p:spPr>
          <a:xfrm>
            <a:off x="5235900" y="2631125"/>
            <a:ext cx="3244200" cy="0"/>
          </a:xfrm>
          <a:prstGeom prst="straightConnector1">
            <a:avLst/>
          </a:prstGeom>
          <a:noFill/>
          <a:ln cap="flat" cmpd="sng" w="76200">
            <a:solidFill>
              <a:srgbClr val="FFFFFF"/>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0"/>
          <p:cNvPicPr preferRelativeResize="0"/>
          <p:nvPr/>
        </p:nvPicPr>
        <p:blipFill rotWithShape="1">
          <a:blip r:embed="rId3">
            <a:alphaModFix/>
          </a:blip>
          <a:srcRect b="0" l="0" r="0" t="0"/>
          <a:stretch/>
        </p:blipFill>
        <p:spPr>
          <a:xfrm>
            <a:off x="3169699" y="410000"/>
            <a:ext cx="5662603" cy="4611550"/>
          </a:xfrm>
          <a:prstGeom prst="rect">
            <a:avLst/>
          </a:prstGeom>
          <a:noFill/>
          <a:ln>
            <a:noFill/>
          </a:ln>
        </p:spPr>
      </p:pic>
      <p:sp>
        <p:nvSpPr>
          <p:cNvPr id="205" name="Google Shape;205;p20"/>
          <p:cNvSpPr txBox="1"/>
          <p:nvPr>
            <p:ph type="title"/>
          </p:nvPr>
        </p:nvSpPr>
        <p:spPr>
          <a:xfrm>
            <a:off x="331900" y="1526825"/>
            <a:ext cx="3738300" cy="18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t>All the calls get one thread  assigned</a:t>
            </a:r>
            <a:endParaRPr sz="1800"/>
          </a:p>
          <a:p>
            <a:pPr indent="0" lvl="0" marL="0" rtl="0" algn="l">
              <a:lnSpc>
                <a:spcPct val="100000"/>
              </a:lnSpc>
              <a:spcBef>
                <a:spcPts val="0"/>
              </a:spcBef>
              <a:spcAft>
                <a:spcPts val="0"/>
              </a:spcAft>
              <a:buSzPts val="3000"/>
              <a:buNone/>
            </a:pPr>
            <a:r>
              <a:t/>
            </a:r>
            <a:endParaRPr sz="1800"/>
          </a:p>
          <a:p>
            <a:pPr indent="0" lvl="0" marL="0" rtl="0" algn="l">
              <a:lnSpc>
                <a:spcPct val="100000"/>
              </a:lnSpc>
              <a:spcBef>
                <a:spcPts val="0"/>
              </a:spcBef>
              <a:spcAft>
                <a:spcPts val="0"/>
              </a:spcAft>
              <a:buSzPts val="3000"/>
              <a:buNone/>
            </a:pPr>
            <a:r>
              <a:rPr lang="en" sz="1800"/>
              <a:t>Thread assigned to fs operation requests tries to reach the disc</a:t>
            </a:r>
            <a:endParaRPr sz="1800"/>
          </a:p>
          <a:p>
            <a:pPr indent="0" lvl="0" marL="0" rtl="0" algn="l">
              <a:lnSpc>
                <a:spcPct val="100000"/>
              </a:lnSpc>
              <a:spcBef>
                <a:spcPts val="0"/>
              </a:spcBef>
              <a:spcAft>
                <a:spcPts val="0"/>
              </a:spcAft>
              <a:buSzPts val="3000"/>
              <a:buNone/>
            </a:pPr>
            <a:r>
              <a:rPr lang="en" sz="1800"/>
              <a:t>and get file stats  and descriptor</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1"/>
          <p:cNvPicPr preferRelativeResize="0"/>
          <p:nvPr/>
        </p:nvPicPr>
        <p:blipFill rotWithShape="1">
          <a:blip r:embed="rId3">
            <a:alphaModFix/>
          </a:blip>
          <a:srcRect b="0" l="0" r="0" t="0"/>
          <a:stretch/>
        </p:blipFill>
        <p:spPr>
          <a:xfrm>
            <a:off x="3469250" y="237875"/>
            <a:ext cx="5514926" cy="4776950"/>
          </a:xfrm>
          <a:prstGeom prst="rect">
            <a:avLst/>
          </a:prstGeom>
          <a:noFill/>
          <a:ln>
            <a:noFill/>
          </a:ln>
        </p:spPr>
      </p:pic>
      <p:sp>
        <p:nvSpPr>
          <p:cNvPr id="211" name="Google Shape;211;p21"/>
          <p:cNvSpPr txBox="1"/>
          <p:nvPr>
            <p:ph type="title"/>
          </p:nvPr>
        </p:nvSpPr>
        <p:spPr>
          <a:xfrm>
            <a:off x="291325" y="938400"/>
            <a:ext cx="3756600" cy="326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t>Async request to the disc starts</a:t>
            </a:r>
            <a:endParaRPr sz="1800"/>
          </a:p>
          <a:p>
            <a:pPr indent="0" lvl="0" marL="0" rtl="0" algn="l">
              <a:lnSpc>
                <a:spcPct val="100000"/>
              </a:lnSpc>
              <a:spcBef>
                <a:spcPts val="0"/>
              </a:spcBef>
              <a:spcAft>
                <a:spcPts val="0"/>
              </a:spcAft>
              <a:buSzPts val="3000"/>
              <a:buNone/>
            </a:pPr>
            <a:r>
              <a:t/>
            </a:r>
            <a:endParaRPr sz="1800"/>
          </a:p>
          <a:p>
            <a:pPr indent="0" lvl="0" marL="0" rtl="0" algn="l">
              <a:lnSpc>
                <a:spcPct val="100000"/>
              </a:lnSpc>
              <a:spcBef>
                <a:spcPts val="0"/>
              </a:spcBef>
              <a:spcAft>
                <a:spcPts val="0"/>
              </a:spcAft>
              <a:buSzPts val="3000"/>
              <a:buNone/>
            </a:pPr>
            <a:r>
              <a:rPr lang="en" sz="1800"/>
              <a:t>As far as that can take a while and the thread actually does not have anything to do it just puts fs request aside and processes queued hashing task</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2"/>
          <p:cNvPicPr preferRelativeResize="0"/>
          <p:nvPr/>
        </p:nvPicPr>
        <p:blipFill rotWithShape="1">
          <a:blip r:embed="rId3">
            <a:alphaModFix/>
          </a:blip>
          <a:srcRect b="0" l="0" r="0" t="0"/>
          <a:stretch/>
        </p:blipFill>
        <p:spPr>
          <a:xfrm>
            <a:off x="3769141" y="410000"/>
            <a:ext cx="5063160" cy="4611475"/>
          </a:xfrm>
          <a:prstGeom prst="rect">
            <a:avLst/>
          </a:prstGeom>
          <a:noFill/>
          <a:ln>
            <a:noFill/>
          </a:ln>
        </p:spPr>
      </p:pic>
      <p:sp>
        <p:nvSpPr>
          <p:cNvPr id="217" name="Google Shape;217;p22"/>
          <p:cNvSpPr txBox="1"/>
          <p:nvPr>
            <p:ph type="title"/>
          </p:nvPr>
        </p:nvSpPr>
        <p:spPr>
          <a:xfrm>
            <a:off x="311575" y="1394925"/>
            <a:ext cx="3756600" cy="326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t>Once one of hashing functions is completed one of the threads is free to handle the initial response from  fs and perform  the actual reading of the file.</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21" name="Shape 221"/>
        <p:cNvGrpSpPr/>
        <p:nvPr/>
      </p:nvGrpSpPr>
      <p:grpSpPr>
        <a:xfrm>
          <a:off x="0" y="0"/>
          <a:ext cx="0" cy="0"/>
          <a:chOff x="0" y="0"/>
          <a:chExt cx="0" cy="0"/>
        </a:xfrm>
      </p:grpSpPr>
      <p:sp>
        <p:nvSpPr>
          <p:cNvPr id="222" name="Google Shape;222;p23"/>
          <p:cNvSpPr txBox="1"/>
          <p:nvPr>
            <p:ph type="title"/>
          </p:nvPr>
        </p:nvSpPr>
        <p:spPr>
          <a:xfrm>
            <a:off x="490250" y="1505675"/>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3000"/>
              <a:buNone/>
            </a:pPr>
            <a:r>
              <a:rPr lang="en" sz="1800">
                <a:solidFill>
                  <a:srgbClr val="FFE599"/>
                </a:solidFill>
              </a:rPr>
              <a:t>UV_THREADPOOL_SIZE environment variable sets up the size of thread pool</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Increasing thread pool size might have performance implications</a:t>
            </a:r>
            <a:endParaRPr sz="1800">
              <a:solidFill>
                <a:srgbClr val="FFE599"/>
              </a:solidFill>
            </a:endParaRPr>
          </a:p>
        </p:txBody>
      </p:sp>
      <p:sp>
        <p:nvSpPr>
          <p:cNvPr id="223" name="Google Shape;223;p23"/>
          <p:cNvSpPr txBox="1"/>
          <p:nvPr>
            <p:ph type="title"/>
          </p:nvPr>
        </p:nvSpPr>
        <p:spPr>
          <a:xfrm>
            <a:off x="1376875" y="410000"/>
            <a:ext cx="74553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Setting up thread pool</a:t>
            </a:r>
            <a:endParaRPr>
              <a:solidFill>
                <a:srgbClr val="FFE599"/>
              </a:solidFill>
            </a:endParaRPr>
          </a:p>
        </p:txBody>
      </p:sp>
      <p:pic>
        <p:nvPicPr>
          <p:cNvPr id="224" name="Google Shape;224;p23"/>
          <p:cNvPicPr preferRelativeResize="0"/>
          <p:nvPr/>
        </p:nvPicPr>
        <p:blipFill rotWithShape="1">
          <a:blip r:embed="rId3">
            <a:alphaModFix/>
          </a:blip>
          <a:srcRect b="0" l="0" r="0" t="0"/>
          <a:stretch/>
        </p:blipFill>
        <p:spPr>
          <a:xfrm>
            <a:off x="311709" y="150212"/>
            <a:ext cx="1065166" cy="1079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444600" y="698800"/>
            <a:ext cx="8254800" cy="4090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en">
                <a:solidFill>
                  <a:srgbClr val="FFE599"/>
                </a:solidFill>
              </a:rPr>
              <a:t>UV_THREADPOOL_SIZE DEMO</a:t>
            </a:r>
            <a:endParaRPr>
              <a:solidFill>
                <a:srgbClr val="FFE599"/>
              </a:solidFill>
            </a:endParaRPr>
          </a:p>
        </p:txBody>
      </p:sp>
      <p:pic>
        <p:nvPicPr>
          <p:cNvPr id="230" name="Google Shape;230;p24"/>
          <p:cNvPicPr preferRelativeResize="0"/>
          <p:nvPr/>
        </p:nvPicPr>
        <p:blipFill rotWithShape="1">
          <a:blip r:embed="rId3">
            <a:alphaModFix/>
          </a:blip>
          <a:srcRect b="0" l="0" r="0" t="0"/>
          <a:stretch/>
        </p:blipFill>
        <p:spPr>
          <a:xfrm>
            <a:off x="312971" y="148675"/>
            <a:ext cx="1065166" cy="1079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25"/>
          <p:cNvPicPr preferRelativeResize="0"/>
          <p:nvPr/>
        </p:nvPicPr>
        <p:blipFill rotWithShape="1">
          <a:blip r:embed="rId3">
            <a:alphaModFix/>
          </a:blip>
          <a:srcRect b="0" l="0" r="0" t="0"/>
          <a:stretch/>
        </p:blipFill>
        <p:spPr>
          <a:xfrm>
            <a:off x="4954395" y="1114689"/>
            <a:ext cx="2994829" cy="3035625"/>
          </a:xfrm>
          <a:prstGeom prst="rect">
            <a:avLst/>
          </a:prstGeom>
          <a:noFill/>
          <a:ln>
            <a:noFill/>
          </a:ln>
        </p:spPr>
      </p:pic>
      <p:sp>
        <p:nvSpPr>
          <p:cNvPr id="236" name="Google Shape;236;p25"/>
          <p:cNvSpPr/>
          <p:nvPr/>
        </p:nvSpPr>
        <p:spPr>
          <a:xfrm>
            <a:off x="870750" y="901125"/>
            <a:ext cx="3938700" cy="2450400"/>
          </a:xfrm>
          <a:prstGeom prst="wedgeRoundRectCallout">
            <a:avLst>
              <a:gd fmla="val 79046" name="adj1"/>
              <a:gd fmla="val 47101" name="adj2"/>
              <a:gd fmla="val 0" name="adj3"/>
            </a:avLst>
          </a:prstGeom>
          <a:solidFill>
            <a:schemeClr val="accen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 sz="4800" u="none" cap="none" strike="noStrike">
                <a:solidFill>
                  <a:srgbClr val="FFE599"/>
                </a:solidFill>
                <a:latin typeface="Arial"/>
                <a:ea typeface="Arial"/>
                <a:cs typeface="Arial"/>
                <a:sym typeface="Arial"/>
              </a:rPr>
              <a:t>Go get  some coffee! NOW!</a:t>
            </a:r>
            <a:endParaRPr b="0" i="0" sz="4800" u="none" cap="none" strike="noStrike">
              <a:solidFill>
                <a:srgbClr val="FFE599"/>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0" name="Shape 240"/>
        <p:cNvGrpSpPr/>
        <p:nvPr/>
      </p:nvGrpSpPr>
      <p:grpSpPr>
        <a:xfrm>
          <a:off x="0" y="0"/>
          <a:ext cx="0" cy="0"/>
          <a:chOff x="0" y="0"/>
          <a:chExt cx="0" cy="0"/>
        </a:xfrm>
      </p:grpSpPr>
      <p:sp>
        <p:nvSpPr>
          <p:cNvPr id="241" name="Google Shape;241;p26"/>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rgbClr val="FFE599"/>
                </a:solidFill>
              </a:rPr>
              <a:t>Event loop</a:t>
            </a:r>
            <a:endParaRPr>
              <a:solidFill>
                <a:srgbClr val="FFE599"/>
              </a:solidFill>
            </a:endParaRPr>
          </a:p>
        </p:txBody>
      </p:sp>
      <p:sp>
        <p:nvSpPr>
          <p:cNvPr id="242" name="Google Shape;242;p26"/>
          <p:cNvSpPr/>
          <p:nvPr/>
        </p:nvSpPr>
        <p:spPr>
          <a:xfrm>
            <a:off x="3987936" y="1734725"/>
            <a:ext cx="1764300" cy="719400"/>
          </a:xfrm>
          <a:prstGeom prst="curvedDownArrow">
            <a:avLst>
              <a:gd fmla="val 25000" name="adj1"/>
              <a:gd fmla="val 50000" name="adj2"/>
              <a:gd fmla="val 25000" name="adj3"/>
            </a:avLst>
          </a:prstGeom>
          <a:solidFill>
            <a:srgbClr val="FFD966"/>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6"/>
          <p:cNvSpPr/>
          <p:nvPr/>
        </p:nvSpPr>
        <p:spPr>
          <a:xfrm flipH="1">
            <a:off x="3987788" y="2689379"/>
            <a:ext cx="1764300" cy="719400"/>
          </a:xfrm>
          <a:prstGeom prst="curvedUpArrow">
            <a:avLst>
              <a:gd fmla="val 25000" name="adj1"/>
              <a:gd fmla="val 50000" name="adj2"/>
              <a:gd fmla="val 25000" name="adj3"/>
            </a:avLst>
          </a:prstGeom>
          <a:solidFill>
            <a:srgbClr val="FFD966"/>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47" name="Shape 247"/>
        <p:cNvGrpSpPr/>
        <p:nvPr/>
      </p:nvGrpSpPr>
      <p:grpSpPr>
        <a:xfrm>
          <a:off x="0" y="0"/>
          <a:ext cx="0" cy="0"/>
          <a:chOff x="0" y="0"/>
          <a:chExt cx="0" cy="0"/>
        </a:xfrm>
      </p:grpSpPr>
      <p:sp>
        <p:nvSpPr>
          <p:cNvPr id="248" name="Google Shape;248;p27"/>
          <p:cNvSpPr txBox="1"/>
          <p:nvPr>
            <p:ph type="title"/>
          </p:nvPr>
        </p:nvSpPr>
        <p:spPr>
          <a:xfrm>
            <a:off x="490275" y="1312925"/>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3000"/>
              <a:buNone/>
            </a:pPr>
            <a:r>
              <a:rPr lang="en" sz="1800">
                <a:solidFill>
                  <a:srgbClr val="FFE599"/>
                </a:solidFill>
              </a:rPr>
              <a:t>The event loop is what allows Node.js to perform non-blocking I/O operations — despite the fact that JavaScript is single-threaded — by offloading operations to the system kernel whenever possible.</a:t>
            </a:r>
            <a:endParaRPr sz="1800">
              <a:solidFill>
                <a:srgbClr val="FFE599"/>
              </a:solidFill>
            </a:endParaRPr>
          </a:p>
        </p:txBody>
      </p:sp>
      <p:sp>
        <p:nvSpPr>
          <p:cNvPr id="249" name="Google Shape;249;p27"/>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What is event loop?</a:t>
            </a:r>
            <a:endParaRPr>
              <a:solidFill>
                <a:srgbClr val="FFE599"/>
              </a:solidFill>
            </a:endParaRPr>
          </a:p>
        </p:txBody>
      </p:sp>
      <p:pic>
        <p:nvPicPr>
          <p:cNvPr id="250" name="Google Shape;250;p27"/>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54" name="Shape 254"/>
        <p:cNvGrpSpPr/>
        <p:nvPr/>
      </p:nvGrpSpPr>
      <p:grpSpPr>
        <a:xfrm>
          <a:off x="0" y="0"/>
          <a:ext cx="0" cy="0"/>
          <a:chOff x="0" y="0"/>
          <a:chExt cx="0" cy="0"/>
        </a:xfrm>
      </p:grpSpPr>
      <p:sp>
        <p:nvSpPr>
          <p:cNvPr id="255" name="Google Shape;255;p28"/>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So how does it look like?</a:t>
            </a:r>
            <a:endParaRPr>
              <a:solidFill>
                <a:srgbClr val="FFE599"/>
              </a:solidFill>
            </a:endParaRPr>
          </a:p>
        </p:txBody>
      </p:sp>
      <p:pic>
        <p:nvPicPr>
          <p:cNvPr id="256" name="Google Shape;256;p28"/>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pic>
        <p:nvPicPr>
          <p:cNvPr id="257" name="Google Shape;257;p28"/>
          <p:cNvPicPr preferRelativeResize="0"/>
          <p:nvPr/>
        </p:nvPicPr>
        <p:blipFill rotWithShape="1">
          <a:blip r:embed="rId4">
            <a:alphaModFix/>
          </a:blip>
          <a:srcRect b="0" l="0" r="0" t="0"/>
          <a:stretch/>
        </p:blipFill>
        <p:spPr>
          <a:xfrm>
            <a:off x="394875" y="1296000"/>
            <a:ext cx="3273173" cy="3298217"/>
          </a:xfrm>
          <a:prstGeom prst="rect">
            <a:avLst/>
          </a:prstGeom>
          <a:noFill/>
          <a:ln>
            <a:noFill/>
          </a:ln>
        </p:spPr>
      </p:pic>
      <p:pic>
        <p:nvPicPr>
          <p:cNvPr id="258" name="Google Shape;258;p28"/>
          <p:cNvPicPr preferRelativeResize="0"/>
          <p:nvPr/>
        </p:nvPicPr>
        <p:blipFill rotWithShape="1">
          <a:blip r:embed="rId5">
            <a:alphaModFix/>
          </a:blip>
          <a:srcRect b="0" l="0" r="0" t="0"/>
          <a:stretch/>
        </p:blipFill>
        <p:spPr>
          <a:xfrm>
            <a:off x="3006850" y="1296000"/>
            <a:ext cx="4612618" cy="1749601"/>
          </a:xfrm>
          <a:prstGeom prst="rect">
            <a:avLst/>
          </a:prstGeom>
          <a:noFill/>
          <a:ln>
            <a:noFill/>
          </a:ln>
        </p:spPr>
      </p:pic>
      <p:pic>
        <p:nvPicPr>
          <p:cNvPr id="259" name="Google Shape;259;p28"/>
          <p:cNvPicPr preferRelativeResize="0"/>
          <p:nvPr/>
        </p:nvPicPr>
        <p:blipFill rotWithShape="1">
          <a:blip r:embed="rId6">
            <a:alphaModFix/>
          </a:blip>
          <a:srcRect b="0" l="0" r="0" t="0"/>
          <a:stretch/>
        </p:blipFill>
        <p:spPr>
          <a:xfrm>
            <a:off x="4810630" y="2905172"/>
            <a:ext cx="3522569" cy="178157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63" name="Shape 263"/>
        <p:cNvGrpSpPr/>
        <p:nvPr/>
      </p:nvGrpSpPr>
      <p:grpSpPr>
        <a:xfrm>
          <a:off x="0" y="0"/>
          <a:ext cx="0" cy="0"/>
          <a:chOff x="0" y="0"/>
          <a:chExt cx="0" cy="0"/>
        </a:xfrm>
      </p:grpSpPr>
      <p:sp>
        <p:nvSpPr>
          <p:cNvPr id="264" name="Google Shape;264;p29"/>
          <p:cNvSpPr txBox="1"/>
          <p:nvPr>
            <p:ph type="title"/>
          </p:nvPr>
        </p:nvSpPr>
        <p:spPr>
          <a:xfrm>
            <a:off x="490250" y="526350"/>
            <a:ext cx="65604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rgbClr val="FFE599"/>
                </a:solidFill>
              </a:rPr>
              <a:t>Previous slide is a lie</a:t>
            </a:r>
            <a:endParaRPr>
              <a:solidFill>
                <a:srgbClr val="FFE5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Node.js architecture. The big picture.</a:t>
            </a:r>
            <a:endParaRPr/>
          </a:p>
        </p:txBody>
      </p:sp>
      <p:pic>
        <p:nvPicPr>
          <p:cNvPr id="100" name="Google Shape;100;p3"/>
          <p:cNvPicPr preferRelativeResize="0"/>
          <p:nvPr/>
        </p:nvPicPr>
        <p:blipFill rotWithShape="1">
          <a:blip r:embed="rId3">
            <a:alphaModFix/>
          </a:blip>
          <a:srcRect b="0" l="0" r="0" t="0"/>
          <a:stretch/>
        </p:blipFill>
        <p:spPr>
          <a:xfrm>
            <a:off x="827338" y="1170200"/>
            <a:ext cx="7489324" cy="38209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68" name="Shape 268"/>
        <p:cNvGrpSpPr/>
        <p:nvPr/>
      </p:nvGrpSpPr>
      <p:grpSpPr>
        <a:xfrm>
          <a:off x="0" y="0"/>
          <a:ext cx="0" cy="0"/>
          <a:chOff x="0" y="0"/>
          <a:chExt cx="0" cy="0"/>
        </a:xfrm>
      </p:grpSpPr>
      <p:sp>
        <p:nvSpPr>
          <p:cNvPr id="269" name="Google Shape;269;p30"/>
          <p:cNvSpPr txBox="1"/>
          <p:nvPr>
            <p:ph type="title"/>
          </p:nvPr>
        </p:nvSpPr>
        <p:spPr>
          <a:xfrm>
            <a:off x="490275" y="1312925"/>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3000"/>
              <a:buNone/>
            </a:pPr>
            <a:r>
              <a:rPr lang="en" sz="1800">
                <a:solidFill>
                  <a:srgbClr val="FFE599"/>
                </a:solidFill>
              </a:rPr>
              <a:t>The event loop is what allows Node.js to perform non-blocking I/O operations — despite the fact that JavaScript is single-threaded — by offloading operations to the system kernel whenever possible.</a:t>
            </a:r>
            <a:endParaRPr sz="1800">
              <a:solidFill>
                <a:srgbClr val="FFE599"/>
              </a:solidFill>
            </a:endParaRPr>
          </a:p>
        </p:txBody>
      </p:sp>
      <p:sp>
        <p:nvSpPr>
          <p:cNvPr id="270" name="Google Shape;270;p30"/>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What is event loop?</a:t>
            </a:r>
            <a:endParaRPr>
              <a:solidFill>
                <a:srgbClr val="FFE599"/>
              </a:solidFill>
            </a:endParaRPr>
          </a:p>
        </p:txBody>
      </p:sp>
      <p:pic>
        <p:nvPicPr>
          <p:cNvPr id="271" name="Google Shape;271;p30"/>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accent2"/>
                </a:solidFill>
              </a:rPr>
              <a:t>So how it really looks?*</a:t>
            </a:r>
            <a:endParaRPr>
              <a:solidFill>
                <a:schemeClr val="accent2"/>
              </a:solidFill>
            </a:endParaRPr>
          </a:p>
        </p:txBody>
      </p:sp>
      <p:pic>
        <p:nvPicPr>
          <p:cNvPr id="277" name="Google Shape;277;p31"/>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
        <p:nvSpPr>
          <p:cNvPr id="278" name="Google Shape;278;p31"/>
          <p:cNvSpPr txBox="1"/>
          <p:nvPr/>
        </p:nvSpPr>
        <p:spPr>
          <a:xfrm>
            <a:off x="50625" y="4823925"/>
            <a:ext cx="9093300" cy="31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Roboto"/>
                <a:ea typeface="Roboto"/>
                <a:cs typeface="Roboto"/>
                <a:sym typeface="Roboto"/>
              </a:rPr>
              <a:t>*this diagram pretends to be the right one but yet it is still slightly simplified</a:t>
            </a:r>
            <a:endParaRPr b="0" i="0" sz="1400" u="none" cap="none" strike="noStrike">
              <a:solidFill>
                <a:schemeClr val="lt2"/>
              </a:solidFill>
              <a:latin typeface="Roboto"/>
              <a:ea typeface="Roboto"/>
              <a:cs typeface="Roboto"/>
              <a:sym typeface="Roboto"/>
            </a:endParaRPr>
          </a:p>
        </p:txBody>
      </p:sp>
      <p:pic>
        <p:nvPicPr>
          <p:cNvPr id="279" name="Google Shape;279;p31"/>
          <p:cNvPicPr preferRelativeResize="0"/>
          <p:nvPr/>
        </p:nvPicPr>
        <p:blipFill rotWithShape="1">
          <a:blip r:embed="rId4">
            <a:alphaModFix/>
          </a:blip>
          <a:srcRect b="0" l="0" r="0" t="0"/>
          <a:stretch/>
        </p:blipFill>
        <p:spPr>
          <a:xfrm>
            <a:off x="1024900" y="1147700"/>
            <a:ext cx="6470352" cy="36762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83" name="Shape 283"/>
        <p:cNvGrpSpPr/>
        <p:nvPr/>
      </p:nvGrpSpPr>
      <p:grpSpPr>
        <a:xfrm>
          <a:off x="0" y="0"/>
          <a:ext cx="0" cy="0"/>
          <a:chOff x="0" y="0"/>
          <a:chExt cx="0" cy="0"/>
        </a:xfrm>
      </p:grpSpPr>
      <p:sp>
        <p:nvSpPr>
          <p:cNvPr id="284" name="Google Shape;284;p32"/>
          <p:cNvSpPr txBox="1"/>
          <p:nvPr>
            <p:ph type="title"/>
          </p:nvPr>
        </p:nvSpPr>
        <p:spPr>
          <a:xfrm>
            <a:off x="490275" y="1242050"/>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3000"/>
              <a:buNone/>
            </a:pPr>
            <a:r>
              <a:rPr lang="en" sz="1800">
                <a:solidFill>
                  <a:srgbClr val="FFE599"/>
                </a:solidFill>
              </a:rPr>
              <a:t>Event loop consists of several phases</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Each phase has a FIFO queue of callbacks to execute</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Each  phase executes some specific to it tasks at the beginning</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Then the callback queue is executed until it is empty or the limit is reached</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Then event loop moves to  the next phase and so on</a:t>
            </a:r>
            <a:endParaRPr sz="1800">
              <a:solidFill>
                <a:srgbClr val="FFE599"/>
              </a:solidFill>
            </a:endParaRPr>
          </a:p>
        </p:txBody>
      </p:sp>
      <p:sp>
        <p:nvSpPr>
          <p:cNvPr id="285" name="Google Shape;285;p32"/>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Some more theory</a:t>
            </a:r>
            <a:endParaRPr>
              <a:solidFill>
                <a:srgbClr val="FFE599"/>
              </a:solidFill>
            </a:endParaRPr>
          </a:p>
        </p:txBody>
      </p:sp>
      <p:pic>
        <p:nvPicPr>
          <p:cNvPr id="286" name="Google Shape;286;p32"/>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90" name="Shape 290"/>
        <p:cNvGrpSpPr/>
        <p:nvPr/>
      </p:nvGrpSpPr>
      <p:grpSpPr>
        <a:xfrm>
          <a:off x="0" y="0"/>
          <a:ext cx="0" cy="0"/>
          <a:chOff x="0" y="0"/>
          <a:chExt cx="0" cy="0"/>
        </a:xfrm>
      </p:grpSpPr>
      <p:sp>
        <p:nvSpPr>
          <p:cNvPr id="291" name="Google Shape;291;p33"/>
          <p:cNvSpPr txBox="1"/>
          <p:nvPr>
            <p:ph type="title"/>
          </p:nvPr>
        </p:nvSpPr>
        <p:spPr>
          <a:xfrm>
            <a:off x="490275" y="1242050"/>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3000"/>
              <a:buNone/>
            </a:pPr>
            <a:r>
              <a:rPr lang="en" sz="1800">
                <a:solidFill>
                  <a:srgbClr val="FFE599"/>
                </a:solidFill>
              </a:rPr>
              <a:t>This phase executes callbacks scheduled by setTimeout() and setInterval()</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Under the hood setTimeout() and setInterval() are the same functions but setInterval is called with repeat parameter</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A timer specifies the threshold after which a provided callback may be executed</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Operating System scheduling or the running of other callbacks may delay them </a:t>
            </a:r>
            <a:endParaRPr sz="1800">
              <a:solidFill>
                <a:srgbClr val="FFE599"/>
              </a:solidFill>
            </a:endParaRPr>
          </a:p>
        </p:txBody>
      </p:sp>
      <p:sp>
        <p:nvSpPr>
          <p:cNvPr id="292" name="Google Shape;292;p33"/>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Timers phase #1</a:t>
            </a:r>
            <a:endParaRPr>
              <a:solidFill>
                <a:srgbClr val="FFE599"/>
              </a:solidFill>
            </a:endParaRPr>
          </a:p>
        </p:txBody>
      </p:sp>
      <p:pic>
        <p:nvPicPr>
          <p:cNvPr id="293" name="Google Shape;293;p33"/>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97" name="Shape 297"/>
        <p:cNvGrpSpPr/>
        <p:nvPr/>
      </p:nvGrpSpPr>
      <p:grpSpPr>
        <a:xfrm>
          <a:off x="0" y="0"/>
          <a:ext cx="0" cy="0"/>
          <a:chOff x="0" y="0"/>
          <a:chExt cx="0" cy="0"/>
        </a:xfrm>
      </p:grpSpPr>
      <p:sp>
        <p:nvSpPr>
          <p:cNvPr id="298" name="Google Shape;298;p34"/>
          <p:cNvSpPr txBox="1"/>
          <p:nvPr>
            <p:ph type="title"/>
          </p:nvPr>
        </p:nvSpPr>
        <p:spPr>
          <a:xfrm>
            <a:off x="490275" y="1242050"/>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3000"/>
              <a:buNone/>
            </a:pPr>
            <a:r>
              <a:rPr lang="en" sz="1800">
                <a:solidFill>
                  <a:srgbClr val="FFE599"/>
                </a:solidFill>
              </a:rPr>
              <a:t>Timers created by setTimeout and  setImmediate  land up  in a timer heap</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Actual timer expiration and timers update is happening during poll phase</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So the timers callback queue is formed in </a:t>
            </a:r>
            <a:r>
              <a:rPr lang="en" sz="1800">
                <a:solidFill>
                  <a:srgbClr val="F1C232"/>
                </a:solidFill>
              </a:rPr>
              <a:t>poll </a:t>
            </a:r>
            <a:r>
              <a:rPr lang="en" sz="1800">
                <a:solidFill>
                  <a:srgbClr val="FFE599"/>
                </a:solidFill>
              </a:rPr>
              <a:t>phase</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There is no guarantee that the callback will be called exactly after the expiration</a:t>
            </a:r>
            <a:endParaRPr sz="1800">
              <a:solidFill>
                <a:srgbClr val="FFE599"/>
              </a:solidFill>
            </a:endParaRPr>
          </a:p>
          <a:p>
            <a:pPr indent="0" lvl="0" marL="0" marR="0" rtl="0" algn="ctr">
              <a:lnSpc>
                <a:spcPct val="200000"/>
              </a:lnSpc>
              <a:spcBef>
                <a:spcPts val="0"/>
              </a:spcBef>
              <a:spcAft>
                <a:spcPts val="0"/>
              </a:spcAft>
              <a:buSzPts val="3000"/>
              <a:buNone/>
            </a:pPr>
            <a:r>
              <a:t/>
            </a:r>
            <a:endParaRPr sz="1800">
              <a:solidFill>
                <a:srgbClr val="FFE599"/>
              </a:solidFill>
            </a:endParaRPr>
          </a:p>
        </p:txBody>
      </p:sp>
      <p:sp>
        <p:nvSpPr>
          <p:cNvPr id="299" name="Google Shape;299;p34"/>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Timers phase #2</a:t>
            </a:r>
            <a:endParaRPr>
              <a:solidFill>
                <a:srgbClr val="FFE599"/>
              </a:solidFill>
            </a:endParaRPr>
          </a:p>
        </p:txBody>
      </p:sp>
      <p:pic>
        <p:nvPicPr>
          <p:cNvPr id="300" name="Google Shape;300;p34"/>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04" name="Shape 304"/>
        <p:cNvGrpSpPr/>
        <p:nvPr/>
      </p:nvGrpSpPr>
      <p:grpSpPr>
        <a:xfrm>
          <a:off x="0" y="0"/>
          <a:ext cx="0" cy="0"/>
          <a:chOff x="0" y="0"/>
          <a:chExt cx="0" cy="0"/>
        </a:xfrm>
      </p:grpSpPr>
      <p:sp>
        <p:nvSpPr>
          <p:cNvPr id="305" name="Google Shape;305;p35"/>
          <p:cNvSpPr txBox="1"/>
          <p:nvPr>
            <p:ph type="title"/>
          </p:nvPr>
        </p:nvSpPr>
        <p:spPr>
          <a:xfrm>
            <a:off x="490275" y="1242050"/>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3000"/>
              <a:buNone/>
            </a:pPr>
            <a:r>
              <a:rPr lang="en" sz="1800">
                <a:solidFill>
                  <a:srgbClr val="FFE599"/>
                </a:solidFill>
              </a:rPr>
              <a:t>Executes I/O callbacks deferred to the next loop iteration</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This phase executes callbacks for some system operations such as types of TCP errors. For example if a TCP socket receives ECONNREFUSED when attempting to connect, some *nix systems want to wait to report the error. </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Technically  this phase must be called error phase</a:t>
            </a:r>
            <a:endParaRPr sz="1800">
              <a:solidFill>
                <a:srgbClr val="FFE599"/>
              </a:solidFill>
            </a:endParaRPr>
          </a:p>
        </p:txBody>
      </p:sp>
      <p:sp>
        <p:nvSpPr>
          <p:cNvPr id="306" name="Google Shape;306;p35"/>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Pending callbacks</a:t>
            </a:r>
            <a:endParaRPr>
              <a:solidFill>
                <a:srgbClr val="FFE599"/>
              </a:solidFill>
            </a:endParaRPr>
          </a:p>
        </p:txBody>
      </p:sp>
      <p:pic>
        <p:nvPicPr>
          <p:cNvPr id="307" name="Google Shape;307;p35"/>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11" name="Shape 311"/>
        <p:cNvGrpSpPr/>
        <p:nvPr/>
      </p:nvGrpSpPr>
      <p:grpSpPr>
        <a:xfrm>
          <a:off x="0" y="0"/>
          <a:ext cx="0" cy="0"/>
          <a:chOff x="0" y="0"/>
          <a:chExt cx="0" cy="0"/>
        </a:xfrm>
      </p:grpSpPr>
      <p:sp>
        <p:nvSpPr>
          <p:cNvPr id="312" name="Google Shape;312;p36"/>
          <p:cNvSpPr txBox="1"/>
          <p:nvPr>
            <p:ph type="title"/>
          </p:nvPr>
        </p:nvSpPr>
        <p:spPr>
          <a:xfrm>
            <a:off x="490275" y="1242050"/>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3000"/>
              <a:buNone/>
            </a:pPr>
            <a:r>
              <a:rPr lang="en" sz="1800">
                <a:solidFill>
                  <a:srgbClr val="FFE599"/>
                </a:solidFill>
              </a:rPr>
              <a:t> Retrieve new I/O events; execute I/O related callbacks </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Here interaction with  threadpool and underlying OS happens</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Technically, the </a:t>
            </a:r>
            <a:r>
              <a:rPr lang="en" sz="1800">
                <a:solidFill>
                  <a:srgbClr val="FFE599"/>
                </a:solidFill>
                <a:uFill>
                  <a:noFill/>
                </a:uFill>
                <a:hlinkClick r:id="rId3">
                  <a:extLst>
                    <a:ext uri="{A12FA001-AC4F-418D-AE19-62706E023703}">
                      <ahyp:hlinkClr val="tx"/>
                    </a:ext>
                  </a:extLst>
                </a:hlinkClick>
              </a:rPr>
              <a:t>poll phase</a:t>
            </a:r>
            <a:r>
              <a:rPr lang="en" sz="1800">
                <a:solidFill>
                  <a:srgbClr val="FFE599"/>
                </a:solidFill>
              </a:rPr>
              <a:t> </a:t>
            </a:r>
            <a:r>
              <a:rPr lang="en" sz="1800">
                <a:solidFill>
                  <a:srgbClr val="E69138"/>
                </a:solidFill>
              </a:rPr>
              <a:t>controls</a:t>
            </a:r>
            <a:r>
              <a:rPr lang="en" sz="1800">
                <a:solidFill>
                  <a:srgbClr val="FFE599"/>
                </a:solidFill>
              </a:rPr>
              <a:t> when timers are executed.</a:t>
            </a:r>
            <a:endParaRPr sz="1500">
              <a:solidFill>
                <a:srgbClr val="FFE599"/>
              </a:solidFill>
              <a:highlight>
                <a:srgbClr val="FFFFFF"/>
              </a:highlight>
            </a:endParaRPr>
          </a:p>
        </p:txBody>
      </p:sp>
      <p:sp>
        <p:nvSpPr>
          <p:cNvPr id="313" name="Google Shape;313;p36"/>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I/O Polling #1</a:t>
            </a:r>
            <a:endParaRPr>
              <a:solidFill>
                <a:srgbClr val="FFE599"/>
              </a:solidFill>
            </a:endParaRPr>
          </a:p>
        </p:txBody>
      </p:sp>
      <p:pic>
        <p:nvPicPr>
          <p:cNvPr id="314" name="Google Shape;314;p36"/>
          <p:cNvPicPr preferRelativeResize="0"/>
          <p:nvPr/>
        </p:nvPicPr>
        <p:blipFill rotWithShape="1">
          <a:blip r:embed="rId4">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accent2"/>
                </a:solidFill>
              </a:rPr>
              <a:t>I/O Polling #2</a:t>
            </a:r>
            <a:endParaRPr>
              <a:solidFill>
                <a:schemeClr val="accent2"/>
              </a:solidFill>
            </a:endParaRPr>
          </a:p>
        </p:txBody>
      </p:sp>
      <p:pic>
        <p:nvPicPr>
          <p:cNvPr id="320" name="Google Shape;320;p37"/>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pic>
        <p:nvPicPr>
          <p:cNvPr id="321" name="Google Shape;321;p37"/>
          <p:cNvPicPr preferRelativeResize="0"/>
          <p:nvPr/>
        </p:nvPicPr>
        <p:blipFill rotWithShape="1">
          <a:blip r:embed="rId4">
            <a:alphaModFix/>
          </a:blip>
          <a:srcRect b="0" l="0" r="0" t="0"/>
          <a:stretch/>
        </p:blipFill>
        <p:spPr>
          <a:xfrm>
            <a:off x="4509546" y="410000"/>
            <a:ext cx="4322529" cy="4428699"/>
          </a:xfrm>
          <a:prstGeom prst="rect">
            <a:avLst/>
          </a:prstGeom>
          <a:noFill/>
          <a:ln>
            <a:noFill/>
          </a:ln>
        </p:spPr>
      </p:pic>
      <p:sp>
        <p:nvSpPr>
          <p:cNvPr id="322" name="Google Shape;322;p37"/>
          <p:cNvSpPr txBox="1"/>
          <p:nvPr>
            <p:ph type="title"/>
          </p:nvPr>
        </p:nvSpPr>
        <p:spPr>
          <a:xfrm>
            <a:off x="311700" y="1147700"/>
            <a:ext cx="3756600" cy="284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t>The waiting part is quite tricky</a:t>
            </a:r>
            <a:endParaRPr sz="1800"/>
          </a:p>
          <a:p>
            <a:pPr indent="0" lvl="0" marL="0" rtl="0" algn="l">
              <a:lnSpc>
                <a:spcPct val="100000"/>
              </a:lnSpc>
              <a:spcBef>
                <a:spcPts val="0"/>
              </a:spcBef>
              <a:spcAft>
                <a:spcPts val="0"/>
              </a:spcAft>
              <a:buSzPts val="3000"/>
              <a:buNone/>
            </a:pPr>
            <a:r>
              <a:rPr lang="en" sz="1800"/>
              <a:t>In simple words Poll will wait for the callbacks if there are no other work to do and there are no set timers. </a:t>
            </a:r>
            <a:endParaRPr sz="1800"/>
          </a:p>
          <a:p>
            <a:pPr indent="0" lvl="0" marL="0" rtl="0" algn="l">
              <a:lnSpc>
                <a:spcPct val="100000"/>
              </a:lnSpc>
              <a:spcBef>
                <a:spcPts val="0"/>
              </a:spcBef>
              <a:spcAft>
                <a:spcPts val="0"/>
              </a:spcAft>
              <a:buSzPts val="3000"/>
              <a:buNone/>
            </a:pPr>
            <a:r>
              <a:t/>
            </a:r>
            <a:endParaRPr sz="1800"/>
          </a:p>
          <a:p>
            <a:pPr indent="0" lvl="0" marL="0" rtl="0" algn="l">
              <a:lnSpc>
                <a:spcPct val="100000"/>
              </a:lnSpc>
              <a:spcBef>
                <a:spcPts val="0"/>
              </a:spcBef>
              <a:spcAft>
                <a:spcPts val="0"/>
              </a:spcAft>
              <a:buSzPts val="3000"/>
              <a:buNone/>
            </a:pPr>
            <a:r>
              <a:rPr lang="en" sz="1800"/>
              <a:t>If there are timers the wait tile is limited to  the closest timer threshold </a:t>
            </a:r>
            <a:endParaRPr sz="1800"/>
          </a:p>
        </p:txBody>
      </p:sp>
      <p:sp>
        <p:nvSpPr>
          <p:cNvPr id="323" name="Google Shape;323;p37"/>
          <p:cNvSpPr txBox="1"/>
          <p:nvPr/>
        </p:nvSpPr>
        <p:spPr>
          <a:xfrm>
            <a:off x="223200" y="4121300"/>
            <a:ext cx="5011500" cy="76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Roboto"/>
                <a:ea typeface="Roboto"/>
                <a:cs typeface="Roboto"/>
                <a:sym typeface="Roboto"/>
              </a:rPr>
              <a:t>See </a:t>
            </a:r>
            <a:r>
              <a:rPr b="0" i="0" lang="en" sz="1000" u="sng" cap="none" strike="noStrike">
                <a:solidFill>
                  <a:schemeClr val="hlink"/>
                </a:solidFill>
                <a:latin typeface="Roboto"/>
                <a:ea typeface="Roboto"/>
                <a:cs typeface="Roboto"/>
                <a:sym typeface="Roboto"/>
                <a:hlinkClick r:id="rId5"/>
              </a:rPr>
              <a:t>uv_backend_timeout </a:t>
            </a:r>
            <a:r>
              <a:rPr b="0" i="0" lang="en" sz="1000" u="none" cap="none" strike="noStrike">
                <a:solidFill>
                  <a:schemeClr val="dk1"/>
                </a:solidFill>
                <a:latin typeface="Roboto"/>
                <a:ea typeface="Roboto"/>
                <a:cs typeface="Roboto"/>
                <a:sym typeface="Roboto"/>
              </a:rPr>
              <a:t> </a:t>
            </a:r>
            <a:r>
              <a:rPr b="0" i="0" lang="en" sz="1000" u="sng" cap="none" strike="noStrike">
                <a:solidFill>
                  <a:schemeClr val="hlink"/>
                </a:solidFill>
                <a:latin typeface="Roboto"/>
                <a:ea typeface="Roboto"/>
                <a:cs typeface="Roboto"/>
                <a:sym typeface="Roboto"/>
                <a:hlinkClick r:id="rId6"/>
              </a:rPr>
              <a:t>uv__next_timeout</a:t>
            </a:r>
            <a:r>
              <a:rPr b="0" i="0" lang="en" sz="1000" u="none" cap="none" strike="noStrike">
                <a:solidFill>
                  <a:schemeClr val="dk1"/>
                </a:solidFill>
                <a:latin typeface="Roboto"/>
                <a:ea typeface="Roboto"/>
                <a:cs typeface="Roboto"/>
                <a:sym typeface="Roboto"/>
              </a:rPr>
              <a:t> </a:t>
            </a:r>
            <a:r>
              <a:rPr b="0" i="0" lang="en" sz="1000" u="sng" cap="none" strike="noStrike">
                <a:solidFill>
                  <a:schemeClr val="hlink"/>
                </a:solidFill>
                <a:latin typeface="Roboto"/>
                <a:ea typeface="Roboto"/>
                <a:cs typeface="Roboto"/>
                <a:sym typeface="Roboto"/>
                <a:hlinkClick r:id="rId7"/>
              </a:rPr>
              <a:t>uv__run_pending</a:t>
            </a:r>
            <a:r>
              <a:rPr b="0" i="0" lang="en" sz="1000" u="none" cap="none" strike="noStrike">
                <a:solidFill>
                  <a:schemeClr val="dk1"/>
                </a:solidFill>
                <a:latin typeface="Roboto"/>
                <a:ea typeface="Roboto"/>
                <a:cs typeface="Roboto"/>
                <a:sym typeface="Roboto"/>
              </a:rPr>
              <a:t> </a:t>
            </a:r>
            <a:r>
              <a:rPr b="0" i="0" lang="en" sz="1000" u="sng" cap="none" strike="noStrike">
                <a:solidFill>
                  <a:schemeClr val="hlink"/>
                </a:solidFill>
                <a:latin typeface="Roboto"/>
                <a:ea typeface="Roboto"/>
                <a:cs typeface="Roboto"/>
                <a:sym typeface="Roboto"/>
                <a:hlinkClick r:id="rId8"/>
              </a:rPr>
              <a:t>uv__loop_alive</a:t>
            </a:r>
            <a:r>
              <a:rPr b="0" i="0" lang="en" sz="1000" u="none" cap="none" strike="noStrike">
                <a:solidFill>
                  <a:schemeClr val="dk1"/>
                </a:solidFill>
                <a:latin typeface="Roboto"/>
                <a:ea typeface="Roboto"/>
                <a:cs typeface="Roboto"/>
                <a:sym typeface="Roboto"/>
              </a:rPr>
              <a:t> </a:t>
            </a:r>
            <a:r>
              <a:rPr b="0" i="0" lang="en" sz="1000" u="sng" cap="none" strike="noStrike">
                <a:solidFill>
                  <a:schemeClr val="hlink"/>
                </a:solidFill>
                <a:latin typeface="Roboto"/>
                <a:ea typeface="Roboto"/>
                <a:cs typeface="Roboto"/>
                <a:sym typeface="Roboto"/>
                <a:hlinkClick r:id="rId9"/>
              </a:rPr>
              <a:t>uv__io_poll</a:t>
            </a:r>
            <a:r>
              <a:rPr b="0" i="0" lang="en" sz="1000" u="none" cap="none" strike="noStrike">
                <a:solidFill>
                  <a:schemeClr val="dk1"/>
                </a:solidFill>
                <a:latin typeface="Roboto"/>
                <a:ea typeface="Roboto"/>
                <a:cs typeface="Roboto"/>
                <a:sym typeface="Roboto"/>
              </a:rPr>
              <a:t> </a:t>
            </a:r>
            <a:r>
              <a:rPr b="0" i="0" lang="en" sz="1000" u="sng" cap="none" strike="noStrike">
                <a:solidFill>
                  <a:schemeClr val="hlink"/>
                </a:solidFill>
                <a:latin typeface="Roboto"/>
                <a:ea typeface="Roboto"/>
                <a:cs typeface="Roboto"/>
                <a:sym typeface="Roboto"/>
                <a:hlinkClick r:id="rId10"/>
              </a:rPr>
              <a:t>uv_run</a:t>
            </a:r>
            <a:r>
              <a:rPr b="0" i="0" lang="en" sz="1000" u="none" cap="none" strike="noStrike">
                <a:solidFill>
                  <a:schemeClr val="dk1"/>
                </a:solidFill>
                <a:latin typeface="Roboto"/>
                <a:ea typeface="Roboto"/>
                <a:cs typeface="Roboto"/>
                <a:sym typeface="Roboto"/>
              </a:rPr>
              <a:t>  for brutal truth</a:t>
            </a:r>
            <a:endParaRPr b="0" i="0" sz="1000" u="none" cap="none" strike="noStrike">
              <a:solidFill>
                <a:srgbClr val="000000"/>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27" name="Shape 327"/>
        <p:cNvGrpSpPr/>
        <p:nvPr/>
      </p:nvGrpSpPr>
      <p:grpSpPr>
        <a:xfrm>
          <a:off x="0" y="0"/>
          <a:ext cx="0" cy="0"/>
          <a:chOff x="0" y="0"/>
          <a:chExt cx="0" cy="0"/>
        </a:xfrm>
      </p:grpSpPr>
      <p:sp>
        <p:nvSpPr>
          <p:cNvPr id="328" name="Google Shape;328;p38"/>
          <p:cNvSpPr txBox="1"/>
          <p:nvPr>
            <p:ph type="title"/>
          </p:nvPr>
        </p:nvSpPr>
        <p:spPr>
          <a:xfrm>
            <a:off x="490275" y="1242050"/>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3000"/>
              <a:buNone/>
            </a:pPr>
            <a:r>
              <a:rPr lang="en" sz="1800">
                <a:solidFill>
                  <a:srgbClr val="FFE599"/>
                </a:solidFill>
              </a:rPr>
              <a:t> This phase allows a person to execute callbacks immediately after the poll phase has completed</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If the poll phase becomes idle and scripts have been queued with setImmediate(), the event loop may continue to the check phase rather than waiting</a:t>
            </a:r>
            <a:endParaRPr sz="1800">
              <a:solidFill>
                <a:srgbClr val="FFE599"/>
              </a:solidFill>
            </a:endParaRPr>
          </a:p>
        </p:txBody>
      </p:sp>
      <p:sp>
        <p:nvSpPr>
          <p:cNvPr id="329" name="Google Shape;329;p38"/>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I/O Check phase</a:t>
            </a:r>
            <a:endParaRPr>
              <a:solidFill>
                <a:srgbClr val="FFE599"/>
              </a:solidFill>
            </a:endParaRPr>
          </a:p>
        </p:txBody>
      </p:sp>
      <p:pic>
        <p:nvPicPr>
          <p:cNvPr id="330" name="Google Shape;330;p38"/>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34" name="Shape 334"/>
        <p:cNvGrpSpPr/>
        <p:nvPr/>
      </p:nvGrpSpPr>
      <p:grpSpPr>
        <a:xfrm>
          <a:off x="0" y="0"/>
          <a:ext cx="0" cy="0"/>
          <a:chOff x="0" y="0"/>
          <a:chExt cx="0" cy="0"/>
        </a:xfrm>
      </p:grpSpPr>
      <p:sp>
        <p:nvSpPr>
          <p:cNvPr id="335" name="Google Shape;335;p39"/>
          <p:cNvSpPr txBox="1"/>
          <p:nvPr>
            <p:ph type="title"/>
          </p:nvPr>
        </p:nvSpPr>
        <p:spPr>
          <a:xfrm>
            <a:off x="490275" y="1242050"/>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3000"/>
              <a:buNone/>
            </a:pPr>
            <a:r>
              <a:rPr lang="en" sz="1600">
                <a:solidFill>
                  <a:srgbClr val="FFE599"/>
                </a:solidFill>
              </a:rPr>
              <a:t>setImmediate() is designed to execute a script once the current poll phase completes</a:t>
            </a:r>
            <a:endParaRPr sz="1600">
              <a:solidFill>
                <a:srgbClr val="FFE599"/>
              </a:solidFill>
            </a:endParaRPr>
          </a:p>
          <a:p>
            <a:pPr indent="0" lvl="0" marL="0" marR="0" rtl="0" algn="ctr">
              <a:lnSpc>
                <a:spcPct val="200000"/>
              </a:lnSpc>
              <a:spcBef>
                <a:spcPts val="0"/>
              </a:spcBef>
              <a:spcAft>
                <a:spcPts val="0"/>
              </a:spcAft>
              <a:buSzPts val="3000"/>
              <a:buNone/>
            </a:pPr>
            <a:r>
              <a:rPr lang="en" sz="1600">
                <a:solidFill>
                  <a:srgbClr val="FFE599"/>
                </a:solidFill>
              </a:rPr>
              <a:t>setTimeout() schedules a script to be run after a minimum threshold in ms has elapsed</a:t>
            </a:r>
            <a:endParaRPr sz="1600">
              <a:solidFill>
                <a:srgbClr val="FFE599"/>
              </a:solidFill>
            </a:endParaRPr>
          </a:p>
          <a:p>
            <a:pPr indent="0" lvl="0" marL="0" marR="0" rtl="0" algn="ctr">
              <a:lnSpc>
                <a:spcPct val="200000"/>
              </a:lnSpc>
              <a:spcBef>
                <a:spcPts val="0"/>
              </a:spcBef>
              <a:spcAft>
                <a:spcPts val="0"/>
              </a:spcAft>
              <a:buSzPts val="3000"/>
              <a:buNone/>
            </a:pPr>
            <a:r>
              <a:rPr lang="en" sz="1600">
                <a:solidFill>
                  <a:srgbClr val="FFE599"/>
                </a:solidFill>
              </a:rPr>
              <a:t>Sometimes  the order of execution might be unpredictable if not in I/O cycle </a:t>
            </a:r>
            <a:endParaRPr sz="1600">
              <a:solidFill>
                <a:srgbClr val="FFE599"/>
              </a:solidFill>
            </a:endParaRPr>
          </a:p>
          <a:p>
            <a:pPr indent="0" lvl="0" marL="0" marR="0" rtl="0" algn="ctr">
              <a:lnSpc>
                <a:spcPct val="200000"/>
              </a:lnSpc>
              <a:spcBef>
                <a:spcPts val="0"/>
              </a:spcBef>
              <a:spcAft>
                <a:spcPts val="0"/>
              </a:spcAft>
              <a:buSzPts val="3000"/>
              <a:buNone/>
            </a:pPr>
            <a:r>
              <a:t/>
            </a:r>
            <a:endParaRPr sz="1800">
              <a:solidFill>
                <a:srgbClr val="FFE599"/>
              </a:solidFill>
            </a:endParaRPr>
          </a:p>
        </p:txBody>
      </p:sp>
      <p:sp>
        <p:nvSpPr>
          <p:cNvPr id="336" name="Google Shape;336;p39"/>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setTimeout vs setImmediate</a:t>
            </a:r>
            <a:endParaRPr>
              <a:solidFill>
                <a:srgbClr val="FFE599"/>
              </a:solidFill>
            </a:endParaRPr>
          </a:p>
        </p:txBody>
      </p:sp>
      <p:pic>
        <p:nvPicPr>
          <p:cNvPr id="337" name="Google Shape;337;p39"/>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Node.js modules architecture overview</a:t>
            </a:r>
            <a:endParaRPr/>
          </a:p>
        </p:txBody>
      </p:sp>
      <p:sp>
        <p:nvSpPr>
          <p:cNvPr id="106" name="Google Shape;106;p4"/>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u="sng">
                <a:solidFill>
                  <a:schemeClr val="hlink"/>
                </a:solidFill>
                <a:hlinkClick r:id="rId3"/>
              </a:rPr>
              <a:t>A lot of Node.js functions rely  on C++ code</a:t>
            </a:r>
            <a:r>
              <a:rPr lang="en"/>
              <a:t> </a:t>
            </a:r>
            <a:endParaRPr/>
          </a:p>
          <a:p>
            <a:pPr indent="0" lvl="0" marL="0" rtl="0" algn="l">
              <a:lnSpc>
                <a:spcPct val="115000"/>
              </a:lnSpc>
              <a:spcBef>
                <a:spcPts val="1600"/>
              </a:spcBef>
              <a:spcAft>
                <a:spcPts val="0"/>
              </a:spcAft>
              <a:buSzPts val="1400"/>
              <a:buNone/>
            </a:pPr>
            <a:r>
              <a:rPr lang="en" u="sng">
                <a:solidFill>
                  <a:schemeClr val="hlink"/>
                </a:solidFill>
                <a:hlinkClick r:id="rId4"/>
              </a:rPr>
              <a:t>internalBinding() bridges JS and C++ world</a:t>
            </a:r>
            <a:endParaRPr/>
          </a:p>
          <a:p>
            <a:pPr indent="0" lvl="0" marL="0" rtl="0" algn="l">
              <a:lnSpc>
                <a:spcPct val="115000"/>
              </a:lnSpc>
              <a:spcBef>
                <a:spcPts val="1600"/>
              </a:spcBef>
              <a:spcAft>
                <a:spcPts val="0"/>
              </a:spcAft>
              <a:buSzPts val="1400"/>
              <a:buNone/>
            </a:pPr>
            <a:r>
              <a:rPr lang="en" u="sng">
                <a:solidFill>
                  <a:schemeClr val="hlink"/>
                </a:solidFill>
                <a:hlinkClick r:id="rId5"/>
              </a:rPr>
              <a:t>PBKDF2 C++ export</a:t>
            </a:r>
            <a:r>
              <a:rPr lang="en"/>
              <a:t> and </a:t>
            </a:r>
            <a:r>
              <a:rPr lang="en" u="sng">
                <a:solidFill>
                  <a:schemeClr val="hlink"/>
                </a:solidFill>
                <a:hlinkClick r:id="rId6"/>
              </a:rPr>
              <a:t>implementation</a:t>
            </a:r>
            <a:endParaRPr/>
          </a:p>
          <a:p>
            <a:pPr indent="0" lvl="0" marL="0" rtl="0" algn="l">
              <a:lnSpc>
                <a:spcPct val="115000"/>
              </a:lnSpc>
              <a:spcBef>
                <a:spcPts val="1600"/>
              </a:spcBef>
              <a:spcAft>
                <a:spcPts val="0"/>
              </a:spcAft>
              <a:buSzPts val="1400"/>
              <a:buNone/>
            </a:pPr>
            <a:r>
              <a:rPr lang="en" u="sng">
                <a:solidFill>
                  <a:schemeClr val="hlink"/>
                </a:solidFill>
                <a:hlinkClick r:id="rId7"/>
              </a:rPr>
              <a:t>V8 converts JS values to C++</a:t>
            </a:r>
            <a:endParaRPr/>
          </a:p>
          <a:p>
            <a:pPr indent="0" lvl="0" marL="0" rtl="0" algn="l">
              <a:lnSpc>
                <a:spcPct val="115000"/>
              </a:lnSpc>
              <a:spcBef>
                <a:spcPts val="1600"/>
              </a:spcBef>
              <a:spcAft>
                <a:spcPts val="1600"/>
              </a:spcAft>
              <a:buSzPts val="1400"/>
              <a:buNone/>
            </a:pPr>
            <a:r>
              <a:rPr lang="en" u="sng">
                <a:solidFill>
                  <a:schemeClr val="hlink"/>
                </a:solidFill>
                <a:hlinkClick r:id="rId8"/>
              </a:rPr>
              <a:t>Some of operations are executed on the threadpool with  help of libuv</a:t>
            </a:r>
            <a:endParaRPr/>
          </a:p>
        </p:txBody>
      </p:sp>
      <p:pic>
        <p:nvPicPr>
          <p:cNvPr id="107" name="Google Shape;107;p4"/>
          <p:cNvPicPr preferRelativeResize="0"/>
          <p:nvPr/>
        </p:nvPicPr>
        <p:blipFill rotWithShape="1">
          <a:blip r:embed="rId9">
            <a:alphaModFix/>
          </a:blip>
          <a:srcRect b="0" l="0" r="0" t="0"/>
          <a:stretch/>
        </p:blipFill>
        <p:spPr>
          <a:xfrm>
            <a:off x="4464000" y="1170200"/>
            <a:ext cx="4006598" cy="38208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41" name="Shape 341"/>
        <p:cNvGrpSpPr/>
        <p:nvPr/>
      </p:nvGrpSpPr>
      <p:grpSpPr>
        <a:xfrm>
          <a:off x="0" y="0"/>
          <a:ext cx="0" cy="0"/>
          <a:chOff x="0" y="0"/>
          <a:chExt cx="0" cy="0"/>
        </a:xfrm>
      </p:grpSpPr>
      <p:sp>
        <p:nvSpPr>
          <p:cNvPr id="342" name="Google Shape;342;p40"/>
          <p:cNvSpPr txBox="1"/>
          <p:nvPr>
            <p:ph type="title"/>
          </p:nvPr>
        </p:nvSpPr>
        <p:spPr>
          <a:xfrm>
            <a:off x="490250" y="526350"/>
            <a:ext cx="55443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rgbClr val="FFE599"/>
                </a:solidFill>
              </a:rPr>
              <a:t>setImmediate vs setTimeout demo</a:t>
            </a:r>
            <a:endParaRPr>
              <a:solidFill>
                <a:srgbClr val="FFE59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46" name="Shape 346"/>
        <p:cNvGrpSpPr/>
        <p:nvPr/>
      </p:nvGrpSpPr>
      <p:grpSpPr>
        <a:xfrm>
          <a:off x="0" y="0"/>
          <a:ext cx="0" cy="0"/>
          <a:chOff x="0" y="0"/>
          <a:chExt cx="0" cy="0"/>
        </a:xfrm>
      </p:grpSpPr>
      <p:sp>
        <p:nvSpPr>
          <p:cNvPr id="347" name="Google Shape;347;p41"/>
          <p:cNvSpPr txBox="1"/>
          <p:nvPr>
            <p:ph type="title"/>
          </p:nvPr>
        </p:nvSpPr>
        <p:spPr>
          <a:xfrm>
            <a:off x="490275" y="1242050"/>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3000"/>
              <a:buNone/>
            </a:pPr>
            <a:r>
              <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‘Close’ event is emitted in this phase when  socket.Destroy() is called otherwise close is emitted via process.nextTick()</a:t>
            </a:r>
            <a:endParaRPr sz="1800">
              <a:solidFill>
                <a:srgbClr val="FFE599"/>
              </a:solidFill>
            </a:endParaRPr>
          </a:p>
        </p:txBody>
      </p:sp>
      <p:sp>
        <p:nvSpPr>
          <p:cNvPr id="348" name="Google Shape;348;p41"/>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Close phase </a:t>
            </a:r>
            <a:endParaRPr>
              <a:solidFill>
                <a:srgbClr val="FFE599"/>
              </a:solidFill>
            </a:endParaRPr>
          </a:p>
        </p:txBody>
      </p:sp>
      <p:pic>
        <p:nvPicPr>
          <p:cNvPr id="349" name="Google Shape;349;p41"/>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53" name="Shape 353"/>
        <p:cNvGrpSpPr/>
        <p:nvPr/>
      </p:nvGrpSpPr>
      <p:grpSpPr>
        <a:xfrm>
          <a:off x="0" y="0"/>
          <a:ext cx="0" cy="0"/>
          <a:chOff x="0" y="0"/>
          <a:chExt cx="0" cy="0"/>
        </a:xfrm>
      </p:grpSpPr>
      <p:sp>
        <p:nvSpPr>
          <p:cNvPr id="354" name="Google Shape;354;p42"/>
          <p:cNvSpPr txBox="1"/>
          <p:nvPr>
            <p:ph type="title"/>
          </p:nvPr>
        </p:nvSpPr>
        <p:spPr>
          <a:xfrm>
            <a:off x="490275" y="1242050"/>
            <a:ext cx="8341800" cy="31116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SzPts val="3000"/>
              <a:buNone/>
            </a:pPr>
            <a:r>
              <a:rPr lang="en" sz="1800">
                <a:solidFill>
                  <a:srgbClr val="FFE599"/>
                </a:solidFill>
              </a:rPr>
              <a:t>After each phase of event loop all the process.nextTick() and  Promise.resolve() callbacks are processed</a:t>
            </a:r>
            <a:endParaRPr sz="1800">
              <a:solidFill>
                <a:srgbClr val="FFE599"/>
              </a:solidFill>
            </a:endParaRPr>
          </a:p>
          <a:p>
            <a:pPr indent="0" lvl="0" marL="0" marR="0" rtl="0" algn="ctr">
              <a:lnSpc>
                <a:spcPct val="200000"/>
              </a:lnSpc>
              <a:spcBef>
                <a:spcPts val="0"/>
              </a:spcBef>
              <a:spcAft>
                <a:spcPts val="0"/>
              </a:spcAft>
              <a:buSzPts val="3000"/>
              <a:buNone/>
            </a:pPr>
            <a:r>
              <a:rPr lang="en" sz="1800">
                <a:solidFill>
                  <a:srgbClr val="FFE599"/>
                </a:solidFill>
              </a:rPr>
              <a:t>Technically process.nextTick() is not a part of event loop</a:t>
            </a:r>
            <a:endParaRPr sz="1800">
              <a:solidFill>
                <a:srgbClr val="FFE599"/>
              </a:solidFill>
            </a:endParaRPr>
          </a:p>
          <a:p>
            <a:pPr indent="0" lvl="0" marL="0" rtl="0" algn="ctr">
              <a:lnSpc>
                <a:spcPct val="200000"/>
              </a:lnSpc>
              <a:spcBef>
                <a:spcPts val="0"/>
              </a:spcBef>
              <a:spcAft>
                <a:spcPts val="0"/>
              </a:spcAft>
              <a:buSzPts val="3000"/>
              <a:buNone/>
            </a:pPr>
            <a:r>
              <a:rPr lang="en" sz="1800">
                <a:solidFill>
                  <a:srgbClr val="FFE599"/>
                </a:solidFill>
              </a:rPr>
              <a:t>Recursive calls to process.nextTick() might cause  I/O starvation  and blocking of event loop</a:t>
            </a:r>
            <a:endParaRPr sz="1800">
              <a:solidFill>
                <a:srgbClr val="FFE599"/>
              </a:solidFill>
            </a:endParaRPr>
          </a:p>
        </p:txBody>
      </p:sp>
      <p:sp>
        <p:nvSpPr>
          <p:cNvPr id="355" name="Google Shape;355;p42"/>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Microtasks queues</a:t>
            </a:r>
            <a:endParaRPr>
              <a:solidFill>
                <a:srgbClr val="FFE599"/>
              </a:solidFill>
            </a:endParaRPr>
          </a:p>
        </p:txBody>
      </p:sp>
      <p:pic>
        <p:nvPicPr>
          <p:cNvPr id="356" name="Google Shape;356;p42"/>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60" name="Shape 360"/>
        <p:cNvGrpSpPr/>
        <p:nvPr/>
      </p:nvGrpSpPr>
      <p:grpSpPr>
        <a:xfrm>
          <a:off x="0" y="0"/>
          <a:ext cx="0" cy="0"/>
          <a:chOff x="0" y="0"/>
          <a:chExt cx="0" cy="0"/>
        </a:xfrm>
      </p:grpSpPr>
      <p:sp>
        <p:nvSpPr>
          <p:cNvPr id="361" name="Google Shape;361;p43"/>
          <p:cNvSpPr txBox="1"/>
          <p:nvPr>
            <p:ph type="title"/>
          </p:nvPr>
        </p:nvSpPr>
        <p:spPr>
          <a:xfrm>
            <a:off x="490275" y="1242050"/>
            <a:ext cx="8341800" cy="3111600"/>
          </a:xfrm>
          <a:prstGeom prst="rect">
            <a:avLst/>
          </a:prstGeom>
          <a:no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SzPts val="3000"/>
              <a:buNone/>
            </a:pPr>
            <a:r>
              <a:rPr lang="en" sz="1800">
                <a:solidFill>
                  <a:srgbClr val="FFE599"/>
                </a:solidFill>
              </a:rPr>
              <a:t>There are several  cases it can be useful:</a:t>
            </a:r>
            <a:endParaRPr sz="1800">
              <a:solidFill>
                <a:srgbClr val="FFE599"/>
              </a:solidFill>
            </a:endParaRPr>
          </a:p>
          <a:p>
            <a:pPr indent="0" lvl="0" marL="0" rtl="0" algn="ctr">
              <a:lnSpc>
                <a:spcPct val="200000"/>
              </a:lnSpc>
              <a:spcBef>
                <a:spcPts val="0"/>
              </a:spcBef>
              <a:spcAft>
                <a:spcPts val="0"/>
              </a:spcAft>
              <a:buSzPts val="3000"/>
              <a:buNone/>
            </a:pPr>
            <a:r>
              <a:rPr lang="en" sz="1800">
                <a:solidFill>
                  <a:srgbClr val="FFE599"/>
                </a:solidFill>
              </a:rPr>
              <a:t>Passing down errors to callbacks after all the user code has executed</a:t>
            </a:r>
            <a:endParaRPr sz="1800">
              <a:solidFill>
                <a:srgbClr val="FFE599"/>
              </a:solidFill>
            </a:endParaRPr>
          </a:p>
          <a:p>
            <a:pPr indent="0" lvl="0" marL="0" rtl="0" algn="ctr">
              <a:lnSpc>
                <a:spcPct val="200000"/>
              </a:lnSpc>
              <a:spcBef>
                <a:spcPts val="0"/>
              </a:spcBef>
              <a:spcAft>
                <a:spcPts val="0"/>
              </a:spcAft>
              <a:buSzPts val="3000"/>
              <a:buNone/>
            </a:pPr>
            <a:r>
              <a:rPr lang="en" sz="1800">
                <a:solidFill>
                  <a:srgbClr val="FFE599"/>
                </a:solidFill>
              </a:rPr>
              <a:t>Allow the initialization prior to callback call </a:t>
            </a:r>
            <a:endParaRPr sz="1800">
              <a:solidFill>
                <a:srgbClr val="FFE599"/>
              </a:solidFill>
            </a:endParaRPr>
          </a:p>
          <a:p>
            <a:pPr indent="0" lvl="0" marL="0" rtl="0" algn="ctr">
              <a:lnSpc>
                <a:spcPct val="200000"/>
              </a:lnSpc>
              <a:spcBef>
                <a:spcPts val="0"/>
              </a:spcBef>
              <a:spcAft>
                <a:spcPts val="0"/>
              </a:spcAft>
              <a:buSzPts val="3000"/>
              <a:buNone/>
            </a:pPr>
            <a:r>
              <a:rPr lang="en" sz="1800">
                <a:solidFill>
                  <a:srgbClr val="FFE599"/>
                </a:solidFill>
              </a:rPr>
              <a:t>Request retries before event loop continues</a:t>
            </a:r>
            <a:endParaRPr sz="1800">
              <a:solidFill>
                <a:srgbClr val="FFE599"/>
              </a:solidFill>
            </a:endParaRPr>
          </a:p>
        </p:txBody>
      </p:sp>
      <p:sp>
        <p:nvSpPr>
          <p:cNvPr id="362" name="Google Shape;362;p43"/>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Is process.nextTick even legal??</a:t>
            </a:r>
            <a:endParaRPr>
              <a:solidFill>
                <a:srgbClr val="FFE599"/>
              </a:solidFill>
            </a:endParaRPr>
          </a:p>
        </p:txBody>
      </p:sp>
      <p:pic>
        <p:nvPicPr>
          <p:cNvPr id="363" name="Google Shape;363;p43"/>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67" name="Shape 367"/>
        <p:cNvGrpSpPr/>
        <p:nvPr/>
      </p:nvGrpSpPr>
      <p:grpSpPr>
        <a:xfrm>
          <a:off x="0" y="0"/>
          <a:ext cx="0" cy="0"/>
          <a:chOff x="0" y="0"/>
          <a:chExt cx="0" cy="0"/>
        </a:xfrm>
      </p:grpSpPr>
      <p:sp>
        <p:nvSpPr>
          <p:cNvPr id="368" name="Google Shape;368;p44"/>
          <p:cNvSpPr txBox="1"/>
          <p:nvPr>
            <p:ph type="title"/>
          </p:nvPr>
        </p:nvSpPr>
        <p:spPr>
          <a:xfrm>
            <a:off x="490250" y="526350"/>
            <a:ext cx="55443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rgbClr val="FFE599"/>
                </a:solidFill>
              </a:rPr>
              <a:t>process.nextTick demo</a:t>
            </a:r>
            <a:endParaRPr>
              <a:solidFill>
                <a:srgbClr val="FFE59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72" name="Shape 372"/>
        <p:cNvGrpSpPr/>
        <p:nvPr/>
      </p:nvGrpSpPr>
      <p:grpSpPr>
        <a:xfrm>
          <a:off x="0" y="0"/>
          <a:ext cx="0" cy="0"/>
          <a:chOff x="0" y="0"/>
          <a:chExt cx="0" cy="0"/>
        </a:xfrm>
      </p:grpSpPr>
      <p:sp>
        <p:nvSpPr>
          <p:cNvPr id="373" name="Google Shape;373;p45"/>
          <p:cNvSpPr txBox="1"/>
          <p:nvPr>
            <p:ph type="title"/>
          </p:nvPr>
        </p:nvSpPr>
        <p:spPr>
          <a:xfrm>
            <a:off x="490275" y="1242050"/>
            <a:ext cx="8341800" cy="3111600"/>
          </a:xfrm>
          <a:prstGeom prst="rect">
            <a:avLst/>
          </a:prstGeom>
          <a:no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SzPts val="3000"/>
              <a:buNone/>
            </a:pPr>
            <a:r>
              <a:rPr lang="en" sz="1800">
                <a:solidFill>
                  <a:srgbClr val="FFE599"/>
                </a:solidFill>
              </a:rPr>
              <a:t>Node documentation suggests to  always favour setImmediate over process.nextTick.</a:t>
            </a:r>
            <a:endParaRPr sz="1800">
              <a:solidFill>
                <a:srgbClr val="FFE599"/>
              </a:solidFill>
            </a:endParaRPr>
          </a:p>
        </p:txBody>
      </p:sp>
      <p:sp>
        <p:nvSpPr>
          <p:cNvPr id="374" name="Google Shape;374;p45"/>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Is process.nextTick even legal? #2</a:t>
            </a:r>
            <a:endParaRPr>
              <a:solidFill>
                <a:srgbClr val="FFE599"/>
              </a:solidFill>
            </a:endParaRPr>
          </a:p>
        </p:txBody>
      </p:sp>
      <p:pic>
        <p:nvPicPr>
          <p:cNvPr id="375" name="Google Shape;375;p45"/>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79" name="Shape 379"/>
        <p:cNvGrpSpPr/>
        <p:nvPr/>
      </p:nvGrpSpPr>
      <p:grpSpPr>
        <a:xfrm>
          <a:off x="0" y="0"/>
          <a:ext cx="0" cy="0"/>
          <a:chOff x="0" y="0"/>
          <a:chExt cx="0" cy="0"/>
        </a:xfrm>
      </p:grpSpPr>
      <p:sp>
        <p:nvSpPr>
          <p:cNvPr id="380" name="Google Shape;380;p46"/>
          <p:cNvSpPr txBox="1"/>
          <p:nvPr>
            <p:ph type="title"/>
          </p:nvPr>
        </p:nvSpPr>
        <p:spPr>
          <a:xfrm>
            <a:off x="490275" y="1242050"/>
            <a:ext cx="8341800" cy="3111600"/>
          </a:xfrm>
          <a:prstGeom prst="rect">
            <a:avLst/>
          </a:prstGeom>
          <a:no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SzPts val="3000"/>
              <a:buNone/>
            </a:pPr>
            <a:r>
              <a:rPr lang="en" sz="1800">
                <a:solidFill>
                  <a:srgbClr val="FFE599"/>
                </a:solidFill>
              </a:rPr>
              <a:t>Promises resolve callbacks are handled in between phases of event loop right after process.nextTick queue is processed</a:t>
            </a:r>
            <a:endParaRPr sz="1800">
              <a:solidFill>
                <a:srgbClr val="FFE599"/>
              </a:solidFill>
            </a:endParaRPr>
          </a:p>
        </p:txBody>
      </p:sp>
      <p:sp>
        <p:nvSpPr>
          <p:cNvPr id="381" name="Google Shape;381;p46"/>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Promises</a:t>
            </a:r>
            <a:endParaRPr>
              <a:solidFill>
                <a:srgbClr val="FFE599"/>
              </a:solidFill>
            </a:endParaRPr>
          </a:p>
        </p:txBody>
      </p:sp>
      <p:pic>
        <p:nvPicPr>
          <p:cNvPr id="382" name="Google Shape;382;p46"/>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86" name="Shape 386"/>
        <p:cNvGrpSpPr/>
        <p:nvPr/>
      </p:nvGrpSpPr>
      <p:grpSpPr>
        <a:xfrm>
          <a:off x="0" y="0"/>
          <a:ext cx="0" cy="0"/>
          <a:chOff x="0" y="0"/>
          <a:chExt cx="0" cy="0"/>
        </a:xfrm>
      </p:grpSpPr>
      <p:sp>
        <p:nvSpPr>
          <p:cNvPr id="387" name="Google Shape;387;p47"/>
          <p:cNvSpPr txBox="1"/>
          <p:nvPr>
            <p:ph type="title"/>
          </p:nvPr>
        </p:nvSpPr>
        <p:spPr>
          <a:xfrm>
            <a:off x="490275" y="1242050"/>
            <a:ext cx="8341800" cy="3111600"/>
          </a:xfrm>
          <a:prstGeom prst="rect">
            <a:avLst/>
          </a:prstGeom>
          <a:no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SzPts val="3000"/>
              <a:buNone/>
            </a:pPr>
            <a:r>
              <a:rPr lang="en" sz="1800">
                <a:solidFill>
                  <a:srgbClr val="FFE599"/>
                </a:solidFill>
              </a:rPr>
              <a:t>Since node 11.x.x all microtasks scheduled in timer callback are executed right after the callback finishes. Even if there are other timer callbacks in queue. </a:t>
            </a:r>
            <a:endParaRPr sz="1800">
              <a:solidFill>
                <a:srgbClr val="FFE599"/>
              </a:solidFill>
            </a:endParaRPr>
          </a:p>
          <a:p>
            <a:pPr indent="0" lvl="0" marL="0" rtl="0" algn="ctr">
              <a:lnSpc>
                <a:spcPct val="200000"/>
              </a:lnSpc>
              <a:spcBef>
                <a:spcPts val="0"/>
              </a:spcBef>
              <a:spcAft>
                <a:spcPts val="0"/>
              </a:spcAft>
              <a:buSzPts val="3000"/>
              <a:buNone/>
            </a:pPr>
            <a:r>
              <a:rPr lang="en" sz="1800">
                <a:solidFill>
                  <a:srgbClr val="FFE599"/>
                </a:solidFill>
              </a:rPr>
              <a:t>This applies both  to setTimeout and setImmediate</a:t>
            </a:r>
            <a:endParaRPr sz="1800">
              <a:solidFill>
                <a:srgbClr val="FFE599"/>
              </a:solidFill>
            </a:endParaRPr>
          </a:p>
        </p:txBody>
      </p:sp>
      <p:sp>
        <p:nvSpPr>
          <p:cNvPr id="388" name="Google Shape;388;p47"/>
          <p:cNvSpPr txBox="1"/>
          <p:nvPr>
            <p:ph type="title"/>
          </p:nvPr>
        </p:nvSpPr>
        <p:spPr>
          <a:xfrm>
            <a:off x="1933875" y="410000"/>
            <a:ext cx="68982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FFE599"/>
                </a:solidFill>
              </a:rPr>
              <a:t>Microtasks and timers</a:t>
            </a:r>
            <a:endParaRPr>
              <a:solidFill>
                <a:srgbClr val="FFE599"/>
              </a:solidFill>
            </a:endParaRPr>
          </a:p>
        </p:txBody>
      </p:sp>
      <p:pic>
        <p:nvPicPr>
          <p:cNvPr id="389" name="Google Shape;389;p47"/>
          <p:cNvPicPr preferRelativeResize="0"/>
          <p:nvPr/>
        </p:nvPicPr>
        <p:blipFill rotWithShape="1">
          <a:blip r:embed="rId3">
            <a:alphaModFix/>
          </a:blip>
          <a:srcRect b="0" l="0" r="0" t="0"/>
          <a:stretch/>
        </p:blipFill>
        <p:spPr>
          <a:xfrm>
            <a:off x="311700" y="280100"/>
            <a:ext cx="1416272" cy="867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93" name="Shape 393"/>
        <p:cNvGrpSpPr/>
        <p:nvPr/>
      </p:nvGrpSpPr>
      <p:grpSpPr>
        <a:xfrm>
          <a:off x="0" y="0"/>
          <a:ext cx="0" cy="0"/>
          <a:chOff x="0" y="0"/>
          <a:chExt cx="0" cy="0"/>
        </a:xfrm>
      </p:grpSpPr>
      <p:sp>
        <p:nvSpPr>
          <p:cNvPr id="394" name="Google Shape;394;p48"/>
          <p:cNvSpPr txBox="1"/>
          <p:nvPr>
            <p:ph type="title"/>
          </p:nvPr>
        </p:nvSpPr>
        <p:spPr>
          <a:xfrm>
            <a:off x="490250" y="526350"/>
            <a:ext cx="55443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rgbClr val="FFE599"/>
                </a:solidFill>
              </a:rPr>
              <a:t>Timers and microtasks demo</a:t>
            </a:r>
            <a:endParaRPr>
              <a:solidFill>
                <a:srgbClr val="FFE59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98" name="Shape 398"/>
        <p:cNvGrpSpPr/>
        <p:nvPr/>
      </p:nvGrpSpPr>
      <p:grpSpPr>
        <a:xfrm>
          <a:off x="0" y="0"/>
          <a:ext cx="0" cy="0"/>
          <a:chOff x="0" y="0"/>
          <a:chExt cx="0" cy="0"/>
        </a:xfrm>
      </p:grpSpPr>
      <p:sp>
        <p:nvSpPr>
          <p:cNvPr id="399" name="Google Shape;399;p49"/>
          <p:cNvSpPr txBox="1"/>
          <p:nvPr>
            <p:ph type="title"/>
          </p:nvPr>
        </p:nvSpPr>
        <p:spPr>
          <a:xfrm>
            <a:off x="490250" y="526350"/>
            <a:ext cx="55443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rgbClr val="FFE599"/>
                </a:solidFill>
              </a:rPr>
              <a:t>Full event loop demo</a:t>
            </a:r>
            <a:endParaRPr>
              <a:solidFill>
                <a:srgbClr val="FFE5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598100" y="1588975"/>
            <a:ext cx="8222100" cy="140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Threads? </a:t>
            </a:r>
            <a:endParaRPr/>
          </a:p>
          <a:p>
            <a:pPr indent="0" lvl="0" marL="0" rtl="0" algn="l">
              <a:lnSpc>
                <a:spcPct val="100000"/>
              </a:lnSpc>
              <a:spcBef>
                <a:spcPts val="0"/>
              </a:spcBef>
              <a:spcAft>
                <a:spcPts val="0"/>
              </a:spcAft>
              <a:buSzPts val="4200"/>
              <a:buNone/>
            </a:pPr>
            <a:r>
              <a:rPr lang="en"/>
              <a:t>But node is single threaded!*</a:t>
            </a:r>
            <a:endParaRPr/>
          </a:p>
        </p:txBody>
      </p:sp>
      <p:sp>
        <p:nvSpPr>
          <p:cNvPr id="113" name="Google Shape;113;p5"/>
          <p:cNvSpPr txBox="1"/>
          <p:nvPr/>
        </p:nvSpPr>
        <p:spPr>
          <a:xfrm>
            <a:off x="598100" y="4707025"/>
            <a:ext cx="35970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AA84F"/>
                </a:solidFill>
                <a:latin typeface="Roboto"/>
                <a:ea typeface="Roboto"/>
                <a:cs typeface="Roboto"/>
                <a:sym typeface="Roboto"/>
              </a:rPr>
              <a:t>*Except when it is not</a:t>
            </a:r>
            <a:endParaRPr b="0" i="0" sz="1400" u="none" cap="none" strike="noStrike">
              <a:solidFill>
                <a:srgbClr val="6AA84F"/>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03" name="Shape 403"/>
        <p:cNvGrpSpPr/>
        <p:nvPr/>
      </p:nvGrpSpPr>
      <p:grpSpPr>
        <a:xfrm>
          <a:off x="0" y="0"/>
          <a:ext cx="0" cy="0"/>
          <a:chOff x="0" y="0"/>
          <a:chExt cx="0" cy="0"/>
        </a:xfrm>
      </p:grpSpPr>
      <p:sp>
        <p:nvSpPr>
          <p:cNvPr id="404" name="Google Shape;404;p50"/>
          <p:cNvSpPr txBox="1"/>
          <p:nvPr>
            <p:ph type="title"/>
          </p:nvPr>
        </p:nvSpPr>
        <p:spPr>
          <a:xfrm>
            <a:off x="490250" y="526350"/>
            <a:ext cx="78630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rgbClr val="FFE599"/>
                </a:solidFill>
              </a:rPr>
              <a:t>Clinic and event loop delays measuring</a:t>
            </a:r>
            <a:endParaRPr>
              <a:solidFill>
                <a:srgbClr val="FFE59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Tools and  further reading</a:t>
            </a:r>
            <a:endParaRPr/>
          </a:p>
        </p:txBody>
      </p:sp>
      <p:sp>
        <p:nvSpPr>
          <p:cNvPr id="410" name="Google Shape;410;p5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Arial"/>
              <a:buChar char="●"/>
            </a:pPr>
            <a:r>
              <a:rPr lang="en" u="sng">
                <a:solidFill>
                  <a:schemeClr val="hlink"/>
                </a:solidFill>
                <a:latin typeface="Arial"/>
                <a:ea typeface="Arial"/>
                <a:cs typeface="Arial"/>
                <a:sym typeface="Arial"/>
                <a:hlinkClick r:id="rId3"/>
              </a:rPr>
              <a:t>https://clinicjs.org/</a:t>
            </a:r>
            <a:endParaRPr/>
          </a:p>
          <a:p>
            <a:pPr indent="-342900" lvl="0" marL="457200" rtl="0" algn="l">
              <a:lnSpc>
                <a:spcPct val="200000"/>
              </a:lnSpc>
              <a:spcBef>
                <a:spcPts val="0"/>
              </a:spcBef>
              <a:spcAft>
                <a:spcPts val="0"/>
              </a:spcAft>
              <a:buSzPts val="1800"/>
              <a:buFont typeface="Arial"/>
              <a:buChar char="●"/>
            </a:pPr>
            <a:r>
              <a:rPr lang="en" u="sng">
                <a:solidFill>
                  <a:schemeClr val="hlink"/>
                </a:solidFill>
                <a:latin typeface="Arial"/>
                <a:ea typeface="Arial"/>
                <a:cs typeface="Arial"/>
                <a:sym typeface="Arial"/>
                <a:hlinkClick r:id="rId4"/>
              </a:rPr>
              <a:t>https://www.npmjs.com/package/autocannon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14" name="Shape 414"/>
        <p:cNvGrpSpPr/>
        <p:nvPr/>
      </p:nvGrpSpPr>
      <p:grpSpPr>
        <a:xfrm>
          <a:off x="0" y="0"/>
          <a:ext cx="0" cy="0"/>
          <a:chOff x="0" y="0"/>
          <a:chExt cx="0" cy="0"/>
        </a:xfrm>
      </p:grpSpPr>
      <p:sp>
        <p:nvSpPr>
          <p:cNvPr id="415" name="Google Shape;415;p52"/>
          <p:cNvSpPr txBox="1"/>
          <p:nvPr>
            <p:ph type="title"/>
          </p:nvPr>
        </p:nvSpPr>
        <p:spPr>
          <a:xfrm>
            <a:off x="490250" y="526350"/>
            <a:ext cx="55443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rgbClr val="FFE599"/>
                </a:solidFill>
              </a:rPr>
              <a:t>“Hardcore” async trickery demo</a:t>
            </a:r>
            <a:endParaRPr>
              <a:solidFill>
                <a:srgbClr val="FFE59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19" name="Shape 419"/>
        <p:cNvGrpSpPr/>
        <p:nvPr/>
      </p:nvGrpSpPr>
      <p:grpSpPr>
        <a:xfrm>
          <a:off x="0" y="0"/>
          <a:ext cx="0" cy="0"/>
          <a:chOff x="0" y="0"/>
          <a:chExt cx="0" cy="0"/>
        </a:xfrm>
      </p:grpSpPr>
      <p:sp>
        <p:nvSpPr>
          <p:cNvPr id="420" name="Google Shape;420;p53"/>
          <p:cNvSpPr txBox="1"/>
          <p:nvPr>
            <p:ph type="title"/>
          </p:nvPr>
        </p:nvSpPr>
        <p:spPr>
          <a:xfrm>
            <a:off x="490250" y="526350"/>
            <a:ext cx="55443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7200">
                <a:solidFill>
                  <a:srgbClr val="FFE599"/>
                </a:solidFill>
              </a:rPr>
              <a:t>Q&amp;A</a:t>
            </a:r>
            <a:endParaRPr sz="7200">
              <a:solidFill>
                <a:srgbClr val="FFE5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90250" y="526350"/>
            <a:ext cx="7042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All the JS, V8 and event loop run in one thread called the main thread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490250" y="526350"/>
            <a:ext cx="82923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Some of Node.js async C++ backed methods might run </a:t>
            </a:r>
            <a:r>
              <a:rPr lang="en">
                <a:solidFill>
                  <a:srgbClr val="FFD966"/>
                </a:solidFill>
              </a:rPr>
              <a:t>outside</a:t>
            </a:r>
            <a:r>
              <a:rPr lang="en">
                <a:solidFill>
                  <a:srgbClr val="F1C232"/>
                </a:solidFill>
              </a:rPr>
              <a:t> </a:t>
            </a:r>
            <a:r>
              <a:rPr lang="en"/>
              <a:t>of the main thread!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472100" y="4109950"/>
            <a:ext cx="7687500" cy="87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It is code time</a:t>
            </a:r>
            <a:endParaRPr/>
          </a:p>
        </p:txBody>
      </p:sp>
      <p:pic>
        <p:nvPicPr>
          <p:cNvPr id="129" name="Google Shape;129;p8"/>
          <p:cNvPicPr preferRelativeResize="0"/>
          <p:nvPr/>
        </p:nvPicPr>
        <p:blipFill rotWithShape="1">
          <a:blip r:embed="rId3">
            <a:alphaModFix/>
          </a:blip>
          <a:srcRect b="0" l="0" r="0" t="0"/>
          <a:stretch/>
        </p:blipFill>
        <p:spPr>
          <a:xfrm>
            <a:off x="1961625" y="727748"/>
            <a:ext cx="4708425" cy="338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Synchronous crypto results 4 calls x 4 cores</a:t>
            </a:r>
            <a:endParaRPr/>
          </a:p>
        </p:txBody>
      </p:sp>
      <p:pic>
        <p:nvPicPr>
          <p:cNvPr id="135" name="Google Shape;135;p9"/>
          <p:cNvPicPr preferRelativeResize="0"/>
          <p:nvPr/>
        </p:nvPicPr>
        <p:blipFill rotWithShape="1">
          <a:blip r:embed="rId3">
            <a:alphaModFix/>
          </a:blip>
          <a:srcRect b="0" l="0" r="0" t="0"/>
          <a:stretch/>
        </p:blipFill>
        <p:spPr>
          <a:xfrm>
            <a:off x="789175" y="1155250"/>
            <a:ext cx="7774650" cy="3725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10570F"/>
      </a:dk1>
      <a:lt1>
        <a:srgbClr val="FFFFFF"/>
      </a:lt1>
      <a:dk2>
        <a:srgbClr val="434343"/>
      </a:dk2>
      <a:lt2>
        <a:srgbClr val="999999"/>
      </a:lt2>
      <a:accent1>
        <a:srgbClr val="233621"/>
      </a:accent1>
      <a:accent2>
        <a:srgbClr val="43853D"/>
      </a:accent2>
      <a:accent3>
        <a:srgbClr val="224121"/>
      </a:accent3>
      <a:accent4>
        <a:srgbClr val="34442C"/>
      </a:accent4>
      <a:accent5>
        <a:srgbClr val="87B47A"/>
      </a:accent5>
      <a:accent6>
        <a:srgbClr val="2F6D2A"/>
      </a:accent6>
      <a:hlink>
        <a:srgbClr val="6AA84F"/>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