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0" r:id="rId9"/>
    <p:sldId id="281" r:id="rId10"/>
    <p:sldId id="282" r:id="rId11"/>
    <p:sldId id="261" r:id="rId12"/>
    <p:sldId id="283" r:id="rId13"/>
    <p:sldId id="262" r:id="rId14"/>
    <p:sldId id="263" r:id="rId15"/>
    <p:sldId id="264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176FC3-938D-46E8-A3D4-1FE3E1888109}" v="1" dt="2022-08-15T12:57:20.72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24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-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tem Adel, Vodafone" userId="a8bc9139-ca19-402b-be14-4aa8c49e6fd0" providerId="ADAL" clId="{DF176FC3-938D-46E8-A3D4-1FE3E1888109}"/>
    <pc:docChg chg="addSld modSld sldOrd">
      <pc:chgData name="Hatem Adel, Vodafone" userId="a8bc9139-ca19-402b-be14-4aa8c49e6fd0" providerId="ADAL" clId="{DF176FC3-938D-46E8-A3D4-1FE3E1888109}" dt="2022-08-15T12:57:29.260" v="8" actId="20577"/>
      <pc:docMkLst>
        <pc:docMk/>
      </pc:docMkLst>
      <pc:sldChg chg="modSp add mod ord">
        <pc:chgData name="Hatem Adel, Vodafone" userId="a8bc9139-ca19-402b-be14-4aa8c49e6fd0" providerId="ADAL" clId="{DF176FC3-938D-46E8-A3D4-1FE3E1888109}" dt="2022-08-15T12:57:29.260" v="8" actId="20577"/>
        <pc:sldMkLst>
          <pc:docMk/>
          <pc:sldMk cId="271923492" sldId="284"/>
        </pc:sldMkLst>
        <pc:spChg chg="mod">
          <ac:chgData name="Hatem Adel, Vodafone" userId="a8bc9139-ca19-402b-be14-4aa8c49e6fd0" providerId="ADAL" clId="{DF176FC3-938D-46E8-A3D4-1FE3E1888109}" dt="2022-08-15T12:57:29.260" v="8" actId="20577"/>
          <ac:spMkLst>
            <pc:docMk/>
            <pc:sldMk cId="271923492" sldId="284"/>
            <ac:spMk id="19" creationId="{31EBF600-1098-4A50-AF3D-91E026D3601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FCD50D-240B-4202-BA15-9436303309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86A40-88CC-4CF8-A82C-0522A84173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78CE2-C833-4BFB-B646-A41BF50DD3DE}" type="datetimeFigureOut">
              <a:rPr lang="en-US" smtClean="0"/>
              <a:t>8/15/2022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1F718-5D0C-484C-9E94-4002D1F60A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6DE25-1D25-4297-ACEE-43B0A6165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06342-55CD-4F55-9921-27DD6E1BA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51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5D0CA-A9EA-4786-92CB-50D9D9B29FEF}" type="datetimeFigureOut">
              <a:rPr lang="en-US" smtClean="0"/>
              <a:t>8/15/2022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86772-94DE-41DD-845F-738AE05EE9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2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86772-94DE-41DD-845F-738AE05EE90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165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86772-94DE-41DD-845F-738AE05EE90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82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BE5F371-5525-435D-A976-3813CDC7E2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32B57-459F-4669-8A88-96A6A1E147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33925" y="0"/>
            <a:ext cx="5758075" cy="5391215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tIns="5394960" anchor="b"/>
          <a:lstStyle>
            <a:lvl1pPr>
              <a:lnSpc>
                <a:spcPct val="80000"/>
              </a:lnSpc>
              <a:defRPr sz="60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F4472392-D2F6-424E-BA23-46AF83099F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33926" y="5391215"/>
            <a:ext cx="5758074" cy="1466785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49209FF-BA53-4DEA-823A-B6660FF16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4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434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8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for Product Launch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raphic 43">
            <a:extLst>
              <a:ext uri="{FF2B5EF4-FFF2-40B4-BE49-F238E27FC236}">
                <a16:creationId xmlns:a16="http://schemas.microsoft.com/office/drawing/2014/main" id="{D76CD6FD-D22D-437F-BDAE-7B3ECB0EF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9937" y="0"/>
            <a:ext cx="7462063" cy="6858000"/>
          </a:xfrm>
          <a:custGeom>
            <a:avLst/>
            <a:gdLst>
              <a:gd name="connsiteX0" fmla="*/ 2766060 w 5591365"/>
              <a:gd name="connsiteY0" fmla="*/ 1566101 h 5138737"/>
              <a:gd name="connsiteX1" fmla="*/ 658749 w 5591365"/>
              <a:gd name="connsiteY1" fmla="*/ 2875979 h 5138737"/>
              <a:gd name="connsiteX2" fmla="*/ 0 w 5591365"/>
              <a:gd name="connsiteY2" fmla="*/ 4702016 h 5138737"/>
              <a:gd name="connsiteX3" fmla="*/ 26670 w 5591365"/>
              <a:gd name="connsiteY3" fmla="*/ 5138738 h 5138737"/>
              <a:gd name="connsiteX4" fmla="*/ 2675763 w 5591365"/>
              <a:gd name="connsiteY4" fmla="*/ 5138738 h 5138737"/>
              <a:gd name="connsiteX5" fmla="*/ 2481072 w 5591365"/>
              <a:gd name="connsiteY5" fmla="*/ 4439984 h 5138737"/>
              <a:gd name="connsiteX6" fmla="*/ 2804636 w 5591365"/>
              <a:gd name="connsiteY6" fmla="*/ 3584734 h 5138737"/>
              <a:gd name="connsiteX7" fmla="*/ 3798570 w 5591365"/>
              <a:gd name="connsiteY7" fmla="*/ 2814257 h 5138737"/>
              <a:gd name="connsiteX8" fmla="*/ 5378101 w 5591365"/>
              <a:gd name="connsiteY8" fmla="*/ 4717352 h 5138737"/>
              <a:gd name="connsiteX9" fmla="*/ 4949381 w 5591365"/>
              <a:gd name="connsiteY9" fmla="*/ 5138642 h 5138737"/>
              <a:gd name="connsiteX10" fmla="*/ 5591366 w 5591365"/>
              <a:gd name="connsiteY10" fmla="*/ 5138642 h 5138737"/>
              <a:gd name="connsiteX11" fmla="*/ 5591366 w 5591365"/>
              <a:gd name="connsiteY11" fmla="*/ 0 h 5138737"/>
              <a:gd name="connsiteX12" fmla="*/ 5397056 w 5591365"/>
              <a:gd name="connsiteY12" fmla="*/ 0 h 5138737"/>
              <a:gd name="connsiteX13" fmla="*/ 4684681 w 5591365"/>
              <a:gd name="connsiteY13" fmla="*/ 595217 h 5138737"/>
              <a:gd name="connsiteX14" fmla="*/ 4254627 w 5591365"/>
              <a:gd name="connsiteY14" fmla="*/ 0 h 5138737"/>
              <a:gd name="connsiteX15" fmla="*/ 1910620 w 5591365"/>
              <a:gd name="connsiteY15" fmla="*/ 0 h 5138737"/>
              <a:gd name="connsiteX16" fmla="*/ 2018633 w 5591365"/>
              <a:gd name="connsiteY16" fmla="*/ 314039 h 5138737"/>
              <a:gd name="connsiteX17" fmla="*/ 2766060 w 5591365"/>
              <a:gd name="connsiteY17" fmla="*/ 1566101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91365" h="5138737">
                <a:moveTo>
                  <a:pt x="2766060" y="1566101"/>
                </a:moveTo>
                <a:cubicBezTo>
                  <a:pt x="1800416" y="1946243"/>
                  <a:pt x="1097947" y="2382869"/>
                  <a:pt x="658749" y="2875979"/>
                </a:cubicBezTo>
                <a:cubicBezTo>
                  <a:pt x="219551" y="3368993"/>
                  <a:pt x="0" y="3977735"/>
                  <a:pt x="0" y="4702016"/>
                </a:cubicBezTo>
                <a:cubicBezTo>
                  <a:pt x="0" y="4853178"/>
                  <a:pt x="9049" y="4998720"/>
                  <a:pt x="26670" y="5138738"/>
                </a:cubicBezTo>
                <a:lnTo>
                  <a:pt x="2675763" y="5138738"/>
                </a:lnTo>
                <a:cubicBezTo>
                  <a:pt x="2546033" y="4937951"/>
                  <a:pt x="2481072" y="4705065"/>
                  <a:pt x="2481072" y="4439984"/>
                </a:cubicBezTo>
                <a:cubicBezTo>
                  <a:pt x="2481072" y="4136898"/>
                  <a:pt x="2588990" y="3851815"/>
                  <a:pt x="2804636" y="3584734"/>
                </a:cubicBezTo>
                <a:cubicBezTo>
                  <a:pt x="3020378" y="3317653"/>
                  <a:pt x="3351657" y="3060764"/>
                  <a:pt x="3798570" y="2814257"/>
                </a:cubicBezTo>
                <a:lnTo>
                  <a:pt x="5378101" y="4717352"/>
                </a:lnTo>
                <a:cubicBezTo>
                  <a:pt x="5225510" y="4879181"/>
                  <a:pt x="5082635" y="5019580"/>
                  <a:pt x="4949381" y="5138642"/>
                </a:cubicBezTo>
                <a:lnTo>
                  <a:pt x="5591366" y="5138642"/>
                </a:lnTo>
                <a:lnTo>
                  <a:pt x="5591366" y="0"/>
                </a:lnTo>
                <a:lnTo>
                  <a:pt x="5397056" y="0"/>
                </a:lnTo>
                <a:cubicBezTo>
                  <a:pt x="5226368" y="200978"/>
                  <a:pt x="4988910" y="399383"/>
                  <a:pt x="4684681" y="595217"/>
                </a:cubicBezTo>
                <a:cubicBezTo>
                  <a:pt x="4507230" y="377000"/>
                  <a:pt x="4364070" y="178689"/>
                  <a:pt x="4254627" y="0"/>
                </a:cubicBezTo>
                <a:lnTo>
                  <a:pt x="1910620" y="0"/>
                </a:lnTo>
                <a:cubicBezTo>
                  <a:pt x="1941005" y="105728"/>
                  <a:pt x="1976914" y="210407"/>
                  <a:pt x="2018633" y="314039"/>
                </a:cubicBezTo>
                <a:cubicBezTo>
                  <a:pt x="2172748" y="696754"/>
                  <a:pt x="2421922" y="1114044"/>
                  <a:pt x="2766060" y="15661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08A071-1D5B-4870-BDE1-3D7860940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1584731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C4D3E7-34AF-4BBC-820B-B9D5B5582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3058235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35B180-197F-4655-9DF9-6F97871FD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4531739"/>
            <a:ext cx="1435618" cy="1239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E411CF-DDD5-47E6-AE48-6E78CED74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8164" y="1584731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CE1B6-B343-4CB0-8870-8F3029C94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8164" y="3058235"/>
            <a:ext cx="1435618" cy="1239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DF789-75CD-4A82-A55E-B3FA178A94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531" y="521208"/>
            <a:ext cx="10302551" cy="535197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8148E7C4-0020-4D4D-98B4-CF74932ABA7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1983" y="1584731"/>
            <a:ext cx="1435618" cy="12395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B661FBF8-345F-44C0-8E07-2ADA2912EB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78239" y="1530267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443AAEC-2D13-4AEA-B6F3-64CD19F537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78031" y="1798653"/>
            <a:ext cx="3365018" cy="10255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E645377D-2B37-46EC-85C8-CA0175FE7C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98439" y="1584731"/>
            <a:ext cx="1435618" cy="12395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2BEF198A-8B55-4495-8E2C-7353D5ECB3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22399" y="1530267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C1789F23-CF61-46B6-8E1F-7AB61D2742D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22191" y="1798653"/>
            <a:ext cx="3365018" cy="10255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F3E1A50-0136-4F59-B77E-5F459F00AF3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1982" y="3058235"/>
            <a:ext cx="1435618" cy="12395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0D867EC1-9F32-4507-9D3D-FD5C7065FB9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68798" y="3025216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273B4FE0-4DD8-43E5-A806-A3B5C606560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568590" y="3293602"/>
            <a:ext cx="3365018" cy="10031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49B6558B-2AB2-4BB0-B77C-1E54894F068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8438" y="3058235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0AF68C32-9E9C-41F0-9ACB-81A5B8E061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912958" y="3025216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B4555F9F-B048-4A3C-B1BD-6092008CEC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12750" y="3293602"/>
            <a:ext cx="3365018" cy="10031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F587FCAF-B449-43EB-AE84-1BF56D4ADA9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51982" y="4531739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C2A235B5-899D-4620-B89E-715B10591A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3951" y="4494630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7EA8C6DF-B88C-428A-90D8-86C317465F2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563743" y="4763016"/>
            <a:ext cx="3365018" cy="10031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E0C1B-BDF6-473C-82EC-3298F22A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F3231-43C6-49F7-B336-0E3A56D6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1B9FC-FE60-4D5B-A7C5-BE8486B6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93008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E419E45-DB97-4DFC-BDE1-B4AD51B0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1503644"/>
            <a:ext cx="12192001" cy="536486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81C62C9-FFA2-4AEE-8FC3-A4DAEFE274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562" y="514418"/>
            <a:ext cx="10515600" cy="501852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AA5994-F868-4A06-B33A-66C8B51E9E5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495425"/>
            <a:ext cx="10515600" cy="4649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47C33-5A7A-4AED-9A52-3C23B79C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DD258-4C4D-43B4-8A76-71FB3C4F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DB112-1E48-4647-82C7-DB5A1769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45974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eas of Focu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phic 11">
            <a:extLst>
              <a:ext uri="{FF2B5EF4-FFF2-40B4-BE49-F238E27FC236}">
                <a16:creationId xmlns:a16="http://schemas.microsoft.com/office/drawing/2014/main" id="{EC3DDEF0-31D2-4F9A-BC90-624839FC6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73204" y="0"/>
            <a:ext cx="7641807" cy="6858000"/>
          </a:xfrm>
          <a:custGeom>
            <a:avLst/>
            <a:gdLst>
              <a:gd name="connsiteX0" fmla="*/ 1545336 w 5726048"/>
              <a:gd name="connsiteY0" fmla="*/ 0 h 5138737"/>
              <a:gd name="connsiteX1" fmla="*/ 0 w 5726048"/>
              <a:gd name="connsiteY1" fmla="*/ 5138738 h 5138737"/>
              <a:gd name="connsiteX2" fmla="*/ 1837754 w 5726048"/>
              <a:gd name="connsiteY2" fmla="*/ 5138738 h 5138737"/>
              <a:gd name="connsiteX3" fmla="*/ 2697385 w 5726048"/>
              <a:gd name="connsiteY3" fmla="*/ 1510760 h 5138737"/>
              <a:gd name="connsiteX4" fmla="*/ 3593211 w 5726048"/>
              <a:gd name="connsiteY4" fmla="*/ 5138738 h 5138737"/>
              <a:gd name="connsiteX5" fmla="*/ 5726049 w 5726048"/>
              <a:gd name="connsiteY5" fmla="*/ 5138738 h 5138737"/>
              <a:gd name="connsiteX6" fmla="*/ 4256056 w 5726048"/>
              <a:gd name="connsiteY6" fmla="*/ 0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6048" h="5138737">
                <a:moveTo>
                  <a:pt x="1545336" y="0"/>
                </a:moveTo>
                <a:lnTo>
                  <a:pt x="0" y="5138738"/>
                </a:lnTo>
                <a:lnTo>
                  <a:pt x="1837754" y="5138738"/>
                </a:lnTo>
                <a:lnTo>
                  <a:pt x="2697385" y="1510760"/>
                </a:lnTo>
                <a:lnTo>
                  <a:pt x="3593211" y="5138738"/>
                </a:lnTo>
                <a:lnTo>
                  <a:pt x="5726049" y="5138738"/>
                </a:lnTo>
                <a:lnTo>
                  <a:pt x="4256056" y="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52DBD-FCE3-4200-8796-599AD76DB9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6862" y="894716"/>
            <a:ext cx="10515600" cy="495300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4275A5D8-FFDD-4BA1-A19F-78CC721D90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0915" y="2215197"/>
            <a:ext cx="4376935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0916AEE1-7FDC-405E-B7F8-C3A7FEBD07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0707" y="2637562"/>
            <a:ext cx="4376489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244466E-4E38-43BC-A275-2E83B59875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3464" y="2215196"/>
            <a:ext cx="4376935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BDF3609D-E7F8-453C-B1CF-2E48118DEE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3945" y="2637561"/>
            <a:ext cx="4376490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8B6E9-9794-42AA-BDE2-2F9DF183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9A997-FE21-4068-BD9C-7510BF6E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42B91-07C6-4985-8E15-8D98F1A5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853136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 We Get The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1">
            <a:extLst>
              <a:ext uri="{FF2B5EF4-FFF2-40B4-BE49-F238E27FC236}">
                <a16:creationId xmlns:a16="http://schemas.microsoft.com/office/drawing/2014/main" id="{F35C7915-2A65-44A0-8407-F3A9430EA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73204" y="0"/>
            <a:ext cx="7641807" cy="6858000"/>
          </a:xfrm>
          <a:custGeom>
            <a:avLst/>
            <a:gdLst>
              <a:gd name="connsiteX0" fmla="*/ 1545336 w 5726048"/>
              <a:gd name="connsiteY0" fmla="*/ 0 h 5138737"/>
              <a:gd name="connsiteX1" fmla="*/ 0 w 5726048"/>
              <a:gd name="connsiteY1" fmla="*/ 5138738 h 5138737"/>
              <a:gd name="connsiteX2" fmla="*/ 1837754 w 5726048"/>
              <a:gd name="connsiteY2" fmla="*/ 5138738 h 5138737"/>
              <a:gd name="connsiteX3" fmla="*/ 2697385 w 5726048"/>
              <a:gd name="connsiteY3" fmla="*/ 1510760 h 5138737"/>
              <a:gd name="connsiteX4" fmla="*/ 3593211 w 5726048"/>
              <a:gd name="connsiteY4" fmla="*/ 5138738 h 5138737"/>
              <a:gd name="connsiteX5" fmla="*/ 5726049 w 5726048"/>
              <a:gd name="connsiteY5" fmla="*/ 5138738 h 5138737"/>
              <a:gd name="connsiteX6" fmla="*/ 4256056 w 5726048"/>
              <a:gd name="connsiteY6" fmla="*/ 0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6048" h="5138737">
                <a:moveTo>
                  <a:pt x="1545336" y="0"/>
                </a:moveTo>
                <a:lnTo>
                  <a:pt x="0" y="5138738"/>
                </a:lnTo>
                <a:lnTo>
                  <a:pt x="1837754" y="5138738"/>
                </a:lnTo>
                <a:lnTo>
                  <a:pt x="2697385" y="1510760"/>
                </a:lnTo>
                <a:lnTo>
                  <a:pt x="3593211" y="5138738"/>
                </a:lnTo>
                <a:lnTo>
                  <a:pt x="5726049" y="5138738"/>
                </a:lnTo>
                <a:lnTo>
                  <a:pt x="4256056" y="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257D4-C810-4CFA-8B86-45EE05E1BC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869" y="893674"/>
            <a:ext cx="10515600" cy="495300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23C10DEF-E8ED-436F-B228-86D73E3D45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5100" y="2216238"/>
            <a:ext cx="3604193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4CD509E6-3210-4BEC-B28E-BFF3CBD21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93" y="2638603"/>
            <a:ext cx="360382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98D55AF8-203B-4573-910D-40DAA7E391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6540" y="2216238"/>
            <a:ext cx="3604193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AD2DFF4B-F817-4BFC-B12F-1E0457EF07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6333" y="2638603"/>
            <a:ext cx="360382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C8EFF5B-8675-4033-9576-3B84EED6C6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07980" y="2216238"/>
            <a:ext cx="3387610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B47FAE44-E9F0-4F90-9E79-AFB6CE26F4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07772" y="2638603"/>
            <a:ext cx="3387265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B9BDF-11CB-4EA0-B2E4-1CD82B6E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40558-56C3-4F42-A159-12BF8872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91AB6-67A9-4FEE-98C9-495A1CCB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24570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5036E8E-72DC-4FB2-BC8F-CA1AD2F3B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0" y="0"/>
            <a:ext cx="6095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5E96FC-B47B-4DA1-9369-B765A705FA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2287" y="2068863"/>
            <a:ext cx="4594823" cy="557552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8800B990-833E-4C0D-A433-B21CF9A79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2287" y="2626414"/>
            <a:ext cx="4259684" cy="285999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7627E8A-9EB4-41E2-8847-B5BDD7FC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62D8A98-3508-4B88-A239-BBFF76D51F4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6C103218-0175-45B7-900A-DF77A2CC6BE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999" y="3429000"/>
            <a:ext cx="6096000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F1478D8-A909-4307-9777-531032CF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998" y="6356350"/>
            <a:ext cx="3249170" cy="501649"/>
          </a:xfrm>
          <a:solidFill>
            <a:schemeClr val="accent1">
              <a:lumMod val="50000"/>
              <a:alpha val="9000"/>
            </a:schemeClr>
          </a:solidFill>
        </p:spPr>
        <p:txBody>
          <a:bodyPr lIns="365760" bIns="182880"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33DDC16-EF3C-4507-A82A-86B1B82C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45167" y="6356350"/>
            <a:ext cx="2846831" cy="501650"/>
          </a:xfrm>
          <a:solidFill>
            <a:schemeClr val="accent1">
              <a:lumMod val="50000"/>
              <a:alpha val="9000"/>
            </a:schemeClr>
          </a:solidFill>
        </p:spPr>
        <p:txBody>
          <a:bodyPr rIns="594360" bIns="18288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052999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61E42000-EF35-469E-8324-0C7BD97E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FEB11-3B93-4C0A-A820-D5B092929B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5575851" cy="4210387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68680" bIns="182880" anchor="b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CE695F7E-76BA-4A5F-9C71-C47DD1B567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210388"/>
            <a:ext cx="5575849" cy="2118216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anchor="t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6E471-F864-4D68-9682-2E010837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" y="6331226"/>
            <a:ext cx="3497063" cy="526774"/>
          </a:xfrm>
          <a:solidFill>
            <a:schemeClr val="accent1">
              <a:lumMod val="50000"/>
              <a:alpha val="9000"/>
            </a:schemeClr>
          </a:solidFill>
        </p:spPr>
        <p:txBody>
          <a:bodyPr lIns="850392" bIns="13716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2384D-15A3-4765-AA16-FD8F27E5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36472"/>
            <a:ext cx="5197878" cy="529397"/>
          </a:xfrm>
          <a:solidFill>
            <a:schemeClr val="accent1">
              <a:lumMod val="50000"/>
              <a:alpha val="9000"/>
            </a:schemeClr>
          </a:solidFill>
        </p:spPr>
        <p:txBody>
          <a:bodyPr bIns="18288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BEB306-C51D-4724-AA0E-9EFA95D6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28604"/>
            <a:ext cx="3497060" cy="529396"/>
          </a:xfrm>
          <a:solidFill>
            <a:schemeClr val="accent1">
              <a:lumMod val="50000"/>
              <a:alpha val="9000"/>
            </a:schemeClr>
          </a:solidFill>
        </p:spPr>
        <p:txBody>
          <a:bodyPr rIns="585216" bIns="18288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68554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CBA8-B670-42D7-A41A-9EEF34539A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9826" y="1209670"/>
            <a:ext cx="5135764" cy="495300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D74CE58-DADF-49AA-ACA2-255E4E0CEFF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08065E7-24BC-4E6E-B716-10D3EFBE36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59826" y="1789866"/>
            <a:ext cx="5135764" cy="357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buNone/>
              <a:defRPr sz="18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810BB-89E8-42E9-835D-08D37EEA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8AC4F-C5EE-4991-A325-A93AAFB4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3368" y="6356350"/>
            <a:ext cx="2971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7D8A0-22D0-4A0F-9295-1F6FA4AA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39528" y="6356350"/>
            <a:ext cx="17560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9194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B531-EB7A-4EBE-8F44-25261902B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7463" y="986268"/>
            <a:ext cx="2893813" cy="1034385"/>
          </a:xfrm>
          <a:prstGeom prst="rect">
            <a:avLst/>
          </a:prstGeom>
        </p:spPr>
        <p:txBody>
          <a:bodyPr anchor="ctr"/>
          <a:lstStyle>
            <a:lvl1pPr algn="r"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546163CD-B898-4FBF-A465-61F3E3E870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41407" y="699461"/>
            <a:ext cx="6547507" cy="155201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E661CDF2-6D55-4CB0-89A5-D6E2B7AA89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993571"/>
            <a:ext cx="12192000" cy="38644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25E9E-378B-4941-AEA1-E4C3CD15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3497062" cy="501650"/>
          </a:xfrm>
          <a:solidFill>
            <a:schemeClr val="accent6">
              <a:alpha val="7000"/>
            </a:schemeClr>
          </a:solidFill>
        </p:spPr>
        <p:txBody>
          <a:bodyPr lIns="841248" bIns="13716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2E291-B9AF-4251-9B9C-43126377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56350"/>
            <a:ext cx="5197878" cy="501650"/>
          </a:xfrm>
          <a:solidFill>
            <a:schemeClr val="accent6">
              <a:alpha val="7000"/>
            </a:schemeClr>
          </a:solidFill>
        </p:spPr>
        <p:txBody>
          <a:bodyPr bIns="18288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57E80-C904-497A-A70B-BB9ADEB3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56350"/>
            <a:ext cx="3497060" cy="501650"/>
          </a:xfrm>
          <a:solidFill>
            <a:schemeClr val="accent6">
              <a:alpha val="7000"/>
            </a:schemeClr>
          </a:solidFill>
        </p:spPr>
        <p:txBody>
          <a:bodyPr rIns="576072" bIns="18288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318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A64E0E-E550-49C2-B38B-9C648C6A5BB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B791D-4947-41E3-B728-76AB29D7C5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71176" y="0"/>
            <a:ext cx="4020824" cy="2300397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rIns="822960" anchor="b"/>
          <a:lstStyle>
            <a:lvl1pPr>
              <a:lnSpc>
                <a:spcPct val="80000"/>
              </a:lnSpc>
              <a:defRPr sz="4800" cap="all" spc="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3B94FF5B-17D8-4363-BD43-E7FFC770F6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1176" y="2300396"/>
            <a:ext cx="4020824" cy="4557603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tIns="0"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8409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rterly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C985EDE1-FE1A-4043-AB3E-E13190B78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1503644"/>
            <a:ext cx="12192001" cy="536486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8FCAF0-1279-48CD-BFE0-EFED8A6779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562" y="522081"/>
            <a:ext cx="10515600" cy="495300"/>
          </a:xfrm>
          <a:prstGeom prst="rect">
            <a:avLst/>
          </a:prstGeom>
        </p:spPr>
        <p:txBody>
          <a:bodyPr anchor="ctr"/>
          <a:lstStyle>
            <a:lvl1pPr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AAD25-9222-493C-B78E-39CBE372C9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53862" y="2025650"/>
            <a:ext cx="10580888" cy="4005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BDEB8E-59E0-4561-A350-0EDC248A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F8B16-6E70-48F1-ABCB-F2148C86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E72C9-BAB9-4BA3-B9CD-76AF01FE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3260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eas of Growth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13D239-DB55-46D9-B88F-C809680A2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398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9D5FC72-7358-4D0F-9641-569FD46E3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193" y="546310"/>
            <a:ext cx="7121174" cy="495301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33C1F73-10F3-4E1E-9979-32DF285843B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47725" y="1528474"/>
            <a:ext cx="6450013" cy="41287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B65BE-7BDE-4397-B2E2-054F84A8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D511C-2385-406C-93EF-6DBAA0E3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52731805-E2BE-413D-92F8-D2E87559B2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53398" y="0"/>
            <a:ext cx="4038602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D6116-4671-4C7B-A118-E31B1369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86038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650337A3-2F47-4D9A-B240-572DD3AE3F1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3DDD687-62AC-4FD3-A6C3-9857FD3187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5970123" cy="4684719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anchor="b"/>
          <a:lstStyle>
            <a:lvl1pPr>
              <a:lnSpc>
                <a:spcPct val="80000"/>
              </a:lnSpc>
              <a:spcBef>
                <a:spcPts val="1000"/>
              </a:spcBef>
              <a:defRPr sz="4000" cap="all" spc="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72DB0EA3-58EE-48BD-8592-2D27FEC19C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684719"/>
            <a:ext cx="5970123" cy="2173281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tIns="182880"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3E4EC-869C-4BBF-B0EC-C2DCA314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93A8E-14B8-4534-832A-F3787F73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66EFA-EBB1-46E4-BC21-6BD36CBA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E2DC116-1C4B-4BAE-B1C8-8EA04BBB8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4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0122" y="0"/>
            <a:ext cx="6221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0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_4-U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aphic 31">
            <a:extLst>
              <a:ext uri="{FF2B5EF4-FFF2-40B4-BE49-F238E27FC236}">
                <a16:creationId xmlns:a16="http://schemas.microsoft.com/office/drawing/2014/main" id="{CF0790E0-1B60-43FC-9885-BE17713C5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" y="0"/>
            <a:ext cx="12203044" cy="6857999"/>
            <a:chOff x="1524000" y="857250"/>
            <a:chExt cx="9143809" cy="5138737"/>
          </a:xfrm>
          <a:solidFill>
            <a:schemeClr val="accent2">
              <a:lumMod val="20000"/>
              <a:lumOff val="80000"/>
              <a:alpha val="10000"/>
            </a:schemeClr>
          </a:solidFill>
        </p:grpSpPr>
        <p:sp>
          <p:nvSpPr>
            <p:cNvPr id="34" name="Graphic 31">
              <a:extLst>
                <a:ext uri="{FF2B5EF4-FFF2-40B4-BE49-F238E27FC236}">
                  <a16:creationId xmlns:a16="http://schemas.microsoft.com/office/drawing/2014/main" id="{34F66DF3-E60A-4AA6-B3DB-F4D6D7BB0CA2}"/>
                </a:ext>
              </a:extLst>
            </p:cNvPr>
            <p:cNvSpPr/>
            <p:nvPr/>
          </p:nvSpPr>
          <p:spPr>
            <a:xfrm>
              <a:off x="1524000" y="857250"/>
              <a:ext cx="2959036" cy="5138737"/>
            </a:xfrm>
            <a:custGeom>
              <a:avLst/>
              <a:gdLst>
                <a:gd name="connsiteX0" fmla="*/ 0 w 2959036"/>
                <a:gd name="connsiteY0" fmla="*/ 0 h 5138737"/>
                <a:gd name="connsiteX1" fmla="*/ 0 w 2959036"/>
                <a:gd name="connsiteY1" fmla="*/ 5138738 h 5138737"/>
                <a:gd name="connsiteX2" fmla="*/ 2959037 w 2959036"/>
                <a:gd name="connsiteY2" fmla="*/ 5138738 h 5138737"/>
                <a:gd name="connsiteX3" fmla="*/ 926306 w 2959036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9036" h="5138737">
                  <a:moveTo>
                    <a:pt x="0" y="0"/>
                  </a:moveTo>
                  <a:lnTo>
                    <a:pt x="0" y="5138738"/>
                  </a:lnTo>
                  <a:lnTo>
                    <a:pt x="2959037" y="5138738"/>
                  </a:lnTo>
                  <a:lnTo>
                    <a:pt x="92630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Graphic 31">
              <a:extLst>
                <a:ext uri="{FF2B5EF4-FFF2-40B4-BE49-F238E27FC236}">
                  <a16:creationId xmlns:a16="http://schemas.microsoft.com/office/drawing/2014/main" id="{EE7F6774-879D-4323-A44D-99E0E5F5A719}"/>
                </a:ext>
              </a:extLst>
            </p:cNvPr>
            <p:cNvSpPr/>
            <p:nvPr/>
          </p:nvSpPr>
          <p:spPr>
            <a:xfrm>
              <a:off x="7712011" y="857250"/>
              <a:ext cx="2955798" cy="5138737"/>
            </a:xfrm>
            <a:custGeom>
              <a:avLst/>
              <a:gdLst>
                <a:gd name="connsiteX0" fmla="*/ 2032731 w 2955798"/>
                <a:gd name="connsiteY0" fmla="*/ 0 h 5138737"/>
                <a:gd name="connsiteX1" fmla="*/ 0 w 2955798"/>
                <a:gd name="connsiteY1" fmla="*/ 5138738 h 5138737"/>
                <a:gd name="connsiteX2" fmla="*/ 2955798 w 2955798"/>
                <a:gd name="connsiteY2" fmla="*/ 5138738 h 5138737"/>
                <a:gd name="connsiteX3" fmla="*/ 2955798 w 2955798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5798" h="5138737">
                  <a:moveTo>
                    <a:pt x="2032731" y="0"/>
                  </a:moveTo>
                  <a:lnTo>
                    <a:pt x="0" y="5138738"/>
                  </a:lnTo>
                  <a:lnTo>
                    <a:pt x="2955798" y="5138738"/>
                  </a:lnTo>
                  <a:lnTo>
                    <a:pt x="295579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30753C-2041-4585-A2AE-13937CA090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862" y="524565"/>
            <a:ext cx="10941728" cy="576447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5EA5C7E-24B9-4B88-95BD-424B41B4894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4172" y="2121764"/>
            <a:ext cx="2357652" cy="20025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A4C2DF15-CF4F-4138-B50F-1BF33309B44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4170" y="4124337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F76B399A-F991-43E9-ACD8-BEE6C345D7F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4170" y="4599485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B1EB9900-27EA-4146-A3BC-990DAA7362E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582316" y="2121764"/>
            <a:ext cx="2357652" cy="20025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F295B36C-312A-4F68-8785-926AF39DEC4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82314" y="4124337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5A69567D-C005-4D58-8A97-3779831CA0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82314" y="4599485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64FE9303-BBC0-4C8D-B7AB-5CD3E76A9816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220462" y="2121764"/>
            <a:ext cx="2357652" cy="20025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CA8A35E4-E339-4851-8E87-ADD5A47D8B7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20460" y="4124337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6C1B6D-3302-4939-ABCB-D64D49E0C0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20460" y="4599485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3BE0235D-B66F-4F0B-A4C1-5F7D63C93E9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58606" y="2121764"/>
            <a:ext cx="2357652" cy="20025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DB1DD411-2914-4927-88D8-49C5F77DBF7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58604" y="4124337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D913D89D-8800-41B2-9284-538E008D44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858604" y="4599485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B141C-4594-45E3-A576-83731131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24755-F827-42EA-8E6C-044C8D7B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C860E-9305-4F6A-96A9-2F014B27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49376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_8-U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aphic 31">
            <a:extLst>
              <a:ext uri="{FF2B5EF4-FFF2-40B4-BE49-F238E27FC236}">
                <a16:creationId xmlns:a16="http://schemas.microsoft.com/office/drawing/2014/main" id="{1E04AE1B-EA25-4B01-8936-C5A4E253B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" y="0"/>
            <a:ext cx="12203044" cy="6857999"/>
            <a:chOff x="1524000" y="857250"/>
            <a:chExt cx="9143809" cy="5138737"/>
          </a:xfrm>
          <a:solidFill>
            <a:schemeClr val="accent2">
              <a:lumMod val="20000"/>
              <a:lumOff val="80000"/>
              <a:alpha val="10000"/>
            </a:schemeClr>
          </a:solidFill>
        </p:grpSpPr>
        <p:sp>
          <p:nvSpPr>
            <p:cNvPr id="20" name="Graphic 31">
              <a:extLst>
                <a:ext uri="{FF2B5EF4-FFF2-40B4-BE49-F238E27FC236}">
                  <a16:creationId xmlns:a16="http://schemas.microsoft.com/office/drawing/2014/main" id="{22105375-AFBE-4CFC-B01F-D4EDF8518F26}"/>
                </a:ext>
              </a:extLst>
            </p:cNvPr>
            <p:cNvSpPr/>
            <p:nvPr/>
          </p:nvSpPr>
          <p:spPr>
            <a:xfrm>
              <a:off x="1524000" y="857250"/>
              <a:ext cx="2959036" cy="5138737"/>
            </a:xfrm>
            <a:custGeom>
              <a:avLst/>
              <a:gdLst>
                <a:gd name="connsiteX0" fmla="*/ 0 w 2959036"/>
                <a:gd name="connsiteY0" fmla="*/ 0 h 5138737"/>
                <a:gd name="connsiteX1" fmla="*/ 0 w 2959036"/>
                <a:gd name="connsiteY1" fmla="*/ 5138738 h 5138737"/>
                <a:gd name="connsiteX2" fmla="*/ 2959037 w 2959036"/>
                <a:gd name="connsiteY2" fmla="*/ 5138738 h 5138737"/>
                <a:gd name="connsiteX3" fmla="*/ 926306 w 2959036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9036" h="5138737">
                  <a:moveTo>
                    <a:pt x="0" y="0"/>
                  </a:moveTo>
                  <a:lnTo>
                    <a:pt x="0" y="5138738"/>
                  </a:lnTo>
                  <a:lnTo>
                    <a:pt x="2959037" y="5138738"/>
                  </a:lnTo>
                  <a:lnTo>
                    <a:pt x="92630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31">
              <a:extLst>
                <a:ext uri="{FF2B5EF4-FFF2-40B4-BE49-F238E27FC236}">
                  <a16:creationId xmlns:a16="http://schemas.microsoft.com/office/drawing/2014/main" id="{0E3207F4-D40C-44E6-8726-1386115F5870}"/>
                </a:ext>
              </a:extLst>
            </p:cNvPr>
            <p:cNvSpPr/>
            <p:nvPr/>
          </p:nvSpPr>
          <p:spPr>
            <a:xfrm>
              <a:off x="7712011" y="857250"/>
              <a:ext cx="2955798" cy="5138737"/>
            </a:xfrm>
            <a:custGeom>
              <a:avLst/>
              <a:gdLst>
                <a:gd name="connsiteX0" fmla="*/ 2032731 w 2955798"/>
                <a:gd name="connsiteY0" fmla="*/ 0 h 5138737"/>
                <a:gd name="connsiteX1" fmla="*/ 0 w 2955798"/>
                <a:gd name="connsiteY1" fmla="*/ 5138738 h 5138737"/>
                <a:gd name="connsiteX2" fmla="*/ 2955798 w 2955798"/>
                <a:gd name="connsiteY2" fmla="*/ 5138738 h 5138737"/>
                <a:gd name="connsiteX3" fmla="*/ 2955798 w 2955798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5798" h="5138737">
                  <a:moveTo>
                    <a:pt x="2032731" y="0"/>
                  </a:moveTo>
                  <a:lnTo>
                    <a:pt x="0" y="5138738"/>
                  </a:lnTo>
                  <a:lnTo>
                    <a:pt x="2955798" y="5138738"/>
                  </a:lnTo>
                  <a:lnTo>
                    <a:pt x="295579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C1735E-0205-42E3-A5CB-FC6DF991AC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8829" y="523748"/>
            <a:ext cx="10515600" cy="556795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id="{92A77282-5267-4F71-A0BF-DF82ED909EC1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1620451" y="152059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3EA4E6FE-F090-4542-81C0-C6D241E7468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291631" y="267305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E99767A9-AC54-4743-BBA3-FB9452700C7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291631" y="3148500"/>
            <a:ext cx="2069691" cy="5732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9" name="Picture Placeholder 9">
            <a:extLst>
              <a:ext uri="{FF2B5EF4-FFF2-40B4-BE49-F238E27FC236}">
                <a16:creationId xmlns:a16="http://schemas.microsoft.com/office/drawing/2014/main" id="{E8AE39FE-294D-4DF3-8C81-E1072C748094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4119392" y="152059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1707D82F-527A-4E2B-A75C-1AAA60F6634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791533" y="267414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5BBF407E-9CF1-4FD6-B672-644EDFEDD63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3791533" y="3149590"/>
            <a:ext cx="2069691" cy="5732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0" name="Picture Placeholder 9">
            <a:extLst>
              <a:ext uri="{FF2B5EF4-FFF2-40B4-BE49-F238E27FC236}">
                <a16:creationId xmlns:a16="http://schemas.microsoft.com/office/drawing/2014/main" id="{1A3ECF3D-730A-4424-B01D-D8F4C0DA949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6549002" y="152059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225B5D42-F20D-409F-8623-A64142EC2C4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323796" y="2667872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D20F4DBB-A572-46A8-A5B4-3BA6B7FC2B46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323796" y="3143315"/>
            <a:ext cx="2069691" cy="5732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1" name="Picture Placeholder 9">
            <a:extLst>
              <a:ext uri="{FF2B5EF4-FFF2-40B4-BE49-F238E27FC236}">
                <a16:creationId xmlns:a16="http://schemas.microsoft.com/office/drawing/2014/main" id="{91595987-3A61-4A00-9863-883E32AD8340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74860" y="152059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6" name="Text Placeholder 17">
            <a:extLst>
              <a:ext uri="{FF2B5EF4-FFF2-40B4-BE49-F238E27FC236}">
                <a16:creationId xmlns:a16="http://schemas.microsoft.com/office/drawing/2014/main" id="{B38C024F-59AC-4BC0-9508-BEBF057E1A91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846039" y="2666912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BDB9CAD8-A37F-40F0-9C11-F79C660A79D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846039" y="3142355"/>
            <a:ext cx="2069691" cy="5732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4CC2980B-7671-4F8C-BADD-CF2C88294E8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620451" y="3853061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962E00C-0CE9-4ED2-8C51-91478F77760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91631" y="5005522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285E7C77-6013-467F-AA0B-DB65984B251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291631" y="5480965"/>
            <a:ext cx="2069691" cy="5567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9" name="Picture Placeholder 9">
            <a:extLst>
              <a:ext uri="{FF2B5EF4-FFF2-40B4-BE49-F238E27FC236}">
                <a16:creationId xmlns:a16="http://schemas.microsoft.com/office/drawing/2014/main" id="{7D6F633A-FD80-4D2C-8476-8100D39C6B6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119392" y="3853061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0" name="Text Placeholder 17">
            <a:extLst>
              <a:ext uri="{FF2B5EF4-FFF2-40B4-BE49-F238E27FC236}">
                <a16:creationId xmlns:a16="http://schemas.microsoft.com/office/drawing/2014/main" id="{534B036E-ECDB-4305-8A01-66F6D547169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91533" y="5006612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1" name="Text Placeholder 17">
            <a:extLst>
              <a:ext uri="{FF2B5EF4-FFF2-40B4-BE49-F238E27FC236}">
                <a16:creationId xmlns:a16="http://schemas.microsoft.com/office/drawing/2014/main" id="{F074C60B-FADB-4F44-B718-C0687D1D436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791533" y="5482055"/>
            <a:ext cx="2069691" cy="5567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0" name="Picture Placeholder 9">
            <a:extLst>
              <a:ext uri="{FF2B5EF4-FFF2-40B4-BE49-F238E27FC236}">
                <a16:creationId xmlns:a16="http://schemas.microsoft.com/office/drawing/2014/main" id="{A34BA53B-3CF1-462B-979A-000E74575C1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549002" y="3853061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id="{B1AAC15F-0501-4CB6-BA46-F9C01D493E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323796" y="500033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3" name="Text Placeholder 17">
            <a:extLst>
              <a:ext uri="{FF2B5EF4-FFF2-40B4-BE49-F238E27FC236}">
                <a16:creationId xmlns:a16="http://schemas.microsoft.com/office/drawing/2014/main" id="{2C0B84A3-071D-46B3-B912-276ED1F152E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323796" y="5475780"/>
            <a:ext cx="2069691" cy="5567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6" name="Picture Placeholder 9">
            <a:extLst>
              <a:ext uri="{FF2B5EF4-FFF2-40B4-BE49-F238E27FC236}">
                <a16:creationId xmlns:a16="http://schemas.microsoft.com/office/drawing/2014/main" id="{447CE363-8048-45D8-BC95-4E89354EF492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174860" y="3853061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EEB77DBC-08C4-4B28-9828-33089140761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846039" y="499937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5" name="Text Placeholder 17">
            <a:extLst>
              <a:ext uri="{FF2B5EF4-FFF2-40B4-BE49-F238E27FC236}">
                <a16:creationId xmlns:a16="http://schemas.microsoft.com/office/drawing/2014/main" id="{C4D2FA18-AB3C-482C-AA57-12C2463265A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846039" y="5474820"/>
            <a:ext cx="2069691" cy="5567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FF793-7D5A-4D82-9EB0-6D4ED7DE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EE964-1EA4-4134-AB68-1D151221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AF8D0-8415-4A9D-B4F5-92650ECA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11278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C545-ABF3-4111-9C70-0C513622F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5239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851B-24D4-40F7-88DA-C06AE1709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07E50-40B2-4772-B85C-0CC91BEBC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386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9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rson playing trumpet">
            <a:extLst>
              <a:ext uri="{FF2B5EF4-FFF2-40B4-BE49-F238E27FC236}">
                <a16:creationId xmlns:a16="http://schemas.microsoft.com/office/drawing/2014/main" id="{82AD9B64-C3B2-4F92-B013-F9D95DDAC0A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40701852-AE6C-4783-8DBD-B0CBAC16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925" y="0"/>
            <a:ext cx="5758075" cy="5391215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Open Sans" panose="020B0606030504020204" pitchFamily="34" charset="0"/>
              </a:rPr>
              <a:t>Benefits of CI/CD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3CD0F96C-C036-4A88-B85A-765408F6F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4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434138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224A1F6-21F4-4A67-8DDD-53AC739DF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0"/>
            <a:ext cx="5981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4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microphone on a stand">
            <a:extLst>
              <a:ext uri="{FF2B5EF4-FFF2-40B4-BE49-F238E27FC236}">
                <a16:creationId xmlns:a16="http://schemas.microsoft.com/office/drawing/2014/main" id="{ED3D65D2-9DE9-4232-8700-901200E7178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9" b="7529"/>
          <a:stretch/>
        </p:blipFill>
        <p:spPr>
          <a:xfrm>
            <a:off x="0" y="0"/>
            <a:ext cx="12192000" cy="6858000"/>
          </a:xfr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31EBF600-1098-4A50-AF3D-91E026D3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970123" cy="4684719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FFFF00"/>
                </a:solidFill>
                <a:effectLst/>
                <a:latin typeface="maven-pro"/>
              </a:rPr>
              <a:t>What Are the Stages of a CI/CD Pipeline?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583E7-034B-4949-8B1B-89B6E90E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D3D4E-0011-469E-AA24-739408B7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i="0" dirty="0">
                <a:effectLst/>
                <a:latin typeface="Open Sans" panose="020B0606030504020204" pitchFamily="34" charset="0"/>
              </a:rPr>
              <a:t>Benefits of CI/CD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28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15">
            <a:extLst>
              <a:ext uri="{FF2B5EF4-FFF2-40B4-BE49-F238E27FC236}">
                <a16:creationId xmlns:a16="http://schemas.microsoft.com/office/drawing/2014/main" id="{0E21B6C9-B13E-4630-B3E3-696DE284D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862" y="524565"/>
            <a:ext cx="10941728" cy="576447"/>
          </a:xfrm>
        </p:spPr>
        <p:txBody>
          <a:bodyPr/>
          <a:lstStyle/>
          <a:p>
            <a:r>
              <a:rPr lang="en-US" dirty="0"/>
              <a:t>Ci/cd STAGES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851D7AC-393C-46B8-AFDE-8528D616B0F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4170" y="4124337"/>
            <a:ext cx="2357652" cy="475149"/>
          </a:xfrm>
        </p:spPr>
        <p:txBody>
          <a:bodyPr/>
          <a:lstStyle/>
          <a:p>
            <a:r>
              <a:rPr lang="en-US" b="0" i="0" dirty="0">
                <a:solidFill>
                  <a:srgbClr val="0A2540"/>
                </a:solidFill>
                <a:effectLst/>
                <a:latin typeface="Lato" panose="020F0502020204030203" pitchFamily="34" charset="0"/>
              </a:rPr>
              <a:t>source</a:t>
            </a:r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BF25EEC-C9FE-4770-AC5B-005A78638AD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44170" y="4599485"/>
            <a:ext cx="2357652" cy="475147"/>
          </a:xfrm>
        </p:spPr>
        <p:txBody>
          <a:bodyPr/>
          <a:lstStyle/>
          <a:p>
            <a:r>
              <a:rPr lang="en-US" dirty="0"/>
              <a:t>Git and SVN or any code commit tools 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73F0F196-3E9E-46C2-88BB-0C30FEFD56E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582314" y="4124337"/>
            <a:ext cx="2357652" cy="475149"/>
          </a:xfrm>
        </p:spPr>
        <p:txBody>
          <a:bodyPr/>
          <a:lstStyle/>
          <a:p>
            <a:r>
              <a:rPr lang="en-US" b="0" i="0" dirty="0">
                <a:solidFill>
                  <a:srgbClr val="0A2540"/>
                </a:solidFill>
                <a:effectLst/>
                <a:latin typeface="Lato" panose="020F0502020204030203" pitchFamily="34" charset="0"/>
              </a:rPr>
              <a:t>build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4026F844-E21F-4FB3-BC14-72A64AF2627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82314" y="4599485"/>
            <a:ext cx="2357652" cy="475147"/>
          </a:xfrm>
        </p:spPr>
        <p:txBody>
          <a:bodyPr/>
          <a:lstStyle/>
          <a:p>
            <a:r>
              <a:rPr lang="en-US" b="1" dirty="0"/>
              <a:t>Build source to executable file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C4984B8B-5A39-4866-8658-FB66C8DB4F8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0460" y="4124337"/>
            <a:ext cx="2357652" cy="475149"/>
          </a:xfrm>
        </p:spPr>
        <p:txBody>
          <a:bodyPr/>
          <a:lstStyle/>
          <a:p>
            <a:r>
              <a:rPr lang="en-US" b="0" i="0" dirty="0">
                <a:solidFill>
                  <a:srgbClr val="0A2540"/>
                </a:solidFill>
                <a:effectLst/>
                <a:latin typeface="Lato" panose="020F0502020204030203" pitchFamily="34" charset="0"/>
              </a:rPr>
              <a:t>test</a:t>
            </a:r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5A8A76BA-E350-46CC-B9EF-65F55916E49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220460" y="4599485"/>
            <a:ext cx="2357652" cy="475147"/>
          </a:xfrm>
        </p:spPr>
        <p:txBody>
          <a:bodyPr/>
          <a:lstStyle/>
          <a:p>
            <a:r>
              <a:rPr lang="en-US" dirty="0"/>
              <a:t>Validate the executable file is running correctly 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D9D607B3-8F21-4E4E-9448-E334E3D3623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858604" y="4124337"/>
            <a:ext cx="2357652" cy="475149"/>
          </a:xfrm>
        </p:spPr>
        <p:txBody>
          <a:bodyPr/>
          <a:lstStyle/>
          <a:p>
            <a:r>
              <a:rPr lang="en-US" b="0" i="0" dirty="0">
                <a:solidFill>
                  <a:srgbClr val="0A2540"/>
                </a:solidFill>
                <a:effectLst/>
                <a:latin typeface="Lato" panose="020F0502020204030203" pitchFamily="34" charset="0"/>
              </a:rPr>
              <a:t>deploy</a:t>
            </a:r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CB009F85-50B7-43CD-BECB-6763666D86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858604" y="4599485"/>
            <a:ext cx="2357652" cy="475147"/>
          </a:xfrm>
        </p:spPr>
        <p:txBody>
          <a:bodyPr/>
          <a:lstStyle/>
          <a:p>
            <a:r>
              <a:rPr lang="en-US" dirty="0"/>
              <a:t>Deploy the executable file to the server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1A0B0-91E4-4514-9893-7544A171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87CDB-BE9B-4F67-AE84-9A1328DF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i="0" dirty="0">
                <a:effectLst/>
                <a:latin typeface="Open Sans" panose="020B0606030504020204" pitchFamily="34" charset="0"/>
              </a:rPr>
              <a:t>Benefits of CI/CD</a:t>
            </a:r>
            <a:endParaRPr lang="en-US" dirty="0"/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0A7E5795-CF8F-42EE-B19D-E004DC151CBB}"/>
              </a:ext>
            </a:extLst>
          </p:cNvPr>
          <p:cNvSpPr txBox="1">
            <a:spLocks/>
          </p:cNvSpPr>
          <p:nvPr/>
        </p:nvSpPr>
        <p:spPr>
          <a:xfrm>
            <a:off x="944170" y="1281493"/>
            <a:ext cx="10272086" cy="365125"/>
          </a:xfrm>
          <a:prstGeom prst="rect">
            <a:avLst/>
          </a:prstGeom>
        </p:spPr>
        <p:txBody>
          <a:bodyPr anchor="b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0A2540"/>
                </a:solidFill>
                <a:effectLst/>
                <a:latin typeface="Lato" panose="020F0502020204030203" pitchFamily="34" charset="0"/>
              </a:rPr>
              <a:t>The CI/CD pipeline performs continuous integration, delivery, and deployment in four phases:</a:t>
            </a:r>
            <a:endParaRPr lang="en-US" dirty="0"/>
          </a:p>
        </p:txBody>
      </p:sp>
      <p:pic>
        <p:nvPicPr>
          <p:cNvPr id="8" name="Picture Placeholder 7" descr="Icon&#10;&#10;Description automatically generated">
            <a:extLst>
              <a:ext uri="{FF2B5EF4-FFF2-40B4-BE49-F238E27FC236}">
                <a16:creationId xmlns:a16="http://schemas.microsoft.com/office/drawing/2014/main" id="{E602FA42-95F6-444B-AD06-235039504063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/>
          <a:srcRect t="7542" b="7542"/>
          <a:stretch>
            <a:fillRect/>
          </a:stretch>
        </p:blipFill>
        <p:spPr/>
      </p:pic>
      <p:pic>
        <p:nvPicPr>
          <p:cNvPr id="12" name="Picture Placeholder 11" descr="Logo&#10;&#10;Description automatically generated">
            <a:extLst>
              <a:ext uri="{FF2B5EF4-FFF2-40B4-BE49-F238E27FC236}">
                <a16:creationId xmlns:a16="http://schemas.microsoft.com/office/drawing/2014/main" id="{C5264D30-CD05-4AA1-A63C-B5DAF94FAA0C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3"/>
          <a:srcRect t="7599" b="7599"/>
          <a:stretch>
            <a:fillRect/>
          </a:stretch>
        </p:blipFill>
        <p:spPr/>
      </p:pic>
      <p:pic>
        <p:nvPicPr>
          <p:cNvPr id="16" name="Picture Placeholder 15" descr="Icon&#10;&#10;Description automatically generated">
            <a:extLst>
              <a:ext uri="{FF2B5EF4-FFF2-40B4-BE49-F238E27FC236}">
                <a16:creationId xmlns:a16="http://schemas.microsoft.com/office/drawing/2014/main" id="{A9D3B654-F229-455E-8181-C091DC4C539F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4"/>
          <a:srcRect t="7571" b="7571"/>
          <a:stretch>
            <a:fillRect/>
          </a:stretch>
        </p:blipFill>
        <p:spPr>
          <a:xfrm>
            <a:off x="6220462" y="2121764"/>
            <a:ext cx="2357652" cy="2002572"/>
          </a:xfrm>
        </p:spPr>
      </p:pic>
      <p:pic>
        <p:nvPicPr>
          <p:cNvPr id="21" name="Picture Placeholder 20" descr="Icon&#10;&#10;Description automatically generated">
            <a:extLst>
              <a:ext uri="{FF2B5EF4-FFF2-40B4-BE49-F238E27FC236}">
                <a16:creationId xmlns:a16="http://schemas.microsoft.com/office/drawing/2014/main" id="{B420012F-7122-4091-8C1D-BE217388B14E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5"/>
          <a:srcRect l="5839" r="58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56657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40">
            <a:extLst>
              <a:ext uri="{FF2B5EF4-FFF2-40B4-BE49-F238E27FC236}">
                <a16:creationId xmlns:a16="http://schemas.microsoft.com/office/drawing/2014/main" id="{E594E37C-93FC-43FF-B313-BE92A41B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9" y="523748"/>
            <a:ext cx="10515600" cy="556795"/>
          </a:xfrm>
        </p:spPr>
        <p:txBody>
          <a:bodyPr/>
          <a:lstStyle/>
          <a:p>
            <a:r>
              <a:rPr lang="en-US" sz="3200" b="1" i="0" dirty="0">
                <a:solidFill>
                  <a:srgbClr val="0A2540"/>
                </a:solidFill>
                <a:effectLst/>
                <a:latin typeface="maven-pro"/>
              </a:rPr>
              <a:t>CI/CD Tools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342F6EE7-5864-43AA-820A-E1D15732438F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1291631" y="2673057"/>
            <a:ext cx="2069691" cy="476403"/>
          </a:xfrm>
        </p:spPr>
        <p:txBody>
          <a:bodyPr/>
          <a:lstStyle/>
          <a:p>
            <a:r>
              <a:rPr lang="en-US" dirty="0" err="1"/>
              <a:t>Codefresh</a:t>
            </a:r>
            <a:endParaRPr lang="en-US" dirty="0"/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1AAB3598-5057-4E30-ACDC-066A57FAB07D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1291631" y="3148500"/>
            <a:ext cx="2069691" cy="573222"/>
          </a:xfrm>
        </p:spPr>
        <p:txBody>
          <a:bodyPr/>
          <a:lstStyle/>
          <a:p>
            <a:r>
              <a:rPr lang="en-US" dirty="0"/>
              <a:t>CI/CD TOOL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08F60DFC-6C8F-461E-A4F8-1304EDE38FC6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3791533" y="2674147"/>
            <a:ext cx="2069691" cy="476403"/>
          </a:xfrm>
        </p:spPr>
        <p:txBody>
          <a:bodyPr/>
          <a:lstStyle/>
          <a:p>
            <a:r>
              <a:rPr lang="en-US" dirty="0"/>
              <a:t>bitbucket</a:t>
            </a:r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93B9EEB6-875C-4BFA-9C27-C25F48BDC4E5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3791533" y="3149590"/>
            <a:ext cx="2069691" cy="573222"/>
          </a:xfrm>
        </p:spPr>
        <p:txBody>
          <a:bodyPr/>
          <a:lstStyle/>
          <a:p>
            <a:r>
              <a:rPr lang="en-US" dirty="0"/>
              <a:t>CI TOOL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6D36F593-4CCD-4282-BBD4-FF93040B01E6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6323796" y="2667872"/>
            <a:ext cx="2069691" cy="476403"/>
          </a:xfrm>
        </p:spPr>
        <p:txBody>
          <a:bodyPr/>
          <a:lstStyle/>
          <a:p>
            <a:r>
              <a:rPr lang="en-US" dirty="0"/>
              <a:t>JENKINS</a:t>
            </a:r>
          </a:p>
        </p:txBody>
      </p: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A998C475-4FF2-40BD-A579-3B6F04DFE97C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323796" y="3143315"/>
            <a:ext cx="2069691" cy="573222"/>
          </a:xfrm>
        </p:spPr>
        <p:txBody>
          <a:bodyPr/>
          <a:lstStyle/>
          <a:p>
            <a:r>
              <a:rPr lang="en-US" dirty="0"/>
              <a:t>CI TOOL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DD4FB2C6-92D0-4DCE-A0E8-70488117E5E9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846039" y="2666912"/>
            <a:ext cx="2069691" cy="476403"/>
          </a:xfrm>
        </p:spPr>
        <p:txBody>
          <a:bodyPr/>
          <a:lstStyle/>
          <a:p>
            <a:r>
              <a:rPr lang="en-US" dirty="0" err="1"/>
              <a:t>circleci</a:t>
            </a:r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8D2F1DAB-0A1F-4E4B-B6DD-7509F03597EF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8846039" y="3142355"/>
            <a:ext cx="2069691" cy="573222"/>
          </a:xfrm>
        </p:spPr>
        <p:txBody>
          <a:bodyPr/>
          <a:lstStyle/>
          <a:p>
            <a:r>
              <a:rPr lang="en-US" dirty="0"/>
              <a:t>CI TOOL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1558309-B7AA-4FDD-B88B-6D05CB8E092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291631" y="5131676"/>
            <a:ext cx="2069691" cy="476403"/>
          </a:xfrm>
        </p:spPr>
        <p:txBody>
          <a:bodyPr/>
          <a:lstStyle/>
          <a:p>
            <a:r>
              <a:rPr lang="en-US" dirty="0"/>
              <a:t>AWS Code pipeline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D8A8A927-ECB7-4124-BC5A-E06B39FD48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291631" y="5608079"/>
            <a:ext cx="2069691" cy="556795"/>
          </a:xfrm>
        </p:spPr>
        <p:txBody>
          <a:bodyPr/>
          <a:lstStyle/>
          <a:p>
            <a:r>
              <a:rPr lang="en-US" dirty="0"/>
              <a:t>CD TOOL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939A6BF4-0A24-440D-8488-B2CFF2CF308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791533" y="5006612"/>
            <a:ext cx="2069691" cy="476403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maven-pro"/>
              </a:rPr>
              <a:t>Azure Pipelines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13DC7F21-85DF-455E-8D6B-FF4A5457DDB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791533" y="5482055"/>
            <a:ext cx="2069691" cy="556795"/>
          </a:xfrm>
        </p:spPr>
        <p:txBody>
          <a:bodyPr/>
          <a:lstStyle/>
          <a:p>
            <a:r>
              <a:rPr lang="en-US" dirty="0"/>
              <a:t>CD TOOL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49F8BBB3-F29A-4717-AFFE-198888F5A267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323796" y="5000337"/>
            <a:ext cx="2069691" cy="476403"/>
          </a:xfrm>
        </p:spPr>
        <p:txBody>
          <a:bodyPr/>
          <a:lstStyle/>
          <a:p>
            <a:r>
              <a:rPr lang="en-US" dirty="0"/>
              <a:t>Spinnaker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7D66B6DB-A18A-4F22-A255-7576381C1DC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323796" y="5475780"/>
            <a:ext cx="2069691" cy="556795"/>
          </a:xfrm>
        </p:spPr>
        <p:txBody>
          <a:bodyPr/>
          <a:lstStyle/>
          <a:p>
            <a:r>
              <a:rPr lang="en-US" dirty="0"/>
              <a:t>CD TOOL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88AE1384-7C70-4615-80B5-D1A1AEF9F48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846039" y="4999377"/>
            <a:ext cx="2069691" cy="476403"/>
          </a:xfrm>
        </p:spPr>
        <p:txBody>
          <a:bodyPr/>
          <a:lstStyle/>
          <a:p>
            <a:r>
              <a:rPr lang="en-US" dirty="0"/>
              <a:t>Go-CD</a:t>
            </a:r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F86978B4-FE1B-4864-A1BA-FD1E18FE45EB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846039" y="5474820"/>
            <a:ext cx="2069691" cy="556795"/>
          </a:xfrm>
        </p:spPr>
        <p:txBody>
          <a:bodyPr/>
          <a:lstStyle/>
          <a:p>
            <a:r>
              <a:rPr lang="en-US" dirty="0"/>
              <a:t>CD TOOL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84746-F07E-4747-9C12-138CEF64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09DA5-C783-47D3-AE72-F6C8F7B4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i="0" dirty="0">
                <a:effectLst/>
                <a:latin typeface="Open Sans" panose="020B0606030504020204" pitchFamily="34" charset="0"/>
              </a:rPr>
              <a:t>Benefits of CI/CD</a:t>
            </a:r>
            <a:endParaRPr lang="en-US" dirty="0"/>
          </a:p>
        </p:txBody>
      </p:sp>
      <p:pic>
        <p:nvPicPr>
          <p:cNvPr id="8" name="Picture Placeholder 7" descr="Logo, company name&#10;&#10;Description automatically generated">
            <a:extLst>
              <a:ext uri="{FF2B5EF4-FFF2-40B4-BE49-F238E27FC236}">
                <a16:creationId xmlns:a16="http://schemas.microsoft.com/office/drawing/2014/main" id="{F80958CA-81F0-4500-8E7B-0C72FB23A2E9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>
          <a:blip r:embed="rId2"/>
          <a:srcRect t="9336" b="9336"/>
          <a:stretch>
            <a:fillRect/>
          </a:stretch>
        </p:blipFill>
        <p:spPr/>
      </p:pic>
      <p:pic>
        <p:nvPicPr>
          <p:cNvPr id="2050" name="Picture 2" descr="GitHub rival BitBucket migrates to AWS - DCD">
            <a:extLst>
              <a:ext uri="{FF2B5EF4-FFF2-40B4-BE49-F238E27FC236}">
                <a16:creationId xmlns:a16="http://schemas.microsoft.com/office/drawing/2014/main" id="{2B0ACA55-327E-4BD4-B7D4-E02B0D57B84C}"/>
              </a:ext>
            </a:extLst>
          </p:cNvPr>
          <p:cNvPicPr>
            <a:picLocks noGrp="1" noChangeAspect="1" noChangeArrowheads="1"/>
          </p:cNvPicPr>
          <p:nvPr>
            <p:ph type="pic" sz="quarter" idx="5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3" r="901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HPro - Jenkins en Pipeline">
            <a:extLst>
              <a:ext uri="{FF2B5EF4-FFF2-40B4-BE49-F238E27FC236}">
                <a16:creationId xmlns:a16="http://schemas.microsoft.com/office/drawing/2014/main" id="{76F6BF45-0DE9-498E-B0D6-EFADACF0FB86}"/>
              </a:ext>
            </a:extLst>
          </p:cNvPr>
          <p:cNvPicPr>
            <a:picLocks noGrp="1" noChangeAspect="1" noChangeArrowheads="1"/>
          </p:cNvPicPr>
          <p:nvPr>
            <p:ph type="pic" sz="quarter" idx="5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2" b="938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ince we Last Spoke: CircleCI's CEO on Automating the Complexity of Writing  and Delivering Software, and Partnering with Sapphire | Sapphire Ventures">
            <a:extLst>
              <a:ext uri="{FF2B5EF4-FFF2-40B4-BE49-F238E27FC236}">
                <a16:creationId xmlns:a16="http://schemas.microsoft.com/office/drawing/2014/main" id="{6B897E89-1870-4EF2-82FE-C4FC309B967A}"/>
              </a:ext>
            </a:extLst>
          </p:cNvPr>
          <p:cNvPicPr>
            <a:picLocks noGrp="1" noChangeAspect="1" noChangeArrowheads="1"/>
          </p:cNvPicPr>
          <p:nvPr>
            <p:ph type="pic" sz="quarter" idx="6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1" r="1784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mazon Web Services - Home | Facebook">
            <a:extLst>
              <a:ext uri="{FF2B5EF4-FFF2-40B4-BE49-F238E27FC236}">
                <a16:creationId xmlns:a16="http://schemas.microsoft.com/office/drawing/2014/main" id="{7E3F708A-AFC2-4292-A08D-3CDF3CFBB36C}"/>
              </a:ext>
            </a:extLst>
          </p:cNvPr>
          <p:cNvPicPr>
            <a:picLocks noGrp="1" noChangeAspect="1" noChangeArrowheads="1"/>
          </p:cNvPicPr>
          <p:nvPr>
            <p:ph type="pic" sz="quarter" idx="4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6" b="933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Setting Approvals Through Azure Pipelines Environment">
            <a:extLst>
              <a:ext uri="{FF2B5EF4-FFF2-40B4-BE49-F238E27FC236}">
                <a16:creationId xmlns:a16="http://schemas.microsoft.com/office/drawing/2014/main" id="{48139585-A46B-4F5C-BF7D-91ED62AECE77}"/>
              </a:ext>
            </a:extLst>
          </p:cNvPr>
          <p:cNvPicPr>
            <a:picLocks noGrp="1" noChangeAspect="1" noChangeArrowheads="1"/>
          </p:cNvPicPr>
          <p:nvPr>
            <p:ph type="pic" sz="quarter" idx="4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1" r="1469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Global Continuous Delivery with Spinnaker | by Netflix Technology Blog |  Netflix TechBlog">
            <a:extLst>
              <a:ext uri="{FF2B5EF4-FFF2-40B4-BE49-F238E27FC236}">
                <a16:creationId xmlns:a16="http://schemas.microsoft.com/office/drawing/2014/main" id="{A0B1AF3D-1656-4B02-BADC-758DF1E7B0BA}"/>
              </a:ext>
            </a:extLst>
          </p:cNvPr>
          <p:cNvPicPr>
            <a:picLocks noGrp="1" noChangeAspect="1" noChangeArrowheads="1"/>
          </p:cNvPicPr>
          <p:nvPr>
            <p:ph type="pic" sz="quarter" idx="4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2" b="938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GoCD Reviews 2022: Details, Pricing, &amp; Features | G2">
            <a:extLst>
              <a:ext uri="{FF2B5EF4-FFF2-40B4-BE49-F238E27FC236}">
                <a16:creationId xmlns:a16="http://schemas.microsoft.com/office/drawing/2014/main" id="{FF18974E-495C-4AB9-BA25-CD45C4CEAC90}"/>
              </a:ext>
            </a:extLst>
          </p:cNvPr>
          <p:cNvPicPr>
            <a:picLocks noGrp="1" noChangeAspect="1" noChangeArrowheads="1"/>
          </p:cNvPicPr>
          <p:nvPr>
            <p:ph type="pic" sz="quarter" idx="48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7" r="1768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854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microphone on a stand">
            <a:extLst>
              <a:ext uri="{FF2B5EF4-FFF2-40B4-BE49-F238E27FC236}">
                <a16:creationId xmlns:a16="http://schemas.microsoft.com/office/drawing/2014/main" id="{ED3D65D2-9DE9-4232-8700-901200E7178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9" b="7529"/>
          <a:stretch/>
        </p:blipFill>
        <p:spPr>
          <a:xfrm>
            <a:off x="0" y="0"/>
            <a:ext cx="12192000" cy="6858000"/>
          </a:xfr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31EBF600-1098-4A50-AF3D-91E026D3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970123" cy="4684719"/>
          </a:xfrm>
        </p:spPr>
        <p:txBody>
          <a:bodyPr/>
          <a:lstStyle/>
          <a:p>
            <a:pPr algn="l"/>
            <a:r>
              <a:rPr lang="en-US" b="1" i="0">
                <a:solidFill>
                  <a:srgbClr val="FFFF00"/>
                </a:solidFill>
                <a:effectLst/>
                <a:latin typeface="maven-pro"/>
              </a:rPr>
              <a:t>Thanks</a:t>
            </a:r>
            <a:endParaRPr lang="en-US" b="1" i="0" dirty="0">
              <a:solidFill>
                <a:srgbClr val="FFFF00"/>
              </a:solidFill>
              <a:effectLst/>
              <a:latin typeface="maven-pr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583E7-034B-4949-8B1B-89B6E90E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D3D4E-0011-469E-AA24-739408B7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i="0" dirty="0">
                <a:effectLst/>
                <a:latin typeface="Open Sans" panose="020B0606030504020204" pitchFamily="34" charset="0"/>
              </a:rPr>
              <a:t>Benefits of CI/CD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FE58CE81-79F8-4E88-A7B1-6103D70D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826" y="1209670"/>
            <a:ext cx="5135764" cy="4953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 descr="A close-up of a drum set">
            <a:extLst>
              <a:ext uri="{FF2B5EF4-FFF2-40B4-BE49-F238E27FC236}">
                <a16:creationId xmlns:a16="http://schemas.microsoft.com/office/drawing/2014/main" id="{D100A0FD-C488-4726-8EF3-3E53B4E7A7B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104D264-19F5-47BB-9134-C9A3CEBC78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59826" y="1789866"/>
            <a:ext cx="5135764" cy="357725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A2540"/>
                </a:solidFill>
                <a:effectLst/>
                <a:latin typeface="maven-pro"/>
              </a:rPr>
              <a:t>What Is CI/CD?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A2540"/>
                </a:solidFill>
                <a:effectLst/>
                <a:latin typeface="maven-pro"/>
              </a:rPr>
              <a:t>Differences Between Continuous Integration, Continuous Delivery, and Continuous Deployment?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A2540"/>
                </a:solidFill>
                <a:effectLst/>
                <a:latin typeface="maven-pro"/>
              </a:rPr>
              <a:t>How Does CI/CD Relate to DevOps?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A2540"/>
                </a:solidFill>
                <a:effectLst/>
                <a:latin typeface="maven-pro"/>
              </a:rPr>
              <a:t>Stages of a CI/CD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A2540"/>
                </a:solidFill>
                <a:effectLst/>
                <a:latin typeface="maven-pro"/>
              </a:rPr>
              <a:t>CI/CD Tools</a:t>
            </a:r>
            <a:br>
              <a:rPr lang="en-US" dirty="0"/>
            </a:br>
            <a:r>
              <a:rPr lang="en-US" dirty="0"/>
              <a:t>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84D5E-27CA-4C1F-A2EC-760AE93F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B54F8-5CA5-46A9-86AA-1BF047C3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3368" y="6356350"/>
            <a:ext cx="2971800" cy="365125"/>
          </a:xfrm>
        </p:spPr>
        <p:txBody>
          <a:bodyPr/>
          <a:lstStyle/>
          <a:p>
            <a:r>
              <a:rPr lang="en-US" b="1" i="0" dirty="0">
                <a:effectLst/>
                <a:latin typeface="Open Sans" panose="020B0606030504020204" pitchFamily="34" charset="0"/>
              </a:rPr>
              <a:t>Benefits of CI/CD</a:t>
            </a:r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A2A52314-D977-4B70-A52B-BD18C4129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4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5000" r="25000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9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FFDFC4E2-C9DE-4F2E-A89C-715209C0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37" y="995145"/>
            <a:ext cx="2893813" cy="1034385"/>
          </a:xfrm>
        </p:spPr>
        <p:txBody>
          <a:bodyPr/>
          <a:lstStyle/>
          <a:p>
            <a:r>
              <a:rPr lang="en-US" dirty="0"/>
              <a:t>What is CI/CD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6E7A249-5611-42FD-975D-23A8754CDE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1437" y="699461"/>
            <a:ext cx="10467477" cy="5656889"/>
          </a:xfrm>
        </p:spPr>
        <p:txBody>
          <a:bodyPr/>
          <a:lstStyle/>
          <a:p>
            <a:r>
              <a:rPr lang="en-US" b="0" i="0" dirty="0">
                <a:solidFill>
                  <a:srgbClr val="0A2540"/>
                </a:solidFill>
                <a:effectLst/>
                <a:latin typeface="Lato" panose="020F0502020204030203" pitchFamily="34" charset="0"/>
              </a:rPr>
              <a:t>Continuous Integration and Continuous Delivery/Deployment (CI/CD) is a software engineering practice that automates application build, testing, and deployment. CI/CD practices form the backbone of modern DevOps processes.</a:t>
            </a:r>
          </a:p>
          <a:p>
            <a:r>
              <a:rPr lang="en-US" b="0" i="0" dirty="0">
                <a:solidFill>
                  <a:srgbClr val="0A2540"/>
                </a:solidFill>
                <a:effectLst/>
                <a:latin typeface="Lato" panose="020F0502020204030203" pitchFamily="34" charset="0"/>
              </a:rPr>
              <a:t>This process contrasts with the traditional approach to software development—consolidating multiple small software updates into one large release, thoroughly testing it, and only then deploying it. CI/CD pipelines support the agile concept of development in small iterations, enabling teams to deliver value to customers faster, and create a rapid feedback loop for developers.</a:t>
            </a:r>
            <a:endParaRPr lang="en-US" dirty="0"/>
          </a:p>
        </p:txBody>
      </p:sp>
      <p:pic>
        <p:nvPicPr>
          <p:cNvPr id="8" name="Picture Placeholder 7" descr="A black and white piano close up">
            <a:extLst>
              <a:ext uri="{FF2B5EF4-FFF2-40B4-BE49-F238E27FC236}">
                <a16:creationId xmlns:a16="http://schemas.microsoft.com/office/drawing/2014/main" id="{E9674C4A-15EC-49F9-9558-66BD79A9AF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52730"/>
            <a:ext cx="12192000" cy="110527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93D79-8EC5-46CD-AA16-7851250E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3497062" cy="501650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F3A7C-6F25-4CD0-85C5-EE1A21BC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56350"/>
            <a:ext cx="5197878" cy="501650"/>
          </a:xfrm>
        </p:spPr>
        <p:txBody>
          <a:bodyPr/>
          <a:lstStyle/>
          <a:p>
            <a:r>
              <a:rPr lang="en-US" b="1" i="0" dirty="0">
                <a:effectLst/>
                <a:latin typeface="Open Sans" panose="020B0606030504020204" pitchFamily="34" charset="0"/>
              </a:rPr>
              <a:t>Benefits of CI/CD</a:t>
            </a:r>
            <a:endParaRPr lang="en-US" dirty="0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FEC87FBB-9057-4D42-BFB8-C20E962A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4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752730"/>
            <a:ext cx="12192000" cy="60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4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4296C7E-93C4-4BC6-9879-EA4FCBAEB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0A365D2C-2AF4-4356-BA8C-0913B319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" y="2133970"/>
            <a:ext cx="12041080" cy="3009530"/>
          </a:xfrm>
        </p:spPr>
        <p:txBody>
          <a:bodyPr/>
          <a:lstStyle/>
          <a:p>
            <a:r>
              <a:rPr lang="en-US" b="1" i="0" dirty="0">
                <a:solidFill>
                  <a:schemeClr val="bg1">
                    <a:lumMod val="65000"/>
                  </a:schemeClr>
                </a:solidFill>
                <a:effectLst/>
                <a:latin typeface="maven-pro"/>
              </a:rPr>
              <a:t>Differences Between Continuous</a:t>
            </a:r>
            <a:r>
              <a:rPr lang="en-US" b="1" i="0" dirty="0">
                <a:solidFill>
                  <a:srgbClr val="FFC000"/>
                </a:solidFill>
                <a:effectLst/>
                <a:latin typeface="maven-pro"/>
              </a:rPr>
              <a:t> Integration</a:t>
            </a:r>
            <a:r>
              <a:rPr lang="en-US" b="1" i="0" dirty="0">
                <a:solidFill>
                  <a:schemeClr val="bg1">
                    <a:lumMod val="65000"/>
                  </a:schemeClr>
                </a:solidFill>
                <a:effectLst/>
                <a:latin typeface="maven-pro"/>
              </a:rPr>
              <a:t>, Continuous</a:t>
            </a:r>
            <a:r>
              <a:rPr lang="en-US" b="1" i="0" dirty="0">
                <a:solidFill>
                  <a:srgbClr val="00B0F0"/>
                </a:solidFill>
                <a:effectLst/>
                <a:latin typeface="maven-pro"/>
              </a:rPr>
              <a:t> Delivery</a:t>
            </a:r>
            <a:r>
              <a:rPr lang="en-US" b="1" i="0" dirty="0">
                <a:solidFill>
                  <a:schemeClr val="bg1">
                    <a:lumMod val="65000"/>
                  </a:schemeClr>
                </a:solidFill>
                <a:effectLst/>
                <a:latin typeface="maven-pro"/>
              </a:rPr>
              <a:t>, and Continuous </a:t>
            </a:r>
            <a:r>
              <a:rPr lang="en-US" b="1" i="0" dirty="0">
                <a:solidFill>
                  <a:srgbClr val="92D050"/>
                </a:solidFill>
                <a:effectLst/>
                <a:latin typeface="maven-pro"/>
              </a:rPr>
              <a:t>Deployment</a:t>
            </a:r>
            <a:r>
              <a:rPr lang="en-US" b="1" i="0" dirty="0">
                <a:solidFill>
                  <a:schemeClr val="bg1">
                    <a:lumMod val="65000"/>
                  </a:schemeClr>
                </a:solidFill>
                <a:effectLst/>
                <a:latin typeface="maven-pro"/>
              </a:rPr>
              <a:t>?</a:t>
            </a:r>
            <a:br>
              <a:rPr lang="en-US" b="1" i="0" dirty="0">
                <a:solidFill>
                  <a:srgbClr val="0A2540"/>
                </a:solidFill>
                <a:effectLst/>
                <a:latin typeface="maven-pro"/>
              </a:rPr>
            </a:br>
            <a:endParaRPr lang="en-US" dirty="0"/>
          </a:p>
        </p:txBody>
      </p:sp>
      <p:sp>
        <p:nvSpPr>
          <p:cNvPr id="31" name="Picture Placeholder 6">
            <a:extLst>
              <a:ext uri="{FF2B5EF4-FFF2-40B4-BE49-F238E27FC236}">
                <a16:creationId xmlns:a16="http://schemas.microsoft.com/office/drawing/2014/main" id="{D6FF8AB6-8818-4C07-B454-6096C7ACAD65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6096000" cy="3429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72013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72959FDF-4737-4BEB-9D35-6DB8A671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62" y="522081"/>
            <a:ext cx="10515600" cy="495300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A2540"/>
                </a:solidFill>
                <a:effectLst/>
                <a:latin typeface="maven-pro"/>
              </a:rPr>
              <a:t>Continuous Integration</a:t>
            </a:r>
            <a:endParaRPr lang="en-US" b="1" i="0" dirty="0">
              <a:solidFill>
                <a:srgbClr val="0A2540"/>
              </a:solidFill>
              <a:effectLst/>
              <a:latin typeface="maven-pro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6F397-7374-4541-A1A2-828BE4A7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70F18-DF9C-4E9C-ACBC-82DD0209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i="0" dirty="0">
                <a:effectLst/>
                <a:latin typeface="Open Sans" panose="020B0606030504020204" pitchFamily="34" charset="0"/>
              </a:rPr>
              <a:t>Benefits of CI/CD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0BC07-A5C2-482D-8175-73A1A419E46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2540"/>
                </a:solidFill>
                <a:effectLst/>
                <a:latin typeface="Lato" panose="020F0502020204030203" pitchFamily="34" charset="0"/>
              </a:rPr>
              <a:t>Continuous Integration (CI) was designed to solve this problem and support agile development processes.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2540"/>
                </a:solidFill>
                <a:effectLst/>
                <a:latin typeface="Lato" panose="020F0502020204030203" pitchFamily="34" charset="0"/>
              </a:rPr>
              <a:t>CI means that any changes developers make to their code are immediately integrated into the master branch of the software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2540"/>
                </a:solidFill>
                <a:effectLst/>
                <a:latin typeface="Lato" panose="020F0502020204030203" pitchFamily="34" charset="0"/>
              </a:rPr>
              <a:t> The CI system automatically runs tests to catch quality issues, and developers get quick feedback and can fix issues immediately.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2540"/>
                </a:solidFill>
                <a:effectLst/>
                <a:latin typeface="Lato" panose="020F0502020204030203" pitchFamily="34" charset="0"/>
              </a:rPr>
              <a:t>Developers often commit to the master branch or work on a short-lived feature branch, and a feature is not considered complete until it is integrated with other code changes in the master branch.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72959FDF-4737-4BEB-9D35-6DB8A671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62" y="522081"/>
            <a:ext cx="10515600" cy="495300"/>
          </a:xfrm>
        </p:spPr>
        <p:txBody>
          <a:bodyPr/>
          <a:lstStyle/>
          <a:p>
            <a:r>
              <a:rPr lang="en-US" b="0" i="0" dirty="0">
                <a:solidFill>
                  <a:srgbClr val="0A2540"/>
                </a:solidFill>
                <a:effectLst/>
                <a:latin typeface="maven-pro"/>
              </a:rPr>
              <a:t>Continuous Delivery</a:t>
            </a:r>
            <a:endParaRPr lang="en-US" b="1" i="0" dirty="0">
              <a:solidFill>
                <a:srgbClr val="0A2540"/>
              </a:solidFill>
              <a:effectLst/>
              <a:latin typeface="maven-pro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6F397-7374-4541-A1A2-828BE4A7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70F18-DF9C-4E9C-ACBC-82DD0209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i="0" dirty="0">
                <a:effectLst/>
                <a:latin typeface="Open Sans" panose="020B0606030504020204" pitchFamily="34" charset="0"/>
              </a:rPr>
              <a:t>Benefits of CI/CD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0BC07-A5C2-482D-8175-73A1A419E46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2540"/>
                </a:solidFill>
                <a:effectLst/>
                <a:latin typeface="Lato" panose="020F0502020204030203" pitchFamily="34" charset="0"/>
              </a:rPr>
              <a:t>Traditionally, deploying new software versions has been a large, complex and risky task.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2540"/>
                </a:solidFill>
                <a:effectLst/>
                <a:latin typeface="Lato" panose="020F0502020204030203" pitchFamily="34" charset="0"/>
              </a:rPr>
              <a:t>Depending on the size of the software it could take hours, days or weeks, requires detailed checklists and many manual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2540"/>
                </a:solidFill>
                <a:effectLst/>
                <a:latin typeface="Lato" panose="020F0502020204030203" pitchFamily="34" charset="0"/>
              </a:rPr>
              <a:t>The CI system automatically runs tests to catch quality issues, and developers get quick feedback and can fix issues immediately.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2540"/>
                </a:solidFill>
                <a:effectLst/>
                <a:latin typeface="Lato" panose="020F0502020204030203" pitchFamily="34" charset="0"/>
              </a:rPr>
              <a:t>Continuous Delivery (CD, also known as </a:t>
            </a:r>
            <a:r>
              <a:rPr lang="en-US" b="0" i="0" dirty="0" err="1">
                <a:solidFill>
                  <a:srgbClr val="0A2540"/>
                </a:solidFill>
                <a:effectLst/>
                <a:latin typeface="Lato" panose="020F0502020204030203" pitchFamily="34" charset="0"/>
              </a:rPr>
              <a:t>CDel</a:t>
            </a:r>
            <a:r>
              <a:rPr lang="en-US" b="0" i="0" dirty="0">
                <a:solidFill>
                  <a:srgbClr val="0A2540"/>
                </a:solidFill>
                <a:effectLst/>
                <a:latin typeface="Lato" panose="020F0502020204030203" pitchFamily="34" charset="0"/>
              </a:rPr>
              <a:t>) aims to solve these problems through automation.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2540"/>
                </a:solidFill>
                <a:effectLst/>
                <a:latin typeface="Lato" panose="020F0502020204030203" pitchFamily="34" charset="0"/>
              </a:rPr>
              <a:t>The CD approach allows teams to package software and deploy it to production environments with the push of a button.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2540"/>
                </a:solidFill>
                <a:effectLst/>
                <a:latin typeface="Lato" panose="020F0502020204030203" pitchFamily="34" charset="0"/>
              </a:rPr>
              <a:t> The basic principle of CD is that any change to a software project can be deployed to a production environment immediately, without any special effort.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7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72959FDF-4737-4BEB-9D35-6DB8A671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62" y="522081"/>
            <a:ext cx="10515600" cy="495300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A2540"/>
                </a:solidFill>
                <a:effectLst/>
                <a:latin typeface="maven-pro"/>
              </a:rPr>
              <a:t>Continuous Deployment</a:t>
            </a:r>
            <a:endParaRPr lang="en-US" b="1" i="0" dirty="0">
              <a:solidFill>
                <a:srgbClr val="0A2540"/>
              </a:solidFill>
              <a:effectLst/>
              <a:latin typeface="maven-pro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6F397-7374-4541-A1A2-828BE4A7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70F18-DF9C-4E9C-ACBC-82DD0209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i="0" dirty="0">
                <a:effectLst/>
                <a:latin typeface="Open Sans" panose="020B0606030504020204" pitchFamily="34" charset="0"/>
              </a:rPr>
              <a:t>Benefits of CI/CD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0BC07-A5C2-482D-8175-73A1A419E46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2540"/>
                </a:solidFill>
                <a:effectLst/>
                <a:latin typeface="Lato" panose="020F0502020204030203" pitchFamily="34" charset="0"/>
              </a:rPr>
              <a:t>Continuous Deployment (</a:t>
            </a:r>
            <a:r>
              <a:rPr lang="en-US" b="0" i="0" dirty="0" err="1">
                <a:solidFill>
                  <a:srgbClr val="0A2540"/>
                </a:solidFill>
                <a:effectLst/>
                <a:latin typeface="Lato" panose="020F0502020204030203" pitchFamily="34" charset="0"/>
              </a:rPr>
              <a:t>CDep</a:t>
            </a:r>
            <a:r>
              <a:rPr lang="en-US" b="0" i="0" dirty="0">
                <a:solidFill>
                  <a:srgbClr val="0A2540"/>
                </a:solidFill>
                <a:effectLst/>
                <a:latin typeface="Lato" panose="020F0502020204030203" pitchFamily="34" charset="0"/>
              </a:rPr>
              <a:t>) goes one step further than continuous delivery.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2540"/>
                </a:solidFill>
                <a:effectLst/>
                <a:latin typeface="Lato" panose="020F0502020204030203" pitchFamily="34" charset="0"/>
              </a:rPr>
              <a:t> All changes going through all stages of the production pipeline undergo automated tests, and if these tests pass, they are immediately deployed to production and exposed to customers.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2540"/>
                </a:solidFill>
                <a:effectLst/>
                <a:latin typeface="Lato" panose="020F0502020204030203" pitchFamily="34" charset="0"/>
              </a:rPr>
              <a:t>Continuous deployment can be difficult to implement.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2540"/>
                </a:solidFill>
                <a:effectLst/>
                <a:latin typeface="Lato" panose="020F0502020204030203" pitchFamily="34" charset="0"/>
              </a:rPr>
              <a:t>It requires seamless automation at all stages of the process, robust automated testing suites, and a culture of “continuous everything” that enables detection and rapid response to production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5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CDE244DC-8B9E-4E7D-B4FF-FDF35DD4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193" y="546310"/>
            <a:ext cx="8469584" cy="495301"/>
          </a:xfrm>
        </p:spPr>
        <p:txBody>
          <a:bodyPr/>
          <a:lstStyle/>
          <a:p>
            <a:r>
              <a:rPr lang="en-US" sz="3200" b="1" i="0" dirty="0">
                <a:effectLst/>
                <a:latin typeface="maven-pro"/>
              </a:rPr>
              <a:t>How Does CI/CD Relate to DevOps?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5D0B6-77C2-4F55-BD1D-6E4B255F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D61EE-1013-46B0-9F60-955DB3B3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i="0" dirty="0">
                <a:effectLst/>
                <a:latin typeface="Open Sans" panose="020B0606030504020204" pitchFamily="34" charset="0"/>
              </a:rPr>
              <a:t>Benefits of CI/CD</a:t>
            </a:r>
            <a:endParaRPr lang="en-US" dirty="0"/>
          </a:p>
        </p:txBody>
      </p:sp>
      <p:pic>
        <p:nvPicPr>
          <p:cNvPr id="25" name="Picture Placeholder 24" descr="A close up of a piano keys">
            <a:extLst>
              <a:ext uri="{FF2B5EF4-FFF2-40B4-BE49-F238E27FC236}">
                <a16:creationId xmlns:a16="http://schemas.microsoft.com/office/drawing/2014/main" id="{0C86ED0F-C10D-48DF-A586-0050618B1C9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3398" y="0"/>
            <a:ext cx="4038602" cy="6858000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B666C4-CA6D-492C-AB64-57BC44DF6DF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Lato" panose="020F0502020204030203" pitchFamily="34" charset="0"/>
              </a:rPr>
              <a:t>DevOps typically involves the following: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Lato" panose="020F0502020204030203" pitchFamily="34" charset="0"/>
              </a:rPr>
              <a:t>Adopting automation, programmable infrastructure deployment and maintenance, and iterative software development.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Lato" panose="020F0502020204030203" pitchFamily="34" charset="0"/>
              </a:rPr>
              <a:t>Establishing cross functional teams while facilitating a culture change to build trust between these previously disparate teams.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Lato" panose="020F0502020204030203" pitchFamily="34" charset="0"/>
              </a:rPr>
              <a:t>Aligning technologies to business requirements.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5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CDE244DC-8B9E-4E7D-B4FF-FDF35DD4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193" y="546310"/>
            <a:ext cx="8469584" cy="495301"/>
          </a:xfrm>
        </p:spPr>
        <p:txBody>
          <a:bodyPr/>
          <a:lstStyle/>
          <a:p>
            <a:r>
              <a:rPr lang="en-US" sz="3200" b="1" i="0" dirty="0">
                <a:effectLst/>
                <a:latin typeface="maven-pro"/>
              </a:rPr>
              <a:t>How Does CI/CD Relate to DevOps?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5D0B6-77C2-4F55-BD1D-6E4B255F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D61EE-1013-46B0-9F60-955DB3B3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i="0" dirty="0">
                <a:effectLst/>
                <a:latin typeface="Open Sans" panose="020B0606030504020204" pitchFamily="34" charset="0"/>
              </a:rPr>
              <a:t>Benefits of CI/CD</a:t>
            </a:r>
            <a:endParaRPr lang="en-US" dirty="0"/>
          </a:p>
        </p:txBody>
      </p:sp>
      <p:pic>
        <p:nvPicPr>
          <p:cNvPr id="25" name="Picture Placeholder 24" descr="A close up of a piano keys">
            <a:extLst>
              <a:ext uri="{FF2B5EF4-FFF2-40B4-BE49-F238E27FC236}">
                <a16:creationId xmlns:a16="http://schemas.microsoft.com/office/drawing/2014/main" id="{0C86ED0F-C10D-48DF-A586-0050618B1C9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3398" y="0"/>
            <a:ext cx="4038602" cy="6858000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B666C4-CA6D-492C-AB64-57BC44DF6DF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Lato" panose="020F0502020204030203" pitchFamily="34" charset="0"/>
              </a:rPr>
              <a:t>CI/CD supports the efforts of DevOps teams: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Lato" panose="020F0502020204030203" pitchFamily="34" charset="0"/>
              </a:rPr>
              <a:t>It enables teams to implement automation across the development lifecycle and rapidly validate and deliver applications to end-users. Here is how it works: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Lato" panose="020F0502020204030203" pitchFamily="34" charset="0"/>
              </a:rPr>
              <a:t>Continuous integration tools help initialize processes, ensuring developers can build, test, and validate code within a shared repository without manual work.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Lato" panose="020F0502020204030203" pitchFamily="34" charset="0"/>
              </a:rPr>
              <a:t>Continuous delivery tools extend these automated steps to production testing and configuration for release management.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Lato" panose="020F0502020204030203" pitchFamily="34" charset="0"/>
              </a:rPr>
              <a:t>Continuous deployment tools automatically invoke tests, handling configurations, provisioning, monitoring, and rollbacks.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5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55973"/>
      </a:accent1>
      <a:accent2>
        <a:srgbClr val="8189A2"/>
      </a:accent2>
      <a:accent3>
        <a:srgbClr val="BB9569"/>
      </a:accent3>
      <a:accent4>
        <a:srgbClr val="A25526"/>
      </a:accent4>
      <a:accent5>
        <a:srgbClr val="EEECE0"/>
      </a:accent5>
      <a:accent6>
        <a:srgbClr val="592A0E"/>
      </a:accent6>
      <a:hlink>
        <a:srgbClr val="0563C1"/>
      </a:hlink>
      <a:folHlink>
        <a:srgbClr val="954F72"/>
      </a:folHlink>
    </a:clrScheme>
    <a:fontScheme name="Custom 27">
      <a:majorFont>
        <a:latin typeface="Franklin Gothic Demi Cond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 Presentation_TM16411254_Win32_JC_SL_v3.potx" id="{A49F532D-B704-4DFF-BADB-F4289203C174}" vid="{D1827142-D2F0-440A-808F-EAD0984C5F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C6AFC83-AE02-40B8-BC2C-6B2B881062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F98B39-7EBA-4823-84A5-26F4787998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621FE4-3184-49E6-95AD-A045530002E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{4C3740CA-36E8-46A2-9B6C-1BFD6F070DE3}tf16411254_win32</Template>
  <TotalTime>0</TotalTime>
  <Words>808</Words>
  <Application>Microsoft Office PowerPoint</Application>
  <PresentationFormat>Widescreen</PresentationFormat>
  <Paragraphs>93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Franklin Gothic Demi Cond</vt:lpstr>
      <vt:lpstr>Lato</vt:lpstr>
      <vt:lpstr>maven-pro</vt:lpstr>
      <vt:lpstr>Open Sans</vt:lpstr>
      <vt:lpstr>Segoe UI Light</vt:lpstr>
      <vt:lpstr>Univers Light</vt:lpstr>
      <vt:lpstr>Office Theme</vt:lpstr>
      <vt:lpstr>Benefits of CI/CD</vt:lpstr>
      <vt:lpstr>agenda</vt:lpstr>
      <vt:lpstr>What is CI/CD</vt:lpstr>
      <vt:lpstr>Differences Between Continuous Integration, Continuous Delivery, and Continuous Deployment? </vt:lpstr>
      <vt:lpstr>Continuous Integration</vt:lpstr>
      <vt:lpstr>Continuous Delivery</vt:lpstr>
      <vt:lpstr>Continuous Deployment</vt:lpstr>
      <vt:lpstr>How Does CI/CD Relate to DevOps?</vt:lpstr>
      <vt:lpstr>How Does CI/CD Relate to DevOps?</vt:lpstr>
      <vt:lpstr>What Are the Stages of a CI/CD Pipeline?</vt:lpstr>
      <vt:lpstr>Ci/cd STAGES</vt:lpstr>
      <vt:lpstr>CI/CD Tools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Benefits of CI/CD</dc:title>
  <dc:creator>Hatem Adel, Vodafone</dc:creator>
  <cp:lastModifiedBy>Hatem Adel, Vodafone</cp:lastModifiedBy>
  <cp:revision>6</cp:revision>
  <dcterms:created xsi:type="dcterms:W3CDTF">2022-08-15T12:03:05Z</dcterms:created>
  <dcterms:modified xsi:type="dcterms:W3CDTF">2022-08-15T12:57:29Z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