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12D4C-764D-49DB-9456-BDCDD06C39DE}"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40B10-16AC-4205-A711-4D64ACAFBE31}" type="slidenum">
              <a:rPr lang="en-US" smtClean="0"/>
              <a:t>‹#›</a:t>
            </a:fld>
            <a:endParaRPr lang="en-US"/>
          </a:p>
        </p:txBody>
      </p:sp>
    </p:spTree>
    <p:extLst>
      <p:ext uri="{BB962C8B-B14F-4D97-AF65-F5344CB8AC3E}">
        <p14:creationId xmlns:p14="http://schemas.microsoft.com/office/powerpoint/2010/main" val="24974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740B10-16AC-4205-A711-4D64ACAFBE31}" type="slidenum">
              <a:rPr lang="en-US" smtClean="0"/>
              <a:t>2</a:t>
            </a:fld>
            <a:endParaRPr lang="en-US"/>
          </a:p>
        </p:txBody>
      </p:sp>
    </p:spTree>
    <p:extLst>
      <p:ext uri="{BB962C8B-B14F-4D97-AF65-F5344CB8AC3E}">
        <p14:creationId xmlns:p14="http://schemas.microsoft.com/office/powerpoint/2010/main" val="21973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740B10-16AC-4205-A711-4D64ACAFBE31}" type="slidenum">
              <a:rPr lang="en-US" smtClean="0"/>
              <a:t>8</a:t>
            </a:fld>
            <a:endParaRPr lang="en-US"/>
          </a:p>
        </p:txBody>
      </p:sp>
    </p:spTree>
    <p:extLst>
      <p:ext uri="{BB962C8B-B14F-4D97-AF65-F5344CB8AC3E}">
        <p14:creationId xmlns:p14="http://schemas.microsoft.com/office/powerpoint/2010/main" val="2820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10A6AD-AC5B-4E72-9155-3464A8D75507}"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245719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10A6AD-AC5B-4E72-9155-3464A8D75507}"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36295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10A6AD-AC5B-4E72-9155-3464A8D75507}"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210380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10A6AD-AC5B-4E72-9155-3464A8D75507}"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292258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0A6AD-AC5B-4E72-9155-3464A8D75507}"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99492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410A6AD-AC5B-4E72-9155-3464A8D75507}" type="datetimeFigureOut">
              <a:rPr lang="en-US" smtClean="0"/>
              <a:t>1/29/2017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395042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E410A6AD-AC5B-4E72-9155-3464A8D75507}" type="datetimeFigureOut">
              <a:rPr lang="en-US" smtClean="0"/>
              <a:t>1/29/2017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137242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E410A6AD-AC5B-4E72-9155-3464A8D75507}" type="datetimeFigureOut">
              <a:rPr lang="en-US" smtClean="0"/>
              <a:t>1/29/2017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351062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10A6AD-AC5B-4E72-9155-3464A8D75507}"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126466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410A6AD-AC5B-4E72-9155-3464A8D75507}" type="datetimeFigureOut">
              <a:rPr lang="en-US" smtClean="0"/>
              <a:t>1/29/2017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12264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410A6AD-AC5B-4E72-9155-3464A8D75507}" type="datetimeFigureOut">
              <a:rPr lang="en-US" smtClean="0"/>
              <a:t>1/29/2017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3BDCB09-6B9A-46ED-83FC-573135C4A85A}" type="slidenum">
              <a:rPr lang="en-US" smtClean="0"/>
              <a:t>‹#›</a:t>
            </a:fld>
            <a:endParaRPr lang="en-US"/>
          </a:p>
        </p:txBody>
      </p:sp>
    </p:spTree>
    <p:extLst>
      <p:ext uri="{BB962C8B-B14F-4D97-AF65-F5344CB8AC3E}">
        <p14:creationId xmlns:p14="http://schemas.microsoft.com/office/powerpoint/2010/main" val="286959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410A6AD-AC5B-4E72-9155-3464A8D75507}" type="datetimeFigureOut">
              <a:rPr lang="en-US" smtClean="0"/>
              <a:t>1/29/2017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3BDCB09-6B9A-46ED-83FC-573135C4A85A}" type="slidenum">
              <a:rPr lang="en-US" smtClean="0"/>
              <a:t>‹#›</a:t>
            </a:fld>
            <a:endParaRPr lang="en-US"/>
          </a:p>
        </p:txBody>
      </p:sp>
    </p:spTree>
    <p:extLst>
      <p:ext uri="{BB962C8B-B14F-4D97-AF65-F5344CB8AC3E}">
        <p14:creationId xmlns:p14="http://schemas.microsoft.com/office/powerpoint/2010/main" val="26102350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4p-nigerdelt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tgpcloud.org/p4p/index.php?m=p4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Nigerian Regional Peace Index</a:t>
            </a:r>
            <a:endParaRPr lang="en-US" dirty="0"/>
          </a:p>
        </p:txBody>
      </p:sp>
      <p:sp>
        <p:nvSpPr>
          <p:cNvPr id="3" name="Subtitle 2"/>
          <p:cNvSpPr>
            <a:spLocks noGrp="1"/>
          </p:cNvSpPr>
          <p:nvPr>
            <p:ph type="subTitle" idx="1"/>
          </p:nvPr>
        </p:nvSpPr>
        <p:spPr/>
        <p:txBody>
          <a:bodyPr/>
          <a:lstStyle/>
          <a:p>
            <a:r>
              <a:rPr lang="en-US" dirty="0" smtClean="0"/>
              <a:t>Forecasting Insurgency within Nigeria</a:t>
            </a:r>
          </a:p>
          <a:p>
            <a:r>
              <a:rPr lang="en-US" dirty="0" err="1" smtClean="0"/>
              <a:t>By:David</a:t>
            </a:r>
            <a:r>
              <a:rPr lang="en-US" dirty="0" smtClean="0"/>
              <a:t> Hatem</a:t>
            </a:r>
            <a:endParaRPr lang="en-US" dirty="0"/>
          </a:p>
        </p:txBody>
      </p:sp>
    </p:spTree>
    <p:extLst>
      <p:ext uri="{BB962C8B-B14F-4D97-AF65-F5344CB8AC3E}">
        <p14:creationId xmlns:p14="http://schemas.microsoft.com/office/powerpoint/2010/main" val="1453888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Suggestions Cont.</a:t>
            </a:r>
            <a:endParaRPr lang="en-US" dirty="0"/>
          </a:p>
        </p:txBody>
      </p:sp>
      <p:sp>
        <p:nvSpPr>
          <p:cNvPr id="3" name="Content Placeholder 2"/>
          <p:cNvSpPr>
            <a:spLocks noGrp="1"/>
          </p:cNvSpPr>
          <p:nvPr>
            <p:ph idx="1"/>
          </p:nvPr>
        </p:nvSpPr>
        <p:spPr/>
        <p:txBody>
          <a:bodyPr/>
          <a:lstStyle/>
          <a:p>
            <a:r>
              <a:rPr lang="en-US" dirty="0" smtClean="0"/>
              <a:t>Stagger the </a:t>
            </a:r>
            <a:r>
              <a:rPr lang="en-US" dirty="0"/>
              <a:t>presence of security forces throughout the state and </a:t>
            </a:r>
            <a:r>
              <a:rPr lang="en-US" dirty="0" smtClean="0"/>
              <a:t>country according to attack frequency projections. </a:t>
            </a:r>
          </a:p>
          <a:p>
            <a:r>
              <a:rPr lang="en-US" dirty="0" smtClean="0"/>
              <a:t>It may </a:t>
            </a:r>
            <a:r>
              <a:rPr lang="en-US" dirty="0"/>
              <a:t>prove more efficient to use security forces in a relief capacity in June following the rainy season. </a:t>
            </a:r>
            <a:r>
              <a:rPr lang="en-US" dirty="0" smtClean="0"/>
              <a:t>This would allow humanitarian relief to take place, </a:t>
            </a:r>
            <a:r>
              <a:rPr lang="en-US" dirty="0"/>
              <a:t>while still maintaining </a:t>
            </a:r>
            <a:r>
              <a:rPr lang="en-US" dirty="0" smtClean="0"/>
              <a:t>adequate forces </a:t>
            </a:r>
            <a:r>
              <a:rPr lang="en-US" dirty="0"/>
              <a:t>to </a:t>
            </a:r>
            <a:r>
              <a:rPr lang="en-US" dirty="0" smtClean="0"/>
              <a:t>defend against Boko Haram.</a:t>
            </a:r>
          </a:p>
          <a:p>
            <a:r>
              <a:rPr lang="en-US" b="1" u="sng" dirty="0" smtClean="0"/>
              <a:t>Bottom Line:</a:t>
            </a:r>
            <a:r>
              <a:rPr lang="en-US" dirty="0" smtClean="0"/>
              <a:t> Disperse national security forces in proportion to the threat that Boko Haram poses in a given time of year.</a:t>
            </a:r>
          </a:p>
          <a:p>
            <a:r>
              <a:rPr lang="en-US" b="1" dirty="0" smtClean="0"/>
              <a:t>This is first and foremost.</a:t>
            </a:r>
            <a:r>
              <a:rPr lang="en-US" dirty="0" smtClean="0"/>
              <a:t> Investment requiring a domestic workforce and pre-existing infrastructure would be difficult or impossible without relief from the destruction of the rainy season.</a:t>
            </a:r>
            <a:endParaRPr lang="en-US" b="1" dirty="0"/>
          </a:p>
        </p:txBody>
      </p:sp>
    </p:spTree>
    <p:extLst>
      <p:ext uri="{BB962C8B-B14F-4D97-AF65-F5344CB8AC3E}">
        <p14:creationId xmlns:p14="http://schemas.microsoft.com/office/powerpoint/2010/main" val="3408801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The forecasting process could easily be staggered by a specific LGA (local government area) within </a:t>
            </a:r>
            <a:r>
              <a:rPr lang="en-US" dirty="0" err="1" smtClean="0"/>
              <a:t>Borno</a:t>
            </a:r>
            <a:r>
              <a:rPr lang="en-US" dirty="0" smtClean="0"/>
              <a:t> to get a more detailed picture of </a:t>
            </a:r>
            <a:r>
              <a:rPr lang="en-US" dirty="0"/>
              <a:t>where and when Boko Haram is </a:t>
            </a:r>
            <a:r>
              <a:rPr lang="en-US" dirty="0" smtClean="0"/>
              <a:t>attacking.</a:t>
            </a:r>
          </a:p>
          <a:p>
            <a:r>
              <a:rPr lang="en-US" dirty="0" smtClean="0"/>
              <a:t>Previous years</a:t>
            </a:r>
            <a:r>
              <a:rPr lang="en-US" dirty="0"/>
              <a:t>’ data can </a:t>
            </a:r>
            <a:r>
              <a:rPr lang="en-US" dirty="0" smtClean="0"/>
              <a:t>be </a:t>
            </a:r>
            <a:r>
              <a:rPr lang="en-US" dirty="0"/>
              <a:t>added to the forecasting process to draw from a larger sample size, </a:t>
            </a:r>
            <a:r>
              <a:rPr lang="en-US" dirty="0" smtClean="0"/>
              <a:t>increasing the accuracy of future projections. </a:t>
            </a:r>
          </a:p>
          <a:p>
            <a:r>
              <a:rPr lang="en-US" dirty="0" smtClean="0"/>
              <a:t>As with </a:t>
            </a:r>
            <a:r>
              <a:rPr lang="en-US" dirty="0" err="1" smtClean="0"/>
              <a:t>Borno</a:t>
            </a:r>
            <a:r>
              <a:rPr lang="en-US" dirty="0" smtClean="0"/>
              <a:t>, other states within Nigeria have similar data recorded. </a:t>
            </a:r>
            <a:r>
              <a:rPr lang="en-US" dirty="0"/>
              <a:t>T</a:t>
            </a:r>
            <a:r>
              <a:rPr lang="en-US" dirty="0" smtClean="0"/>
              <a:t>his forecasting process could be applied to any of them as well. </a:t>
            </a:r>
          </a:p>
          <a:p>
            <a:r>
              <a:rPr lang="en-US" dirty="0" smtClean="0"/>
              <a:t>These findings </a:t>
            </a:r>
            <a:r>
              <a:rPr lang="en-US" dirty="0"/>
              <a:t>constitute only the beginning of the research that can be done. I fully intend to pursue further research on the subject to create more meaningful, precise forecasts.</a:t>
            </a:r>
            <a:endParaRPr lang="en-US" dirty="0"/>
          </a:p>
        </p:txBody>
      </p:sp>
    </p:spTree>
    <p:extLst>
      <p:ext uri="{BB962C8B-B14F-4D97-AF65-F5344CB8AC3E}">
        <p14:creationId xmlns:p14="http://schemas.microsoft.com/office/powerpoint/2010/main" val="3373155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dirty="0" smtClean="0"/>
              <a:t>I would like to thank you for your time in reviewing these findings. It is my hope that as the field of Data Science burgeons, it will be seen as a medium to help solve humanity’s most pressing problems. Data Science as a field must be utilized as an environment for positive social change.</a:t>
            </a:r>
          </a:p>
          <a:p>
            <a:r>
              <a:rPr lang="en-US" dirty="0" smtClean="0"/>
              <a:t>If you would like to support Partners for Peace in the Niger Delta, please visit them </a:t>
            </a:r>
            <a:r>
              <a:rPr lang="en-US"/>
              <a:t>at </a:t>
            </a:r>
            <a:r>
              <a:rPr lang="en-US">
                <a:hlinkClick r:id="rId2"/>
              </a:rPr>
              <a:t>http://</a:t>
            </a:r>
            <a:r>
              <a:rPr lang="en-US">
                <a:hlinkClick r:id="rId2"/>
              </a:rPr>
              <a:t>www.p4p-nigerdelta.org</a:t>
            </a:r>
            <a:r>
              <a:rPr lang="en-US" smtClean="0">
                <a:hlinkClick r:id="rId2"/>
              </a:rPr>
              <a:t>/</a:t>
            </a:r>
            <a:r>
              <a:rPr lang="en-US" smtClean="0"/>
              <a:t> </a:t>
            </a:r>
            <a:endParaRPr lang="en-US" dirty="0"/>
          </a:p>
        </p:txBody>
      </p:sp>
    </p:spTree>
    <p:extLst>
      <p:ext uri="{BB962C8B-B14F-4D97-AF65-F5344CB8AC3E}">
        <p14:creationId xmlns:p14="http://schemas.microsoft.com/office/powerpoint/2010/main" val="387544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As a newly emergent democracy, Nigeria </a:t>
            </a:r>
            <a:r>
              <a:rPr lang="en-US" dirty="0"/>
              <a:t>has </a:t>
            </a:r>
            <a:r>
              <a:rPr lang="en-US" dirty="0" smtClean="0"/>
              <a:t>the natural resources and workforce to </a:t>
            </a:r>
            <a:r>
              <a:rPr lang="en-US" dirty="0"/>
              <a:t>emerge as one of the larger economies on a global scale. </a:t>
            </a:r>
            <a:endParaRPr lang="en-US" dirty="0" smtClean="0"/>
          </a:p>
          <a:p>
            <a:r>
              <a:rPr lang="en-US" dirty="0" smtClean="0"/>
              <a:t>As is, Nigeria is </a:t>
            </a:r>
            <a:r>
              <a:rPr lang="en-US" dirty="0"/>
              <a:t>Africa’s largest economy, with annual GDP topping one trillion dollars</a:t>
            </a:r>
            <a:r>
              <a:rPr lang="en-US" dirty="0" smtClean="0"/>
              <a:t>.</a:t>
            </a:r>
          </a:p>
          <a:p>
            <a:r>
              <a:rPr lang="en-US" dirty="0" smtClean="0"/>
              <a:t>Although many obstacles stand in the way of Nigeria diversifying its economy, national security is a glaring deficiency that must be addressed. </a:t>
            </a:r>
          </a:p>
          <a:p>
            <a:r>
              <a:rPr lang="en-US" dirty="0" smtClean="0"/>
              <a:t>The question becomes, how does the country address attacks form paramilitary groups so that it may continue to grow and prosper?</a:t>
            </a:r>
          </a:p>
        </p:txBody>
      </p:sp>
      <p:sp>
        <p:nvSpPr>
          <p:cNvPr id="4" name="Footer Placeholder 3"/>
          <p:cNvSpPr>
            <a:spLocks noGrp="1"/>
          </p:cNvSpPr>
          <p:nvPr>
            <p:ph type="ftr" sz="quarter" idx="11"/>
          </p:nvPr>
        </p:nvSpPr>
        <p:spPr/>
        <p:txBody>
          <a:bodyPr/>
          <a:lstStyle/>
          <a:p>
            <a:r>
              <a:rPr lang="en-US" smtClean="0"/>
              <a:t>https://www.cia.gov/library/publications/the-world-factbook/geos/ni.html</a:t>
            </a:r>
            <a:endParaRPr lang="en-US"/>
          </a:p>
        </p:txBody>
      </p:sp>
    </p:spTree>
    <p:extLst>
      <p:ext uri="{BB962C8B-B14F-4D97-AF65-F5344CB8AC3E}">
        <p14:creationId xmlns:p14="http://schemas.microsoft.com/office/powerpoint/2010/main" val="2795986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Index</a:t>
            </a:r>
            <a:endParaRPr lang="en-US" dirty="0"/>
          </a:p>
        </p:txBody>
      </p:sp>
      <p:sp>
        <p:nvSpPr>
          <p:cNvPr id="3" name="Content Placeholder 2"/>
          <p:cNvSpPr>
            <a:spLocks noGrp="1"/>
          </p:cNvSpPr>
          <p:nvPr>
            <p:ph idx="1"/>
          </p:nvPr>
        </p:nvSpPr>
        <p:spPr/>
        <p:txBody>
          <a:bodyPr/>
          <a:lstStyle/>
          <a:p>
            <a:r>
              <a:rPr lang="en-US" dirty="0" smtClean="0"/>
              <a:t>The idea is to use the same forecasting techniques used to predict financial product performance to predict instances of insurgent violence, particularly on behalf of Boko Haram.</a:t>
            </a:r>
          </a:p>
          <a:p>
            <a:r>
              <a:rPr lang="en-US" dirty="0"/>
              <a:t>Using publicly available data , I sought to map out patterns that could be used to predict areas and months where violence </a:t>
            </a:r>
            <a:r>
              <a:rPr lang="en-US" dirty="0" smtClean="0"/>
              <a:t>was </a:t>
            </a:r>
            <a:r>
              <a:rPr lang="en-US" dirty="0"/>
              <a:t>most likely to </a:t>
            </a:r>
            <a:r>
              <a:rPr lang="en-US" dirty="0" smtClean="0"/>
              <a:t>occur. </a:t>
            </a:r>
          </a:p>
          <a:p>
            <a:r>
              <a:rPr lang="en-US" dirty="0" smtClean="0"/>
              <a:t>The resulting tool is replicable, able to easily integrate new data, and has already yielded a statistically significant, accurate projection. </a:t>
            </a:r>
            <a:endParaRPr lang="en-US" dirty="0"/>
          </a:p>
          <a:p>
            <a:r>
              <a:rPr lang="en-US" dirty="0" smtClean="0"/>
              <a:t>The index has been applied to </a:t>
            </a:r>
            <a:r>
              <a:rPr lang="en-US" dirty="0" err="1" smtClean="0"/>
              <a:t>Borno</a:t>
            </a:r>
            <a:r>
              <a:rPr lang="en-US" dirty="0" smtClean="0"/>
              <a:t> State in this instance, as there tends to be significant Boko Haram activity there.</a:t>
            </a:r>
            <a:endParaRPr lang="en-US" dirty="0"/>
          </a:p>
        </p:txBody>
      </p:sp>
    </p:spTree>
    <p:extLst>
      <p:ext uri="{BB962C8B-B14F-4D97-AF65-F5344CB8AC3E}">
        <p14:creationId xmlns:p14="http://schemas.microsoft.com/office/powerpoint/2010/main" val="4191131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Nuts and Bolts</a:t>
            </a:r>
            <a:endParaRPr lang="en-US"/>
          </a:p>
        </p:txBody>
      </p:sp>
      <p:sp>
        <p:nvSpPr>
          <p:cNvPr id="3" name="Content Placeholder 2"/>
          <p:cNvSpPr>
            <a:spLocks noGrp="1"/>
          </p:cNvSpPr>
          <p:nvPr>
            <p:ph idx="1"/>
          </p:nvPr>
        </p:nvSpPr>
        <p:spPr/>
        <p:txBody>
          <a:bodyPr/>
          <a:lstStyle/>
          <a:p>
            <a:r>
              <a:rPr lang="en-US" dirty="0" smtClean="0"/>
              <a:t>Using publicly available data from the Partners for Peace Map (</a:t>
            </a:r>
            <a:r>
              <a:rPr lang="en-US" dirty="0" smtClean="0">
                <a:hlinkClick r:id="rId2"/>
              </a:rPr>
              <a:t>http</a:t>
            </a:r>
            <a:r>
              <a:rPr lang="en-US" dirty="0">
                <a:hlinkClick r:id="rId2"/>
              </a:rPr>
              <a:t>://www.tgpcloud.org/p4p/index.php?m=p4p</a:t>
            </a:r>
            <a:r>
              <a:rPr lang="en-US" dirty="0" smtClean="0"/>
              <a:t>), I extracted the dates and frequencies of all Boko Haram attacks in </a:t>
            </a:r>
            <a:r>
              <a:rPr lang="en-US" dirty="0" err="1" smtClean="0"/>
              <a:t>Borno</a:t>
            </a:r>
            <a:r>
              <a:rPr lang="en-US" dirty="0" smtClean="0"/>
              <a:t> State for 2011-2016. </a:t>
            </a:r>
          </a:p>
          <a:p>
            <a:r>
              <a:rPr lang="en-US" dirty="0" smtClean="0"/>
              <a:t>With these tables read into R, I utilized the “forecast” package commonly used to predict financial product performance. This provided me with an Auto-Regressive Integrated Moving Average (ARIMA) model</a:t>
            </a:r>
          </a:p>
          <a:p>
            <a:r>
              <a:rPr lang="en-US" dirty="0" smtClean="0"/>
              <a:t>ARIMA modeling accounts for past data influencing future data, and also teases out how far off the data is from having a mean of 0 and constant variance.</a:t>
            </a:r>
            <a:endParaRPr lang="en-US" dirty="0"/>
          </a:p>
          <a:p>
            <a:endParaRPr lang="en-US" dirty="0"/>
          </a:p>
        </p:txBody>
      </p:sp>
    </p:spTree>
    <p:extLst>
      <p:ext uri="{BB962C8B-B14F-4D97-AF65-F5344CB8AC3E}">
        <p14:creationId xmlns:p14="http://schemas.microsoft.com/office/powerpoint/2010/main" val="382050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8788" y="448392"/>
            <a:ext cx="7709095" cy="4506466"/>
          </a:xfrm>
        </p:spPr>
      </p:pic>
      <p:sp>
        <p:nvSpPr>
          <p:cNvPr id="5" name="TextBox 4"/>
          <p:cNvSpPr txBox="1"/>
          <p:nvPr/>
        </p:nvSpPr>
        <p:spPr>
          <a:xfrm>
            <a:off x="4181957" y="4628376"/>
            <a:ext cx="6917451" cy="1200329"/>
          </a:xfrm>
          <a:prstGeom prst="rect">
            <a:avLst/>
          </a:prstGeom>
          <a:noFill/>
        </p:spPr>
        <p:txBody>
          <a:bodyPr wrap="square" rtlCol="0">
            <a:spAutoFit/>
          </a:bodyPr>
          <a:lstStyle/>
          <a:p>
            <a:r>
              <a:rPr lang="en-US" dirty="0" smtClean="0"/>
              <a:t>Above, Boko Haram incidents for 2015 are shown. The dark blue line representing the projection, the dark blue shading represents the 95% confidence interval, and the light blue shading</a:t>
            </a:r>
            <a:r>
              <a:rPr lang="en-US" dirty="0"/>
              <a:t> </a:t>
            </a:r>
            <a:r>
              <a:rPr lang="en-US" dirty="0" smtClean="0"/>
              <a:t>represents the 80% confidence interval.</a:t>
            </a:r>
            <a:endParaRPr lang="en-US" dirty="0"/>
          </a:p>
        </p:txBody>
      </p:sp>
      <p:cxnSp>
        <p:nvCxnSpPr>
          <p:cNvPr id="7" name="Straight Connector 6"/>
          <p:cNvCxnSpPr/>
          <p:nvPr/>
        </p:nvCxnSpPr>
        <p:spPr>
          <a:xfrm flipV="1">
            <a:off x="4252298" y="4487594"/>
            <a:ext cx="6495420" cy="140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69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704" y="-149823"/>
            <a:ext cx="7643518" cy="4468131"/>
          </a:xfrm>
        </p:spPr>
      </p:pic>
      <p:sp>
        <p:nvSpPr>
          <p:cNvPr id="5" name="TextBox 4"/>
          <p:cNvSpPr txBox="1"/>
          <p:nvPr/>
        </p:nvSpPr>
        <p:spPr>
          <a:xfrm>
            <a:off x="3830267" y="4510149"/>
            <a:ext cx="7624689" cy="1200329"/>
          </a:xfrm>
          <a:prstGeom prst="rect">
            <a:avLst/>
          </a:prstGeom>
          <a:noFill/>
        </p:spPr>
        <p:txBody>
          <a:bodyPr wrap="square" rtlCol="0">
            <a:spAutoFit/>
          </a:bodyPr>
          <a:lstStyle/>
          <a:p>
            <a:r>
              <a:rPr lang="en-US" dirty="0" smtClean="0"/>
              <a:t>Above, we see the predicted 2015 attacks versus the actual occurrences. The top line represents the actual attack frequency, and the bottom line represents the predicted attack frequency. As you can see, the model can predict the general ebb and flow of attack frequency on only 4 years of previous data.</a:t>
            </a:r>
            <a:endParaRPr lang="en-US" dirty="0"/>
          </a:p>
        </p:txBody>
      </p:sp>
      <p:cxnSp>
        <p:nvCxnSpPr>
          <p:cNvPr id="6" name="Straight Connector 5"/>
          <p:cNvCxnSpPr/>
          <p:nvPr/>
        </p:nvCxnSpPr>
        <p:spPr>
          <a:xfrm>
            <a:off x="3928743" y="4388648"/>
            <a:ext cx="69877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6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155" y="321782"/>
            <a:ext cx="7613322" cy="4450480"/>
          </a:xfrm>
        </p:spPr>
      </p:pic>
      <p:sp>
        <p:nvSpPr>
          <p:cNvPr id="5" name="TextBox 4"/>
          <p:cNvSpPr txBox="1"/>
          <p:nvPr/>
        </p:nvSpPr>
        <p:spPr>
          <a:xfrm>
            <a:off x="3981157" y="4772262"/>
            <a:ext cx="7132320" cy="1200329"/>
          </a:xfrm>
          <a:prstGeom prst="rect">
            <a:avLst/>
          </a:prstGeom>
          <a:noFill/>
        </p:spPr>
        <p:txBody>
          <a:bodyPr wrap="square" rtlCol="0">
            <a:spAutoFit/>
          </a:bodyPr>
          <a:lstStyle/>
          <a:p>
            <a:r>
              <a:rPr lang="en-US" dirty="0" smtClean="0"/>
              <a:t>Above, we see 2017’s projected attack frequency based on the data from years 2011-2016. Again, the projection is represented by the dark blue line, the 95% confidence interval is represented by the dark blue shading, and the 80% confidence interval is represented by the light blue shading.</a:t>
            </a:r>
            <a:endParaRPr lang="en-US" dirty="0"/>
          </a:p>
        </p:txBody>
      </p:sp>
      <p:cxnSp>
        <p:nvCxnSpPr>
          <p:cNvPr id="6" name="Straight Connector 5"/>
          <p:cNvCxnSpPr/>
          <p:nvPr/>
        </p:nvCxnSpPr>
        <p:spPr>
          <a:xfrm flipV="1">
            <a:off x="4097550" y="4599620"/>
            <a:ext cx="6734573" cy="14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527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Suggestions</a:t>
            </a:r>
            <a:endParaRPr lang="en-US" dirty="0"/>
          </a:p>
        </p:txBody>
      </p:sp>
      <p:sp>
        <p:nvSpPr>
          <p:cNvPr id="3" name="Content Placeholder 2"/>
          <p:cNvSpPr>
            <a:spLocks noGrp="1"/>
          </p:cNvSpPr>
          <p:nvPr>
            <p:ph idx="1"/>
          </p:nvPr>
        </p:nvSpPr>
        <p:spPr/>
        <p:txBody>
          <a:bodyPr/>
          <a:lstStyle/>
          <a:p>
            <a:r>
              <a:rPr lang="en-US" dirty="0" smtClean="0"/>
              <a:t>With November</a:t>
            </a:r>
            <a:r>
              <a:rPr lang="en-US" dirty="0"/>
              <a:t>, December, and January of each calendar year </a:t>
            </a:r>
            <a:r>
              <a:rPr lang="en-US" dirty="0" smtClean="0"/>
              <a:t>tending </a:t>
            </a:r>
            <a:r>
              <a:rPr lang="en-US" dirty="0"/>
              <a:t>to be </a:t>
            </a:r>
            <a:r>
              <a:rPr lang="en-US" dirty="0" smtClean="0"/>
              <a:t>quieter than other times of the year, these </a:t>
            </a:r>
            <a:r>
              <a:rPr lang="en-US" dirty="0"/>
              <a:t>would be the safest months to commission short term infrastructure projects, such as road repair or electrical grid maintenance. </a:t>
            </a:r>
            <a:r>
              <a:rPr lang="en-US" dirty="0" smtClean="0"/>
              <a:t>This </a:t>
            </a:r>
            <a:r>
              <a:rPr lang="en-US" dirty="0"/>
              <a:t>recommendation would also apply to short/intermediate term relief efforts in </a:t>
            </a:r>
            <a:r>
              <a:rPr lang="en-US" dirty="0" err="1"/>
              <a:t>Borno</a:t>
            </a:r>
            <a:r>
              <a:rPr lang="en-US" dirty="0"/>
              <a:t>. </a:t>
            </a:r>
            <a:endParaRPr lang="en-US" dirty="0" smtClean="0"/>
          </a:p>
          <a:p>
            <a:r>
              <a:rPr lang="en-US" dirty="0" smtClean="0"/>
              <a:t>Additionally</a:t>
            </a:r>
            <a:r>
              <a:rPr lang="en-US" dirty="0"/>
              <a:t>, this time window coincides with </a:t>
            </a:r>
            <a:r>
              <a:rPr lang="en-US" dirty="0" err="1"/>
              <a:t>Borno</a:t>
            </a:r>
            <a:r>
              <a:rPr lang="en-US" dirty="0"/>
              <a:t> State’s dry season, which lends itself well to infrastructure </a:t>
            </a:r>
            <a:r>
              <a:rPr lang="en-US" dirty="0" smtClean="0"/>
              <a:t>projects.</a:t>
            </a:r>
          </a:p>
          <a:p>
            <a:r>
              <a:rPr lang="en-US" b="1" u="sng" dirty="0" smtClean="0"/>
              <a:t>Bottom Line:</a:t>
            </a:r>
            <a:r>
              <a:rPr lang="en-US" dirty="0" smtClean="0"/>
              <a:t> Plan for infrastructure development and relief activity to occur in November, December, or January.</a:t>
            </a:r>
            <a:endParaRPr lang="en-US" b="1" u="sng" dirty="0"/>
          </a:p>
        </p:txBody>
      </p:sp>
      <p:sp>
        <p:nvSpPr>
          <p:cNvPr id="4" name="Footer Placeholder 3"/>
          <p:cNvSpPr>
            <a:spLocks noGrp="1"/>
          </p:cNvSpPr>
          <p:nvPr>
            <p:ph type="ftr" sz="quarter" idx="11"/>
          </p:nvPr>
        </p:nvSpPr>
        <p:spPr/>
        <p:txBody>
          <a:bodyPr/>
          <a:lstStyle/>
          <a:p>
            <a:r>
              <a:rPr lang="en-US" smtClean="0"/>
              <a:t>https://weather-and-climate.com/average-monthly-Rainfall-Temperature-Sunshine,Maiduguri,Nigeria</a:t>
            </a:r>
            <a:endParaRPr lang="en-US"/>
          </a:p>
        </p:txBody>
      </p:sp>
    </p:spTree>
    <p:extLst>
      <p:ext uri="{BB962C8B-B14F-4D97-AF65-F5344CB8AC3E}">
        <p14:creationId xmlns:p14="http://schemas.microsoft.com/office/powerpoint/2010/main" val="322981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Suggestions Cont.</a:t>
            </a:r>
            <a:endParaRPr lang="en-US" dirty="0"/>
          </a:p>
        </p:txBody>
      </p:sp>
      <p:sp>
        <p:nvSpPr>
          <p:cNvPr id="3" name="Content Placeholder 2"/>
          <p:cNvSpPr>
            <a:spLocks noGrp="1"/>
          </p:cNvSpPr>
          <p:nvPr>
            <p:ph idx="1"/>
          </p:nvPr>
        </p:nvSpPr>
        <p:spPr/>
        <p:txBody>
          <a:bodyPr/>
          <a:lstStyle/>
          <a:p>
            <a:r>
              <a:rPr lang="en-US" dirty="0" smtClean="0"/>
              <a:t>With the </a:t>
            </a:r>
            <a:r>
              <a:rPr lang="en-US" dirty="0"/>
              <a:t>exception of June 2014, there seems to be a persistent drop in violence during the month of June. </a:t>
            </a:r>
            <a:r>
              <a:rPr lang="en-US" dirty="0" smtClean="0"/>
              <a:t>It </a:t>
            </a:r>
            <a:r>
              <a:rPr lang="en-US" dirty="0"/>
              <a:t>appears that the month of June would be best to host community events, national/international conferences, and other short term </a:t>
            </a:r>
            <a:r>
              <a:rPr lang="en-US" dirty="0" smtClean="0"/>
              <a:t>endeavors. </a:t>
            </a:r>
          </a:p>
          <a:p>
            <a:r>
              <a:rPr lang="en-US" dirty="0"/>
              <a:t>F</a:t>
            </a:r>
            <a:r>
              <a:rPr lang="en-US" dirty="0" smtClean="0"/>
              <a:t>uture tourist </a:t>
            </a:r>
            <a:r>
              <a:rPr lang="en-US" dirty="0"/>
              <a:t>events would be well timed in June. There’s consistent summer weather and June coincides with the end of what is usually a two-month span of rainy weather in April and </a:t>
            </a:r>
            <a:r>
              <a:rPr lang="en-US" dirty="0" smtClean="0"/>
              <a:t>May.</a:t>
            </a:r>
          </a:p>
          <a:p>
            <a:r>
              <a:rPr lang="en-US" b="1" u="sng" dirty="0" smtClean="0"/>
              <a:t>Bottom Line:</a:t>
            </a:r>
            <a:r>
              <a:rPr lang="en-US" dirty="0" smtClean="0"/>
              <a:t> Tourist events, conferences, and other happenings taking less than one month should be planned in June.</a:t>
            </a:r>
            <a:endParaRPr lang="en-US" b="1" u="sng" dirty="0"/>
          </a:p>
        </p:txBody>
      </p:sp>
    </p:spTree>
    <p:extLst>
      <p:ext uri="{BB962C8B-B14F-4D97-AF65-F5344CB8AC3E}">
        <p14:creationId xmlns:p14="http://schemas.microsoft.com/office/powerpoint/2010/main" val="1859526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90</TotalTime>
  <Words>996</Words>
  <Application>Microsoft Office PowerPoint</Application>
  <PresentationFormat>Widescreen</PresentationFormat>
  <Paragraphs>48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Nigerian Regional Peace Index</vt:lpstr>
      <vt:lpstr>Background</vt:lpstr>
      <vt:lpstr>The Index</vt:lpstr>
      <vt:lpstr>Nuts and Bolts</vt:lpstr>
      <vt:lpstr>The Results</vt:lpstr>
      <vt:lpstr>Results cont.</vt:lpstr>
      <vt:lpstr>Results cont.</vt:lpstr>
      <vt:lpstr>Policy Suggestions</vt:lpstr>
      <vt:lpstr>Policy Suggestions Cont.</vt:lpstr>
      <vt:lpstr>Policy Suggestions Cont.</vt:lpstr>
      <vt:lpstr>Future Research</vt:lpstr>
      <vt:lpstr>In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Nigerian Regional Peace Index</dc:title>
  <dc:creator>b4byc4rr0tz</dc:creator>
  <cp:lastModifiedBy>b4byc4rr0tz</cp:lastModifiedBy>
  <cp:revision>18</cp:revision>
  <dcterms:created xsi:type="dcterms:W3CDTF">2017-01-30T00:52:43Z</dcterms:created>
  <dcterms:modified xsi:type="dcterms:W3CDTF">2017-01-30T04:53:53Z</dcterms:modified>
</cp:coreProperties>
</file>