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312" r:id="rId2"/>
    <p:sldId id="319" r:id="rId3"/>
    <p:sldId id="316" r:id="rId4"/>
    <p:sldId id="305" r:id="rId5"/>
    <p:sldId id="320" r:id="rId6"/>
    <p:sldId id="318" r:id="rId7"/>
    <p:sldId id="307" r:id="rId8"/>
    <p:sldId id="321" r:id="rId9"/>
  </p:sldIdLst>
  <p:sldSz cx="9144000" cy="6858000" type="screen4x3"/>
  <p:notesSz cx="6985000" cy="9271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4667" autoAdjust="0"/>
  </p:normalViewPr>
  <p:slideViewPr>
    <p:cSldViewPr>
      <p:cViewPr>
        <p:scale>
          <a:sx n="71" d="100"/>
          <a:sy n="71" d="100"/>
        </p:scale>
        <p:origin x="-864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DE4F8C76-BE68-4F65-BF59-BFE7E5519BD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605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5325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8500" y="4403725"/>
            <a:ext cx="55880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6050" y="8805863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85" tIns="46442" rIns="92885" bIns="46442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/>
            </a:lvl1pPr>
          </a:lstStyle>
          <a:p>
            <a:fld id="{E27CD53F-77BE-4ADD-BE55-01C3A74A360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CD53F-77BE-4ADD-BE55-01C3A74A360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CD53F-77BE-4ADD-BE55-01C3A74A360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CD53F-77BE-4ADD-BE55-01C3A74A360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7CD53F-77BE-4ADD-BE55-01C3A74A360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76400"/>
            <a:ext cx="7772400" cy="16764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6AA84C-B187-47FF-B89F-811C5B4B12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0" y="601980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0" y="120015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1276350"/>
            <a:ext cx="9144000" cy="19050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C9797-E877-4C91-9554-0B762EA07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DA90A-6D1A-422B-BF8B-6B70AB962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238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524000"/>
            <a:ext cx="8153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4008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4008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286D05B6-EF30-4689-BD44-B183AEDF04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7E5C80-F68E-4337-9D9F-5B1B16373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C364B7-3A32-4D9F-A3EB-212ECA4791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E2D0FB-DE06-45A5-8F54-6B9E7CCD09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E6209-31D7-4629-8271-3C80763D5A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00CC0-54B5-488F-B19C-1D734B6A51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AC2B6-DF6A-4E9B-96C5-922B16A22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EAB1EA-AB44-494F-B920-DA47F52137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1F83C-7EFC-4888-9F1C-6276DDF265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1534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4008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E27049B-6F7E-460C-BFB8-7E27E87E1FD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121285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0" y="1295400"/>
            <a:ext cx="9144000" cy="19050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6248400"/>
            <a:ext cx="9144000" cy="46038"/>
          </a:xfrm>
          <a:prstGeom prst="rect">
            <a:avLst/>
          </a:prstGeom>
          <a:gradFill rotWithShape="1">
            <a:gsLst>
              <a:gs pos="0">
                <a:srgbClr val="993300">
                  <a:gamma/>
                  <a:shade val="46275"/>
                  <a:invGamma/>
                </a:srgbClr>
              </a:gs>
              <a:gs pos="100000">
                <a:srgbClr val="9933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A50021"/>
        </a:buClr>
        <a:buSzPct val="70000"/>
        <a:buFont typeface="Wingdings" pitchFamily="2" charset="2"/>
        <a:buChar char="v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q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9D605-1C70-4DE9-8686-9692047312CA}" type="slidenum">
              <a:rPr lang="en-US"/>
              <a:pPr/>
              <a:t>1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Combinational Circuit Analysis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153400" cy="2514600"/>
          </a:xfrm>
        </p:spPr>
        <p:txBody>
          <a:bodyPr/>
          <a:lstStyle/>
          <a:p>
            <a:r>
              <a:rPr lang="en-US" b="1" dirty="0"/>
              <a:t>Procedure</a:t>
            </a:r>
            <a:endParaRPr lang="en-US" dirty="0"/>
          </a:p>
          <a:p>
            <a:pPr lvl="1"/>
            <a:r>
              <a:rPr lang="en-US" sz="2400" dirty="0"/>
              <a:t>Given a combinational circuit</a:t>
            </a:r>
          </a:p>
          <a:p>
            <a:pPr lvl="1"/>
            <a:r>
              <a:rPr lang="en-US" sz="2400" dirty="0"/>
              <a:t>Obtain Boolean expressions (one for each output)</a:t>
            </a:r>
          </a:p>
          <a:p>
            <a:pPr lvl="1"/>
            <a:r>
              <a:rPr lang="en-US" sz="2400" dirty="0"/>
              <a:t>Derive the truth </a:t>
            </a:r>
            <a:r>
              <a:rPr lang="en-US" sz="2400" dirty="0" smtClean="0"/>
              <a:t>table</a:t>
            </a:r>
          </a:p>
          <a:p>
            <a:pPr lvl="1"/>
            <a:r>
              <a:rPr lang="en-US" sz="2400" dirty="0" smtClean="0"/>
              <a:t>Find out what the circuit does.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E5C80-F68E-4337-9D9F-5B1B16373B4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242" name="Rectangle 1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64" name="Rectangle 144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60" name="Rectangle 24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59" name="AutoShape 239"/>
          <p:cNvSpPr>
            <a:spLocks noChangeAspect="1" noChangeArrowheads="1" noTextEdit="1"/>
          </p:cNvSpPr>
          <p:nvPr/>
        </p:nvSpPr>
        <p:spPr bwMode="auto">
          <a:xfrm>
            <a:off x="1752600" y="1600200"/>
            <a:ext cx="5238750" cy="17208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54" name="Line 234"/>
          <p:cNvSpPr>
            <a:spLocks noChangeShapeType="1"/>
          </p:cNvSpPr>
          <p:nvPr/>
        </p:nvSpPr>
        <p:spPr bwMode="auto">
          <a:xfrm>
            <a:off x="2381250" y="2114550"/>
            <a:ext cx="12382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53" name="Line 233"/>
          <p:cNvSpPr>
            <a:spLocks noChangeShapeType="1"/>
          </p:cNvSpPr>
          <p:nvPr/>
        </p:nvSpPr>
        <p:spPr bwMode="auto">
          <a:xfrm>
            <a:off x="2752725" y="2114550"/>
            <a:ext cx="85725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52" name="Rectangle 232"/>
          <p:cNvSpPr>
            <a:spLocks noChangeArrowheads="1"/>
          </p:cNvSpPr>
          <p:nvPr/>
        </p:nvSpPr>
        <p:spPr bwMode="auto">
          <a:xfrm>
            <a:off x="1771650" y="2038350"/>
            <a:ext cx="76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51" name="Rectangle 231"/>
          <p:cNvSpPr>
            <a:spLocks noChangeArrowheads="1"/>
          </p:cNvSpPr>
          <p:nvPr/>
        </p:nvSpPr>
        <p:spPr bwMode="auto">
          <a:xfrm>
            <a:off x="1771650" y="3028950"/>
            <a:ext cx="57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50" name="Rectangle 230"/>
          <p:cNvSpPr>
            <a:spLocks noChangeArrowheads="1"/>
          </p:cNvSpPr>
          <p:nvPr/>
        </p:nvSpPr>
        <p:spPr bwMode="auto">
          <a:xfrm>
            <a:off x="1771650" y="2647950"/>
            <a:ext cx="571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y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49" name="Rectangle 229"/>
          <p:cNvSpPr>
            <a:spLocks noChangeArrowheads="1"/>
          </p:cNvSpPr>
          <p:nvPr/>
        </p:nvSpPr>
        <p:spPr bwMode="auto">
          <a:xfrm>
            <a:off x="1771650" y="1733550"/>
            <a:ext cx="476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z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348" name="Line 228"/>
          <p:cNvSpPr>
            <a:spLocks noChangeShapeType="1"/>
          </p:cNvSpPr>
          <p:nvPr/>
        </p:nvSpPr>
        <p:spPr bwMode="auto">
          <a:xfrm>
            <a:off x="3276600" y="2152650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7" name="Line 227"/>
          <p:cNvSpPr>
            <a:spLocks noChangeShapeType="1"/>
          </p:cNvSpPr>
          <p:nvPr/>
        </p:nvSpPr>
        <p:spPr bwMode="auto">
          <a:xfrm>
            <a:off x="3276600" y="1933575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6" name="Arc 226"/>
          <p:cNvSpPr>
            <a:spLocks/>
          </p:cNvSpPr>
          <p:nvPr/>
        </p:nvSpPr>
        <p:spPr bwMode="auto">
          <a:xfrm>
            <a:off x="3162300" y="1930400"/>
            <a:ext cx="152400" cy="215265"/>
          </a:xfrm>
          <a:custGeom>
            <a:avLst/>
            <a:gdLst>
              <a:gd name="G0" fmla="+- 0 0 0"/>
              <a:gd name="G1" fmla="+- 15274 0 0"/>
              <a:gd name="G2" fmla="+- 21600 0 0"/>
              <a:gd name="T0" fmla="*/ 15274 w 21600"/>
              <a:gd name="T1" fmla="*/ 0 h 30548"/>
              <a:gd name="T2" fmla="*/ 15274 w 21600"/>
              <a:gd name="T3" fmla="*/ 30548 h 30548"/>
              <a:gd name="T4" fmla="*/ 0 w 21600"/>
              <a:gd name="T5" fmla="*/ 15274 h 30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8" fill="none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</a:path>
              <a:path w="21600" h="30548" stroke="0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  <a:lnTo>
                  <a:pt x="0" y="15274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5" name="Arc 225"/>
          <p:cNvSpPr>
            <a:spLocks/>
          </p:cNvSpPr>
          <p:nvPr/>
        </p:nvSpPr>
        <p:spPr bwMode="auto">
          <a:xfrm>
            <a:off x="3381375" y="1933575"/>
            <a:ext cx="226695" cy="295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6594"/>
              <a:gd name="T1" fmla="*/ 0 h 21600"/>
              <a:gd name="T2" fmla="*/ 16594 w 16594"/>
              <a:gd name="T3" fmla="*/ 7772 h 21600"/>
              <a:gd name="T4" fmla="*/ 0 w 165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94" h="21600" fill="none" extrusionOk="0">
                <a:moveTo>
                  <a:pt x="-1" y="0"/>
                </a:moveTo>
                <a:cubicBezTo>
                  <a:pt x="6410" y="0"/>
                  <a:pt x="12489" y="2847"/>
                  <a:pt x="16593" y="7772"/>
                </a:cubicBezTo>
              </a:path>
              <a:path w="16594" h="21600" stroke="0" extrusionOk="0">
                <a:moveTo>
                  <a:pt x="-1" y="0"/>
                </a:moveTo>
                <a:cubicBezTo>
                  <a:pt x="6410" y="0"/>
                  <a:pt x="12489" y="2847"/>
                  <a:pt x="16593" y="7772"/>
                </a:cubicBezTo>
                <a:lnTo>
                  <a:pt x="0" y="2160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4" name="Arc 224"/>
          <p:cNvSpPr>
            <a:spLocks/>
          </p:cNvSpPr>
          <p:nvPr/>
        </p:nvSpPr>
        <p:spPr bwMode="auto">
          <a:xfrm>
            <a:off x="3381375" y="1847850"/>
            <a:ext cx="226695" cy="295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594 w 16594"/>
              <a:gd name="T1" fmla="*/ 13828 h 21600"/>
              <a:gd name="T2" fmla="*/ 0 w 16594"/>
              <a:gd name="T3" fmla="*/ 21600 h 21600"/>
              <a:gd name="T4" fmla="*/ 0 w 165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94" h="21600" fill="none" extrusionOk="0">
                <a:moveTo>
                  <a:pt x="16593" y="13827"/>
                </a:moveTo>
                <a:cubicBezTo>
                  <a:pt x="12489" y="18752"/>
                  <a:pt x="6410" y="21599"/>
                  <a:pt x="0" y="21600"/>
                </a:cubicBezTo>
              </a:path>
              <a:path w="16594" h="21600" stroke="0" extrusionOk="0">
                <a:moveTo>
                  <a:pt x="16593" y="13827"/>
                </a:moveTo>
                <a:cubicBezTo>
                  <a:pt x="12489" y="18752"/>
                  <a:pt x="6410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3" name="Line 223"/>
          <p:cNvSpPr>
            <a:spLocks noChangeShapeType="1"/>
          </p:cNvSpPr>
          <p:nvPr/>
        </p:nvSpPr>
        <p:spPr bwMode="auto">
          <a:xfrm>
            <a:off x="3143250" y="21145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2" name="Line 222"/>
          <p:cNvSpPr>
            <a:spLocks noChangeShapeType="1"/>
          </p:cNvSpPr>
          <p:nvPr/>
        </p:nvSpPr>
        <p:spPr bwMode="auto">
          <a:xfrm>
            <a:off x="3143250" y="19621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1" name="Line 221"/>
          <p:cNvSpPr>
            <a:spLocks noChangeShapeType="1"/>
          </p:cNvSpPr>
          <p:nvPr/>
        </p:nvSpPr>
        <p:spPr bwMode="auto">
          <a:xfrm>
            <a:off x="3600450" y="2038350"/>
            <a:ext cx="152400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40" name="Line 220"/>
          <p:cNvSpPr>
            <a:spLocks noChangeShapeType="1"/>
          </p:cNvSpPr>
          <p:nvPr/>
        </p:nvSpPr>
        <p:spPr bwMode="auto">
          <a:xfrm>
            <a:off x="2838450" y="2114550"/>
            <a:ext cx="3048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9" name="Line 219"/>
          <p:cNvSpPr>
            <a:spLocks noChangeShapeType="1"/>
          </p:cNvSpPr>
          <p:nvPr/>
        </p:nvSpPr>
        <p:spPr bwMode="auto">
          <a:xfrm flipH="1">
            <a:off x="2990850" y="19621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8" name="Line 218"/>
          <p:cNvSpPr>
            <a:spLocks noChangeShapeType="1"/>
          </p:cNvSpPr>
          <p:nvPr/>
        </p:nvSpPr>
        <p:spPr bwMode="auto">
          <a:xfrm flipV="1">
            <a:off x="2990850" y="1809750"/>
            <a:ext cx="635" cy="1524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7" name="Line 217"/>
          <p:cNvSpPr>
            <a:spLocks noChangeShapeType="1"/>
          </p:cNvSpPr>
          <p:nvPr/>
        </p:nvSpPr>
        <p:spPr bwMode="auto">
          <a:xfrm>
            <a:off x="3257550" y="2762250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6" name="Line 216"/>
          <p:cNvSpPr>
            <a:spLocks noChangeShapeType="1"/>
          </p:cNvSpPr>
          <p:nvPr/>
        </p:nvSpPr>
        <p:spPr bwMode="auto">
          <a:xfrm>
            <a:off x="3257550" y="2543175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5" name="Arc 215"/>
          <p:cNvSpPr>
            <a:spLocks/>
          </p:cNvSpPr>
          <p:nvPr/>
        </p:nvSpPr>
        <p:spPr bwMode="auto">
          <a:xfrm>
            <a:off x="3362325" y="2543175"/>
            <a:ext cx="217805" cy="2762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7010"/>
              <a:gd name="T1" fmla="*/ 0 h 21600"/>
              <a:gd name="T2" fmla="*/ 17010 w 17010"/>
              <a:gd name="T3" fmla="*/ 8288 h 21600"/>
              <a:gd name="T4" fmla="*/ 0 w 1701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10" h="21600" fill="none" extrusionOk="0">
                <a:moveTo>
                  <a:pt x="-1" y="0"/>
                </a:moveTo>
                <a:cubicBezTo>
                  <a:pt x="6642" y="0"/>
                  <a:pt x="12916" y="3056"/>
                  <a:pt x="17010" y="8287"/>
                </a:cubicBezTo>
              </a:path>
              <a:path w="17010" h="21600" stroke="0" extrusionOk="0">
                <a:moveTo>
                  <a:pt x="-1" y="0"/>
                </a:moveTo>
                <a:cubicBezTo>
                  <a:pt x="6642" y="0"/>
                  <a:pt x="12916" y="3056"/>
                  <a:pt x="17010" y="8287"/>
                </a:cubicBezTo>
                <a:lnTo>
                  <a:pt x="0" y="2160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4" name="Arc 214"/>
          <p:cNvSpPr>
            <a:spLocks/>
          </p:cNvSpPr>
          <p:nvPr/>
        </p:nvSpPr>
        <p:spPr bwMode="auto">
          <a:xfrm>
            <a:off x="3143250" y="2540000"/>
            <a:ext cx="152400" cy="215265"/>
          </a:xfrm>
          <a:custGeom>
            <a:avLst/>
            <a:gdLst>
              <a:gd name="G0" fmla="+- 0 0 0"/>
              <a:gd name="G1" fmla="+- 15274 0 0"/>
              <a:gd name="G2" fmla="+- 21600 0 0"/>
              <a:gd name="T0" fmla="*/ 15274 w 21600"/>
              <a:gd name="T1" fmla="*/ 0 h 30548"/>
              <a:gd name="T2" fmla="*/ 15274 w 21600"/>
              <a:gd name="T3" fmla="*/ 30548 h 30548"/>
              <a:gd name="T4" fmla="*/ 0 w 21600"/>
              <a:gd name="T5" fmla="*/ 15274 h 30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8" fill="none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</a:path>
              <a:path w="21600" h="30548" stroke="0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  <a:lnTo>
                  <a:pt x="0" y="15274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3" name="Arc 213"/>
          <p:cNvSpPr>
            <a:spLocks/>
          </p:cNvSpPr>
          <p:nvPr/>
        </p:nvSpPr>
        <p:spPr bwMode="auto">
          <a:xfrm>
            <a:off x="3362325" y="2476500"/>
            <a:ext cx="217805" cy="27622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7010 w 17010"/>
              <a:gd name="T1" fmla="*/ 13312 h 21600"/>
              <a:gd name="T2" fmla="*/ 0 w 17010"/>
              <a:gd name="T3" fmla="*/ 21600 h 21600"/>
              <a:gd name="T4" fmla="*/ 0 w 1701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10" h="21600" fill="none" extrusionOk="0">
                <a:moveTo>
                  <a:pt x="17010" y="13312"/>
                </a:moveTo>
                <a:cubicBezTo>
                  <a:pt x="12916" y="18543"/>
                  <a:pt x="6642" y="21599"/>
                  <a:pt x="0" y="21600"/>
                </a:cubicBezTo>
              </a:path>
              <a:path w="17010" h="21600" stroke="0" extrusionOk="0">
                <a:moveTo>
                  <a:pt x="17010" y="13312"/>
                </a:moveTo>
                <a:cubicBezTo>
                  <a:pt x="12916" y="18543"/>
                  <a:pt x="6642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2" name="Oval 212"/>
          <p:cNvSpPr>
            <a:spLocks noChangeArrowheads="1"/>
          </p:cNvSpPr>
          <p:nvPr/>
        </p:nvSpPr>
        <p:spPr bwMode="auto">
          <a:xfrm>
            <a:off x="3581400" y="2609850"/>
            <a:ext cx="66675" cy="66675"/>
          </a:xfrm>
          <a:prstGeom prst="ellips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1" name="Line 211"/>
          <p:cNvSpPr>
            <a:spLocks noChangeShapeType="1"/>
          </p:cNvSpPr>
          <p:nvPr/>
        </p:nvSpPr>
        <p:spPr bwMode="auto">
          <a:xfrm>
            <a:off x="3143250" y="2724150"/>
            <a:ext cx="133350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30" name="Line 210"/>
          <p:cNvSpPr>
            <a:spLocks noChangeShapeType="1"/>
          </p:cNvSpPr>
          <p:nvPr/>
        </p:nvSpPr>
        <p:spPr bwMode="auto">
          <a:xfrm>
            <a:off x="3143250" y="2571750"/>
            <a:ext cx="133350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9" name="Line 209"/>
          <p:cNvSpPr>
            <a:spLocks noChangeShapeType="1"/>
          </p:cNvSpPr>
          <p:nvPr/>
        </p:nvSpPr>
        <p:spPr bwMode="auto">
          <a:xfrm>
            <a:off x="3657600" y="2647950"/>
            <a:ext cx="95250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8" name="Line 208"/>
          <p:cNvSpPr>
            <a:spLocks noChangeShapeType="1"/>
          </p:cNvSpPr>
          <p:nvPr/>
        </p:nvSpPr>
        <p:spPr bwMode="auto">
          <a:xfrm flipV="1">
            <a:off x="2505075" y="3019425"/>
            <a:ext cx="635" cy="171450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7" name="Line 207"/>
          <p:cNvSpPr>
            <a:spLocks noChangeShapeType="1"/>
          </p:cNvSpPr>
          <p:nvPr/>
        </p:nvSpPr>
        <p:spPr bwMode="auto">
          <a:xfrm>
            <a:off x="2505075" y="3019425"/>
            <a:ext cx="171450" cy="8572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6" name="Line 206"/>
          <p:cNvSpPr>
            <a:spLocks noChangeShapeType="1"/>
          </p:cNvSpPr>
          <p:nvPr/>
        </p:nvSpPr>
        <p:spPr bwMode="auto">
          <a:xfrm flipV="1">
            <a:off x="2505075" y="3105150"/>
            <a:ext cx="171450" cy="8572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5" name="Oval 205"/>
          <p:cNvSpPr>
            <a:spLocks noChangeArrowheads="1"/>
          </p:cNvSpPr>
          <p:nvPr/>
        </p:nvSpPr>
        <p:spPr bwMode="auto">
          <a:xfrm>
            <a:off x="2676525" y="3067050"/>
            <a:ext cx="66675" cy="66675"/>
          </a:xfrm>
          <a:prstGeom prst="ellips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4" name="Line 204"/>
          <p:cNvSpPr>
            <a:spLocks noChangeShapeType="1"/>
          </p:cNvSpPr>
          <p:nvPr/>
        </p:nvSpPr>
        <p:spPr bwMode="auto">
          <a:xfrm>
            <a:off x="2381250" y="3105150"/>
            <a:ext cx="12382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3" name="Line 203"/>
          <p:cNvSpPr>
            <a:spLocks noChangeShapeType="1"/>
          </p:cNvSpPr>
          <p:nvPr/>
        </p:nvSpPr>
        <p:spPr bwMode="auto">
          <a:xfrm>
            <a:off x="2752725" y="3105150"/>
            <a:ext cx="85725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2" name="Line 202"/>
          <p:cNvSpPr>
            <a:spLocks noChangeShapeType="1"/>
          </p:cNvSpPr>
          <p:nvPr/>
        </p:nvSpPr>
        <p:spPr bwMode="auto">
          <a:xfrm flipV="1">
            <a:off x="2505075" y="2638425"/>
            <a:ext cx="635" cy="171450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1" name="Line 201"/>
          <p:cNvSpPr>
            <a:spLocks noChangeShapeType="1"/>
          </p:cNvSpPr>
          <p:nvPr/>
        </p:nvSpPr>
        <p:spPr bwMode="auto">
          <a:xfrm>
            <a:off x="2505075" y="2638425"/>
            <a:ext cx="171450" cy="8572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20" name="Line 200"/>
          <p:cNvSpPr>
            <a:spLocks noChangeShapeType="1"/>
          </p:cNvSpPr>
          <p:nvPr/>
        </p:nvSpPr>
        <p:spPr bwMode="auto">
          <a:xfrm flipV="1">
            <a:off x="2505075" y="2724150"/>
            <a:ext cx="171450" cy="8572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9" name="Oval 199"/>
          <p:cNvSpPr>
            <a:spLocks noChangeArrowheads="1"/>
          </p:cNvSpPr>
          <p:nvPr/>
        </p:nvSpPr>
        <p:spPr bwMode="auto">
          <a:xfrm>
            <a:off x="2676525" y="2686050"/>
            <a:ext cx="66675" cy="66675"/>
          </a:xfrm>
          <a:prstGeom prst="ellips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8" name="Line 198"/>
          <p:cNvSpPr>
            <a:spLocks noChangeShapeType="1"/>
          </p:cNvSpPr>
          <p:nvPr/>
        </p:nvSpPr>
        <p:spPr bwMode="auto">
          <a:xfrm>
            <a:off x="2381250" y="2724150"/>
            <a:ext cx="12382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7" name="Line 197"/>
          <p:cNvSpPr>
            <a:spLocks noChangeShapeType="1"/>
          </p:cNvSpPr>
          <p:nvPr/>
        </p:nvSpPr>
        <p:spPr bwMode="auto">
          <a:xfrm>
            <a:off x="2752725" y="2724150"/>
            <a:ext cx="85725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6" name="Line 196"/>
          <p:cNvSpPr>
            <a:spLocks noChangeShapeType="1"/>
          </p:cNvSpPr>
          <p:nvPr/>
        </p:nvSpPr>
        <p:spPr bwMode="auto">
          <a:xfrm>
            <a:off x="2000250" y="1809750"/>
            <a:ext cx="9906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5" name="Line 195"/>
          <p:cNvSpPr>
            <a:spLocks noChangeShapeType="1"/>
          </p:cNvSpPr>
          <p:nvPr/>
        </p:nvSpPr>
        <p:spPr bwMode="auto">
          <a:xfrm>
            <a:off x="4114800" y="2000250"/>
            <a:ext cx="152400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4" name="Line 194"/>
          <p:cNvSpPr>
            <a:spLocks noChangeShapeType="1"/>
          </p:cNvSpPr>
          <p:nvPr/>
        </p:nvSpPr>
        <p:spPr bwMode="auto">
          <a:xfrm>
            <a:off x="4114800" y="2238375"/>
            <a:ext cx="16192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3" name="Line 193"/>
          <p:cNvSpPr>
            <a:spLocks noChangeShapeType="1"/>
          </p:cNvSpPr>
          <p:nvPr/>
        </p:nvSpPr>
        <p:spPr bwMode="auto">
          <a:xfrm>
            <a:off x="4114800" y="2000250"/>
            <a:ext cx="635" cy="23812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2" name="Arc 192"/>
          <p:cNvSpPr>
            <a:spLocks/>
          </p:cNvSpPr>
          <p:nvPr/>
        </p:nvSpPr>
        <p:spPr bwMode="auto">
          <a:xfrm>
            <a:off x="4267200" y="2000250"/>
            <a:ext cx="114300" cy="22796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36"/>
              <a:gd name="T2" fmla="*/ 1657 w 21600"/>
              <a:gd name="T3" fmla="*/ 43136 h 43136"/>
              <a:gd name="T4" fmla="*/ 0 w 21600"/>
              <a:gd name="T5" fmla="*/ 21600 h 43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3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86"/>
                  <a:pt x="12910" y="42270"/>
                  <a:pt x="1657" y="43136"/>
                </a:cubicBezTo>
              </a:path>
              <a:path w="21600" h="4313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2886"/>
                  <a:pt x="12910" y="42270"/>
                  <a:pt x="1657" y="43136"/>
                </a:cubicBezTo>
                <a:lnTo>
                  <a:pt x="0" y="2160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1" name="Line 191"/>
          <p:cNvSpPr>
            <a:spLocks noChangeShapeType="1"/>
          </p:cNvSpPr>
          <p:nvPr/>
        </p:nvSpPr>
        <p:spPr bwMode="auto">
          <a:xfrm>
            <a:off x="3981450" y="2038350"/>
            <a:ext cx="133350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10" name="Line 190"/>
          <p:cNvSpPr>
            <a:spLocks noChangeShapeType="1"/>
          </p:cNvSpPr>
          <p:nvPr/>
        </p:nvSpPr>
        <p:spPr bwMode="auto">
          <a:xfrm>
            <a:off x="3981450" y="2190750"/>
            <a:ext cx="133350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9" name="Line 189"/>
          <p:cNvSpPr>
            <a:spLocks noChangeShapeType="1"/>
          </p:cNvSpPr>
          <p:nvPr/>
        </p:nvSpPr>
        <p:spPr bwMode="auto">
          <a:xfrm>
            <a:off x="4381500" y="2114550"/>
            <a:ext cx="209550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8" name="Line 188"/>
          <p:cNvSpPr>
            <a:spLocks noChangeShapeType="1"/>
          </p:cNvSpPr>
          <p:nvPr/>
        </p:nvSpPr>
        <p:spPr bwMode="auto">
          <a:xfrm>
            <a:off x="2000250" y="2724150"/>
            <a:ext cx="3810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7" name="Line 187"/>
          <p:cNvSpPr>
            <a:spLocks noChangeShapeType="1"/>
          </p:cNvSpPr>
          <p:nvPr/>
        </p:nvSpPr>
        <p:spPr bwMode="auto">
          <a:xfrm flipH="1">
            <a:off x="2990850" y="25717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6" name="Line 186"/>
          <p:cNvSpPr>
            <a:spLocks noChangeShapeType="1"/>
          </p:cNvSpPr>
          <p:nvPr/>
        </p:nvSpPr>
        <p:spPr bwMode="auto">
          <a:xfrm flipV="1">
            <a:off x="2990850" y="2419350"/>
            <a:ext cx="635" cy="1524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5" name="Line 185"/>
          <p:cNvSpPr>
            <a:spLocks noChangeShapeType="1"/>
          </p:cNvSpPr>
          <p:nvPr/>
        </p:nvSpPr>
        <p:spPr bwMode="auto">
          <a:xfrm>
            <a:off x="2152650" y="2419350"/>
            <a:ext cx="8382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4" name="Line 184"/>
          <p:cNvSpPr>
            <a:spLocks noChangeShapeType="1"/>
          </p:cNvSpPr>
          <p:nvPr/>
        </p:nvSpPr>
        <p:spPr bwMode="auto">
          <a:xfrm>
            <a:off x="2152650" y="2114550"/>
            <a:ext cx="635" cy="3048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3" name="Line 183"/>
          <p:cNvSpPr>
            <a:spLocks noChangeShapeType="1"/>
          </p:cNvSpPr>
          <p:nvPr/>
        </p:nvSpPr>
        <p:spPr bwMode="auto">
          <a:xfrm>
            <a:off x="2000250" y="21145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2" name="Line 182"/>
          <p:cNvSpPr>
            <a:spLocks noChangeShapeType="1"/>
          </p:cNvSpPr>
          <p:nvPr/>
        </p:nvSpPr>
        <p:spPr bwMode="auto">
          <a:xfrm>
            <a:off x="2152650" y="2114550"/>
            <a:ext cx="2286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1" name="Line 181"/>
          <p:cNvSpPr>
            <a:spLocks noChangeShapeType="1"/>
          </p:cNvSpPr>
          <p:nvPr/>
        </p:nvSpPr>
        <p:spPr bwMode="auto">
          <a:xfrm>
            <a:off x="2914650" y="2343150"/>
            <a:ext cx="635" cy="3810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00" name="Line 180"/>
          <p:cNvSpPr>
            <a:spLocks noChangeShapeType="1"/>
          </p:cNvSpPr>
          <p:nvPr/>
        </p:nvSpPr>
        <p:spPr bwMode="auto">
          <a:xfrm>
            <a:off x="2838450" y="2724150"/>
            <a:ext cx="762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9" name="Line 179"/>
          <p:cNvSpPr>
            <a:spLocks noChangeShapeType="1"/>
          </p:cNvSpPr>
          <p:nvPr/>
        </p:nvSpPr>
        <p:spPr bwMode="auto">
          <a:xfrm>
            <a:off x="2914650" y="2724150"/>
            <a:ext cx="2286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8" name="Line 178"/>
          <p:cNvSpPr>
            <a:spLocks noChangeShapeType="1"/>
          </p:cNvSpPr>
          <p:nvPr/>
        </p:nvSpPr>
        <p:spPr bwMode="auto">
          <a:xfrm>
            <a:off x="3752850" y="2038350"/>
            <a:ext cx="2286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7" name="Line 177"/>
          <p:cNvSpPr>
            <a:spLocks noChangeShapeType="1"/>
          </p:cNvSpPr>
          <p:nvPr/>
        </p:nvSpPr>
        <p:spPr bwMode="auto">
          <a:xfrm flipH="1">
            <a:off x="3829050" y="21907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6" name="Line 176"/>
          <p:cNvSpPr>
            <a:spLocks noChangeShapeType="1"/>
          </p:cNvSpPr>
          <p:nvPr/>
        </p:nvSpPr>
        <p:spPr bwMode="auto">
          <a:xfrm flipV="1">
            <a:off x="3829050" y="2190750"/>
            <a:ext cx="635" cy="1524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5" name="Line 175"/>
          <p:cNvSpPr>
            <a:spLocks noChangeShapeType="1"/>
          </p:cNvSpPr>
          <p:nvPr/>
        </p:nvSpPr>
        <p:spPr bwMode="auto">
          <a:xfrm>
            <a:off x="2914650" y="2343150"/>
            <a:ext cx="914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4" name="Line 174"/>
          <p:cNvSpPr>
            <a:spLocks noChangeShapeType="1"/>
          </p:cNvSpPr>
          <p:nvPr/>
        </p:nvSpPr>
        <p:spPr bwMode="auto">
          <a:xfrm>
            <a:off x="3752850" y="2647950"/>
            <a:ext cx="9906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3" name="Line 173"/>
          <p:cNvSpPr>
            <a:spLocks noChangeShapeType="1"/>
          </p:cNvSpPr>
          <p:nvPr/>
        </p:nvSpPr>
        <p:spPr bwMode="auto">
          <a:xfrm flipV="1">
            <a:off x="4743450" y="2266950"/>
            <a:ext cx="635" cy="3810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2" name="Line 172"/>
          <p:cNvSpPr>
            <a:spLocks noChangeShapeType="1"/>
          </p:cNvSpPr>
          <p:nvPr/>
        </p:nvSpPr>
        <p:spPr bwMode="auto">
          <a:xfrm>
            <a:off x="5029200" y="2305050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1" name="Line 171"/>
          <p:cNvSpPr>
            <a:spLocks noChangeShapeType="1"/>
          </p:cNvSpPr>
          <p:nvPr/>
        </p:nvSpPr>
        <p:spPr bwMode="auto">
          <a:xfrm>
            <a:off x="5029200" y="2085975"/>
            <a:ext cx="10477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90" name="Arc 170"/>
          <p:cNvSpPr>
            <a:spLocks/>
          </p:cNvSpPr>
          <p:nvPr/>
        </p:nvSpPr>
        <p:spPr bwMode="auto">
          <a:xfrm>
            <a:off x="4914900" y="2082800"/>
            <a:ext cx="152400" cy="215265"/>
          </a:xfrm>
          <a:custGeom>
            <a:avLst/>
            <a:gdLst>
              <a:gd name="G0" fmla="+- 0 0 0"/>
              <a:gd name="G1" fmla="+- 15274 0 0"/>
              <a:gd name="G2" fmla="+- 21600 0 0"/>
              <a:gd name="T0" fmla="*/ 15274 w 21600"/>
              <a:gd name="T1" fmla="*/ 0 h 30548"/>
              <a:gd name="T2" fmla="*/ 15274 w 21600"/>
              <a:gd name="T3" fmla="*/ 30548 h 30548"/>
              <a:gd name="T4" fmla="*/ 0 w 21600"/>
              <a:gd name="T5" fmla="*/ 15274 h 30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0548" fill="none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</a:path>
              <a:path w="21600" h="30548" stroke="0" extrusionOk="0">
                <a:moveTo>
                  <a:pt x="15273" y="0"/>
                </a:moveTo>
                <a:cubicBezTo>
                  <a:pt x="19324" y="4051"/>
                  <a:pt x="21600" y="9545"/>
                  <a:pt x="21600" y="15274"/>
                </a:cubicBezTo>
                <a:cubicBezTo>
                  <a:pt x="21600" y="21002"/>
                  <a:pt x="19324" y="26496"/>
                  <a:pt x="15273" y="30547"/>
                </a:cubicBezTo>
                <a:lnTo>
                  <a:pt x="0" y="15274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9" name="Arc 169"/>
          <p:cNvSpPr>
            <a:spLocks/>
          </p:cNvSpPr>
          <p:nvPr/>
        </p:nvSpPr>
        <p:spPr bwMode="auto">
          <a:xfrm>
            <a:off x="5133975" y="2085975"/>
            <a:ext cx="226695" cy="29527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16594"/>
              <a:gd name="T1" fmla="*/ 0 h 21600"/>
              <a:gd name="T2" fmla="*/ 16594 w 16594"/>
              <a:gd name="T3" fmla="*/ 7772 h 21600"/>
              <a:gd name="T4" fmla="*/ 0 w 1659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94" h="21600" fill="none" extrusionOk="0">
                <a:moveTo>
                  <a:pt x="-1" y="0"/>
                </a:moveTo>
                <a:cubicBezTo>
                  <a:pt x="6410" y="0"/>
                  <a:pt x="12489" y="2847"/>
                  <a:pt x="16593" y="7772"/>
                </a:cubicBezTo>
              </a:path>
              <a:path w="16594" h="21600" stroke="0" extrusionOk="0">
                <a:moveTo>
                  <a:pt x="-1" y="0"/>
                </a:moveTo>
                <a:cubicBezTo>
                  <a:pt x="6410" y="0"/>
                  <a:pt x="12489" y="2847"/>
                  <a:pt x="16593" y="7772"/>
                </a:cubicBezTo>
                <a:lnTo>
                  <a:pt x="0" y="2160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8" name="Arc 168"/>
          <p:cNvSpPr>
            <a:spLocks/>
          </p:cNvSpPr>
          <p:nvPr/>
        </p:nvSpPr>
        <p:spPr bwMode="auto">
          <a:xfrm>
            <a:off x="5133975" y="2000250"/>
            <a:ext cx="226695" cy="2952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6594 w 16594"/>
              <a:gd name="T1" fmla="*/ 13828 h 21600"/>
              <a:gd name="T2" fmla="*/ 0 w 16594"/>
              <a:gd name="T3" fmla="*/ 21600 h 21600"/>
              <a:gd name="T4" fmla="*/ 0 w 1659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594" h="21600" fill="none" extrusionOk="0">
                <a:moveTo>
                  <a:pt x="16593" y="13827"/>
                </a:moveTo>
                <a:cubicBezTo>
                  <a:pt x="12489" y="18752"/>
                  <a:pt x="6410" y="21599"/>
                  <a:pt x="0" y="21600"/>
                </a:cubicBezTo>
              </a:path>
              <a:path w="16594" h="21600" stroke="0" extrusionOk="0">
                <a:moveTo>
                  <a:pt x="16593" y="13827"/>
                </a:moveTo>
                <a:cubicBezTo>
                  <a:pt x="12489" y="18752"/>
                  <a:pt x="6410" y="21599"/>
                  <a:pt x="0" y="21600"/>
                </a:cubicBezTo>
                <a:lnTo>
                  <a:pt x="0" y="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7" name="Line 167"/>
          <p:cNvSpPr>
            <a:spLocks noChangeShapeType="1"/>
          </p:cNvSpPr>
          <p:nvPr/>
        </p:nvSpPr>
        <p:spPr bwMode="auto">
          <a:xfrm>
            <a:off x="4895850" y="22669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6" name="Line 166"/>
          <p:cNvSpPr>
            <a:spLocks noChangeShapeType="1"/>
          </p:cNvSpPr>
          <p:nvPr/>
        </p:nvSpPr>
        <p:spPr bwMode="auto">
          <a:xfrm>
            <a:off x="4895850" y="21145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5" name="Line 165"/>
          <p:cNvSpPr>
            <a:spLocks noChangeShapeType="1"/>
          </p:cNvSpPr>
          <p:nvPr/>
        </p:nvSpPr>
        <p:spPr bwMode="auto">
          <a:xfrm>
            <a:off x="5353050" y="2190750"/>
            <a:ext cx="152400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4" name="Line 164"/>
          <p:cNvSpPr>
            <a:spLocks noChangeShapeType="1"/>
          </p:cNvSpPr>
          <p:nvPr/>
        </p:nvSpPr>
        <p:spPr bwMode="auto">
          <a:xfrm>
            <a:off x="4591050" y="2114550"/>
            <a:ext cx="3048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3" name="Line 163"/>
          <p:cNvSpPr>
            <a:spLocks noChangeShapeType="1"/>
          </p:cNvSpPr>
          <p:nvPr/>
        </p:nvSpPr>
        <p:spPr bwMode="auto">
          <a:xfrm>
            <a:off x="4743450" y="22669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2" name="Line 162"/>
          <p:cNvSpPr>
            <a:spLocks noChangeShapeType="1"/>
          </p:cNvSpPr>
          <p:nvPr/>
        </p:nvSpPr>
        <p:spPr bwMode="auto">
          <a:xfrm>
            <a:off x="5800725" y="2390775"/>
            <a:ext cx="16192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1" name="Line 161"/>
          <p:cNvSpPr>
            <a:spLocks noChangeShapeType="1"/>
          </p:cNvSpPr>
          <p:nvPr/>
        </p:nvSpPr>
        <p:spPr bwMode="auto">
          <a:xfrm>
            <a:off x="5800725" y="2152650"/>
            <a:ext cx="161925" cy="635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80" name="Line 160"/>
          <p:cNvSpPr>
            <a:spLocks noChangeShapeType="1"/>
          </p:cNvSpPr>
          <p:nvPr/>
        </p:nvSpPr>
        <p:spPr bwMode="auto">
          <a:xfrm flipV="1">
            <a:off x="5800725" y="2152650"/>
            <a:ext cx="635" cy="228600"/>
          </a:xfrm>
          <a:prstGeom prst="lin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9" name="Arc 159"/>
          <p:cNvSpPr>
            <a:spLocks/>
          </p:cNvSpPr>
          <p:nvPr/>
        </p:nvSpPr>
        <p:spPr bwMode="auto">
          <a:xfrm>
            <a:off x="5962650" y="2152650"/>
            <a:ext cx="114300" cy="228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8" name="Oval 158"/>
          <p:cNvSpPr>
            <a:spLocks noChangeArrowheads="1"/>
          </p:cNvSpPr>
          <p:nvPr/>
        </p:nvSpPr>
        <p:spPr bwMode="auto">
          <a:xfrm>
            <a:off x="6076950" y="2228850"/>
            <a:ext cx="66675" cy="66675"/>
          </a:xfrm>
          <a:prstGeom prst="ellipse">
            <a:avLst/>
          </a:prstGeom>
          <a:noFill/>
          <a:ln w="15" cap="sq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7" name="Line 157"/>
          <p:cNvSpPr>
            <a:spLocks noChangeShapeType="1"/>
          </p:cNvSpPr>
          <p:nvPr/>
        </p:nvSpPr>
        <p:spPr bwMode="auto">
          <a:xfrm>
            <a:off x="5657850" y="23431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6" name="Line 156"/>
          <p:cNvSpPr>
            <a:spLocks noChangeShapeType="1"/>
          </p:cNvSpPr>
          <p:nvPr/>
        </p:nvSpPr>
        <p:spPr bwMode="auto">
          <a:xfrm>
            <a:off x="5657850" y="2190750"/>
            <a:ext cx="142875" cy="635"/>
          </a:xfrm>
          <a:prstGeom prst="line">
            <a:avLst/>
          </a:prstGeom>
          <a:noFill/>
          <a:ln w="15" cap="sq">
            <a:solidFill>
              <a:srgbClr val="008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5" name="Line 155"/>
          <p:cNvSpPr>
            <a:spLocks noChangeShapeType="1"/>
          </p:cNvSpPr>
          <p:nvPr/>
        </p:nvSpPr>
        <p:spPr bwMode="auto">
          <a:xfrm>
            <a:off x="6153150" y="2266950"/>
            <a:ext cx="114300" cy="635"/>
          </a:xfrm>
          <a:prstGeom prst="line">
            <a:avLst/>
          </a:prstGeom>
          <a:noFill/>
          <a:ln w="15" cap="sq">
            <a:solidFill>
              <a:srgbClr val="8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4" name="Line 154"/>
          <p:cNvSpPr>
            <a:spLocks noChangeShapeType="1"/>
          </p:cNvSpPr>
          <p:nvPr/>
        </p:nvSpPr>
        <p:spPr bwMode="auto">
          <a:xfrm>
            <a:off x="5505450" y="2190750"/>
            <a:ext cx="1524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3" name="Line 153"/>
          <p:cNvSpPr>
            <a:spLocks noChangeShapeType="1"/>
          </p:cNvSpPr>
          <p:nvPr/>
        </p:nvSpPr>
        <p:spPr bwMode="auto">
          <a:xfrm flipH="1">
            <a:off x="2000250" y="3105150"/>
            <a:ext cx="3810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2" name="Line 152"/>
          <p:cNvSpPr>
            <a:spLocks noChangeShapeType="1"/>
          </p:cNvSpPr>
          <p:nvPr/>
        </p:nvSpPr>
        <p:spPr bwMode="auto">
          <a:xfrm flipH="1">
            <a:off x="2838450" y="3105150"/>
            <a:ext cx="27432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1" name="Line 151"/>
          <p:cNvSpPr>
            <a:spLocks noChangeShapeType="1"/>
          </p:cNvSpPr>
          <p:nvPr/>
        </p:nvSpPr>
        <p:spPr bwMode="auto">
          <a:xfrm flipV="1">
            <a:off x="5581650" y="2343150"/>
            <a:ext cx="635" cy="762000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70" name="Line 150"/>
          <p:cNvSpPr>
            <a:spLocks noChangeShapeType="1"/>
          </p:cNvSpPr>
          <p:nvPr/>
        </p:nvSpPr>
        <p:spPr bwMode="auto">
          <a:xfrm>
            <a:off x="5581650" y="2343150"/>
            <a:ext cx="762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9" name="Line 149"/>
          <p:cNvSpPr>
            <a:spLocks noChangeShapeType="1"/>
          </p:cNvSpPr>
          <p:nvPr/>
        </p:nvSpPr>
        <p:spPr bwMode="auto">
          <a:xfrm>
            <a:off x="6267450" y="2266950"/>
            <a:ext cx="457200" cy="635"/>
          </a:xfrm>
          <a:prstGeom prst="line">
            <a:avLst/>
          </a:prstGeom>
          <a:noFill/>
          <a:ln w="15" cap="sq">
            <a:solidFill>
              <a:srgbClr val="80008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8" name="Rectangle 148"/>
          <p:cNvSpPr>
            <a:spLocks noChangeArrowheads="1"/>
          </p:cNvSpPr>
          <p:nvPr/>
        </p:nvSpPr>
        <p:spPr bwMode="auto">
          <a:xfrm>
            <a:off x="6800850" y="2216150"/>
            <a:ext cx="666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SimSun" pitchFamily="2" charset="-122"/>
                <a:cs typeface="Arial" pitchFamily="34" charset="0"/>
              </a:rPr>
              <a:t>F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3267" name="Oval 147"/>
          <p:cNvSpPr>
            <a:spLocks noChangeArrowheads="1"/>
          </p:cNvSpPr>
          <p:nvPr/>
        </p:nvSpPr>
        <p:spPr bwMode="auto">
          <a:xfrm>
            <a:off x="2872105" y="2664460"/>
            <a:ext cx="90805" cy="9080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266" name="Oval 146"/>
          <p:cNvSpPr>
            <a:spLocks noChangeArrowheads="1"/>
          </p:cNvSpPr>
          <p:nvPr/>
        </p:nvSpPr>
        <p:spPr bwMode="auto">
          <a:xfrm>
            <a:off x="2115185" y="2076450"/>
            <a:ext cx="90805" cy="9080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366" name="Rectangle 246"/>
          <p:cNvSpPr>
            <a:spLocks noChangeArrowheads="1"/>
          </p:cNvSpPr>
          <p:nvPr/>
        </p:nvSpPr>
        <p:spPr bwMode="auto">
          <a:xfrm>
            <a:off x="0" y="217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SimSun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623888"/>
          </a:xfrm>
        </p:spPr>
        <p:txBody>
          <a:bodyPr/>
          <a:lstStyle/>
          <a:p>
            <a:r>
              <a:rPr lang="en-US" sz="3200" dirty="0" smtClean="0"/>
              <a:t>Combinational Circuit Analysis - </a:t>
            </a:r>
            <a:r>
              <a:rPr lang="en-US" sz="3200" dirty="0" smtClean="0"/>
              <a:t>Examples</a:t>
            </a:r>
            <a:endParaRPr lang="en-US" sz="3200" dirty="0"/>
          </a:p>
        </p:txBody>
      </p:sp>
      <p:sp>
        <p:nvSpPr>
          <p:cNvPr id="225" name="Rectangle 3"/>
          <p:cNvSpPr txBox="1">
            <a:spLocks noChangeArrowheads="1"/>
          </p:cNvSpPr>
          <p:nvPr/>
        </p:nvSpPr>
        <p:spPr bwMode="auto">
          <a:xfrm>
            <a:off x="533400" y="3429000"/>
            <a:ext cx="8153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Ø"/>
              <a:tabLst/>
              <a:defRPr/>
            </a:pPr>
            <a:r>
              <a:rPr lang="en-US" b="1" kern="0" dirty="0" smtClean="0">
                <a:latin typeface="+mn-lt"/>
              </a:rPr>
              <a:t>Boolean expression (original)</a:t>
            </a:r>
            <a:endParaRPr kumimoji="0" 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0000"/>
              <a:tabLst/>
              <a:defRPr/>
            </a:pP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F(w, x, y, z)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= (x’(y’(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w+z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 + (</a:t>
            </a:r>
            <a:r>
              <a:rPr kumimoji="0" lang="en-US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y’+w</a:t>
            </a:r>
            <a:r>
              <a:rPr kumimoji="0" lang="en-US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)’))’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b="1" kern="0" dirty="0" smtClean="0"/>
              <a:t>Obtain SOP expression</a:t>
            </a:r>
            <a:endParaRPr lang="en-US" kern="0" dirty="0"/>
          </a:p>
          <a:p>
            <a:pPr marL="742950" lvl="1" indent="-285750" eaLnBrk="1" hangingPunct="1">
              <a:spcBef>
                <a:spcPct val="20000"/>
              </a:spcBef>
              <a:buClr>
                <a:srgbClr val="A50021"/>
              </a:buClr>
              <a:buSzPct val="70000"/>
              <a:defRPr/>
            </a:pPr>
            <a:r>
              <a:rPr lang="en-US" kern="0" dirty="0"/>
              <a:t>F(w, x, y, z) </a:t>
            </a:r>
            <a:r>
              <a:rPr lang="en-US" kern="0" dirty="0" smtClean="0"/>
              <a:t>=</a:t>
            </a:r>
            <a:endParaRPr kumimoji="0" lang="en-US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b="1" kern="0" dirty="0" smtClean="0"/>
              <a:t>Obtain minimum SOP expression</a:t>
            </a:r>
            <a:endParaRPr lang="en-US" kern="0" dirty="0"/>
          </a:p>
          <a:p>
            <a:pPr marL="742950" lvl="1" indent="-285750" eaLnBrk="1" hangingPunct="1">
              <a:spcBef>
                <a:spcPct val="20000"/>
              </a:spcBef>
              <a:buClr>
                <a:srgbClr val="A50021"/>
              </a:buClr>
              <a:buSzPct val="70000"/>
              <a:defRPr/>
            </a:pPr>
            <a:r>
              <a:rPr lang="en-US" kern="0" dirty="0"/>
              <a:t>F(w, x, y, z) = </a:t>
            </a:r>
            <a:r>
              <a:rPr lang="en-US" kern="0" dirty="0" smtClean="0"/>
              <a:t>x + </a:t>
            </a:r>
            <a:r>
              <a:rPr lang="en-US" kern="0" dirty="0" err="1" smtClean="0"/>
              <a:t>wy</a:t>
            </a:r>
            <a:r>
              <a:rPr lang="en-US" kern="0" dirty="0" smtClean="0"/>
              <a:t> + </a:t>
            </a:r>
            <a:r>
              <a:rPr lang="en-US" kern="0" dirty="0" err="1" smtClean="0"/>
              <a:t>w’y’z</a:t>
            </a:r>
            <a:r>
              <a:rPr lang="en-US" kern="0" dirty="0" smtClean="0"/>
              <a:t>’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Ø"/>
              <a:defRPr/>
            </a:pPr>
            <a:r>
              <a:rPr lang="en-US" b="1" kern="0" dirty="0" smtClean="0"/>
              <a:t>Truth Table</a:t>
            </a:r>
            <a:endParaRPr lang="en-US" kern="0" dirty="0"/>
          </a:p>
        </p:txBody>
      </p:sp>
      <p:cxnSp>
        <p:nvCxnSpPr>
          <p:cNvPr id="231" name="Straight Connector 230"/>
          <p:cNvCxnSpPr/>
          <p:nvPr/>
        </p:nvCxnSpPr>
        <p:spPr bwMode="auto">
          <a:xfrm>
            <a:off x="2514600" y="2132012"/>
            <a:ext cx="2286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DB378-F75E-4795-8BB2-9F18BC77F865}" type="slidenum">
              <a:rPr lang="en-US"/>
              <a:pPr/>
              <a:t>3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8153400" cy="641350"/>
          </a:xfrm>
          <a:noFill/>
        </p:spPr>
        <p:txBody>
          <a:bodyPr>
            <a:spAutoFit/>
          </a:bodyPr>
          <a:lstStyle/>
          <a:p>
            <a:r>
              <a:rPr lang="en-US" sz="3600"/>
              <a:t>Examples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2895600" cy="2133600"/>
          </a:xfrm>
        </p:spPr>
        <p:txBody>
          <a:bodyPr/>
          <a:lstStyle/>
          <a:p>
            <a:r>
              <a:rPr lang="en-US" sz="2400"/>
              <a:t>Derive output expressions</a:t>
            </a:r>
          </a:p>
          <a:p>
            <a:pPr>
              <a:buFont typeface="Wingdings" pitchFamily="2" charset="2"/>
              <a:buNone/>
            </a:pPr>
            <a:endParaRPr lang="en-US" sz="2400"/>
          </a:p>
          <a:p>
            <a:r>
              <a:rPr lang="en-US" sz="2400"/>
              <a:t>Derive a truth table</a:t>
            </a:r>
          </a:p>
        </p:txBody>
      </p:sp>
      <p:grpSp>
        <p:nvGrpSpPr>
          <p:cNvPr id="96294" name="Group 38"/>
          <p:cNvGrpSpPr>
            <a:grpSpLocks/>
          </p:cNvGrpSpPr>
          <p:nvPr/>
        </p:nvGrpSpPr>
        <p:grpSpPr bwMode="auto">
          <a:xfrm rot="5400000">
            <a:off x="4114800" y="2286000"/>
            <a:ext cx="609600" cy="609600"/>
            <a:chOff x="4896" y="1680"/>
            <a:chExt cx="384" cy="384"/>
          </a:xfrm>
        </p:grpSpPr>
        <p:sp>
          <p:nvSpPr>
            <p:cNvPr id="96295" name="Oval 39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6" name="Freeform 40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97" name="AutoShape 41"/>
          <p:cNvSpPr>
            <a:spLocks noChangeArrowheads="1"/>
          </p:cNvSpPr>
          <p:nvPr/>
        </p:nvSpPr>
        <p:spPr bwMode="auto">
          <a:xfrm>
            <a:off x="6248400" y="3048000"/>
            <a:ext cx="6858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298" name="Group 42"/>
          <p:cNvGrpSpPr>
            <a:grpSpLocks/>
          </p:cNvGrpSpPr>
          <p:nvPr/>
        </p:nvGrpSpPr>
        <p:grpSpPr bwMode="auto">
          <a:xfrm rot="5400000">
            <a:off x="5029200" y="2286000"/>
            <a:ext cx="609600" cy="609600"/>
            <a:chOff x="4896" y="1680"/>
            <a:chExt cx="384" cy="384"/>
          </a:xfrm>
        </p:grpSpPr>
        <p:sp>
          <p:nvSpPr>
            <p:cNvPr id="96299" name="Oval 43"/>
            <p:cNvSpPr>
              <a:spLocks noChangeArrowheads="1"/>
            </p:cNvSpPr>
            <p:nvPr/>
          </p:nvSpPr>
          <p:spPr bwMode="auto">
            <a:xfrm>
              <a:off x="5184" y="1824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00" name="Freeform 44"/>
            <p:cNvSpPr>
              <a:spLocks/>
            </p:cNvSpPr>
            <p:nvPr/>
          </p:nvSpPr>
          <p:spPr bwMode="auto">
            <a:xfrm>
              <a:off x="4896" y="1680"/>
              <a:ext cx="288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84"/>
                </a:cxn>
                <a:cxn ang="0">
                  <a:pos x="240" y="192"/>
                </a:cxn>
                <a:cxn ang="0">
                  <a:pos x="0" y="0"/>
                </a:cxn>
              </a:cxnLst>
              <a:rect l="0" t="0" r="r" b="b"/>
              <a:pathLst>
                <a:path w="240" h="384">
                  <a:moveTo>
                    <a:pt x="0" y="0"/>
                  </a:moveTo>
                  <a:lnTo>
                    <a:pt x="0" y="384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01" name="AutoShape 45"/>
          <p:cNvSpPr>
            <a:spLocks noChangeArrowheads="1"/>
          </p:cNvSpPr>
          <p:nvPr/>
        </p:nvSpPr>
        <p:spPr bwMode="auto">
          <a:xfrm>
            <a:off x="6248400" y="3810000"/>
            <a:ext cx="6858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2" name="AutoShape 46"/>
          <p:cNvSpPr>
            <a:spLocks noChangeArrowheads="1"/>
          </p:cNvSpPr>
          <p:nvPr/>
        </p:nvSpPr>
        <p:spPr bwMode="auto">
          <a:xfrm>
            <a:off x="6248400" y="4572000"/>
            <a:ext cx="6858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3" name="AutoShape 47"/>
          <p:cNvSpPr>
            <a:spLocks noChangeArrowheads="1"/>
          </p:cNvSpPr>
          <p:nvPr/>
        </p:nvSpPr>
        <p:spPr bwMode="auto">
          <a:xfrm>
            <a:off x="6248400" y="5334000"/>
            <a:ext cx="685800" cy="609600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4" name="Line 48"/>
          <p:cNvSpPr>
            <a:spLocks noChangeShapeType="1"/>
          </p:cNvSpPr>
          <p:nvPr/>
        </p:nvSpPr>
        <p:spPr bwMode="auto">
          <a:xfrm>
            <a:off x="4876800" y="1905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5" name="Line 49"/>
          <p:cNvSpPr>
            <a:spLocks noChangeShapeType="1"/>
          </p:cNvSpPr>
          <p:nvPr/>
        </p:nvSpPr>
        <p:spPr bwMode="auto">
          <a:xfrm>
            <a:off x="3962400" y="19050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6" name="Line 50"/>
          <p:cNvSpPr>
            <a:spLocks noChangeShapeType="1"/>
          </p:cNvSpPr>
          <p:nvPr/>
        </p:nvSpPr>
        <p:spPr bwMode="auto">
          <a:xfrm>
            <a:off x="4419600" y="28956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/>
          <p:cNvSpPr>
            <a:spLocks noChangeShapeType="1"/>
          </p:cNvSpPr>
          <p:nvPr/>
        </p:nvSpPr>
        <p:spPr bwMode="auto">
          <a:xfrm>
            <a:off x="5334000" y="2895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/>
          <p:cNvSpPr>
            <a:spLocks noChangeShapeType="1"/>
          </p:cNvSpPr>
          <p:nvPr/>
        </p:nvSpPr>
        <p:spPr bwMode="auto">
          <a:xfrm>
            <a:off x="5334000" y="3200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Line 53"/>
          <p:cNvSpPr>
            <a:spLocks noChangeShapeType="1"/>
          </p:cNvSpPr>
          <p:nvPr/>
        </p:nvSpPr>
        <p:spPr bwMode="auto">
          <a:xfrm>
            <a:off x="4419600" y="3505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0" name="Line 54"/>
          <p:cNvSpPr>
            <a:spLocks noChangeShapeType="1"/>
          </p:cNvSpPr>
          <p:nvPr/>
        </p:nvSpPr>
        <p:spPr bwMode="auto">
          <a:xfrm>
            <a:off x="4876800" y="3962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/>
          <p:cNvSpPr>
            <a:spLocks noChangeShapeType="1"/>
          </p:cNvSpPr>
          <p:nvPr/>
        </p:nvSpPr>
        <p:spPr bwMode="auto">
          <a:xfrm>
            <a:off x="44196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/>
          <p:cNvSpPr>
            <a:spLocks noChangeShapeType="1"/>
          </p:cNvSpPr>
          <p:nvPr/>
        </p:nvSpPr>
        <p:spPr bwMode="auto">
          <a:xfrm>
            <a:off x="5334000" y="4724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Line 57"/>
          <p:cNvSpPr>
            <a:spLocks noChangeShapeType="1"/>
          </p:cNvSpPr>
          <p:nvPr/>
        </p:nvSpPr>
        <p:spPr bwMode="auto">
          <a:xfrm>
            <a:off x="3962400" y="5029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Line 58"/>
          <p:cNvSpPr>
            <a:spLocks noChangeShapeType="1"/>
          </p:cNvSpPr>
          <p:nvPr/>
        </p:nvSpPr>
        <p:spPr bwMode="auto">
          <a:xfrm>
            <a:off x="4876800" y="548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5" name="Line 59"/>
          <p:cNvSpPr>
            <a:spLocks noChangeShapeType="1"/>
          </p:cNvSpPr>
          <p:nvPr/>
        </p:nvSpPr>
        <p:spPr bwMode="auto">
          <a:xfrm>
            <a:off x="3962400" y="5791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16" name="Text Box 60"/>
          <p:cNvSpPr txBox="1">
            <a:spLocks noChangeArrowheads="1"/>
          </p:cNvSpPr>
          <p:nvPr/>
        </p:nvSpPr>
        <p:spPr bwMode="auto">
          <a:xfrm>
            <a:off x="5105400" y="2971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17" name="Text Box 61"/>
          <p:cNvSpPr txBox="1"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18" name="Text Box 62"/>
          <p:cNvSpPr txBox="1">
            <a:spLocks noChangeArrowheads="1"/>
          </p:cNvSpPr>
          <p:nvPr/>
        </p:nvSpPr>
        <p:spPr bwMode="auto">
          <a:xfrm>
            <a:off x="4191000" y="3276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19" name="Text Box 63"/>
          <p:cNvSpPr txBox="1">
            <a:spLocks noChangeArrowheads="1"/>
          </p:cNvSpPr>
          <p:nvPr/>
        </p:nvSpPr>
        <p:spPr bwMode="auto">
          <a:xfrm>
            <a:off x="3733800" y="4800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20" name="Line 64"/>
          <p:cNvSpPr>
            <a:spLocks noChangeShapeType="1"/>
          </p:cNvSpPr>
          <p:nvPr/>
        </p:nvSpPr>
        <p:spPr bwMode="auto">
          <a:xfrm>
            <a:off x="39624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1" name="Line 65"/>
          <p:cNvSpPr>
            <a:spLocks noChangeShapeType="1"/>
          </p:cNvSpPr>
          <p:nvPr/>
        </p:nvSpPr>
        <p:spPr bwMode="auto">
          <a:xfrm>
            <a:off x="44196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2" name="Line 66"/>
          <p:cNvSpPr>
            <a:spLocks noChangeShapeType="1"/>
          </p:cNvSpPr>
          <p:nvPr/>
        </p:nvSpPr>
        <p:spPr bwMode="auto">
          <a:xfrm>
            <a:off x="48768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3" name="Line 67"/>
          <p:cNvSpPr>
            <a:spLocks noChangeShapeType="1"/>
          </p:cNvSpPr>
          <p:nvPr/>
        </p:nvSpPr>
        <p:spPr bwMode="auto">
          <a:xfrm>
            <a:off x="5334000" y="2133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4" name="Text Box 68"/>
          <p:cNvSpPr txBox="1">
            <a:spLocks noChangeArrowheads="1"/>
          </p:cNvSpPr>
          <p:nvPr/>
        </p:nvSpPr>
        <p:spPr bwMode="auto">
          <a:xfrm>
            <a:off x="37338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25" name="Text Box 69"/>
          <p:cNvSpPr txBox="1">
            <a:spLocks noChangeArrowheads="1"/>
          </p:cNvSpPr>
          <p:nvPr/>
        </p:nvSpPr>
        <p:spPr bwMode="auto">
          <a:xfrm>
            <a:off x="4648200" y="1905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•</a:t>
            </a:r>
            <a:endParaRPr lang="en-US" sz="2800"/>
          </a:p>
        </p:txBody>
      </p:sp>
      <p:sp>
        <p:nvSpPr>
          <p:cNvPr id="96326" name="Text Box 70"/>
          <p:cNvSpPr txBox="1">
            <a:spLocks noChangeArrowheads="1"/>
          </p:cNvSpPr>
          <p:nvPr/>
        </p:nvSpPr>
        <p:spPr bwMode="auto">
          <a:xfrm>
            <a:off x="3810000" y="15240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</a:t>
            </a:r>
          </a:p>
        </p:txBody>
      </p:sp>
      <p:sp>
        <p:nvSpPr>
          <p:cNvPr id="96327" name="Text Box 71"/>
          <p:cNvSpPr txBox="1">
            <a:spLocks noChangeArrowheads="1"/>
          </p:cNvSpPr>
          <p:nvPr/>
        </p:nvSpPr>
        <p:spPr bwMode="auto">
          <a:xfrm>
            <a:off x="4724400" y="1524000"/>
            <a:ext cx="304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b</a:t>
            </a:r>
          </a:p>
        </p:txBody>
      </p:sp>
      <p:sp>
        <p:nvSpPr>
          <p:cNvPr id="96328" name="Line 72"/>
          <p:cNvSpPr>
            <a:spLocks noChangeShapeType="1"/>
          </p:cNvSpPr>
          <p:nvPr/>
        </p:nvSpPr>
        <p:spPr bwMode="auto">
          <a:xfrm>
            <a:off x="69342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29" name="Text Box 73"/>
          <p:cNvSpPr txBox="1">
            <a:spLocks noChangeArrowheads="1"/>
          </p:cNvSpPr>
          <p:nvPr/>
        </p:nvSpPr>
        <p:spPr bwMode="auto">
          <a:xfrm>
            <a:off x="7239000" y="3124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F0</a:t>
            </a:r>
          </a:p>
        </p:txBody>
      </p:sp>
      <p:sp>
        <p:nvSpPr>
          <p:cNvPr id="96330" name="Line 74"/>
          <p:cNvSpPr>
            <a:spLocks noChangeShapeType="1"/>
          </p:cNvSpPr>
          <p:nvPr/>
        </p:nvSpPr>
        <p:spPr bwMode="auto">
          <a:xfrm>
            <a:off x="6934200" y="4114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1" name="Text Box 75"/>
          <p:cNvSpPr txBox="1">
            <a:spLocks noChangeArrowheads="1"/>
          </p:cNvSpPr>
          <p:nvPr/>
        </p:nvSpPr>
        <p:spPr bwMode="auto">
          <a:xfrm>
            <a:off x="7239000" y="3886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F1</a:t>
            </a:r>
          </a:p>
        </p:txBody>
      </p:sp>
      <p:sp>
        <p:nvSpPr>
          <p:cNvPr id="96332" name="Line 76"/>
          <p:cNvSpPr>
            <a:spLocks noChangeShapeType="1"/>
          </p:cNvSpPr>
          <p:nvPr/>
        </p:nvSpPr>
        <p:spPr bwMode="auto">
          <a:xfrm>
            <a:off x="6934200" y="4860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3" name="Text Box 77"/>
          <p:cNvSpPr txBox="1">
            <a:spLocks noChangeArrowheads="1"/>
          </p:cNvSpPr>
          <p:nvPr/>
        </p:nvSpPr>
        <p:spPr bwMode="auto">
          <a:xfrm>
            <a:off x="7239000" y="4632325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F2</a:t>
            </a:r>
          </a:p>
        </p:txBody>
      </p:sp>
      <p:sp>
        <p:nvSpPr>
          <p:cNvPr id="96334" name="Line 78"/>
          <p:cNvSpPr>
            <a:spLocks noChangeShapeType="1"/>
          </p:cNvSpPr>
          <p:nvPr/>
        </p:nvSpPr>
        <p:spPr bwMode="auto">
          <a:xfrm>
            <a:off x="6934200" y="562292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6335" name="Text Box 79"/>
          <p:cNvSpPr txBox="1">
            <a:spLocks noChangeArrowheads="1"/>
          </p:cNvSpPr>
          <p:nvPr/>
        </p:nvSpPr>
        <p:spPr bwMode="auto">
          <a:xfrm>
            <a:off x="7239000" y="5394325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F3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03EA8-5D9A-46F2-AC80-94A4D2620CEB}" type="slidenum">
              <a:rPr lang="en-US"/>
              <a:pPr/>
              <a:t>4</a:t>
            </a:fld>
            <a:endParaRPr lang="en-US"/>
          </a:p>
        </p:txBody>
      </p:sp>
      <p:sp>
        <p:nvSpPr>
          <p:cNvPr id="83145" name="Rectangle 201"/>
          <p:cNvSpPr>
            <a:spLocks noGrp="1" noChangeArrowheads="1"/>
          </p:cNvSpPr>
          <p:nvPr>
            <p:ph type="title"/>
          </p:nvPr>
        </p:nvSpPr>
        <p:spPr>
          <a:xfrm>
            <a:off x="533400" y="303213"/>
            <a:ext cx="8153400" cy="701675"/>
          </a:xfrm>
          <a:noFill/>
          <a:ln/>
        </p:spPr>
        <p:txBody>
          <a:bodyPr>
            <a:spAutoFit/>
          </a:bodyPr>
          <a:lstStyle/>
          <a:p>
            <a:r>
              <a:rPr lang="en-US"/>
              <a:t>Examples</a:t>
            </a:r>
          </a:p>
        </p:txBody>
      </p:sp>
      <p:graphicFrame>
        <p:nvGraphicFramePr>
          <p:cNvPr id="83184" name="Group 240"/>
          <p:cNvGraphicFramePr>
            <a:graphicFrameLocks noGrp="1"/>
          </p:cNvGraphicFramePr>
          <p:nvPr>
            <p:ph idx="1"/>
          </p:nvPr>
        </p:nvGraphicFramePr>
        <p:xfrm>
          <a:off x="1524000" y="1600200"/>
          <a:ext cx="6019800" cy="2286000"/>
        </p:xfrm>
        <a:graphic>
          <a:graphicData uri="http://schemas.openxmlformats.org/drawingml/2006/table">
            <a:tbl>
              <a:tblPr/>
              <a:tblGrid>
                <a:gridCol w="1003300"/>
                <a:gridCol w="1003300"/>
                <a:gridCol w="1003300"/>
                <a:gridCol w="1003300"/>
                <a:gridCol w="1003300"/>
                <a:gridCol w="10033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F3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3185" name="Text Box 241"/>
          <p:cNvSpPr txBox="1">
            <a:spLocks noChangeArrowheads="1"/>
          </p:cNvSpPr>
          <p:nvPr/>
        </p:nvSpPr>
        <p:spPr bwMode="auto">
          <a:xfrm>
            <a:off x="2590800" y="4114800"/>
            <a:ext cx="2362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400" dirty="0"/>
              <a:t>F0(a, b) = </a:t>
            </a:r>
            <a:r>
              <a:rPr lang="en-US" sz="2400" dirty="0" err="1">
                <a:sym typeface="Symbol" pitchFamily="18" charset="2"/>
              </a:rPr>
              <a:t>a’b</a:t>
            </a:r>
            <a:r>
              <a:rPr lang="en-US" sz="2400" dirty="0">
                <a:sym typeface="Symbol" pitchFamily="18" charset="2"/>
              </a:rPr>
              <a:t>’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F1(a, b) = </a:t>
            </a:r>
            <a:r>
              <a:rPr lang="en-US" sz="2400" dirty="0" err="1">
                <a:sym typeface="Symbol" pitchFamily="18" charset="2"/>
              </a:rPr>
              <a:t>a’b</a:t>
            </a:r>
            <a:r>
              <a:rPr lang="en-US" sz="2400" dirty="0">
                <a:sym typeface="Symbol" pitchFamily="18" charset="2"/>
              </a:rPr>
              <a:t/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/>
              <a:t>F2(a, b) = </a:t>
            </a:r>
            <a:r>
              <a:rPr lang="en-US" sz="2400" dirty="0" err="1">
                <a:sym typeface="Symbol" pitchFamily="18" charset="2"/>
              </a:rPr>
              <a:t>ab</a:t>
            </a:r>
            <a:r>
              <a:rPr lang="en-US" sz="2400" dirty="0">
                <a:sym typeface="Symbol" pitchFamily="18" charset="2"/>
              </a:rPr>
              <a:t>’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F3(a, b) = </a:t>
            </a:r>
            <a:r>
              <a:rPr lang="en-US" sz="2400" dirty="0" err="1">
                <a:sym typeface="Symbol" pitchFamily="18" charset="2"/>
              </a:rPr>
              <a:t>ab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668" y="2526268"/>
            <a:ext cx="13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449580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Expressions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48687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it do?</a:t>
            </a:r>
          </a:p>
          <a:p>
            <a:endParaRPr lang="en-US" dirty="0" smtClean="0"/>
          </a:p>
          <a:p>
            <a:r>
              <a:rPr lang="en-US" dirty="0" smtClean="0"/>
              <a:t>A 2-line-to-4-line decoder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05B6-EF30-4689-BD44-B183AEDF047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3930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3-line-to-8-line Decoders</a:t>
            </a:r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4-line-to-16-line Decoders</a:t>
            </a:r>
          </a:p>
          <a:p>
            <a:endParaRPr lang="en-US" sz="2400" dirty="0" smtClean="0"/>
          </a:p>
          <a:p>
            <a:r>
              <a:rPr lang="en-US" sz="2400" dirty="0" smtClean="0"/>
              <a:t>. . . . . . . . . . . . . . . </a:t>
            </a:r>
          </a:p>
          <a:p>
            <a:endParaRPr lang="en-US" sz="2400" dirty="0" smtClean="0"/>
          </a:p>
          <a:p>
            <a:r>
              <a:rPr lang="en-US" sz="2400" dirty="0" smtClean="0"/>
              <a:t>n-line-to-2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-line Decoders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4FC2-070A-4831-833A-D4AEE2417C72}" type="slidenum">
              <a:rPr lang="en-US"/>
              <a:pPr/>
              <a:t>6</a:t>
            </a:fld>
            <a:endParaRPr lang="en-US"/>
          </a:p>
        </p:txBody>
      </p:sp>
      <p:grpSp>
        <p:nvGrpSpPr>
          <p:cNvPr id="99365" name="Group 37"/>
          <p:cNvGrpSpPr>
            <a:grpSpLocks/>
          </p:cNvGrpSpPr>
          <p:nvPr/>
        </p:nvGrpSpPr>
        <p:grpSpPr bwMode="auto">
          <a:xfrm>
            <a:off x="2743200" y="1447800"/>
            <a:ext cx="4876800" cy="4114800"/>
            <a:chOff x="96" y="912"/>
            <a:chExt cx="3552" cy="2784"/>
          </a:xfrm>
        </p:grpSpPr>
        <p:grpSp>
          <p:nvGrpSpPr>
            <p:cNvPr id="99366" name="Group 38"/>
            <p:cNvGrpSpPr>
              <a:grpSpLocks/>
            </p:cNvGrpSpPr>
            <p:nvPr/>
          </p:nvGrpSpPr>
          <p:grpSpPr bwMode="auto">
            <a:xfrm rot="5400000">
              <a:off x="672" y="1392"/>
              <a:ext cx="384" cy="384"/>
              <a:chOff x="4896" y="1680"/>
              <a:chExt cx="384" cy="384"/>
            </a:xfrm>
          </p:grpSpPr>
          <p:sp>
            <p:nvSpPr>
              <p:cNvPr id="99367" name="Oval 39"/>
              <p:cNvSpPr>
                <a:spLocks noChangeArrowheads="1"/>
              </p:cNvSpPr>
              <p:nvPr/>
            </p:nvSpPr>
            <p:spPr bwMode="auto">
              <a:xfrm>
                <a:off x="5184" y="18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68" name="Freeform 40"/>
              <p:cNvSpPr>
                <a:spLocks/>
              </p:cNvSpPr>
              <p:nvPr/>
            </p:nvSpPr>
            <p:spPr bwMode="auto">
              <a:xfrm>
                <a:off x="4896" y="1680"/>
                <a:ext cx="28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192"/>
                  </a:cxn>
                  <a:cxn ang="0">
                    <a:pos x="0" y="0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69" name="AutoShape 41"/>
            <p:cNvSpPr>
              <a:spLocks noChangeArrowheads="1"/>
            </p:cNvSpPr>
            <p:nvPr/>
          </p:nvSpPr>
          <p:spPr bwMode="auto">
            <a:xfrm>
              <a:off x="1728" y="1872"/>
              <a:ext cx="432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370" name="Group 42"/>
            <p:cNvGrpSpPr>
              <a:grpSpLocks/>
            </p:cNvGrpSpPr>
            <p:nvPr/>
          </p:nvGrpSpPr>
          <p:grpSpPr bwMode="auto">
            <a:xfrm rot="5400000">
              <a:off x="1248" y="1392"/>
              <a:ext cx="384" cy="384"/>
              <a:chOff x="4896" y="1680"/>
              <a:chExt cx="384" cy="384"/>
            </a:xfrm>
          </p:grpSpPr>
          <p:sp>
            <p:nvSpPr>
              <p:cNvPr id="99371" name="Oval 43"/>
              <p:cNvSpPr>
                <a:spLocks noChangeArrowheads="1"/>
              </p:cNvSpPr>
              <p:nvPr/>
            </p:nvSpPr>
            <p:spPr bwMode="auto">
              <a:xfrm>
                <a:off x="5184" y="1824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372" name="Freeform 44"/>
              <p:cNvSpPr>
                <a:spLocks/>
              </p:cNvSpPr>
              <p:nvPr/>
            </p:nvSpPr>
            <p:spPr bwMode="auto">
              <a:xfrm>
                <a:off x="4896" y="1680"/>
                <a:ext cx="288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192"/>
                  </a:cxn>
                  <a:cxn ang="0">
                    <a:pos x="0" y="0"/>
                  </a:cxn>
                </a:cxnLst>
                <a:rect l="0" t="0" r="r" b="b"/>
                <a:pathLst>
                  <a:path w="240" h="384">
                    <a:moveTo>
                      <a:pt x="0" y="0"/>
                    </a:moveTo>
                    <a:lnTo>
                      <a:pt x="0" y="384"/>
                    </a:lnTo>
                    <a:lnTo>
                      <a:pt x="240" y="1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9373" name="AutoShape 45"/>
            <p:cNvSpPr>
              <a:spLocks noChangeArrowheads="1"/>
            </p:cNvSpPr>
            <p:nvPr/>
          </p:nvSpPr>
          <p:spPr bwMode="auto">
            <a:xfrm>
              <a:off x="1728" y="2352"/>
              <a:ext cx="432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4" name="AutoShape 46"/>
            <p:cNvSpPr>
              <a:spLocks noChangeArrowheads="1"/>
            </p:cNvSpPr>
            <p:nvPr/>
          </p:nvSpPr>
          <p:spPr bwMode="auto">
            <a:xfrm>
              <a:off x="1728" y="2832"/>
              <a:ext cx="432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5" name="AutoShape 47"/>
            <p:cNvSpPr>
              <a:spLocks noChangeArrowheads="1"/>
            </p:cNvSpPr>
            <p:nvPr/>
          </p:nvSpPr>
          <p:spPr bwMode="auto">
            <a:xfrm>
              <a:off x="1728" y="3312"/>
              <a:ext cx="432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6" name="Line 48"/>
            <p:cNvSpPr>
              <a:spLocks noChangeShapeType="1"/>
            </p:cNvSpPr>
            <p:nvPr/>
          </p:nvSpPr>
          <p:spPr bwMode="auto">
            <a:xfrm>
              <a:off x="1152" y="1152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7" name="Line 49"/>
            <p:cNvSpPr>
              <a:spLocks noChangeShapeType="1"/>
            </p:cNvSpPr>
            <p:nvPr/>
          </p:nvSpPr>
          <p:spPr bwMode="auto">
            <a:xfrm>
              <a:off x="576" y="1152"/>
              <a:ext cx="0" cy="2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8" name="Line 50"/>
            <p:cNvSpPr>
              <a:spLocks noChangeShapeType="1"/>
            </p:cNvSpPr>
            <p:nvPr/>
          </p:nvSpPr>
          <p:spPr bwMode="auto">
            <a:xfrm>
              <a:off x="864" y="177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9" name="Line 51"/>
            <p:cNvSpPr>
              <a:spLocks noChangeShapeType="1"/>
            </p:cNvSpPr>
            <p:nvPr/>
          </p:nvSpPr>
          <p:spPr bwMode="auto">
            <a:xfrm>
              <a:off x="1440" y="177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0" name="Line 52"/>
            <p:cNvSpPr>
              <a:spLocks noChangeShapeType="1"/>
            </p:cNvSpPr>
            <p:nvPr/>
          </p:nvSpPr>
          <p:spPr bwMode="auto">
            <a:xfrm>
              <a:off x="1440" y="19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1" name="Line 53"/>
            <p:cNvSpPr>
              <a:spLocks noChangeShapeType="1"/>
            </p:cNvSpPr>
            <p:nvPr/>
          </p:nvSpPr>
          <p:spPr bwMode="auto">
            <a:xfrm>
              <a:off x="864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2" name="Line 54"/>
            <p:cNvSpPr>
              <a:spLocks noChangeShapeType="1"/>
            </p:cNvSpPr>
            <p:nvPr/>
          </p:nvSpPr>
          <p:spPr bwMode="auto">
            <a:xfrm>
              <a:off x="1152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3" name="Line 55"/>
            <p:cNvSpPr>
              <a:spLocks noChangeShapeType="1"/>
            </p:cNvSpPr>
            <p:nvPr/>
          </p:nvSpPr>
          <p:spPr bwMode="auto">
            <a:xfrm>
              <a:off x="864" y="264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4" name="Line 56"/>
            <p:cNvSpPr>
              <a:spLocks noChangeShapeType="1"/>
            </p:cNvSpPr>
            <p:nvPr/>
          </p:nvSpPr>
          <p:spPr bwMode="auto">
            <a:xfrm>
              <a:off x="1440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5" name="Line 57"/>
            <p:cNvSpPr>
              <a:spLocks noChangeShapeType="1"/>
            </p:cNvSpPr>
            <p:nvPr/>
          </p:nvSpPr>
          <p:spPr bwMode="auto">
            <a:xfrm>
              <a:off x="576" y="312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6" name="Line 58"/>
            <p:cNvSpPr>
              <a:spLocks noChangeShapeType="1"/>
            </p:cNvSpPr>
            <p:nvPr/>
          </p:nvSpPr>
          <p:spPr bwMode="auto">
            <a:xfrm>
              <a:off x="1152" y="34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7" name="Line 59"/>
            <p:cNvSpPr>
              <a:spLocks noChangeShapeType="1"/>
            </p:cNvSpPr>
            <p:nvPr/>
          </p:nvSpPr>
          <p:spPr bwMode="auto">
            <a:xfrm>
              <a:off x="576" y="360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88" name="Text Box 60"/>
            <p:cNvSpPr txBox="1">
              <a:spLocks noChangeArrowheads="1"/>
            </p:cNvSpPr>
            <p:nvPr/>
          </p:nvSpPr>
          <p:spPr bwMode="auto">
            <a:xfrm>
              <a:off x="1296" y="1824"/>
              <a:ext cx="28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89" name="Text Box 61"/>
            <p:cNvSpPr txBox="1">
              <a:spLocks noChangeArrowheads="1"/>
            </p:cNvSpPr>
            <p:nvPr/>
          </p:nvSpPr>
          <p:spPr bwMode="auto">
            <a:xfrm>
              <a:off x="1008" y="2304"/>
              <a:ext cx="28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90" name="Text Box 62"/>
            <p:cNvSpPr txBox="1">
              <a:spLocks noChangeArrowheads="1"/>
            </p:cNvSpPr>
            <p:nvPr/>
          </p:nvSpPr>
          <p:spPr bwMode="auto">
            <a:xfrm>
              <a:off x="722" y="2016"/>
              <a:ext cx="286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91" name="Text Box 63"/>
            <p:cNvSpPr txBox="1">
              <a:spLocks noChangeArrowheads="1"/>
            </p:cNvSpPr>
            <p:nvPr/>
          </p:nvSpPr>
          <p:spPr bwMode="auto">
            <a:xfrm>
              <a:off x="432" y="2976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92" name="Line 64"/>
            <p:cNvSpPr>
              <a:spLocks noChangeShapeType="1"/>
            </p:cNvSpPr>
            <p:nvPr/>
          </p:nvSpPr>
          <p:spPr bwMode="auto">
            <a:xfrm>
              <a:off x="576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3" name="Line 65"/>
            <p:cNvSpPr>
              <a:spLocks noChangeShapeType="1"/>
            </p:cNvSpPr>
            <p:nvPr/>
          </p:nvSpPr>
          <p:spPr bwMode="auto">
            <a:xfrm>
              <a:off x="864" y="12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4" name="Line 66"/>
            <p:cNvSpPr>
              <a:spLocks noChangeShapeType="1"/>
            </p:cNvSpPr>
            <p:nvPr/>
          </p:nvSpPr>
          <p:spPr bwMode="auto">
            <a:xfrm>
              <a:off x="1152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5" name="Line 67"/>
            <p:cNvSpPr>
              <a:spLocks noChangeShapeType="1"/>
            </p:cNvSpPr>
            <p:nvPr/>
          </p:nvSpPr>
          <p:spPr bwMode="auto">
            <a:xfrm>
              <a:off x="1440" y="12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96" name="Text Box 68"/>
            <p:cNvSpPr txBox="1">
              <a:spLocks noChangeArrowheads="1"/>
            </p:cNvSpPr>
            <p:nvPr/>
          </p:nvSpPr>
          <p:spPr bwMode="auto">
            <a:xfrm>
              <a:off x="432" y="1152"/>
              <a:ext cx="290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97" name="Text Box 69"/>
            <p:cNvSpPr txBox="1">
              <a:spLocks noChangeArrowheads="1"/>
            </p:cNvSpPr>
            <p:nvPr/>
          </p:nvSpPr>
          <p:spPr bwMode="auto">
            <a:xfrm>
              <a:off x="1008" y="1152"/>
              <a:ext cx="288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•</a:t>
              </a:r>
              <a:endParaRPr lang="en-US" sz="2800"/>
            </a:p>
          </p:txBody>
        </p:sp>
        <p:sp>
          <p:nvSpPr>
            <p:cNvPr id="99398" name="Text Box 70"/>
            <p:cNvSpPr txBox="1">
              <a:spLocks noChangeArrowheads="1"/>
            </p:cNvSpPr>
            <p:nvPr/>
          </p:nvSpPr>
          <p:spPr bwMode="auto">
            <a:xfrm>
              <a:off x="432" y="912"/>
              <a:ext cx="38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99399" name="Text Box 71"/>
            <p:cNvSpPr txBox="1">
              <a:spLocks noChangeArrowheads="1"/>
            </p:cNvSpPr>
            <p:nvPr/>
          </p:nvSpPr>
          <p:spPr bwMode="auto">
            <a:xfrm>
              <a:off x="1008" y="912"/>
              <a:ext cx="336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S</a:t>
              </a:r>
              <a:r>
                <a:rPr lang="en-US" sz="2000" baseline="-25000"/>
                <a:t>0</a:t>
              </a:r>
            </a:p>
          </p:txBody>
        </p:sp>
        <p:sp>
          <p:nvSpPr>
            <p:cNvPr id="99400" name="Line 72"/>
            <p:cNvSpPr>
              <a:spLocks noChangeShapeType="1"/>
            </p:cNvSpPr>
            <p:nvPr/>
          </p:nvSpPr>
          <p:spPr bwMode="auto">
            <a:xfrm>
              <a:off x="2160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1" name="Line 73"/>
            <p:cNvSpPr>
              <a:spLocks noChangeShapeType="1"/>
            </p:cNvSpPr>
            <p:nvPr/>
          </p:nvSpPr>
          <p:spPr bwMode="auto">
            <a:xfrm>
              <a:off x="2160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2" name="Line 74"/>
            <p:cNvSpPr>
              <a:spLocks noChangeShapeType="1"/>
            </p:cNvSpPr>
            <p:nvPr/>
          </p:nvSpPr>
          <p:spPr bwMode="auto">
            <a:xfrm>
              <a:off x="2160" y="30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3" name="Line 75"/>
            <p:cNvSpPr>
              <a:spLocks noChangeShapeType="1"/>
            </p:cNvSpPr>
            <p:nvPr/>
          </p:nvSpPr>
          <p:spPr bwMode="auto">
            <a:xfrm>
              <a:off x="2160" y="350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4" name="Line 76"/>
            <p:cNvSpPr>
              <a:spLocks noChangeShapeType="1"/>
            </p:cNvSpPr>
            <p:nvPr/>
          </p:nvSpPr>
          <p:spPr bwMode="auto">
            <a:xfrm>
              <a:off x="336" y="206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5" name="Text Box 77"/>
            <p:cNvSpPr txBox="1">
              <a:spLocks noChangeArrowheads="1"/>
            </p:cNvSpPr>
            <p:nvPr/>
          </p:nvSpPr>
          <p:spPr bwMode="auto">
            <a:xfrm>
              <a:off x="96" y="1919"/>
              <a:ext cx="1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w</a:t>
              </a:r>
            </a:p>
          </p:txBody>
        </p:sp>
        <p:sp>
          <p:nvSpPr>
            <p:cNvPr id="99406" name="Line 78"/>
            <p:cNvSpPr>
              <a:spLocks noChangeShapeType="1"/>
            </p:cNvSpPr>
            <p:nvPr/>
          </p:nvSpPr>
          <p:spPr bwMode="auto">
            <a:xfrm>
              <a:off x="336" y="254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7" name="Line 79"/>
            <p:cNvSpPr>
              <a:spLocks noChangeShapeType="1"/>
            </p:cNvSpPr>
            <p:nvPr/>
          </p:nvSpPr>
          <p:spPr bwMode="auto">
            <a:xfrm>
              <a:off x="336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8" name="Line 80"/>
            <p:cNvSpPr>
              <a:spLocks noChangeShapeType="1"/>
            </p:cNvSpPr>
            <p:nvPr/>
          </p:nvSpPr>
          <p:spPr bwMode="auto">
            <a:xfrm>
              <a:off x="33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09" name="Text Box 81"/>
            <p:cNvSpPr txBox="1">
              <a:spLocks noChangeArrowheads="1"/>
            </p:cNvSpPr>
            <p:nvPr/>
          </p:nvSpPr>
          <p:spPr bwMode="auto">
            <a:xfrm>
              <a:off x="96" y="2390"/>
              <a:ext cx="19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x</a:t>
              </a:r>
            </a:p>
          </p:txBody>
        </p:sp>
        <p:sp>
          <p:nvSpPr>
            <p:cNvPr id="99410" name="Text Box 82"/>
            <p:cNvSpPr txBox="1">
              <a:spLocks noChangeArrowheads="1"/>
            </p:cNvSpPr>
            <p:nvPr/>
          </p:nvSpPr>
          <p:spPr bwMode="auto">
            <a:xfrm>
              <a:off x="96" y="2870"/>
              <a:ext cx="19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y</a:t>
              </a:r>
            </a:p>
          </p:txBody>
        </p:sp>
        <p:sp>
          <p:nvSpPr>
            <p:cNvPr id="99411" name="Text Box 83"/>
            <p:cNvSpPr txBox="1">
              <a:spLocks noChangeArrowheads="1"/>
            </p:cNvSpPr>
            <p:nvPr/>
          </p:nvSpPr>
          <p:spPr bwMode="auto">
            <a:xfrm>
              <a:off x="96" y="3360"/>
              <a:ext cx="192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/>
                <a:t>z</a:t>
              </a:r>
            </a:p>
          </p:txBody>
        </p:sp>
        <p:grpSp>
          <p:nvGrpSpPr>
            <p:cNvPr id="99412" name="Group 84"/>
            <p:cNvGrpSpPr>
              <a:grpSpLocks/>
            </p:cNvGrpSpPr>
            <p:nvPr/>
          </p:nvGrpSpPr>
          <p:grpSpPr bwMode="auto">
            <a:xfrm>
              <a:off x="2448" y="2592"/>
              <a:ext cx="528" cy="384"/>
              <a:chOff x="2448" y="1152"/>
              <a:chExt cx="432" cy="288"/>
            </a:xfrm>
          </p:grpSpPr>
          <p:grpSp>
            <p:nvGrpSpPr>
              <p:cNvPr id="99413" name="Group 85"/>
              <p:cNvGrpSpPr>
                <a:grpSpLocks/>
              </p:cNvGrpSpPr>
              <p:nvPr/>
            </p:nvGrpSpPr>
            <p:grpSpPr bwMode="auto">
              <a:xfrm>
                <a:off x="2540" y="1152"/>
                <a:ext cx="340" cy="288"/>
                <a:chOff x="4032" y="2496"/>
                <a:chExt cx="432" cy="384"/>
              </a:xfrm>
            </p:grpSpPr>
            <p:sp>
              <p:nvSpPr>
                <p:cNvPr id="99414" name="Freeform 86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8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" y="336"/>
                    </a:cxn>
                    <a:cxn ang="0">
                      <a:pos x="0" y="720"/>
                    </a:cxn>
                  </a:cxnLst>
                  <a:rect l="0" t="0" r="r" b="b"/>
                  <a:pathLst>
                    <a:path w="144" h="720">
                      <a:moveTo>
                        <a:pt x="0" y="0"/>
                      </a:moveTo>
                      <a:cubicBezTo>
                        <a:pt x="72" y="108"/>
                        <a:pt x="144" y="216"/>
                        <a:pt x="144" y="336"/>
                      </a:cubicBezTo>
                      <a:cubicBezTo>
                        <a:pt x="144" y="456"/>
                        <a:pt x="32" y="648"/>
                        <a:pt x="0" y="72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15" name="Freeform 87"/>
                <p:cNvSpPr>
                  <a:spLocks/>
                </p:cNvSpPr>
                <p:nvPr/>
              </p:nvSpPr>
              <p:spPr bwMode="auto">
                <a:xfrm>
                  <a:off x="4032" y="2496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16" name="Freeform 88"/>
                <p:cNvSpPr>
                  <a:spLocks/>
                </p:cNvSpPr>
                <p:nvPr/>
              </p:nvSpPr>
              <p:spPr bwMode="auto">
                <a:xfrm flipV="1">
                  <a:off x="4032" y="2688"/>
                  <a:ext cx="432" cy="19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20" y="192"/>
                    </a:cxn>
                    <a:cxn ang="0">
                      <a:pos x="1008" y="432"/>
                    </a:cxn>
                  </a:cxnLst>
                  <a:rect l="0" t="0" r="r" b="b"/>
                  <a:pathLst>
                    <a:path w="1008" h="432">
                      <a:moveTo>
                        <a:pt x="0" y="0"/>
                      </a:moveTo>
                      <a:cubicBezTo>
                        <a:pt x="276" y="60"/>
                        <a:pt x="552" y="120"/>
                        <a:pt x="720" y="192"/>
                      </a:cubicBezTo>
                      <a:cubicBezTo>
                        <a:pt x="888" y="264"/>
                        <a:pt x="948" y="348"/>
                        <a:pt x="1008" y="43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17" name="Line 89"/>
              <p:cNvSpPr>
                <a:spLocks noChangeShapeType="1"/>
              </p:cNvSpPr>
              <p:nvPr/>
            </p:nvSpPr>
            <p:spPr bwMode="auto">
              <a:xfrm>
                <a:off x="2448" y="1392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418" name="Line 90"/>
              <p:cNvSpPr>
                <a:spLocks noChangeShapeType="1"/>
              </p:cNvSpPr>
              <p:nvPr/>
            </p:nvSpPr>
            <p:spPr bwMode="auto">
              <a:xfrm>
                <a:off x="2448" y="1200"/>
                <a:ext cx="1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419" name="Line 91"/>
            <p:cNvSpPr>
              <a:spLocks noChangeShapeType="1"/>
            </p:cNvSpPr>
            <p:nvPr/>
          </p:nvSpPr>
          <p:spPr bwMode="auto">
            <a:xfrm flipV="1">
              <a:off x="2448" y="206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0" name="Line 92"/>
            <p:cNvSpPr>
              <a:spLocks noChangeShapeType="1"/>
            </p:cNvSpPr>
            <p:nvPr/>
          </p:nvSpPr>
          <p:spPr bwMode="auto">
            <a:xfrm flipV="1">
              <a:off x="2448" y="29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1" name="Line 93"/>
            <p:cNvSpPr>
              <a:spLocks noChangeShapeType="1"/>
            </p:cNvSpPr>
            <p:nvPr/>
          </p:nvSpPr>
          <p:spPr bwMode="auto">
            <a:xfrm>
              <a:off x="2352" y="273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2" name="Line 94"/>
            <p:cNvSpPr>
              <a:spLocks noChangeShapeType="1"/>
            </p:cNvSpPr>
            <p:nvPr/>
          </p:nvSpPr>
          <p:spPr bwMode="auto">
            <a:xfrm>
              <a:off x="2352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3" name="Line 95"/>
            <p:cNvSpPr>
              <a:spLocks noChangeShapeType="1"/>
            </p:cNvSpPr>
            <p:nvPr/>
          </p:nvSpPr>
          <p:spPr bwMode="auto">
            <a:xfrm>
              <a:off x="2352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4" name="Line 96"/>
            <p:cNvSpPr>
              <a:spLocks noChangeShapeType="1"/>
            </p:cNvSpPr>
            <p:nvPr/>
          </p:nvSpPr>
          <p:spPr bwMode="auto">
            <a:xfrm>
              <a:off x="2352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5" name="Line 97"/>
            <p:cNvSpPr>
              <a:spLocks noChangeShapeType="1"/>
            </p:cNvSpPr>
            <p:nvPr/>
          </p:nvSpPr>
          <p:spPr bwMode="auto">
            <a:xfrm>
              <a:off x="2976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26" name="Text Box 98"/>
            <p:cNvSpPr txBox="1">
              <a:spLocks noChangeArrowheads="1"/>
            </p:cNvSpPr>
            <p:nvPr/>
          </p:nvSpPr>
          <p:spPr bwMode="auto">
            <a:xfrm>
              <a:off x="3216" y="2640"/>
              <a:ext cx="432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out</a:t>
              </a:r>
            </a:p>
          </p:txBody>
        </p:sp>
      </p:grpSp>
      <p:sp>
        <p:nvSpPr>
          <p:cNvPr id="99428" name="Rectangle 100"/>
          <p:cNvSpPr>
            <a:spLocks noGrp="1" noChangeArrowheads="1"/>
          </p:cNvSpPr>
          <p:nvPr>
            <p:ph type="title"/>
          </p:nvPr>
        </p:nvSpPr>
        <p:spPr>
          <a:xfrm>
            <a:off x="533400" y="363538"/>
            <a:ext cx="8153400" cy="641350"/>
          </a:xfrm>
          <a:noFill/>
          <a:ln/>
        </p:spPr>
        <p:txBody>
          <a:bodyPr>
            <a:spAutoFit/>
          </a:bodyPr>
          <a:lstStyle/>
          <a:p>
            <a:r>
              <a:rPr lang="en-US"/>
              <a:t>Examples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C1D-8822-45A1-A5D0-562132D4D326}" type="slidenum">
              <a:rPr lang="en-US"/>
              <a:pPr/>
              <a:t>7</a:t>
            </a:fld>
            <a:endParaRPr lang="en-US"/>
          </a:p>
        </p:txBody>
      </p:sp>
      <p:sp>
        <p:nvSpPr>
          <p:cNvPr id="85096" name="Text Box 104"/>
          <p:cNvSpPr txBox="1">
            <a:spLocks noChangeArrowheads="1"/>
          </p:cNvSpPr>
          <p:nvPr/>
        </p:nvSpPr>
        <p:spPr bwMode="auto">
          <a:xfrm>
            <a:off x="2133600" y="1676400"/>
            <a:ext cx="3276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out = w, if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 </a:t>
            </a:r>
            <a:r>
              <a:rPr lang="en-US" sz="2400" dirty="0"/>
              <a:t>= 00,</a:t>
            </a:r>
            <a:br>
              <a:rPr lang="en-US" sz="2400" dirty="0"/>
            </a:br>
            <a:r>
              <a:rPr lang="en-US" sz="2400" dirty="0"/>
              <a:t>      = x,  if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 </a:t>
            </a:r>
            <a:r>
              <a:rPr lang="en-US" sz="2400" dirty="0"/>
              <a:t>= 01,</a:t>
            </a:r>
            <a:br>
              <a:rPr lang="en-US" sz="2400" dirty="0"/>
            </a:br>
            <a:r>
              <a:rPr lang="en-US" sz="2400" dirty="0"/>
              <a:t>      = y,  if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 </a:t>
            </a:r>
            <a:r>
              <a:rPr lang="en-US" sz="2400" dirty="0"/>
              <a:t>= 10,</a:t>
            </a:r>
            <a:br>
              <a:rPr lang="en-US" sz="2400" dirty="0"/>
            </a:br>
            <a:r>
              <a:rPr lang="en-US" sz="2400" dirty="0"/>
              <a:t>      = z,  if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 </a:t>
            </a:r>
            <a:r>
              <a:rPr lang="en-US" sz="2400" dirty="0"/>
              <a:t>= 11</a:t>
            </a:r>
          </a:p>
        </p:txBody>
      </p:sp>
      <p:sp>
        <p:nvSpPr>
          <p:cNvPr id="85098" name="Rectangle 106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701675"/>
          </a:xfrm>
          <a:noFill/>
          <a:ln/>
        </p:spPr>
        <p:txBody>
          <a:bodyPr>
            <a:spAutoFit/>
          </a:bodyPr>
          <a:lstStyle/>
          <a:p>
            <a:r>
              <a:rPr lang="en-US"/>
              <a:t>Examples</a:t>
            </a:r>
          </a:p>
        </p:txBody>
      </p:sp>
      <p:grpSp>
        <p:nvGrpSpPr>
          <p:cNvPr id="85099" name="Group 107"/>
          <p:cNvGrpSpPr>
            <a:grpSpLocks/>
          </p:cNvGrpSpPr>
          <p:nvPr/>
        </p:nvGrpSpPr>
        <p:grpSpPr bwMode="auto">
          <a:xfrm>
            <a:off x="5791200" y="1676400"/>
            <a:ext cx="2667000" cy="2057400"/>
            <a:chOff x="3552" y="960"/>
            <a:chExt cx="1680" cy="1296"/>
          </a:xfrm>
        </p:grpSpPr>
        <p:sp>
          <p:nvSpPr>
            <p:cNvPr id="85100" name="AutoShape 108"/>
            <p:cNvSpPr>
              <a:spLocks noChangeArrowheads="1"/>
            </p:cNvSpPr>
            <p:nvPr/>
          </p:nvSpPr>
          <p:spPr bwMode="auto">
            <a:xfrm rot="16200000">
              <a:off x="3816" y="1560"/>
              <a:ext cx="960" cy="432"/>
            </a:xfrm>
            <a:custGeom>
              <a:avLst/>
              <a:gdLst>
                <a:gd name="G0" fmla="+- 5250 0 0"/>
                <a:gd name="G1" fmla="+- 21600 0 5250"/>
                <a:gd name="G2" fmla="*/ 5250 1 2"/>
                <a:gd name="G3" fmla="+- 21600 0 G2"/>
                <a:gd name="G4" fmla="+/ 5250 21600 2"/>
                <a:gd name="G5" fmla="+/ G1 0 2"/>
                <a:gd name="G6" fmla="*/ 21600 21600 5250"/>
                <a:gd name="G7" fmla="*/ G6 1 2"/>
                <a:gd name="G8" fmla="+- 21600 0 G7"/>
                <a:gd name="G9" fmla="*/ 21600 1 2"/>
                <a:gd name="G10" fmla="+- 5250 0 G9"/>
                <a:gd name="G11" fmla="?: G10 G8 0"/>
                <a:gd name="G12" fmla="?: G10 G7 21600"/>
                <a:gd name="T0" fmla="*/ 18975 w 21600"/>
                <a:gd name="T1" fmla="*/ 10800 h 21600"/>
                <a:gd name="T2" fmla="*/ 10800 w 21600"/>
                <a:gd name="T3" fmla="*/ 21600 h 21600"/>
                <a:gd name="T4" fmla="*/ 2625 w 21600"/>
                <a:gd name="T5" fmla="*/ 10800 h 21600"/>
                <a:gd name="T6" fmla="*/ 10800 w 21600"/>
                <a:gd name="T7" fmla="*/ 0 h 21600"/>
                <a:gd name="T8" fmla="*/ 4425 w 21600"/>
                <a:gd name="T9" fmla="*/ 4425 h 21600"/>
                <a:gd name="T10" fmla="*/ 17175 w 21600"/>
                <a:gd name="T11" fmla="*/ 1717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250" y="21600"/>
                  </a:lnTo>
                  <a:lnTo>
                    <a:pt x="1635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1" name="Line 109"/>
            <p:cNvSpPr>
              <a:spLocks noChangeShapeType="1"/>
            </p:cNvSpPr>
            <p:nvPr/>
          </p:nvSpPr>
          <p:spPr bwMode="auto">
            <a:xfrm>
              <a:off x="3792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" name="Text Box 110"/>
            <p:cNvSpPr txBox="1">
              <a:spLocks noChangeArrowheads="1"/>
            </p:cNvSpPr>
            <p:nvPr/>
          </p:nvSpPr>
          <p:spPr bwMode="auto">
            <a:xfrm>
              <a:off x="3552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w</a:t>
              </a:r>
            </a:p>
          </p:txBody>
        </p:sp>
        <p:sp>
          <p:nvSpPr>
            <p:cNvPr id="85103" name="Line 111"/>
            <p:cNvSpPr>
              <a:spLocks noChangeShapeType="1"/>
            </p:cNvSpPr>
            <p:nvPr/>
          </p:nvSpPr>
          <p:spPr bwMode="auto">
            <a:xfrm>
              <a:off x="3792" y="18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4" name="Text Box 112"/>
            <p:cNvSpPr txBox="1">
              <a:spLocks noChangeArrowheads="1"/>
            </p:cNvSpPr>
            <p:nvPr/>
          </p:nvSpPr>
          <p:spPr bwMode="auto">
            <a:xfrm>
              <a:off x="3552" y="172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y</a:t>
              </a:r>
            </a:p>
          </p:txBody>
        </p:sp>
        <p:sp>
          <p:nvSpPr>
            <p:cNvPr id="85105" name="Text Box 113"/>
            <p:cNvSpPr txBox="1">
              <a:spLocks noChangeArrowheads="1"/>
            </p:cNvSpPr>
            <p:nvPr/>
          </p:nvSpPr>
          <p:spPr bwMode="auto">
            <a:xfrm>
              <a:off x="4800" y="163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/>
                <a:t>out</a:t>
              </a:r>
            </a:p>
          </p:txBody>
        </p:sp>
        <p:sp>
          <p:nvSpPr>
            <p:cNvPr id="85106" name="Line 114"/>
            <p:cNvSpPr>
              <a:spLocks noChangeShapeType="1"/>
            </p:cNvSpPr>
            <p:nvPr/>
          </p:nvSpPr>
          <p:spPr bwMode="auto">
            <a:xfrm>
              <a:off x="4512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7" name="Line 115"/>
            <p:cNvSpPr>
              <a:spLocks noChangeShapeType="1"/>
            </p:cNvSpPr>
            <p:nvPr/>
          </p:nvSpPr>
          <p:spPr bwMode="auto">
            <a:xfrm>
              <a:off x="4224" y="12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8" name="Text Box 116"/>
            <p:cNvSpPr txBox="1">
              <a:spLocks noChangeArrowheads="1"/>
            </p:cNvSpPr>
            <p:nvPr/>
          </p:nvSpPr>
          <p:spPr bwMode="auto">
            <a:xfrm>
              <a:off x="4032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S</a:t>
              </a:r>
              <a:r>
                <a:rPr lang="en-US" sz="2400" baseline="-25000"/>
                <a:t>1</a:t>
              </a:r>
              <a:endParaRPr lang="en-US" sz="2400"/>
            </a:p>
          </p:txBody>
        </p:sp>
        <p:sp>
          <p:nvSpPr>
            <p:cNvPr id="85109" name="Line 117"/>
            <p:cNvSpPr>
              <a:spLocks noChangeShapeType="1"/>
            </p:cNvSpPr>
            <p:nvPr/>
          </p:nvSpPr>
          <p:spPr bwMode="auto">
            <a:xfrm>
              <a:off x="37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0" name="Text Box 118"/>
            <p:cNvSpPr txBox="1">
              <a:spLocks noChangeArrowheads="1"/>
            </p:cNvSpPr>
            <p:nvPr/>
          </p:nvSpPr>
          <p:spPr bwMode="auto">
            <a:xfrm>
              <a:off x="3552" y="153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x</a:t>
              </a:r>
            </a:p>
          </p:txBody>
        </p:sp>
        <p:sp>
          <p:nvSpPr>
            <p:cNvPr id="85111" name="Line 119"/>
            <p:cNvSpPr>
              <a:spLocks noChangeShapeType="1"/>
            </p:cNvSpPr>
            <p:nvPr/>
          </p:nvSpPr>
          <p:spPr bwMode="auto">
            <a:xfrm>
              <a:off x="3792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2" name="Text Box 120"/>
            <p:cNvSpPr txBox="1">
              <a:spLocks noChangeArrowheads="1"/>
            </p:cNvSpPr>
            <p:nvPr/>
          </p:nvSpPr>
          <p:spPr bwMode="auto">
            <a:xfrm>
              <a:off x="3552" y="192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z</a:t>
              </a:r>
            </a:p>
          </p:txBody>
        </p:sp>
        <p:sp>
          <p:nvSpPr>
            <p:cNvPr id="85113" name="Line 121"/>
            <p:cNvSpPr>
              <a:spLocks noChangeShapeType="1"/>
            </p:cNvSpPr>
            <p:nvPr/>
          </p:nvSpPr>
          <p:spPr bwMode="auto">
            <a:xfrm>
              <a:off x="4368" y="12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4" name="Text Box 122"/>
            <p:cNvSpPr txBox="1">
              <a:spLocks noChangeArrowheads="1"/>
            </p:cNvSpPr>
            <p:nvPr/>
          </p:nvSpPr>
          <p:spPr bwMode="auto">
            <a:xfrm>
              <a:off x="4224" y="96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/>
                <a:t>S</a:t>
              </a:r>
              <a:r>
                <a:rPr lang="en-US" sz="2400" baseline="-25000"/>
                <a:t>0</a:t>
              </a:r>
              <a:endParaRPr lang="en-US" sz="240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28600" y="2133600"/>
            <a:ext cx="132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" y="44958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Expression: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41148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does it do?</a:t>
            </a:r>
          </a:p>
          <a:p>
            <a:endParaRPr lang="en-US" dirty="0" smtClean="0"/>
          </a:p>
          <a:p>
            <a:r>
              <a:rPr lang="en-US" dirty="0" smtClean="0"/>
              <a:t> 4 X 1 Multiplexer:</a:t>
            </a:r>
          </a:p>
          <a:p>
            <a:pPr>
              <a:buFont typeface="Symbol"/>
              <a:buChar char="Þ"/>
            </a:pPr>
            <a:r>
              <a:rPr lang="en-US" dirty="0" smtClean="0"/>
              <a:t> 4 input lines</a:t>
            </a:r>
          </a:p>
          <a:p>
            <a:pPr>
              <a:buFont typeface="Symbol"/>
              <a:buChar char="Þ"/>
            </a:pPr>
            <a:r>
              <a:rPr lang="en-US" dirty="0" smtClean="0"/>
              <a:t> </a:t>
            </a:r>
            <a:r>
              <a:rPr lang="en-US" dirty="0" smtClean="0"/>
              <a:t>2 select lines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" y="5029200"/>
            <a:ext cx="4531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out = </a:t>
            </a:r>
            <a:r>
              <a:rPr lang="en-US" dirty="0" smtClean="0"/>
              <a:t>S’</a:t>
            </a:r>
            <a:r>
              <a:rPr lang="en-US" baseline="-25000" dirty="0" smtClean="0"/>
              <a:t>1</a:t>
            </a:r>
            <a:r>
              <a:rPr lang="en-US" dirty="0" smtClean="0"/>
              <a:t>S’</a:t>
            </a:r>
            <a:r>
              <a:rPr lang="en-US" baseline="-25000" dirty="0" smtClean="0"/>
              <a:t>0 </a:t>
            </a:r>
            <a:r>
              <a:rPr lang="en-US" dirty="0" smtClean="0"/>
              <a:t>w + S’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x+ S</a:t>
            </a:r>
            <a:r>
              <a:rPr lang="en-US" baseline="-25000" dirty="0" smtClean="0"/>
              <a:t>1</a:t>
            </a:r>
            <a:r>
              <a:rPr lang="en-US" dirty="0" smtClean="0"/>
              <a:t>S’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y + 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0</a:t>
            </a:r>
            <a:r>
              <a:rPr lang="en-US" dirty="0" smtClean="0"/>
              <a:t> z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 (MUXs)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D05B6-EF30-4689-BD44-B183AEDF047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1" y="1752600"/>
            <a:ext cx="297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 X 1 MUXs</a:t>
            </a:r>
          </a:p>
          <a:p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4 X 1 MUXs</a:t>
            </a:r>
          </a:p>
          <a:p>
            <a:endParaRPr lang="en-US" sz="2400" dirty="0" smtClean="0"/>
          </a:p>
          <a:p>
            <a:r>
              <a:rPr lang="en-US" sz="2400" dirty="0" smtClean="0"/>
              <a:t>. . . . . . . . . . . . . . . </a:t>
            </a:r>
          </a:p>
          <a:p>
            <a:endParaRPr lang="en-US" sz="2400" dirty="0" smtClean="0"/>
          </a:p>
          <a:p>
            <a:r>
              <a:rPr lang="en-US" sz="2400" dirty="0" smtClean="0"/>
              <a:t>2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 X 1 MUXs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 2</a:t>
            </a:r>
            <a:r>
              <a:rPr lang="en-US" sz="2400" baseline="30000" dirty="0" smtClean="0"/>
              <a:t>n </a:t>
            </a:r>
            <a:r>
              <a:rPr lang="en-US" sz="2400" dirty="0" smtClean="0"/>
              <a:t> input lines</a:t>
            </a:r>
          </a:p>
          <a:p>
            <a:pPr>
              <a:buFont typeface="Symbol"/>
              <a:buChar char="Þ"/>
            </a:pPr>
            <a:r>
              <a:rPr lang="en-US" sz="2400" dirty="0" smtClean="0"/>
              <a:t> </a:t>
            </a:r>
            <a:r>
              <a:rPr lang="en-US" sz="2400" dirty="0" smtClean="0"/>
              <a:t>n select lines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ourse-template">
  <a:themeElements>
    <a:clrScheme name="">
      <a:dk1>
        <a:srgbClr val="000000"/>
      </a:dk1>
      <a:lt1>
        <a:srgbClr val="CCCC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E2E2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course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ourse-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urse-templat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urse-templat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urse-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course-template</Template>
  <TotalTime>5315</TotalTime>
  <Words>315</Words>
  <Application>Microsoft PowerPoint</Application>
  <PresentationFormat>On-screen Show (4:3)</PresentationFormat>
  <Paragraphs>139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1_course-template</vt:lpstr>
      <vt:lpstr>Combinational Circuit Analysis</vt:lpstr>
      <vt:lpstr>Combinational Circuit Analysis - Examples</vt:lpstr>
      <vt:lpstr>Examples</vt:lpstr>
      <vt:lpstr>Examples</vt:lpstr>
      <vt:lpstr>Decoders</vt:lpstr>
      <vt:lpstr>Examples</vt:lpstr>
      <vt:lpstr>Examples</vt:lpstr>
      <vt:lpstr>Multiplexers (MUXs)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Minimization</dc:title>
  <dc:creator>Bo Hatfield</dc:creator>
  <cp:lastModifiedBy>Bo</cp:lastModifiedBy>
  <cp:revision>132</cp:revision>
  <dcterms:created xsi:type="dcterms:W3CDTF">2003-08-31T03:14:01Z</dcterms:created>
  <dcterms:modified xsi:type="dcterms:W3CDTF">2010-11-09T04:51:48Z</dcterms:modified>
</cp:coreProperties>
</file>