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1"/>
  </p:notesMasterIdLst>
  <p:sldIdLst>
    <p:sldId id="295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25"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0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21.wmf"/><Relationship Id="rId7" Type="http://schemas.openxmlformats.org/officeDocument/2006/relationships/image" Target="../media/image16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7587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7588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7590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7591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B8821BF9-AC5A-488F-8BDE-DA951971EA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2084388" y="-395288"/>
            <a:ext cx="4978400" cy="5749926"/>
            <a:chOff x="1313" y="-249"/>
            <a:chExt cx="3136" cy="3622"/>
          </a:xfrm>
        </p:grpSpPr>
        <p:sp>
          <p:nvSpPr>
            <p:cNvPr id="3075" name="Arc 3"/>
            <p:cNvSpPr>
              <a:spLocks/>
            </p:cNvSpPr>
            <p:nvPr/>
          </p:nvSpPr>
          <p:spPr bwMode="ltGray">
            <a:xfrm rot="18900000">
              <a:off x="1313" y="-249"/>
              <a:ext cx="3136" cy="3135"/>
            </a:xfrm>
            <a:custGeom>
              <a:avLst/>
              <a:gdLst>
                <a:gd name="G0" fmla="+- 7 0 0"/>
                <a:gd name="G1" fmla="+- 21600 0 0"/>
                <a:gd name="G2" fmla="+- 21600 0 0"/>
                <a:gd name="T0" fmla="*/ 0 w 21607"/>
                <a:gd name="T1" fmla="*/ 0 h 21600"/>
                <a:gd name="T2" fmla="*/ 21607 w 21607"/>
                <a:gd name="T3" fmla="*/ 21593 h 21600"/>
                <a:gd name="T4" fmla="*/ 7 w 2160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7" h="21600" fill="none" extrusionOk="0">
                  <a:moveTo>
                    <a:pt x="0" y="0"/>
                  </a:moveTo>
                  <a:cubicBezTo>
                    <a:pt x="2" y="0"/>
                    <a:pt x="4" y="-1"/>
                    <a:pt x="7" y="0"/>
                  </a:cubicBezTo>
                  <a:cubicBezTo>
                    <a:pt x="11933" y="0"/>
                    <a:pt x="21603" y="9666"/>
                    <a:pt x="21606" y="21593"/>
                  </a:cubicBezTo>
                </a:path>
                <a:path w="21607" h="21600" stroke="0" extrusionOk="0">
                  <a:moveTo>
                    <a:pt x="0" y="0"/>
                  </a:moveTo>
                  <a:cubicBezTo>
                    <a:pt x="2" y="0"/>
                    <a:pt x="4" y="-1"/>
                    <a:pt x="7" y="0"/>
                  </a:cubicBezTo>
                  <a:cubicBezTo>
                    <a:pt x="11933" y="0"/>
                    <a:pt x="21603" y="9666"/>
                    <a:pt x="21606" y="21593"/>
                  </a:cubicBezTo>
                  <a:lnTo>
                    <a:pt x="7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" name="Arc 4"/>
            <p:cNvSpPr>
              <a:spLocks/>
            </p:cNvSpPr>
            <p:nvPr/>
          </p:nvSpPr>
          <p:spPr bwMode="ltGray">
            <a:xfrm rot="18900000">
              <a:off x="1349" y="-162"/>
              <a:ext cx="3037" cy="3056"/>
            </a:xfrm>
            <a:custGeom>
              <a:avLst/>
              <a:gdLst>
                <a:gd name="G0" fmla="+- 0 0 0"/>
                <a:gd name="G1" fmla="+- 21053 0 0"/>
                <a:gd name="G2" fmla="+- 21600 0 0"/>
                <a:gd name="T0" fmla="*/ 4831 w 20922"/>
                <a:gd name="T1" fmla="*/ 0 h 21053"/>
                <a:gd name="T2" fmla="*/ 20922 w 20922"/>
                <a:gd name="T3" fmla="*/ 15685 h 21053"/>
                <a:gd name="T4" fmla="*/ 0 w 20922"/>
                <a:gd name="T5" fmla="*/ 21053 h 210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22" h="21053" fill="none" extrusionOk="0">
                  <a:moveTo>
                    <a:pt x="4830" y="0"/>
                  </a:moveTo>
                  <a:cubicBezTo>
                    <a:pt x="12706" y="1807"/>
                    <a:pt x="18914" y="7858"/>
                    <a:pt x="20922" y="15684"/>
                  </a:cubicBezTo>
                </a:path>
                <a:path w="20922" h="21053" stroke="0" extrusionOk="0">
                  <a:moveTo>
                    <a:pt x="4830" y="0"/>
                  </a:moveTo>
                  <a:cubicBezTo>
                    <a:pt x="12706" y="1807"/>
                    <a:pt x="18914" y="7858"/>
                    <a:pt x="20922" y="15684"/>
                  </a:cubicBezTo>
                  <a:lnTo>
                    <a:pt x="0" y="21053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7" name="Arc 5"/>
            <p:cNvSpPr>
              <a:spLocks/>
            </p:cNvSpPr>
            <p:nvPr/>
          </p:nvSpPr>
          <p:spPr bwMode="ltGray">
            <a:xfrm rot="18900000">
              <a:off x="1474" y="162"/>
              <a:ext cx="2752" cy="2792"/>
            </a:xfrm>
            <a:custGeom>
              <a:avLst/>
              <a:gdLst>
                <a:gd name="G0" fmla="+- 0 0 0"/>
                <a:gd name="G1" fmla="+- 19239 0 0"/>
                <a:gd name="G2" fmla="+- 21600 0 0"/>
                <a:gd name="T0" fmla="*/ 9819 w 18966"/>
                <a:gd name="T1" fmla="*/ 0 h 19239"/>
                <a:gd name="T2" fmla="*/ 18966 w 18966"/>
                <a:gd name="T3" fmla="*/ 8902 h 19239"/>
                <a:gd name="T4" fmla="*/ 0 w 18966"/>
                <a:gd name="T5" fmla="*/ 19239 h 19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66" h="19239" fill="none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</a:path>
                <a:path w="18966" h="19239" stroke="0" extrusionOk="0">
                  <a:moveTo>
                    <a:pt x="9819" y="-1"/>
                  </a:moveTo>
                  <a:cubicBezTo>
                    <a:pt x="13695" y="1978"/>
                    <a:pt x="16883" y="5080"/>
                    <a:pt x="18965" y="8902"/>
                  </a:cubicBezTo>
                  <a:lnTo>
                    <a:pt x="0" y="19239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Arc 6"/>
            <p:cNvSpPr>
              <a:spLocks/>
            </p:cNvSpPr>
            <p:nvPr/>
          </p:nvSpPr>
          <p:spPr bwMode="ltGray">
            <a:xfrm rot="18900000">
              <a:off x="1678" y="510"/>
              <a:ext cx="2432" cy="2498"/>
            </a:xfrm>
            <a:custGeom>
              <a:avLst/>
              <a:gdLst>
                <a:gd name="G0" fmla="+- 0 0 0"/>
                <a:gd name="G1" fmla="+- 17212 0 0"/>
                <a:gd name="G2" fmla="+- 21600 0 0"/>
                <a:gd name="T0" fmla="*/ 13050 w 16754"/>
                <a:gd name="T1" fmla="*/ 0 h 17212"/>
                <a:gd name="T2" fmla="*/ 16754 w 16754"/>
                <a:gd name="T3" fmla="*/ 3579 h 17212"/>
                <a:gd name="T4" fmla="*/ 0 w 16754"/>
                <a:gd name="T5" fmla="*/ 17212 h 17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4" h="17212" fill="none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</a:path>
                <a:path w="16754" h="17212" stroke="0" extrusionOk="0">
                  <a:moveTo>
                    <a:pt x="13050" y="-1"/>
                  </a:moveTo>
                  <a:cubicBezTo>
                    <a:pt x="14423" y="1040"/>
                    <a:pt x="15666" y="2242"/>
                    <a:pt x="16754" y="3578"/>
                  </a:cubicBezTo>
                  <a:lnTo>
                    <a:pt x="0" y="1721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Arc 7"/>
            <p:cNvSpPr>
              <a:spLocks/>
            </p:cNvSpPr>
            <p:nvPr/>
          </p:nvSpPr>
          <p:spPr bwMode="ltGray">
            <a:xfrm rot="18900000">
              <a:off x="1446" y="57"/>
              <a:ext cx="2900" cy="29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Arc 8"/>
            <p:cNvSpPr>
              <a:spLocks/>
            </p:cNvSpPr>
            <p:nvPr/>
          </p:nvSpPr>
          <p:spPr bwMode="ltGray">
            <a:xfrm rot="18900000">
              <a:off x="1478" y="137"/>
              <a:ext cx="2809" cy="2826"/>
            </a:xfrm>
            <a:custGeom>
              <a:avLst/>
              <a:gdLst>
                <a:gd name="G0" fmla="+- 0 0 0"/>
                <a:gd name="G1" fmla="+- 21052 0 0"/>
                <a:gd name="G2" fmla="+- 21600 0 0"/>
                <a:gd name="T0" fmla="*/ 4833 w 20924"/>
                <a:gd name="T1" fmla="*/ 0 h 21052"/>
                <a:gd name="T2" fmla="*/ 20924 w 20924"/>
                <a:gd name="T3" fmla="*/ 15689 h 21052"/>
                <a:gd name="T4" fmla="*/ 0 w 20924"/>
                <a:gd name="T5" fmla="*/ 21052 h 2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24" h="21052" fill="none" extrusionOk="0">
                  <a:moveTo>
                    <a:pt x="4833" y="-1"/>
                  </a:moveTo>
                  <a:cubicBezTo>
                    <a:pt x="12709" y="1807"/>
                    <a:pt x="18917" y="7861"/>
                    <a:pt x="20923" y="15689"/>
                  </a:cubicBezTo>
                </a:path>
                <a:path w="20924" h="21052" stroke="0" extrusionOk="0">
                  <a:moveTo>
                    <a:pt x="4833" y="-1"/>
                  </a:moveTo>
                  <a:cubicBezTo>
                    <a:pt x="12709" y="1807"/>
                    <a:pt x="18917" y="7861"/>
                    <a:pt x="20923" y="15689"/>
                  </a:cubicBezTo>
                  <a:lnTo>
                    <a:pt x="0" y="21052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Arc 9"/>
            <p:cNvSpPr>
              <a:spLocks/>
            </p:cNvSpPr>
            <p:nvPr/>
          </p:nvSpPr>
          <p:spPr bwMode="ltGray">
            <a:xfrm rot="18900000">
              <a:off x="1608" y="427"/>
              <a:ext cx="2547" cy="2583"/>
            </a:xfrm>
            <a:custGeom>
              <a:avLst/>
              <a:gdLst>
                <a:gd name="G0" fmla="+- 0 0 0"/>
                <a:gd name="G1" fmla="+- 19237 0 0"/>
                <a:gd name="G2" fmla="+- 21600 0 0"/>
                <a:gd name="T0" fmla="*/ 9823 w 18970"/>
                <a:gd name="T1" fmla="*/ 0 h 19237"/>
                <a:gd name="T2" fmla="*/ 18970 w 18970"/>
                <a:gd name="T3" fmla="*/ 8907 h 19237"/>
                <a:gd name="T4" fmla="*/ 0 w 18970"/>
                <a:gd name="T5" fmla="*/ 19237 h 19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970" h="19237" fill="none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</a:path>
                <a:path w="18970" h="19237" stroke="0" extrusionOk="0">
                  <a:moveTo>
                    <a:pt x="9823" y="-1"/>
                  </a:moveTo>
                  <a:cubicBezTo>
                    <a:pt x="13699" y="1979"/>
                    <a:pt x="16888" y="5084"/>
                    <a:pt x="18969" y="8907"/>
                  </a:cubicBezTo>
                  <a:lnTo>
                    <a:pt x="0" y="19237"/>
                  </a:lnTo>
                  <a:close/>
                </a:path>
              </a:pathLst>
            </a:custGeom>
            <a:gradFill rotWithShape="0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Arc 10"/>
            <p:cNvSpPr>
              <a:spLocks/>
            </p:cNvSpPr>
            <p:nvPr/>
          </p:nvSpPr>
          <p:spPr bwMode="ltGray">
            <a:xfrm rot="18900000">
              <a:off x="1783" y="749"/>
              <a:ext cx="2249" cy="2311"/>
            </a:xfrm>
            <a:custGeom>
              <a:avLst/>
              <a:gdLst>
                <a:gd name="G0" fmla="+- 0 0 0"/>
                <a:gd name="G1" fmla="+- 17213 0 0"/>
                <a:gd name="G2" fmla="+- 21600 0 0"/>
                <a:gd name="T0" fmla="*/ 13049 w 16754"/>
                <a:gd name="T1" fmla="*/ 0 h 17213"/>
                <a:gd name="T2" fmla="*/ 16754 w 16754"/>
                <a:gd name="T3" fmla="*/ 3580 h 17213"/>
                <a:gd name="T4" fmla="*/ 0 w 16754"/>
                <a:gd name="T5" fmla="*/ 17213 h 17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54" h="17213" fill="none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</a:path>
                <a:path w="16754" h="17213" stroke="0" extrusionOk="0">
                  <a:moveTo>
                    <a:pt x="13048" y="0"/>
                  </a:moveTo>
                  <a:cubicBezTo>
                    <a:pt x="14422" y="1041"/>
                    <a:pt x="15666" y="2243"/>
                    <a:pt x="16754" y="3579"/>
                  </a:cubicBezTo>
                  <a:lnTo>
                    <a:pt x="0" y="17213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5400000" scaled="1"/>
            </a:gra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Arc 11"/>
            <p:cNvSpPr>
              <a:spLocks/>
            </p:cNvSpPr>
            <p:nvPr/>
          </p:nvSpPr>
          <p:spPr bwMode="ltGray">
            <a:xfrm rot="18900000">
              <a:off x="2239" y="2089"/>
              <a:ext cx="1284" cy="128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Rectangl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770313"/>
            <a:ext cx="7772400" cy="11430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906963"/>
            <a:ext cx="6400800" cy="1752600"/>
          </a:xfrm>
        </p:spPr>
        <p:txBody>
          <a:bodyPr anchor="b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>
          <a:xfrm>
            <a:off x="498475" y="9525"/>
            <a:ext cx="19050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9525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CC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27825" y="9525"/>
            <a:ext cx="1905000" cy="457200"/>
          </a:xfrm>
        </p:spPr>
        <p:txBody>
          <a:bodyPr/>
          <a:lstStyle>
            <a:lvl1pPr>
              <a:defRPr>
                <a:solidFill>
                  <a:srgbClr val="FFFFCC"/>
                </a:solidFill>
              </a:defRPr>
            </a:lvl1pPr>
          </a:lstStyle>
          <a:p>
            <a:fld id="{3B188491-7F76-4C9C-9191-FFDA8AE3158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E669A-06B5-4380-9553-7A5FA9EFEB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1838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2538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E8EE80-C4E3-4D8C-A1D6-130212AFE8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87BB21-A8D0-4855-99E6-47A4B9DB6A5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2C5272-00B5-48A9-80FA-A2065F7C5DD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253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4938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689E63-9BEF-4F59-815A-E74AEAEE1B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A15AAC-10B3-4DC5-BF27-0F2E233F9A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0F2A727-5AB5-48D5-8D47-E65D9D95A7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E24B5E0-22FD-4A30-99FC-4AEB5F21459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B1BE41-1E37-4310-8D09-4A1E0E45A3A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E8DA46-70EA-45BA-821D-F079562879E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141288" y="249238"/>
            <a:ext cx="1131887" cy="6345237"/>
            <a:chOff x="89" y="157"/>
            <a:chExt cx="713" cy="3997"/>
          </a:xfrm>
        </p:grpSpPr>
        <p:sp>
          <p:nvSpPr>
            <p:cNvPr id="2051" name="Arc 3"/>
            <p:cNvSpPr>
              <a:spLocks/>
            </p:cNvSpPr>
            <p:nvPr/>
          </p:nvSpPr>
          <p:spPr bwMode="ltGray">
            <a:xfrm rot="2700000">
              <a:off x="347" y="157"/>
              <a:ext cx="455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" name="Arc 4"/>
            <p:cNvSpPr>
              <a:spLocks/>
            </p:cNvSpPr>
            <p:nvPr/>
          </p:nvSpPr>
          <p:spPr bwMode="ltGray">
            <a:xfrm rot="2700000">
              <a:off x="342" y="162"/>
              <a:ext cx="438" cy="435"/>
            </a:xfrm>
            <a:custGeom>
              <a:avLst/>
              <a:gdLst>
                <a:gd name="G0" fmla="+- 0 0 0"/>
                <a:gd name="G1" fmla="+- 20673 0 0"/>
                <a:gd name="G2" fmla="+- 21600 0 0"/>
                <a:gd name="T0" fmla="*/ 6259 w 20808"/>
                <a:gd name="T1" fmla="*/ 0 h 20673"/>
                <a:gd name="T2" fmla="*/ 20808 w 20808"/>
                <a:gd name="T3" fmla="*/ 14877 h 20673"/>
                <a:gd name="T4" fmla="*/ 0 w 20808"/>
                <a:gd name="T5" fmla="*/ 20673 h 20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08" h="20673" fill="none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</a:path>
                <a:path w="20808" h="20673" stroke="0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  <a:lnTo>
                    <a:pt x="0" y="20673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Arc 5"/>
            <p:cNvSpPr>
              <a:spLocks/>
            </p:cNvSpPr>
            <p:nvPr/>
          </p:nvSpPr>
          <p:spPr bwMode="ltGray">
            <a:xfrm rot="2700000">
              <a:off x="339" y="188"/>
              <a:ext cx="410" cy="400"/>
            </a:xfrm>
            <a:custGeom>
              <a:avLst/>
              <a:gdLst>
                <a:gd name="G0" fmla="+- 0 0 0"/>
                <a:gd name="G1" fmla="+- 18986 0 0"/>
                <a:gd name="G2" fmla="+- 21600 0 0"/>
                <a:gd name="T0" fmla="*/ 10300 w 19469"/>
                <a:gd name="T1" fmla="*/ 0 h 18986"/>
                <a:gd name="T2" fmla="*/ 19469 w 19469"/>
                <a:gd name="T3" fmla="*/ 9631 h 18986"/>
                <a:gd name="T4" fmla="*/ 0 w 19469"/>
                <a:gd name="T5" fmla="*/ 18986 h 18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9" h="18986" fill="none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</a:path>
                <a:path w="19469" h="18986" stroke="0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  <a:lnTo>
                    <a:pt x="0" y="18986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Arc 6"/>
            <p:cNvSpPr>
              <a:spLocks/>
            </p:cNvSpPr>
            <p:nvPr/>
          </p:nvSpPr>
          <p:spPr bwMode="ltGray">
            <a:xfrm rot="2700000">
              <a:off x="334" y="206"/>
              <a:ext cx="361" cy="357"/>
            </a:xfrm>
            <a:custGeom>
              <a:avLst/>
              <a:gdLst>
                <a:gd name="G0" fmla="+- 0 0 0"/>
                <a:gd name="G1" fmla="+- 16950 0 0"/>
                <a:gd name="G2" fmla="+- 21600 0 0"/>
                <a:gd name="T0" fmla="*/ 13389 w 17119"/>
                <a:gd name="T1" fmla="*/ 0 h 16950"/>
                <a:gd name="T2" fmla="*/ 17119 w 17119"/>
                <a:gd name="T3" fmla="*/ 3778 h 16950"/>
                <a:gd name="T4" fmla="*/ 0 w 17119"/>
                <a:gd name="T5" fmla="*/ 16950 h 16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19" h="16950" fill="none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</a:path>
                <a:path w="17119" h="16950" stroke="0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  <a:lnTo>
                    <a:pt x="0" y="1695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Arc 7"/>
            <p:cNvSpPr>
              <a:spLocks/>
            </p:cNvSpPr>
            <p:nvPr/>
          </p:nvSpPr>
          <p:spPr bwMode="ltGray">
            <a:xfrm rot="2700000">
              <a:off x="293" y="271"/>
              <a:ext cx="215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Arc 8"/>
            <p:cNvSpPr>
              <a:spLocks/>
            </p:cNvSpPr>
            <p:nvPr/>
          </p:nvSpPr>
          <p:spPr bwMode="ltGray">
            <a:xfrm rot="2700000">
              <a:off x="347" y="939"/>
              <a:ext cx="455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Arc 9"/>
            <p:cNvSpPr>
              <a:spLocks/>
            </p:cNvSpPr>
            <p:nvPr/>
          </p:nvSpPr>
          <p:spPr bwMode="ltGray">
            <a:xfrm rot="2700000">
              <a:off x="342" y="944"/>
              <a:ext cx="438" cy="435"/>
            </a:xfrm>
            <a:custGeom>
              <a:avLst/>
              <a:gdLst>
                <a:gd name="G0" fmla="+- 0 0 0"/>
                <a:gd name="G1" fmla="+- 20673 0 0"/>
                <a:gd name="G2" fmla="+- 21600 0 0"/>
                <a:gd name="T0" fmla="*/ 6259 w 20808"/>
                <a:gd name="T1" fmla="*/ 0 h 20673"/>
                <a:gd name="T2" fmla="*/ 20808 w 20808"/>
                <a:gd name="T3" fmla="*/ 14877 h 20673"/>
                <a:gd name="T4" fmla="*/ 0 w 20808"/>
                <a:gd name="T5" fmla="*/ 20673 h 20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08" h="20673" fill="none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</a:path>
                <a:path w="20808" h="20673" stroke="0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  <a:lnTo>
                    <a:pt x="0" y="20673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Arc 10"/>
            <p:cNvSpPr>
              <a:spLocks/>
            </p:cNvSpPr>
            <p:nvPr/>
          </p:nvSpPr>
          <p:spPr bwMode="ltGray">
            <a:xfrm rot="2700000">
              <a:off x="339" y="970"/>
              <a:ext cx="410" cy="400"/>
            </a:xfrm>
            <a:custGeom>
              <a:avLst/>
              <a:gdLst>
                <a:gd name="G0" fmla="+- 0 0 0"/>
                <a:gd name="G1" fmla="+- 18986 0 0"/>
                <a:gd name="G2" fmla="+- 21600 0 0"/>
                <a:gd name="T0" fmla="*/ 10300 w 19469"/>
                <a:gd name="T1" fmla="*/ 0 h 18986"/>
                <a:gd name="T2" fmla="*/ 19469 w 19469"/>
                <a:gd name="T3" fmla="*/ 9631 h 18986"/>
                <a:gd name="T4" fmla="*/ 0 w 19469"/>
                <a:gd name="T5" fmla="*/ 18986 h 18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9" h="18986" fill="none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</a:path>
                <a:path w="19469" h="18986" stroke="0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  <a:lnTo>
                    <a:pt x="0" y="18986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Arc 11"/>
            <p:cNvSpPr>
              <a:spLocks/>
            </p:cNvSpPr>
            <p:nvPr/>
          </p:nvSpPr>
          <p:spPr bwMode="ltGray">
            <a:xfrm rot="2700000">
              <a:off x="334" y="988"/>
              <a:ext cx="361" cy="357"/>
            </a:xfrm>
            <a:custGeom>
              <a:avLst/>
              <a:gdLst>
                <a:gd name="G0" fmla="+- 0 0 0"/>
                <a:gd name="G1" fmla="+- 16950 0 0"/>
                <a:gd name="G2" fmla="+- 21600 0 0"/>
                <a:gd name="T0" fmla="*/ 13389 w 17119"/>
                <a:gd name="T1" fmla="*/ 0 h 16950"/>
                <a:gd name="T2" fmla="*/ 17119 w 17119"/>
                <a:gd name="T3" fmla="*/ 3778 h 16950"/>
                <a:gd name="T4" fmla="*/ 0 w 17119"/>
                <a:gd name="T5" fmla="*/ 16950 h 16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19" h="16950" fill="none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</a:path>
                <a:path w="17119" h="16950" stroke="0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  <a:lnTo>
                    <a:pt x="0" y="1695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" name="Arc 12"/>
            <p:cNvSpPr>
              <a:spLocks/>
            </p:cNvSpPr>
            <p:nvPr/>
          </p:nvSpPr>
          <p:spPr bwMode="ltGray">
            <a:xfrm rot="2700000">
              <a:off x="293" y="1056"/>
              <a:ext cx="215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Arc 13"/>
            <p:cNvSpPr>
              <a:spLocks/>
            </p:cNvSpPr>
            <p:nvPr/>
          </p:nvSpPr>
          <p:spPr bwMode="ltGray">
            <a:xfrm rot="2700000">
              <a:off x="347" y="1727"/>
              <a:ext cx="455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2" name="Arc 14"/>
            <p:cNvSpPr>
              <a:spLocks/>
            </p:cNvSpPr>
            <p:nvPr/>
          </p:nvSpPr>
          <p:spPr bwMode="ltGray">
            <a:xfrm rot="2700000">
              <a:off x="347" y="2518"/>
              <a:ext cx="455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3" name="Arc 15"/>
            <p:cNvSpPr>
              <a:spLocks/>
            </p:cNvSpPr>
            <p:nvPr/>
          </p:nvSpPr>
          <p:spPr bwMode="ltGray">
            <a:xfrm rot="2700000">
              <a:off x="342" y="2523"/>
              <a:ext cx="438" cy="435"/>
            </a:xfrm>
            <a:custGeom>
              <a:avLst/>
              <a:gdLst>
                <a:gd name="G0" fmla="+- 0 0 0"/>
                <a:gd name="G1" fmla="+- 20673 0 0"/>
                <a:gd name="G2" fmla="+- 21600 0 0"/>
                <a:gd name="T0" fmla="*/ 6259 w 20808"/>
                <a:gd name="T1" fmla="*/ 0 h 20673"/>
                <a:gd name="T2" fmla="*/ 20808 w 20808"/>
                <a:gd name="T3" fmla="*/ 14877 h 20673"/>
                <a:gd name="T4" fmla="*/ 0 w 20808"/>
                <a:gd name="T5" fmla="*/ 20673 h 20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08" h="20673" fill="none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</a:path>
                <a:path w="20808" h="20673" stroke="0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  <a:lnTo>
                    <a:pt x="0" y="20673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4" name="Arc 16"/>
            <p:cNvSpPr>
              <a:spLocks/>
            </p:cNvSpPr>
            <p:nvPr/>
          </p:nvSpPr>
          <p:spPr bwMode="ltGray">
            <a:xfrm rot="2700000">
              <a:off x="339" y="2549"/>
              <a:ext cx="410" cy="400"/>
            </a:xfrm>
            <a:custGeom>
              <a:avLst/>
              <a:gdLst>
                <a:gd name="G0" fmla="+- 0 0 0"/>
                <a:gd name="G1" fmla="+- 18986 0 0"/>
                <a:gd name="G2" fmla="+- 21600 0 0"/>
                <a:gd name="T0" fmla="*/ 10300 w 19469"/>
                <a:gd name="T1" fmla="*/ 0 h 18986"/>
                <a:gd name="T2" fmla="*/ 19469 w 19469"/>
                <a:gd name="T3" fmla="*/ 9631 h 18986"/>
                <a:gd name="T4" fmla="*/ 0 w 19469"/>
                <a:gd name="T5" fmla="*/ 18986 h 18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9" h="18986" fill="none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</a:path>
                <a:path w="19469" h="18986" stroke="0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  <a:lnTo>
                    <a:pt x="0" y="18986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5" name="Arc 17"/>
            <p:cNvSpPr>
              <a:spLocks/>
            </p:cNvSpPr>
            <p:nvPr/>
          </p:nvSpPr>
          <p:spPr bwMode="ltGray">
            <a:xfrm rot="2700000">
              <a:off x="334" y="2567"/>
              <a:ext cx="361" cy="357"/>
            </a:xfrm>
            <a:custGeom>
              <a:avLst/>
              <a:gdLst>
                <a:gd name="G0" fmla="+- 0 0 0"/>
                <a:gd name="G1" fmla="+- 16950 0 0"/>
                <a:gd name="G2" fmla="+- 21600 0 0"/>
                <a:gd name="T0" fmla="*/ 13389 w 17119"/>
                <a:gd name="T1" fmla="*/ 0 h 16950"/>
                <a:gd name="T2" fmla="*/ 17119 w 17119"/>
                <a:gd name="T3" fmla="*/ 3778 h 16950"/>
                <a:gd name="T4" fmla="*/ 0 w 17119"/>
                <a:gd name="T5" fmla="*/ 16950 h 16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19" h="16950" fill="none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</a:path>
                <a:path w="17119" h="16950" stroke="0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  <a:lnTo>
                    <a:pt x="0" y="1695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6" name="Arc 18"/>
            <p:cNvSpPr>
              <a:spLocks/>
            </p:cNvSpPr>
            <p:nvPr/>
          </p:nvSpPr>
          <p:spPr bwMode="ltGray">
            <a:xfrm rot="2700000">
              <a:off x="293" y="2632"/>
              <a:ext cx="215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Arc 19"/>
            <p:cNvSpPr>
              <a:spLocks/>
            </p:cNvSpPr>
            <p:nvPr/>
          </p:nvSpPr>
          <p:spPr bwMode="ltGray">
            <a:xfrm rot="2700000">
              <a:off x="347" y="3303"/>
              <a:ext cx="455" cy="45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Arc 20"/>
            <p:cNvSpPr>
              <a:spLocks/>
            </p:cNvSpPr>
            <p:nvPr/>
          </p:nvSpPr>
          <p:spPr bwMode="ltGray">
            <a:xfrm rot="18900000">
              <a:off x="89" y="553"/>
              <a:ext cx="455" cy="4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3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</a:path>
                <a:path w="21600" h="21600" stroke="0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9" name="Arc 21"/>
            <p:cNvSpPr>
              <a:spLocks/>
            </p:cNvSpPr>
            <p:nvPr/>
          </p:nvSpPr>
          <p:spPr bwMode="ltGray">
            <a:xfrm rot="18900000">
              <a:off x="98" y="560"/>
              <a:ext cx="443" cy="442"/>
            </a:xfrm>
            <a:custGeom>
              <a:avLst/>
              <a:gdLst>
                <a:gd name="G0" fmla="+- 21031 0 0"/>
                <a:gd name="G1" fmla="+- 20972 0 0"/>
                <a:gd name="G2" fmla="+- 21600 0 0"/>
                <a:gd name="T0" fmla="*/ 0 w 21031"/>
                <a:gd name="T1" fmla="*/ 16046 h 20972"/>
                <a:gd name="T2" fmla="*/ 15859 w 21031"/>
                <a:gd name="T3" fmla="*/ 0 h 20972"/>
                <a:gd name="T4" fmla="*/ 21031 w 21031"/>
                <a:gd name="T5" fmla="*/ 20972 h 2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0972" fill="none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</a:path>
                <a:path w="21031" h="20972" stroke="0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  <a:lnTo>
                    <a:pt x="21031" y="20972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Arc 22"/>
            <p:cNvSpPr>
              <a:spLocks/>
            </p:cNvSpPr>
            <p:nvPr/>
          </p:nvSpPr>
          <p:spPr bwMode="ltGray">
            <a:xfrm rot="18900000">
              <a:off x="139" y="581"/>
              <a:ext cx="414" cy="404"/>
            </a:xfrm>
            <a:custGeom>
              <a:avLst/>
              <a:gdLst>
                <a:gd name="G0" fmla="+- 19657 0 0"/>
                <a:gd name="G1" fmla="+- 19195 0 0"/>
                <a:gd name="G2" fmla="+- 21600 0 0"/>
                <a:gd name="T0" fmla="*/ 0 w 19657"/>
                <a:gd name="T1" fmla="*/ 10243 h 19195"/>
                <a:gd name="T2" fmla="*/ 9752 w 19657"/>
                <a:gd name="T3" fmla="*/ 0 h 19195"/>
                <a:gd name="T4" fmla="*/ 19657 w 19657"/>
                <a:gd name="T5" fmla="*/ 19195 h 19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7" h="19195" fill="none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</a:path>
                <a:path w="19657" h="19195" stroke="0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  <a:lnTo>
                    <a:pt x="19657" y="19195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Arc 23"/>
            <p:cNvSpPr>
              <a:spLocks/>
            </p:cNvSpPr>
            <p:nvPr/>
          </p:nvSpPr>
          <p:spPr bwMode="ltGray">
            <a:xfrm rot="18900000">
              <a:off x="197" y="602"/>
              <a:ext cx="361" cy="359"/>
            </a:xfrm>
            <a:custGeom>
              <a:avLst/>
              <a:gdLst>
                <a:gd name="G0" fmla="+- 17137 0 0"/>
                <a:gd name="G1" fmla="+- 17032 0 0"/>
                <a:gd name="G2" fmla="+- 21600 0 0"/>
                <a:gd name="T0" fmla="*/ 0 w 17137"/>
                <a:gd name="T1" fmla="*/ 3883 h 17032"/>
                <a:gd name="T2" fmla="*/ 3853 w 17137"/>
                <a:gd name="T3" fmla="*/ 0 h 17032"/>
                <a:gd name="T4" fmla="*/ 17137 w 17137"/>
                <a:gd name="T5" fmla="*/ 17032 h 17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37" h="17032" fill="none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</a:path>
                <a:path w="17137" h="17032" stroke="0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  <a:lnTo>
                    <a:pt x="17137" y="1703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Arc 24"/>
            <p:cNvSpPr>
              <a:spLocks/>
            </p:cNvSpPr>
            <p:nvPr/>
          </p:nvSpPr>
          <p:spPr bwMode="ltGray">
            <a:xfrm rot="18900000">
              <a:off x="389" y="672"/>
              <a:ext cx="215" cy="2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</a:path>
                <a:path w="21600" h="21600" stroke="0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Arc 25"/>
            <p:cNvSpPr>
              <a:spLocks/>
            </p:cNvSpPr>
            <p:nvPr/>
          </p:nvSpPr>
          <p:spPr bwMode="ltGray">
            <a:xfrm rot="18900000">
              <a:off x="95" y="1335"/>
              <a:ext cx="455" cy="4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3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</a:path>
                <a:path w="21600" h="21600" stroke="0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Arc 26"/>
            <p:cNvSpPr>
              <a:spLocks/>
            </p:cNvSpPr>
            <p:nvPr/>
          </p:nvSpPr>
          <p:spPr bwMode="ltGray">
            <a:xfrm rot="18900000">
              <a:off x="104" y="1342"/>
              <a:ext cx="443" cy="442"/>
            </a:xfrm>
            <a:custGeom>
              <a:avLst/>
              <a:gdLst>
                <a:gd name="G0" fmla="+- 21031 0 0"/>
                <a:gd name="G1" fmla="+- 20972 0 0"/>
                <a:gd name="G2" fmla="+- 21600 0 0"/>
                <a:gd name="T0" fmla="*/ 0 w 21031"/>
                <a:gd name="T1" fmla="*/ 16046 h 20972"/>
                <a:gd name="T2" fmla="*/ 15859 w 21031"/>
                <a:gd name="T3" fmla="*/ 0 h 20972"/>
                <a:gd name="T4" fmla="*/ 21031 w 21031"/>
                <a:gd name="T5" fmla="*/ 20972 h 2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0972" fill="none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</a:path>
                <a:path w="21031" h="20972" stroke="0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  <a:lnTo>
                    <a:pt x="21031" y="20972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Arc 27"/>
            <p:cNvSpPr>
              <a:spLocks/>
            </p:cNvSpPr>
            <p:nvPr/>
          </p:nvSpPr>
          <p:spPr bwMode="ltGray">
            <a:xfrm rot="18900000">
              <a:off x="145" y="1363"/>
              <a:ext cx="414" cy="404"/>
            </a:xfrm>
            <a:custGeom>
              <a:avLst/>
              <a:gdLst>
                <a:gd name="G0" fmla="+- 19657 0 0"/>
                <a:gd name="G1" fmla="+- 19195 0 0"/>
                <a:gd name="G2" fmla="+- 21600 0 0"/>
                <a:gd name="T0" fmla="*/ 0 w 19657"/>
                <a:gd name="T1" fmla="*/ 10243 h 19195"/>
                <a:gd name="T2" fmla="*/ 9752 w 19657"/>
                <a:gd name="T3" fmla="*/ 0 h 19195"/>
                <a:gd name="T4" fmla="*/ 19657 w 19657"/>
                <a:gd name="T5" fmla="*/ 19195 h 19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7" h="19195" fill="none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</a:path>
                <a:path w="19657" h="19195" stroke="0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  <a:lnTo>
                    <a:pt x="19657" y="19195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Arc 28"/>
            <p:cNvSpPr>
              <a:spLocks/>
            </p:cNvSpPr>
            <p:nvPr/>
          </p:nvSpPr>
          <p:spPr bwMode="ltGray">
            <a:xfrm rot="18900000">
              <a:off x="200" y="1384"/>
              <a:ext cx="361" cy="359"/>
            </a:xfrm>
            <a:custGeom>
              <a:avLst/>
              <a:gdLst>
                <a:gd name="G0" fmla="+- 17137 0 0"/>
                <a:gd name="G1" fmla="+- 17032 0 0"/>
                <a:gd name="G2" fmla="+- 21600 0 0"/>
                <a:gd name="T0" fmla="*/ 0 w 17137"/>
                <a:gd name="T1" fmla="*/ 3883 h 17032"/>
                <a:gd name="T2" fmla="*/ 3853 w 17137"/>
                <a:gd name="T3" fmla="*/ 0 h 17032"/>
                <a:gd name="T4" fmla="*/ 17137 w 17137"/>
                <a:gd name="T5" fmla="*/ 17032 h 17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37" h="17032" fill="none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</a:path>
                <a:path w="17137" h="17032" stroke="0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  <a:lnTo>
                    <a:pt x="17137" y="1703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Arc 29"/>
            <p:cNvSpPr>
              <a:spLocks/>
            </p:cNvSpPr>
            <p:nvPr/>
          </p:nvSpPr>
          <p:spPr bwMode="ltGray">
            <a:xfrm rot="18900000">
              <a:off x="389" y="1454"/>
              <a:ext cx="215" cy="2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</a:path>
                <a:path w="21600" h="21600" stroke="0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Arc 30"/>
            <p:cNvSpPr>
              <a:spLocks/>
            </p:cNvSpPr>
            <p:nvPr/>
          </p:nvSpPr>
          <p:spPr bwMode="ltGray">
            <a:xfrm rot="2700000">
              <a:off x="342" y="1732"/>
              <a:ext cx="438" cy="435"/>
            </a:xfrm>
            <a:custGeom>
              <a:avLst/>
              <a:gdLst>
                <a:gd name="G0" fmla="+- 0 0 0"/>
                <a:gd name="G1" fmla="+- 20673 0 0"/>
                <a:gd name="G2" fmla="+- 21600 0 0"/>
                <a:gd name="T0" fmla="*/ 6259 w 20808"/>
                <a:gd name="T1" fmla="*/ 0 h 20673"/>
                <a:gd name="T2" fmla="*/ 20808 w 20808"/>
                <a:gd name="T3" fmla="*/ 14877 h 20673"/>
                <a:gd name="T4" fmla="*/ 0 w 20808"/>
                <a:gd name="T5" fmla="*/ 20673 h 20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08" h="20673" fill="none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</a:path>
                <a:path w="20808" h="20673" stroke="0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  <a:lnTo>
                    <a:pt x="0" y="20673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Arc 31"/>
            <p:cNvSpPr>
              <a:spLocks/>
            </p:cNvSpPr>
            <p:nvPr/>
          </p:nvSpPr>
          <p:spPr bwMode="ltGray">
            <a:xfrm rot="2700000">
              <a:off x="339" y="1758"/>
              <a:ext cx="410" cy="400"/>
            </a:xfrm>
            <a:custGeom>
              <a:avLst/>
              <a:gdLst>
                <a:gd name="G0" fmla="+- 0 0 0"/>
                <a:gd name="G1" fmla="+- 18986 0 0"/>
                <a:gd name="G2" fmla="+- 21600 0 0"/>
                <a:gd name="T0" fmla="*/ 10300 w 19469"/>
                <a:gd name="T1" fmla="*/ 0 h 18986"/>
                <a:gd name="T2" fmla="*/ 19469 w 19469"/>
                <a:gd name="T3" fmla="*/ 9631 h 18986"/>
                <a:gd name="T4" fmla="*/ 0 w 19469"/>
                <a:gd name="T5" fmla="*/ 18986 h 18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9" h="18986" fill="none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</a:path>
                <a:path w="19469" h="18986" stroke="0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  <a:lnTo>
                    <a:pt x="0" y="18986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Arc 32"/>
            <p:cNvSpPr>
              <a:spLocks/>
            </p:cNvSpPr>
            <p:nvPr/>
          </p:nvSpPr>
          <p:spPr bwMode="ltGray">
            <a:xfrm rot="2700000">
              <a:off x="337" y="1776"/>
              <a:ext cx="361" cy="357"/>
            </a:xfrm>
            <a:custGeom>
              <a:avLst/>
              <a:gdLst>
                <a:gd name="G0" fmla="+- 0 0 0"/>
                <a:gd name="G1" fmla="+- 16950 0 0"/>
                <a:gd name="G2" fmla="+- 21600 0 0"/>
                <a:gd name="T0" fmla="*/ 13389 w 17119"/>
                <a:gd name="T1" fmla="*/ 0 h 16950"/>
                <a:gd name="T2" fmla="*/ 17119 w 17119"/>
                <a:gd name="T3" fmla="*/ 3778 h 16950"/>
                <a:gd name="T4" fmla="*/ 0 w 17119"/>
                <a:gd name="T5" fmla="*/ 16950 h 16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19" h="16950" fill="none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</a:path>
                <a:path w="17119" h="16950" stroke="0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  <a:lnTo>
                    <a:pt x="0" y="1695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Arc 33"/>
            <p:cNvSpPr>
              <a:spLocks/>
            </p:cNvSpPr>
            <p:nvPr/>
          </p:nvSpPr>
          <p:spPr bwMode="ltGray">
            <a:xfrm rot="2700000">
              <a:off x="293" y="1844"/>
              <a:ext cx="215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Arc 34"/>
            <p:cNvSpPr>
              <a:spLocks/>
            </p:cNvSpPr>
            <p:nvPr/>
          </p:nvSpPr>
          <p:spPr bwMode="ltGray">
            <a:xfrm rot="18900000">
              <a:off x="98" y="2123"/>
              <a:ext cx="455" cy="4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3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</a:path>
                <a:path w="21600" h="21600" stroke="0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Arc 35"/>
            <p:cNvSpPr>
              <a:spLocks/>
            </p:cNvSpPr>
            <p:nvPr/>
          </p:nvSpPr>
          <p:spPr bwMode="ltGray">
            <a:xfrm rot="18900000">
              <a:off x="113" y="2130"/>
              <a:ext cx="443" cy="442"/>
            </a:xfrm>
            <a:custGeom>
              <a:avLst/>
              <a:gdLst>
                <a:gd name="G0" fmla="+- 21031 0 0"/>
                <a:gd name="G1" fmla="+- 20972 0 0"/>
                <a:gd name="G2" fmla="+- 21600 0 0"/>
                <a:gd name="T0" fmla="*/ 0 w 21031"/>
                <a:gd name="T1" fmla="*/ 16046 h 20972"/>
                <a:gd name="T2" fmla="*/ 15859 w 21031"/>
                <a:gd name="T3" fmla="*/ 0 h 20972"/>
                <a:gd name="T4" fmla="*/ 21031 w 21031"/>
                <a:gd name="T5" fmla="*/ 20972 h 2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0972" fill="none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</a:path>
                <a:path w="21031" h="20972" stroke="0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  <a:lnTo>
                    <a:pt x="21031" y="20972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Arc 36"/>
            <p:cNvSpPr>
              <a:spLocks/>
            </p:cNvSpPr>
            <p:nvPr/>
          </p:nvSpPr>
          <p:spPr bwMode="ltGray">
            <a:xfrm rot="18900000">
              <a:off x="148" y="2151"/>
              <a:ext cx="414" cy="404"/>
            </a:xfrm>
            <a:custGeom>
              <a:avLst/>
              <a:gdLst>
                <a:gd name="G0" fmla="+- 19657 0 0"/>
                <a:gd name="G1" fmla="+- 19195 0 0"/>
                <a:gd name="G2" fmla="+- 21600 0 0"/>
                <a:gd name="T0" fmla="*/ 0 w 19657"/>
                <a:gd name="T1" fmla="*/ 10243 h 19195"/>
                <a:gd name="T2" fmla="*/ 9752 w 19657"/>
                <a:gd name="T3" fmla="*/ 0 h 19195"/>
                <a:gd name="T4" fmla="*/ 19657 w 19657"/>
                <a:gd name="T5" fmla="*/ 19195 h 19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7" h="19195" fill="none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</a:path>
                <a:path w="19657" h="19195" stroke="0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  <a:lnTo>
                    <a:pt x="19657" y="19195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Arc 37"/>
            <p:cNvSpPr>
              <a:spLocks/>
            </p:cNvSpPr>
            <p:nvPr/>
          </p:nvSpPr>
          <p:spPr bwMode="ltGray">
            <a:xfrm rot="18900000">
              <a:off x="203" y="2172"/>
              <a:ext cx="361" cy="359"/>
            </a:xfrm>
            <a:custGeom>
              <a:avLst/>
              <a:gdLst>
                <a:gd name="G0" fmla="+- 17137 0 0"/>
                <a:gd name="G1" fmla="+- 17032 0 0"/>
                <a:gd name="G2" fmla="+- 21600 0 0"/>
                <a:gd name="T0" fmla="*/ 0 w 17137"/>
                <a:gd name="T1" fmla="*/ 3883 h 17032"/>
                <a:gd name="T2" fmla="*/ 3853 w 17137"/>
                <a:gd name="T3" fmla="*/ 0 h 17032"/>
                <a:gd name="T4" fmla="*/ 17137 w 17137"/>
                <a:gd name="T5" fmla="*/ 17032 h 17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37" h="17032" fill="none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</a:path>
                <a:path w="17137" h="17032" stroke="0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  <a:lnTo>
                    <a:pt x="17137" y="1703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Arc 38"/>
            <p:cNvSpPr>
              <a:spLocks/>
            </p:cNvSpPr>
            <p:nvPr/>
          </p:nvSpPr>
          <p:spPr bwMode="ltGray">
            <a:xfrm rot="18900000">
              <a:off x="392" y="2242"/>
              <a:ext cx="215" cy="2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</a:path>
                <a:path w="21600" h="21600" stroke="0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Arc 39"/>
            <p:cNvSpPr>
              <a:spLocks/>
            </p:cNvSpPr>
            <p:nvPr/>
          </p:nvSpPr>
          <p:spPr bwMode="ltGray">
            <a:xfrm rot="18900000">
              <a:off x="95" y="2914"/>
              <a:ext cx="455" cy="4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3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</a:path>
                <a:path w="21600" h="21600" stroke="0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Arc 40"/>
            <p:cNvSpPr>
              <a:spLocks/>
            </p:cNvSpPr>
            <p:nvPr/>
          </p:nvSpPr>
          <p:spPr bwMode="ltGray">
            <a:xfrm rot="18900000">
              <a:off x="104" y="2921"/>
              <a:ext cx="443" cy="442"/>
            </a:xfrm>
            <a:custGeom>
              <a:avLst/>
              <a:gdLst>
                <a:gd name="G0" fmla="+- 21031 0 0"/>
                <a:gd name="G1" fmla="+- 20972 0 0"/>
                <a:gd name="G2" fmla="+- 21600 0 0"/>
                <a:gd name="T0" fmla="*/ 0 w 21031"/>
                <a:gd name="T1" fmla="*/ 16046 h 20972"/>
                <a:gd name="T2" fmla="*/ 15859 w 21031"/>
                <a:gd name="T3" fmla="*/ 0 h 20972"/>
                <a:gd name="T4" fmla="*/ 21031 w 21031"/>
                <a:gd name="T5" fmla="*/ 20972 h 2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0972" fill="none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</a:path>
                <a:path w="21031" h="20972" stroke="0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  <a:lnTo>
                    <a:pt x="21031" y="20972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Arc 41"/>
            <p:cNvSpPr>
              <a:spLocks/>
            </p:cNvSpPr>
            <p:nvPr/>
          </p:nvSpPr>
          <p:spPr bwMode="ltGray">
            <a:xfrm rot="18900000">
              <a:off x="145" y="2942"/>
              <a:ext cx="414" cy="404"/>
            </a:xfrm>
            <a:custGeom>
              <a:avLst/>
              <a:gdLst>
                <a:gd name="G0" fmla="+- 19657 0 0"/>
                <a:gd name="G1" fmla="+- 19195 0 0"/>
                <a:gd name="G2" fmla="+- 21600 0 0"/>
                <a:gd name="T0" fmla="*/ 0 w 19657"/>
                <a:gd name="T1" fmla="*/ 10243 h 19195"/>
                <a:gd name="T2" fmla="*/ 9752 w 19657"/>
                <a:gd name="T3" fmla="*/ 0 h 19195"/>
                <a:gd name="T4" fmla="*/ 19657 w 19657"/>
                <a:gd name="T5" fmla="*/ 19195 h 19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7" h="19195" fill="none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</a:path>
                <a:path w="19657" h="19195" stroke="0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  <a:lnTo>
                    <a:pt x="19657" y="19195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0" name="Arc 42"/>
            <p:cNvSpPr>
              <a:spLocks/>
            </p:cNvSpPr>
            <p:nvPr/>
          </p:nvSpPr>
          <p:spPr bwMode="ltGray">
            <a:xfrm rot="18900000">
              <a:off x="203" y="2963"/>
              <a:ext cx="361" cy="359"/>
            </a:xfrm>
            <a:custGeom>
              <a:avLst/>
              <a:gdLst>
                <a:gd name="G0" fmla="+- 17137 0 0"/>
                <a:gd name="G1" fmla="+- 17032 0 0"/>
                <a:gd name="G2" fmla="+- 21600 0 0"/>
                <a:gd name="T0" fmla="*/ 0 w 17137"/>
                <a:gd name="T1" fmla="*/ 3883 h 17032"/>
                <a:gd name="T2" fmla="*/ 3853 w 17137"/>
                <a:gd name="T3" fmla="*/ 0 h 17032"/>
                <a:gd name="T4" fmla="*/ 17137 w 17137"/>
                <a:gd name="T5" fmla="*/ 17032 h 17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37" h="17032" fill="none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</a:path>
                <a:path w="17137" h="17032" stroke="0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  <a:lnTo>
                    <a:pt x="17137" y="1703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1" name="Arc 43"/>
            <p:cNvSpPr>
              <a:spLocks/>
            </p:cNvSpPr>
            <p:nvPr/>
          </p:nvSpPr>
          <p:spPr bwMode="ltGray">
            <a:xfrm rot="18900000">
              <a:off x="389" y="3033"/>
              <a:ext cx="215" cy="2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</a:path>
                <a:path w="21600" h="21600" stroke="0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2" name="Arc 44"/>
            <p:cNvSpPr>
              <a:spLocks/>
            </p:cNvSpPr>
            <p:nvPr/>
          </p:nvSpPr>
          <p:spPr bwMode="ltGray">
            <a:xfrm rot="2700000">
              <a:off x="342" y="3308"/>
              <a:ext cx="438" cy="435"/>
            </a:xfrm>
            <a:custGeom>
              <a:avLst/>
              <a:gdLst>
                <a:gd name="G0" fmla="+- 0 0 0"/>
                <a:gd name="G1" fmla="+- 20673 0 0"/>
                <a:gd name="G2" fmla="+- 21600 0 0"/>
                <a:gd name="T0" fmla="*/ 6259 w 20808"/>
                <a:gd name="T1" fmla="*/ 0 h 20673"/>
                <a:gd name="T2" fmla="*/ 20808 w 20808"/>
                <a:gd name="T3" fmla="*/ 14877 h 20673"/>
                <a:gd name="T4" fmla="*/ 0 w 20808"/>
                <a:gd name="T5" fmla="*/ 20673 h 20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08" h="20673" fill="none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</a:path>
                <a:path w="20808" h="20673" stroke="0" extrusionOk="0">
                  <a:moveTo>
                    <a:pt x="6259" y="-1"/>
                  </a:moveTo>
                  <a:cubicBezTo>
                    <a:pt x="13335" y="2142"/>
                    <a:pt x="18823" y="7754"/>
                    <a:pt x="20807" y="14877"/>
                  </a:cubicBezTo>
                  <a:lnTo>
                    <a:pt x="0" y="20673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3" name="Arc 45"/>
            <p:cNvSpPr>
              <a:spLocks/>
            </p:cNvSpPr>
            <p:nvPr/>
          </p:nvSpPr>
          <p:spPr bwMode="ltGray">
            <a:xfrm rot="2700000">
              <a:off x="339" y="3334"/>
              <a:ext cx="410" cy="400"/>
            </a:xfrm>
            <a:custGeom>
              <a:avLst/>
              <a:gdLst>
                <a:gd name="G0" fmla="+- 0 0 0"/>
                <a:gd name="G1" fmla="+- 18986 0 0"/>
                <a:gd name="G2" fmla="+- 21600 0 0"/>
                <a:gd name="T0" fmla="*/ 10300 w 19469"/>
                <a:gd name="T1" fmla="*/ 0 h 18986"/>
                <a:gd name="T2" fmla="*/ 19469 w 19469"/>
                <a:gd name="T3" fmla="*/ 9631 h 18986"/>
                <a:gd name="T4" fmla="*/ 0 w 19469"/>
                <a:gd name="T5" fmla="*/ 18986 h 18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469" h="18986" fill="none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</a:path>
                <a:path w="19469" h="18986" stroke="0" extrusionOk="0">
                  <a:moveTo>
                    <a:pt x="10300" y="-1"/>
                  </a:moveTo>
                  <a:cubicBezTo>
                    <a:pt x="14293" y="2166"/>
                    <a:pt x="17501" y="5536"/>
                    <a:pt x="19469" y="9630"/>
                  </a:cubicBezTo>
                  <a:lnTo>
                    <a:pt x="0" y="18986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4" name="Arc 46"/>
            <p:cNvSpPr>
              <a:spLocks/>
            </p:cNvSpPr>
            <p:nvPr/>
          </p:nvSpPr>
          <p:spPr bwMode="ltGray">
            <a:xfrm rot="2700000">
              <a:off x="334" y="3352"/>
              <a:ext cx="361" cy="357"/>
            </a:xfrm>
            <a:custGeom>
              <a:avLst/>
              <a:gdLst>
                <a:gd name="G0" fmla="+- 0 0 0"/>
                <a:gd name="G1" fmla="+- 16950 0 0"/>
                <a:gd name="G2" fmla="+- 21600 0 0"/>
                <a:gd name="T0" fmla="*/ 13389 w 17119"/>
                <a:gd name="T1" fmla="*/ 0 h 16950"/>
                <a:gd name="T2" fmla="*/ 17119 w 17119"/>
                <a:gd name="T3" fmla="*/ 3778 h 16950"/>
                <a:gd name="T4" fmla="*/ 0 w 17119"/>
                <a:gd name="T5" fmla="*/ 16950 h 16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19" h="16950" fill="none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</a:path>
                <a:path w="17119" h="16950" stroke="0" extrusionOk="0">
                  <a:moveTo>
                    <a:pt x="13388" y="0"/>
                  </a:moveTo>
                  <a:cubicBezTo>
                    <a:pt x="14782" y="1101"/>
                    <a:pt x="16035" y="2370"/>
                    <a:pt x="17118" y="3778"/>
                  </a:cubicBezTo>
                  <a:lnTo>
                    <a:pt x="0" y="1695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5" name="Arc 47"/>
            <p:cNvSpPr>
              <a:spLocks/>
            </p:cNvSpPr>
            <p:nvPr/>
          </p:nvSpPr>
          <p:spPr bwMode="ltGray">
            <a:xfrm rot="2700000">
              <a:off x="293" y="3420"/>
              <a:ext cx="215" cy="2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890" y="0"/>
                    <a:pt x="21544" y="9609"/>
                    <a:pt x="21599" y="215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6" name="Arc 48"/>
            <p:cNvSpPr>
              <a:spLocks/>
            </p:cNvSpPr>
            <p:nvPr/>
          </p:nvSpPr>
          <p:spPr bwMode="ltGray">
            <a:xfrm rot="18900000">
              <a:off x="95" y="3699"/>
              <a:ext cx="455" cy="45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53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</a:path>
                <a:path w="21600" h="21600" stroke="0" extrusionOk="0">
                  <a:moveTo>
                    <a:pt x="0" y="21553"/>
                  </a:moveTo>
                  <a:cubicBezTo>
                    <a:pt x="25" y="9642"/>
                    <a:pt x="9688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7" name="Arc 49"/>
            <p:cNvSpPr>
              <a:spLocks/>
            </p:cNvSpPr>
            <p:nvPr/>
          </p:nvSpPr>
          <p:spPr bwMode="ltGray">
            <a:xfrm rot="18900000">
              <a:off x="104" y="3706"/>
              <a:ext cx="443" cy="442"/>
            </a:xfrm>
            <a:custGeom>
              <a:avLst/>
              <a:gdLst>
                <a:gd name="G0" fmla="+- 21031 0 0"/>
                <a:gd name="G1" fmla="+- 20972 0 0"/>
                <a:gd name="G2" fmla="+- 21600 0 0"/>
                <a:gd name="T0" fmla="*/ 0 w 21031"/>
                <a:gd name="T1" fmla="*/ 16046 h 20972"/>
                <a:gd name="T2" fmla="*/ 15859 w 21031"/>
                <a:gd name="T3" fmla="*/ 0 h 20972"/>
                <a:gd name="T4" fmla="*/ 21031 w 21031"/>
                <a:gd name="T5" fmla="*/ 20972 h 20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031" h="20972" fill="none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</a:path>
                <a:path w="21031" h="20972" stroke="0" extrusionOk="0">
                  <a:moveTo>
                    <a:pt x="0" y="16046"/>
                  </a:moveTo>
                  <a:cubicBezTo>
                    <a:pt x="1851" y="8142"/>
                    <a:pt x="7977" y="1943"/>
                    <a:pt x="15859" y="0"/>
                  </a:cubicBezTo>
                  <a:lnTo>
                    <a:pt x="21031" y="20972"/>
                  </a:lnTo>
                  <a:close/>
                </a:path>
              </a:pathLst>
            </a:custGeom>
            <a:solidFill>
              <a:schemeClr val="fol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8" name="Arc 50"/>
            <p:cNvSpPr>
              <a:spLocks/>
            </p:cNvSpPr>
            <p:nvPr/>
          </p:nvSpPr>
          <p:spPr bwMode="ltGray">
            <a:xfrm rot="18900000">
              <a:off x="145" y="3727"/>
              <a:ext cx="414" cy="404"/>
            </a:xfrm>
            <a:custGeom>
              <a:avLst/>
              <a:gdLst>
                <a:gd name="G0" fmla="+- 19657 0 0"/>
                <a:gd name="G1" fmla="+- 19195 0 0"/>
                <a:gd name="G2" fmla="+- 21600 0 0"/>
                <a:gd name="T0" fmla="*/ 0 w 19657"/>
                <a:gd name="T1" fmla="*/ 10243 h 19195"/>
                <a:gd name="T2" fmla="*/ 9752 w 19657"/>
                <a:gd name="T3" fmla="*/ 0 h 19195"/>
                <a:gd name="T4" fmla="*/ 19657 w 19657"/>
                <a:gd name="T5" fmla="*/ 19195 h 19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657" h="19195" fill="none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</a:path>
                <a:path w="19657" h="19195" stroke="0" extrusionOk="0">
                  <a:moveTo>
                    <a:pt x="-1" y="10242"/>
                  </a:moveTo>
                  <a:cubicBezTo>
                    <a:pt x="2008" y="5830"/>
                    <a:pt x="5443" y="2223"/>
                    <a:pt x="9751" y="-1"/>
                  </a:cubicBezTo>
                  <a:lnTo>
                    <a:pt x="19657" y="19195"/>
                  </a:lnTo>
                  <a:close/>
                </a:path>
              </a:pathLst>
            </a:custGeom>
            <a:solidFill>
              <a:schemeClr val="hlink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" name="Arc 51"/>
            <p:cNvSpPr>
              <a:spLocks/>
            </p:cNvSpPr>
            <p:nvPr/>
          </p:nvSpPr>
          <p:spPr bwMode="ltGray">
            <a:xfrm rot="18900000">
              <a:off x="200" y="3748"/>
              <a:ext cx="361" cy="359"/>
            </a:xfrm>
            <a:custGeom>
              <a:avLst/>
              <a:gdLst>
                <a:gd name="G0" fmla="+- 17137 0 0"/>
                <a:gd name="G1" fmla="+- 17032 0 0"/>
                <a:gd name="G2" fmla="+- 21600 0 0"/>
                <a:gd name="T0" fmla="*/ 0 w 17137"/>
                <a:gd name="T1" fmla="*/ 3883 h 17032"/>
                <a:gd name="T2" fmla="*/ 3853 w 17137"/>
                <a:gd name="T3" fmla="*/ 0 h 17032"/>
                <a:gd name="T4" fmla="*/ 17137 w 17137"/>
                <a:gd name="T5" fmla="*/ 17032 h 17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37" h="17032" fill="none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</a:path>
                <a:path w="17137" h="17032" stroke="0" extrusionOk="0">
                  <a:moveTo>
                    <a:pt x="0" y="3883"/>
                  </a:moveTo>
                  <a:cubicBezTo>
                    <a:pt x="1114" y="2430"/>
                    <a:pt x="2409" y="1125"/>
                    <a:pt x="3852" y="-1"/>
                  </a:cubicBezTo>
                  <a:lnTo>
                    <a:pt x="17137" y="17032"/>
                  </a:lnTo>
                  <a:close/>
                </a:path>
              </a:pathLst>
            </a:custGeom>
            <a:solidFill>
              <a:schemeClr val="accent2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0" name="Arc 52"/>
            <p:cNvSpPr>
              <a:spLocks/>
            </p:cNvSpPr>
            <p:nvPr/>
          </p:nvSpPr>
          <p:spPr bwMode="ltGray">
            <a:xfrm rot="18900000">
              <a:off x="389" y="3818"/>
              <a:ext cx="215" cy="21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500 h 21600"/>
                <a:gd name="T2" fmla="*/ 21600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</a:path>
                <a:path w="21600" h="21600" stroke="0" extrusionOk="0">
                  <a:moveTo>
                    <a:pt x="0" y="21500"/>
                  </a:moveTo>
                  <a:cubicBezTo>
                    <a:pt x="55" y="9609"/>
                    <a:pt x="9709" y="0"/>
                    <a:pt x="21599" y="0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chemeClr val="bg1"/>
            </a:solidFill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1" name="Rectangle 53"/>
          <p:cNvSpPr>
            <a:spLocks noGrp="1" noChangeArrowheads="1"/>
          </p:cNvSpPr>
          <p:nvPr>
            <p:ph type="title"/>
          </p:nvPr>
        </p:nvSpPr>
        <p:spPr bwMode="auto">
          <a:xfrm>
            <a:off x="1252538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102" name="Rectangle 5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52538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03" name="Rectangle 5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5253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en-US"/>
              <a:t>Lan Jin (c)</a:t>
            </a:r>
          </a:p>
        </p:txBody>
      </p:sp>
      <p:sp>
        <p:nvSpPr>
          <p:cNvPr id="2105" name="Rectangle 5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9938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11D8D9-9042-4525-AD07-4AE59CA7996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 i="1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w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7650" y="142875"/>
            <a:ext cx="6791325" cy="1085850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endParaRPr lang="en-US" altLang="en-US" sz="2800" i="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7263" y="920750"/>
            <a:ext cx="2481262" cy="588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Multiplexer</a:t>
            </a:r>
            <a:endParaRPr lang="en-US" altLang="en-US" sz="2800" baseline="16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1552575" y="6327775"/>
            <a:ext cx="6770688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]"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works like a single-pole multiple-throw switch.</a:t>
            </a:r>
          </a:p>
        </p:txBody>
      </p:sp>
      <p:graphicFrame>
        <p:nvGraphicFramePr>
          <p:cNvPr id="77855" name="Object 31"/>
          <p:cNvGraphicFramePr>
            <a:graphicFrameLocks noChangeAspect="1"/>
          </p:cNvGraphicFramePr>
          <p:nvPr/>
        </p:nvGraphicFramePr>
        <p:xfrm>
          <a:off x="4683125" y="3268663"/>
          <a:ext cx="3416300" cy="3136900"/>
        </p:xfrm>
        <a:graphic>
          <a:graphicData uri="http://schemas.openxmlformats.org/presentationml/2006/ole">
            <p:oleObj spid="_x0000_s77855" name="Document" r:id="rId4" imgW="3416300" imgH="3136900" progId="Word.Document.8">
              <p:embed/>
            </p:oleObj>
          </a:graphicData>
        </a:graphic>
      </p:graphicFrame>
      <p:grpSp>
        <p:nvGrpSpPr>
          <p:cNvPr id="77859" name="Group 35"/>
          <p:cNvGrpSpPr>
            <a:grpSpLocks/>
          </p:cNvGrpSpPr>
          <p:nvPr/>
        </p:nvGrpSpPr>
        <p:grpSpPr bwMode="auto">
          <a:xfrm>
            <a:off x="1562100" y="1635125"/>
            <a:ext cx="7378700" cy="1223963"/>
            <a:chOff x="984" y="1020"/>
            <a:chExt cx="4648" cy="771"/>
          </a:xfrm>
        </p:grpSpPr>
        <p:sp>
          <p:nvSpPr>
            <p:cNvPr id="77853" name="Text Box 29"/>
            <p:cNvSpPr txBox="1">
              <a:spLocks noChangeArrowheads="1"/>
            </p:cNvSpPr>
            <p:nvPr/>
          </p:nvSpPr>
          <p:spPr bwMode="auto">
            <a:xfrm>
              <a:off x="984" y="1020"/>
              <a:ext cx="4648" cy="77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]"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2</a:t>
              </a:r>
              <a:r>
                <a:rPr lang="en-US" altLang="en-US" baseline="32000">
                  <a:solidFill>
                    <a:schemeClr val="bg1"/>
                  </a:solidFill>
                  <a:latin typeface="Arial" charset="0"/>
                </a:rPr>
                <a:t>n</a:t>
              </a: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x1 multiplexer (n=3) with 2</a:t>
              </a:r>
              <a:r>
                <a:rPr lang="en-US" altLang="en-US" baseline="32000">
                  <a:solidFill>
                    <a:schemeClr val="bg1"/>
                  </a:solidFill>
                  <a:latin typeface="Arial" charset="0"/>
                </a:rPr>
                <a:t>n</a:t>
              </a: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binary encoded data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      inputs selected by n control inputs, 1-2 enable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      inputs, and 1-2 (possibly complemented) output.  </a:t>
              </a:r>
            </a:p>
          </p:txBody>
        </p:sp>
        <p:sp>
          <p:nvSpPr>
            <p:cNvPr id="77856" name="Line 32"/>
            <p:cNvSpPr>
              <a:spLocks noChangeShapeType="1"/>
            </p:cNvSpPr>
            <p:nvPr/>
          </p:nvSpPr>
          <p:spPr bwMode="auto">
            <a:xfrm>
              <a:off x="4762" y="1262"/>
              <a:ext cx="53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77857" name="Object 33"/>
          <p:cNvGraphicFramePr>
            <a:graphicFrameLocks noChangeAspect="1"/>
          </p:cNvGraphicFramePr>
          <p:nvPr/>
        </p:nvGraphicFramePr>
        <p:xfrm>
          <a:off x="2198688" y="3446463"/>
          <a:ext cx="2159000" cy="2476500"/>
        </p:xfrm>
        <a:graphic>
          <a:graphicData uri="http://schemas.openxmlformats.org/presentationml/2006/ole">
            <p:oleObj spid="_x0000_s77857" name="Document" r:id="rId5" imgW="2159000" imgH="2476500" progId="Word.Document.8">
              <p:embed/>
            </p:oleObj>
          </a:graphicData>
        </a:graphic>
      </p:graphicFrame>
      <p:sp>
        <p:nvSpPr>
          <p:cNvPr id="77858" name="Text Box 34"/>
          <p:cNvSpPr txBox="1">
            <a:spLocks noChangeArrowheads="1"/>
          </p:cNvSpPr>
          <p:nvPr/>
        </p:nvSpPr>
        <p:spPr bwMode="auto">
          <a:xfrm>
            <a:off x="1560513" y="2905125"/>
            <a:ext cx="7145337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]"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Symbol and Truth table:  (Fig. 3.20, Table 3.12)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7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7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54" grpId="0" build="p" autoUpdateAnimBg="0"/>
      <p:bldP spid="7785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163" y="258763"/>
            <a:ext cx="6791325" cy="1085850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5775" y="1322388"/>
            <a:ext cx="5919788" cy="5889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Implementation of Multiplexer</a:t>
            </a:r>
            <a:endParaRPr lang="en-US" altLang="en-US" sz="1800" i="1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233488" y="2046288"/>
            <a:ext cx="7731125" cy="8778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]"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Truth table     Expression and Circuit diagram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                                                         (Figure 3.20)  </a:t>
            </a:r>
          </a:p>
        </p:txBody>
      </p:sp>
      <p:sp>
        <p:nvSpPr>
          <p:cNvPr id="78857" name="AutoShape 9"/>
          <p:cNvSpPr>
            <a:spLocks noChangeArrowheads="1"/>
          </p:cNvSpPr>
          <p:nvPr/>
        </p:nvSpPr>
        <p:spPr bwMode="auto">
          <a:xfrm>
            <a:off x="3463925" y="2157413"/>
            <a:ext cx="334963" cy="258762"/>
          </a:xfrm>
          <a:prstGeom prst="rightArrow">
            <a:avLst>
              <a:gd name="adj1" fmla="val 49704"/>
              <a:gd name="adj2" fmla="val 460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628900" y="2620963"/>
          <a:ext cx="3886200" cy="3441700"/>
        </p:xfrm>
        <a:graphic>
          <a:graphicData uri="http://schemas.openxmlformats.org/presentationml/2006/ole">
            <p:oleObj spid="_x0000_s78858" name="Document" r:id="rId4" imgW="3886200" imgH="3441700" progId="Word.Document.8">
              <p:embed/>
            </p:oleObj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1928813" y="6211888"/>
          <a:ext cx="6651625" cy="373062"/>
        </p:xfrm>
        <a:graphic>
          <a:graphicData uri="http://schemas.openxmlformats.org/presentationml/2006/ole">
            <p:oleObj spid="_x0000_s78859" name="Equation" r:id="rId5" imgW="5143500" imgH="2667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uiExpand="1" build="p" autoUpdateAnimBg="0"/>
      <p:bldP spid="7885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706563" y="212725"/>
            <a:ext cx="6791325" cy="1084263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4338" y="1216025"/>
            <a:ext cx="3752850" cy="588963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Use of Multiplexer</a:t>
            </a:r>
            <a:endParaRPr lang="en-US" altLang="en-US" sz="1800" i="1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331913" y="1809750"/>
            <a:ext cx="7659687" cy="17399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Connect multiple sources to a single destination.</a:t>
            </a:r>
          </a:p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Parallel-serial conversion.</a:t>
            </a:r>
          </a:p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Combinational shifter.</a:t>
            </a:r>
          </a:p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General-purpose combinational function generator.</a:t>
            </a:r>
          </a:p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Example 3.13: Implement y(s2,s1,s0)= m1+m2+m4+m5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  Solution 1: Use 8x1 MUX with ‘1’ to d1,d2,d4,d5, &amp; ‘0’ to others.</a:t>
            </a:r>
          </a:p>
        </p:txBody>
      </p:sp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1582738" y="4033838"/>
          <a:ext cx="3321050" cy="2374900"/>
        </p:xfrm>
        <a:graphic>
          <a:graphicData uri="http://schemas.openxmlformats.org/presentationml/2006/ole">
            <p:oleObj spid="_x0000_s79886" name="Document" r:id="rId4" imgW="3771900" imgH="2374900" progId="Word.Document.8">
              <p:embed/>
            </p:oleObj>
          </a:graphicData>
        </a:graphic>
      </p:graphicFrame>
      <p:grpSp>
        <p:nvGrpSpPr>
          <p:cNvPr id="79983" name="Group 111"/>
          <p:cNvGrpSpPr>
            <a:grpSpLocks/>
          </p:cNvGrpSpPr>
          <p:nvPr/>
        </p:nvGrpSpPr>
        <p:grpSpPr bwMode="auto">
          <a:xfrm>
            <a:off x="4545013" y="3814763"/>
            <a:ext cx="1898650" cy="2897187"/>
            <a:chOff x="2863" y="2403"/>
            <a:chExt cx="1196" cy="1825"/>
          </a:xfrm>
        </p:grpSpPr>
        <p:sp>
          <p:nvSpPr>
            <p:cNvPr id="79937" name="Rectangle 65"/>
            <p:cNvSpPr>
              <a:spLocks noChangeArrowheads="1"/>
            </p:cNvSpPr>
            <p:nvPr/>
          </p:nvSpPr>
          <p:spPr bwMode="auto">
            <a:xfrm>
              <a:off x="3228" y="2902"/>
              <a:ext cx="500" cy="1047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8" name="Text Box 66"/>
            <p:cNvSpPr txBox="1">
              <a:spLocks noChangeArrowheads="1"/>
            </p:cNvSpPr>
            <p:nvPr/>
          </p:nvSpPr>
          <p:spPr bwMode="auto">
            <a:xfrm>
              <a:off x="3349" y="3325"/>
              <a:ext cx="40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chemeClr val="bg1"/>
                  </a:solidFill>
                  <a:latin typeface="Arial" charset="0"/>
                </a:rPr>
                <a:t>MUX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79939" name="Text Box 67"/>
            <p:cNvSpPr txBox="1">
              <a:spLocks noChangeArrowheads="1"/>
            </p:cNvSpPr>
            <p:nvPr/>
          </p:nvSpPr>
          <p:spPr bwMode="auto">
            <a:xfrm>
              <a:off x="3242" y="4036"/>
              <a:ext cx="56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s2 s1 s0</a:t>
              </a:r>
              <a:endParaRPr lang="en-US" altLang="en-US" sz="14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940" name="Text Box 68"/>
            <p:cNvSpPr txBox="1">
              <a:spLocks noChangeArrowheads="1"/>
            </p:cNvSpPr>
            <p:nvPr/>
          </p:nvSpPr>
          <p:spPr bwMode="auto">
            <a:xfrm>
              <a:off x="3192" y="2921"/>
              <a:ext cx="268" cy="1026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d0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d1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d2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d3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d4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d5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d6</a:t>
              </a:r>
            </a:p>
            <a:p>
              <a:pPr>
                <a:lnSpc>
                  <a:spcPct val="90000"/>
                </a:lnSpc>
              </a:pPr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d7</a:t>
              </a:r>
              <a:endParaRPr lang="en-US" altLang="en-US" sz="14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941" name="Oval 69"/>
            <p:cNvSpPr>
              <a:spLocks noChangeArrowheads="1"/>
            </p:cNvSpPr>
            <p:nvPr/>
          </p:nvSpPr>
          <p:spPr bwMode="auto">
            <a:xfrm>
              <a:off x="3482" y="2828"/>
              <a:ext cx="67" cy="6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2" name="Line 70"/>
            <p:cNvSpPr>
              <a:spLocks noChangeShapeType="1"/>
            </p:cNvSpPr>
            <p:nvPr/>
          </p:nvSpPr>
          <p:spPr bwMode="auto">
            <a:xfrm flipH="1">
              <a:off x="3354" y="3956"/>
              <a:ext cx="6" cy="1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3" name="Line 71"/>
            <p:cNvSpPr>
              <a:spLocks noChangeShapeType="1"/>
            </p:cNvSpPr>
            <p:nvPr/>
          </p:nvSpPr>
          <p:spPr bwMode="auto">
            <a:xfrm>
              <a:off x="3523" y="3953"/>
              <a:ext cx="0" cy="1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4" name="Line 72"/>
            <p:cNvSpPr>
              <a:spLocks noChangeShapeType="1"/>
            </p:cNvSpPr>
            <p:nvPr/>
          </p:nvSpPr>
          <p:spPr bwMode="auto">
            <a:xfrm>
              <a:off x="3736" y="3433"/>
              <a:ext cx="16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45" name="Line 73"/>
            <p:cNvSpPr>
              <a:spLocks noChangeShapeType="1"/>
            </p:cNvSpPr>
            <p:nvPr/>
          </p:nvSpPr>
          <p:spPr bwMode="auto">
            <a:xfrm flipV="1">
              <a:off x="3085" y="3013"/>
              <a:ext cx="13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0" name="Line 78"/>
            <p:cNvSpPr>
              <a:spLocks noChangeShapeType="1"/>
            </p:cNvSpPr>
            <p:nvPr/>
          </p:nvSpPr>
          <p:spPr bwMode="auto">
            <a:xfrm>
              <a:off x="2958" y="3140"/>
              <a:ext cx="269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3" name="Line 81"/>
            <p:cNvSpPr>
              <a:spLocks noChangeShapeType="1"/>
            </p:cNvSpPr>
            <p:nvPr/>
          </p:nvSpPr>
          <p:spPr bwMode="auto">
            <a:xfrm flipH="1" flipV="1">
              <a:off x="2967" y="3261"/>
              <a:ext cx="261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4" name="Line 82"/>
            <p:cNvSpPr>
              <a:spLocks noChangeShapeType="1"/>
            </p:cNvSpPr>
            <p:nvPr/>
          </p:nvSpPr>
          <p:spPr bwMode="auto">
            <a:xfrm flipV="1">
              <a:off x="2959" y="2768"/>
              <a:ext cx="0" cy="86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5" name="Line 83"/>
            <p:cNvSpPr>
              <a:spLocks noChangeShapeType="1"/>
            </p:cNvSpPr>
            <p:nvPr/>
          </p:nvSpPr>
          <p:spPr bwMode="auto">
            <a:xfrm flipH="1">
              <a:off x="3092" y="3860"/>
              <a:ext cx="13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6" name="Line 84"/>
            <p:cNvSpPr>
              <a:spLocks noChangeShapeType="1"/>
            </p:cNvSpPr>
            <p:nvPr/>
          </p:nvSpPr>
          <p:spPr bwMode="auto">
            <a:xfrm flipH="1" flipV="1">
              <a:off x="3085" y="3015"/>
              <a:ext cx="0" cy="106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7" name="Line 85"/>
            <p:cNvSpPr>
              <a:spLocks noChangeShapeType="1"/>
            </p:cNvSpPr>
            <p:nvPr/>
          </p:nvSpPr>
          <p:spPr bwMode="auto">
            <a:xfrm>
              <a:off x="3057" y="4167"/>
              <a:ext cx="6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8" name="Line 86"/>
            <p:cNvSpPr>
              <a:spLocks noChangeShapeType="1"/>
            </p:cNvSpPr>
            <p:nvPr/>
          </p:nvSpPr>
          <p:spPr bwMode="auto">
            <a:xfrm>
              <a:off x="3018" y="4091"/>
              <a:ext cx="1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59" name="Line 87"/>
            <p:cNvSpPr>
              <a:spLocks noChangeShapeType="1"/>
            </p:cNvSpPr>
            <p:nvPr/>
          </p:nvSpPr>
          <p:spPr bwMode="auto">
            <a:xfrm>
              <a:off x="3040" y="4126"/>
              <a:ext cx="9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0" name="Line 88"/>
            <p:cNvSpPr>
              <a:spLocks noChangeShapeType="1"/>
            </p:cNvSpPr>
            <p:nvPr/>
          </p:nvSpPr>
          <p:spPr bwMode="auto">
            <a:xfrm flipH="1">
              <a:off x="3517" y="2669"/>
              <a:ext cx="2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1" name="Line 89"/>
            <p:cNvSpPr>
              <a:spLocks noChangeShapeType="1"/>
            </p:cNvSpPr>
            <p:nvPr/>
          </p:nvSpPr>
          <p:spPr bwMode="auto">
            <a:xfrm flipV="1">
              <a:off x="3517" y="2678"/>
              <a:ext cx="0" cy="1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2" name="Line 90"/>
            <p:cNvSpPr>
              <a:spLocks noChangeShapeType="1"/>
            </p:cNvSpPr>
            <p:nvPr/>
          </p:nvSpPr>
          <p:spPr bwMode="auto">
            <a:xfrm>
              <a:off x="3712" y="2864"/>
              <a:ext cx="6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3" name="Line 91"/>
            <p:cNvSpPr>
              <a:spLocks noChangeShapeType="1"/>
            </p:cNvSpPr>
            <p:nvPr/>
          </p:nvSpPr>
          <p:spPr bwMode="auto">
            <a:xfrm>
              <a:off x="3681" y="2803"/>
              <a:ext cx="1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4" name="Line 92"/>
            <p:cNvSpPr>
              <a:spLocks noChangeShapeType="1"/>
            </p:cNvSpPr>
            <p:nvPr/>
          </p:nvSpPr>
          <p:spPr bwMode="auto">
            <a:xfrm>
              <a:off x="3703" y="2838"/>
              <a:ext cx="9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5" name="Line 93"/>
            <p:cNvSpPr>
              <a:spLocks noChangeShapeType="1"/>
            </p:cNvSpPr>
            <p:nvPr/>
          </p:nvSpPr>
          <p:spPr bwMode="auto">
            <a:xfrm flipV="1">
              <a:off x="3754" y="2669"/>
              <a:ext cx="0" cy="1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6" name="Text Box 94"/>
            <p:cNvSpPr txBox="1">
              <a:spLocks noChangeArrowheads="1"/>
            </p:cNvSpPr>
            <p:nvPr/>
          </p:nvSpPr>
          <p:spPr bwMode="auto">
            <a:xfrm>
              <a:off x="2863" y="2532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9967" name="Oval 95"/>
            <p:cNvSpPr>
              <a:spLocks noChangeArrowheads="1"/>
            </p:cNvSpPr>
            <p:nvPr/>
          </p:nvSpPr>
          <p:spPr bwMode="auto">
            <a:xfrm>
              <a:off x="2928" y="2729"/>
              <a:ext cx="53" cy="5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69" name="Oval 97"/>
            <p:cNvSpPr>
              <a:spLocks noChangeArrowheads="1"/>
            </p:cNvSpPr>
            <p:nvPr/>
          </p:nvSpPr>
          <p:spPr bwMode="auto">
            <a:xfrm>
              <a:off x="2934" y="3117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0" name="Text Box 98"/>
            <p:cNvSpPr txBox="1">
              <a:spLocks noChangeArrowheads="1"/>
            </p:cNvSpPr>
            <p:nvPr/>
          </p:nvSpPr>
          <p:spPr bwMode="auto">
            <a:xfrm>
              <a:off x="3881" y="3318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y</a:t>
              </a:r>
              <a:endParaRPr lang="en-US" altLang="en-US">
                <a:latin typeface="Times" pitchFamily="18" charset="0"/>
              </a:endParaRPr>
            </a:p>
          </p:txBody>
        </p:sp>
        <p:sp>
          <p:nvSpPr>
            <p:cNvPr id="79971" name="Line 99"/>
            <p:cNvSpPr>
              <a:spLocks noChangeShapeType="1"/>
            </p:cNvSpPr>
            <p:nvPr/>
          </p:nvSpPr>
          <p:spPr bwMode="auto">
            <a:xfrm>
              <a:off x="3672" y="3958"/>
              <a:ext cx="0" cy="1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2" name="Line 100"/>
            <p:cNvSpPr>
              <a:spLocks noChangeShapeType="1"/>
            </p:cNvSpPr>
            <p:nvPr/>
          </p:nvSpPr>
          <p:spPr bwMode="auto">
            <a:xfrm flipV="1">
              <a:off x="3084" y="3379"/>
              <a:ext cx="1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3" name="Line 101"/>
            <p:cNvSpPr>
              <a:spLocks noChangeShapeType="1"/>
            </p:cNvSpPr>
            <p:nvPr/>
          </p:nvSpPr>
          <p:spPr bwMode="auto">
            <a:xfrm flipV="1">
              <a:off x="3091" y="3745"/>
              <a:ext cx="13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4" name="Line 102"/>
            <p:cNvSpPr>
              <a:spLocks noChangeShapeType="1"/>
            </p:cNvSpPr>
            <p:nvPr/>
          </p:nvSpPr>
          <p:spPr bwMode="auto">
            <a:xfrm flipH="1" flipV="1">
              <a:off x="2966" y="3625"/>
              <a:ext cx="261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5" name="Line 103"/>
            <p:cNvSpPr>
              <a:spLocks noChangeShapeType="1"/>
            </p:cNvSpPr>
            <p:nvPr/>
          </p:nvSpPr>
          <p:spPr bwMode="auto">
            <a:xfrm flipH="1" flipV="1">
              <a:off x="2965" y="3498"/>
              <a:ext cx="261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6" name="Oval 104"/>
            <p:cNvSpPr>
              <a:spLocks noChangeArrowheads="1"/>
            </p:cNvSpPr>
            <p:nvPr/>
          </p:nvSpPr>
          <p:spPr bwMode="auto">
            <a:xfrm>
              <a:off x="2932" y="3242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7" name="Oval 105"/>
            <p:cNvSpPr>
              <a:spLocks noChangeArrowheads="1"/>
            </p:cNvSpPr>
            <p:nvPr/>
          </p:nvSpPr>
          <p:spPr bwMode="auto">
            <a:xfrm>
              <a:off x="2933" y="3483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8" name="Oval 106"/>
            <p:cNvSpPr>
              <a:spLocks noChangeArrowheads="1"/>
            </p:cNvSpPr>
            <p:nvPr/>
          </p:nvSpPr>
          <p:spPr bwMode="auto">
            <a:xfrm>
              <a:off x="3065" y="3363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9" name="Oval 107"/>
            <p:cNvSpPr>
              <a:spLocks noChangeArrowheads="1"/>
            </p:cNvSpPr>
            <p:nvPr/>
          </p:nvSpPr>
          <p:spPr bwMode="auto">
            <a:xfrm>
              <a:off x="3065" y="3721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0" name="Oval 108"/>
            <p:cNvSpPr>
              <a:spLocks noChangeArrowheads="1"/>
            </p:cNvSpPr>
            <p:nvPr/>
          </p:nvSpPr>
          <p:spPr bwMode="auto">
            <a:xfrm>
              <a:off x="3065" y="3841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81" name="Text Box 109"/>
            <p:cNvSpPr txBox="1">
              <a:spLocks noChangeArrowheads="1"/>
            </p:cNvSpPr>
            <p:nvPr/>
          </p:nvSpPr>
          <p:spPr bwMode="auto">
            <a:xfrm>
              <a:off x="3001" y="2403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bg1"/>
                  </a:solidFill>
                  <a:latin typeface="Arial" charset="0"/>
                </a:rPr>
                <a:t>Solution 1</a:t>
              </a:r>
              <a:endParaRPr lang="en-US" altLang="en-US" sz="2000">
                <a:solidFill>
                  <a:schemeClr val="bg1"/>
                </a:solidFill>
                <a:latin typeface="Arial" charset="0"/>
              </a:endParaRPr>
            </a:p>
          </p:txBody>
        </p:sp>
      </p:grpSp>
      <p:grpSp>
        <p:nvGrpSpPr>
          <p:cNvPr id="79984" name="Group 112"/>
          <p:cNvGrpSpPr>
            <a:grpSpLocks/>
          </p:cNvGrpSpPr>
          <p:nvPr/>
        </p:nvGrpSpPr>
        <p:grpSpPr bwMode="auto">
          <a:xfrm>
            <a:off x="6316663" y="3816350"/>
            <a:ext cx="2597150" cy="2435225"/>
            <a:chOff x="3979" y="2404"/>
            <a:chExt cx="1636" cy="1534"/>
          </a:xfrm>
        </p:grpSpPr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4784" y="3052"/>
              <a:ext cx="500" cy="598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4" name="Text Box 22"/>
            <p:cNvSpPr txBox="1">
              <a:spLocks noChangeArrowheads="1"/>
            </p:cNvSpPr>
            <p:nvPr/>
          </p:nvSpPr>
          <p:spPr bwMode="auto">
            <a:xfrm>
              <a:off x="4905" y="3243"/>
              <a:ext cx="400" cy="21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600" b="1">
                  <a:solidFill>
                    <a:schemeClr val="bg1"/>
                  </a:solidFill>
                  <a:latin typeface="Arial" charset="0"/>
                </a:rPr>
                <a:t>MUX</a:t>
              </a:r>
              <a:endParaRPr lang="en-US" altLang="en-US">
                <a:latin typeface="Arial" charset="0"/>
              </a:endParaRPr>
            </a:p>
          </p:txBody>
        </p:sp>
        <p:sp>
          <p:nvSpPr>
            <p:cNvPr id="79896" name="Text Box 24"/>
            <p:cNvSpPr txBox="1">
              <a:spLocks noChangeArrowheads="1"/>
            </p:cNvSpPr>
            <p:nvPr/>
          </p:nvSpPr>
          <p:spPr bwMode="auto">
            <a:xfrm>
              <a:off x="4874" y="3746"/>
              <a:ext cx="441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s2 s1</a:t>
              </a:r>
              <a:endParaRPr lang="en-US" altLang="en-US" sz="14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897" name="Text Box 25"/>
            <p:cNvSpPr txBox="1">
              <a:spLocks noChangeArrowheads="1"/>
            </p:cNvSpPr>
            <p:nvPr/>
          </p:nvSpPr>
          <p:spPr bwMode="auto">
            <a:xfrm>
              <a:off x="4740" y="3064"/>
              <a:ext cx="246" cy="59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d0</a:t>
              </a:r>
            </a:p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d1</a:t>
              </a:r>
            </a:p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d2</a:t>
              </a:r>
            </a:p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d3</a:t>
              </a:r>
              <a:endParaRPr lang="en-US" altLang="en-US" sz="14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79898" name="Oval 26"/>
            <p:cNvSpPr>
              <a:spLocks noChangeArrowheads="1"/>
            </p:cNvSpPr>
            <p:nvPr/>
          </p:nvSpPr>
          <p:spPr bwMode="auto">
            <a:xfrm>
              <a:off x="5038" y="2978"/>
              <a:ext cx="67" cy="6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9" name="Line 27"/>
            <p:cNvSpPr>
              <a:spLocks noChangeShapeType="1"/>
            </p:cNvSpPr>
            <p:nvPr/>
          </p:nvSpPr>
          <p:spPr bwMode="auto">
            <a:xfrm>
              <a:off x="4985" y="3666"/>
              <a:ext cx="1" cy="11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0" name="Line 28"/>
            <p:cNvSpPr>
              <a:spLocks noChangeShapeType="1"/>
            </p:cNvSpPr>
            <p:nvPr/>
          </p:nvSpPr>
          <p:spPr bwMode="auto">
            <a:xfrm>
              <a:off x="5163" y="3656"/>
              <a:ext cx="0" cy="12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1" name="Line 29"/>
            <p:cNvSpPr>
              <a:spLocks noChangeShapeType="1"/>
            </p:cNvSpPr>
            <p:nvPr/>
          </p:nvSpPr>
          <p:spPr bwMode="auto">
            <a:xfrm>
              <a:off x="5292" y="3351"/>
              <a:ext cx="165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2" name="Line 30"/>
            <p:cNvSpPr>
              <a:spLocks noChangeShapeType="1"/>
            </p:cNvSpPr>
            <p:nvPr/>
          </p:nvSpPr>
          <p:spPr bwMode="auto">
            <a:xfrm>
              <a:off x="4178" y="3163"/>
              <a:ext cx="59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3" name="Line 31"/>
            <p:cNvSpPr>
              <a:spLocks noChangeShapeType="1"/>
            </p:cNvSpPr>
            <p:nvPr/>
          </p:nvSpPr>
          <p:spPr bwMode="auto">
            <a:xfrm>
              <a:off x="4386" y="3210"/>
              <a:ext cx="165" cy="8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4" name="Line 32"/>
            <p:cNvSpPr>
              <a:spLocks noChangeShapeType="1"/>
            </p:cNvSpPr>
            <p:nvPr/>
          </p:nvSpPr>
          <p:spPr bwMode="auto">
            <a:xfrm flipV="1">
              <a:off x="4393" y="3298"/>
              <a:ext cx="172" cy="6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5" name="Line 33"/>
            <p:cNvSpPr>
              <a:spLocks noChangeShapeType="1"/>
            </p:cNvSpPr>
            <p:nvPr/>
          </p:nvSpPr>
          <p:spPr bwMode="auto">
            <a:xfrm>
              <a:off x="4392" y="3207"/>
              <a:ext cx="0" cy="16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Oval 34"/>
            <p:cNvSpPr>
              <a:spLocks noChangeArrowheads="1"/>
            </p:cNvSpPr>
            <p:nvPr/>
          </p:nvSpPr>
          <p:spPr bwMode="auto">
            <a:xfrm>
              <a:off x="4558" y="3268"/>
              <a:ext cx="67" cy="6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Line 35"/>
            <p:cNvSpPr>
              <a:spLocks noChangeShapeType="1"/>
            </p:cNvSpPr>
            <p:nvPr/>
          </p:nvSpPr>
          <p:spPr bwMode="auto">
            <a:xfrm>
              <a:off x="4626" y="3298"/>
              <a:ext cx="157" cy="1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0" name="Line 38"/>
            <p:cNvSpPr>
              <a:spLocks noChangeShapeType="1"/>
            </p:cNvSpPr>
            <p:nvPr/>
          </p:nvSpPr>
          <p:spPr bwMode="auto">
            <a:xfrm flipH="1">
              <a:off x="4298" y="3291"/>
              <a:ext cx="82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5" name="Line 43"/>
            <p:cNvSpPr>
              <a:spLocks noChangeShapeType="1"/>
            </p:cNvSpPr>
            <p:nvPr/>
          </p:nvSpPr>
          <p:spPr bwMode="auto">
            <a:xfrm flipV="1">
              <a:off x="4290" y="3164"/>
              <a:ext cx="0" cy="1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6" name="Line 44"/>
            <p:cNvSpPr>
              <a:spLocks noChangeShapeType="1"/>
            </p:cNvSpPr>
            <p:nvPr/>
          </p:nvSpPr>
          <p:spPr bwMode="auto">
            <a:xfrm flipH="1">
              <a:off x="4687" y="3434"/>
              <a:ext cx="9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7" name="Line 45"/>
            <p:cNvSpPr>
              <a:spLocks noChangeShapeType="1"/>
            </p:cNvSpPr>
            <p:nvPr/>
          </p:nvSpPr>
          <p:spPr bwMode="auto">
            <a:xfrm flipV="1">
              <a:off x="4687" y="2918"/>
              <a:ext cx="0" cy="51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8" name="Line 46"/>
            <p:cNvSpPr>
              <a:spLocks noChangeShapeType="1"/>
            </p:cNvSpPr>
            <p:nvPr/>
          </p:nvSpPr>
          <p:spPr bwMode="auto">
            <a:xfrm flipH="1">
              <a:off x="4686" y="3561"/>
              <a:ext cx="9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19" name="Line 47"/>
            <p:cNvSpPr>
              <a:spLocks noChangeShapeType="1"/>
            </p:cNvSpPr>
            <p:nvPr/>
          </p:nvSpPr>
          <p:spPr bwMode="auto">
            <a:xfrm flipV="1">
              <a:off x="4678" y="3560"/>
              <a:ext cx="0" cy="21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0" name="Line 48"/>
            <p:cNvSpPr>
              <a:spLocks noChangeShapeType="1"/>
            </p:cNvSpPr>
            <p:nvPr/>
          </p:nvSpPr>
          <p:spPr bwMode="auto">
            <a:xfrm>
              <a:off x="4650" y="3860"/>
              <a:ext cx="6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1" name="Line 49"/>
            <p:cNvSpPr>
              <a:spLocks noChangeShapeType="1"/>
            </p:cNvSpPr>
            <p:nvPr/>
          </p:nvSpPr>
          <p:spPr bwMode="auto">
            <a:xfrm>
              <a:off x="4611" y="3784"/>
              <a:ext cx="1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2" name="Line 50"/>
            <p:cNvSpPr>
              <a:spLocks noChangeShapeType="1"/>
            </p:cNvSpPr>
            <p:nvPr/>
          </p:nvSpPr>
          <p:spPr bwMode="auto">
            <a:xfrm>
              <a:off x="4633" y="3819"/>
              <a:ext cx="9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6" name="Line 54"/>
            <p:cNvSpPr>
              <a:spLocks noChangeShapeType="1"/>
            </p:cNvSpPr>
            <p:nvPr/>
          </p:nvSpPr>
          <p:spPr bwMode="auto">
            <a:xfrm flipH="1">
              <a:off x="5073" y="2819"/>
              <a:ext cx="22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7" name="Line 55"/>
            <p:cNvSpPr>
              <a:spLocks noChangeShapeType="1"/>
            </p:cNvSpPr>
            <p:nvPr/>
          </p:nvSpPr>
          <p:spPr bwMode="auto">
            <a:xfrm flipV="1">
              <a:off x="5073" y="2828"/>
              <a:ext cx="0" cy="1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8" name="Line 56"/>
            <p:cNvSpPr>
              <a:spLocks noChangeShapeType="1"/>
            </p:cNvSpPr>
            <p:nvPr/>
          </p:nvSpPr>
          <p:spPr bwMode="auto">
            <a:xfrm>
              <a:off x="5268" y="3014"/>
              <a:ext cx="67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29" name="Line 57"/>
            <p:cNvSpPr>
              <a:spLocks noChangeShapeType="1"/>
            </p:cNvSpPr>
            <p:nvPr/>
          </p:nvSpPr>
          <p:spPr bwMode="auto">
            <a:xfrm>
              <a:off x="5237" y="2953"/>
              <a:ext cx="14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0" name="Line 58"/>
            <p:cNvSpPr>
              <a:spLocks noChangeShapeType="1"/>
            </p:cNvSpPr>
            <p:nvPr/>
          </p:nvSpPr>
          <p:spPr bwMode="auto">
            <a:xfrm>
              <a:off x="5259" y="2988"/>
              <a:ext cx="97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1" name="Line 59"/>
            <p:cNvSpPr>
              <a:spLocks noChangeShapeType="1"/>
            </p:cNvSpPr>
            <p:nvPr/>
          </p:nvSpPr>
          <p:spPr bwMode="auto">
            <a:xfrm flipV="1">
              <a:off x="5310" y="2819"/>
              <a:ext cx="0" cy="1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2" name="Text Box 60"/>
            <p:cNvSpPr txBox="1">
              <a:spLocks noChangeArrowheads="1"/>
            </p:cNvSpPr>
            <p:nvPr/>
          </p:nvSpPr>
          <p:spPr bwMode="auto">
            <a:xfrm>
              <a:off x="4584" y="2675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bg1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79933" name="Oval 61"/>
            <p:cNvSpPr>
              <a:spLocks noChangeArrowheads="1"/>
            </p:cNvSpPr>
            <p:nvPr/>
          </p:nvSpPr>
          <p:spPr bwMode="auto">
            <a:xfrm>
              <a:off x="4656" y="2879"/>
              <a:ext cx="53" cy="53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4" name="Text Box 62"/>
            <p:cNvSpPr txBox="1">
              <a:spLocks noChangeArrowheads="1"/>
            </p:cNvSpPr>
            <p:nvPr/>
          </p:nvSpPr>
          <p:spPr bwMode="auto">
            <a:xfrm>
              <a:off x="3979" y="3064"/>
              <a:ext cx="240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s0</a:t>
              </a:r>
            </a:p>
          </p:txBody>
        </p:sp>
        <p:sp>
          <p:nvSpPr>
            <p:cNvPr id="79935" name="Oval 63"/>
            <p:cNvSpPr>
              <a:spLocks noChangeArrowheads="1"/>
            </p:cNvSpPr>
            <p:nvPr/>
          </p:nvSpPr>
          <p:spPr bwMode="auto">
            <a:xfrm>
              <a:off x="4265" y="3140"/>
              <a:ext cx="47" cy="4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6" name="Text Box 64"/>
            <p:cNvSpPr txBox="1">
              <a:spLocks noChangeArrowheads="1"/>
            </p:cNvSpPr>
            <p:nvPr/>
          </p:nvSpPr>
          <p:spPr bwMode="auto">
            <a:xfrm>
              <a:off x="5437" y="3236"/>
              <a:ext cx="178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400" b="1">
                  <a:solidFill>
                    <a:schemeClr val="bg1"/>
                  </a:solidFill>
                  <a:latin typeface="Arial" charset="0"/>
                </a:rPr>
                <a:t>y</a:t>
              </a:r>
              <a:endParaRPr lang="en-US" altLang="en-US">
                <a:latin typeface="Times" pitchFamily="18" charset="0"/>
              </a:endParaRPr>
            </a:p>
          </p:txBody>
        </p:sp>
        <p:sp>
          <p:nvSpPr>
            <p:cNvPr id="79982" name="Text Box 110"/>
            <p:cNvSpPr txBox="1">
              <a:spLocks noChangeArrowheads="1"/>
            </p:cNvSpPr>
            <p:nvPr/>
          </p:nvSpPr>
          <p:spPr bwMode="auto">
            <a:xfrm>
              <a:off x="4562" y="2404"/>
              <a:ext cx="75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en-US" sz="1800">
                  <a:solidFill>
                    <a:schemeClr val="bg1"/>
                  </a:solidFill>
                  <a:latin typeface="Arial" charset="0"/>
                </a:rPr>
                <a:t>Solution 2</a:t>
              </a:r>
              <a:endParaRPr lang="en-US" altLang="en-US" sz="200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79986" name="Text Box 114"/>
          <p:cNvSpPr txBox="1">
            <a:spLocks noChangeArrowheads="1"/>
          </p:cNvSpPr>
          <p:nvPr/>
        </p:nvSpPr>
        <p:spPr bwMode="auto">
          <a:xfrm>
            <a:off x="1470025" y="3419475"/>
            <a:ext cx="73056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2000">
                <a:solidFill>
                  <a:schemeClr val="bg1"/>
                </a:solidFill>
                <a:latin typeface="Arial" charset="0"/>
              </a:rPr>
              <a:t>Solution 2: Use only one 4x1 MUX with s0,s0,1,0 to d1-d3 resp.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99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autoUpdateAnimBg="0"/>
      <p:bldP spid="79986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125" y="261938"/>
            <a:ext cx="6791325" cy="1108075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11438" y="1357313"/>
            <a:ext cx="4857750" cy="588962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Decoder/Demultiplexer</a:t>
            </a:r>
            <a:endParaRPr lang="en-US" altLang="en-US" sz="1800" i="1">
              <a:solidFill>
                <a:schemeClr val="bg1"/>
              </a:solidFill>
              <a:latin typeface="Impact" pitchFamily="34" charset="0"/>
            </a:endParaRPr>
          </a:p>
        </p:txBody>
      </p:sp>
      <p:grpSp>
        <p:nvGrpSpPr>
          <p:cNvPr id="80981" name="Group 85"/>
          <p:cNvGrpSpPr>
            <a:grpSpLocks/>
          </p:cNvGrpSpPr>
          <p:nvPr/>
        </p:nvGrpSpPr>
        <p:grpSpPr bwMode="auto">
          <a:xfrm>
            <a:off x="1409700" y="1963738"/>
            <a:ext cx="7493000" cy="1077912"/>
            <a:chOff x="895" y="1140"/>
            <a:chExt cx="4720" cy="679"/>
          </a:xfrm>
        </p:grpSpPr>
        <p:sp>
          <p:nvSpPr>
            <p:cNvPr id="80900" name="Text Box 4"/>
            <p:cNvSpPr txBox="1">
              <a:spLocks noChangeArrowheads="1"/>
            </p:cNvSpPr>
            <p:nvPr/>
          </p:nvSpPr>
          <p:spPr bwMode="auto">
            <a:xfrm>
              <a:off x="895" y="1140"/>
              <a:ext cx="4720" cy="67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buFont typeface="Wingdings" pitchFamily="2" charset="2"/>
                <a:buChar char="]"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nx2</a:t>
              </a:r>
              <a:r>
                <a:rPr lang="en-US" altLang="en-US" baseline="32000">
                  <a:solidFill>
                    <a:schemeClr val="bg1"/>
                  </a:solidFill>
                  <a:latin typeface="Arial" charset="0"/>
                </a:rPr>
                <a:t>n</a:t>
              </a: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decoder (n=3) with n binary coded inputs, 1-2</a:t>
              </a:r>
            </a:p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      enable inputs, and 2</a:t>
              </a:r>
              <a:r>
                <a:rPr lang="en-US" altLang="en-US" baseline="32000">
                  <a:solidFill>
                    <a:schemeClr val="bg1"/>
                  </a:solidFill>
                  <a:latin typeface="Arial" charset="0"/>
                </a:rPr>
                <a:t>n</a:t>
              </a: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mutually exclusive outputs</a:t>
              </a:r>
            </a:p>
            <a:p>
              <a:pPr>
                <a:lnSpc>
                  <a:spcPct val="90000"/>
                </a:lnSpc>
                <a:buFont typeface="Wingding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       (minterms) corresponding to the input code.</a:t>
              </a:r>
              <a:endParaRPr lang="en-US" altLang="en-US" sz="2000">
                <a:solidFill>
                  <a:schemeClr val="bg1"/>
                </a:solidFill>
                <a:latin typeface="Arial" charset="0"/>
              </a:endParaRPr>
            </a:p>
          </p:txBody>
        </p:sp>
        <p:sp>
          <p:nvSpPr>
            <p:cNvPr id="80976" name="Line 80"/>
            <p:cNvSpPr>
              <a:spLocks noChangeShapeType="1"/>
            </p:cNvSpPr>
            <p:nvPr/>
          </p:nvSpPr>
          <p:spPr bwMode="auto">
            <a:xfrm>
              <a:off x="1285" y="1388"/>
              <a:ext cx="531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0977" name="Text Box 81"/>
          <p:cNvSpPr txBox="1">
            <a:spLocks noChangeArrowheads="1"/>
          </p:cNvSpPr>
          <p:nvPr/>
        </p:nvSpPr>
        <p:spPr bwMode="auto">
          <a:xfrm>
            <a:off x="1409700" y="3086100"/>
            <a:ext cx="7140575" cy="3841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]"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Symbol and Truth table: (Fig.3.24, Table 3.14)</a:t>
            </a:r>
          </a:p>
        </p:txBody>
      </p:sp>
      <p:graphicFrame>
        <p:nvGraphicFramePr>
          <p:cNvPr id="80979" name="Object 83"/>
          <p:cNvGraphicFramePr>
            <a:graphicFrameLocks noChangeAspect="1"/>
          </p:cNvGraphicFramePr>
          <p:nvPr/>
        </p:nvGraphicFramePr>
        <p:xfrm>
          <a:off x="1600200" y="4000500"/>
          <a:ext cx="1765300" cy="2298700"/>
        </p:xfrm>
        <a:graphic>
          <a:graphicData uri="http://schemas.openxmlformats.org/presentationml/2006/ole">
            <p:oleObj spid="_x0000_s80979" name="Document" r:id="rId4" imgW="1765300" imgH="2298700" progId="Word.Document.8">
              <p:embed/>
            </p:oleObj>
          </a:graphicData>
        </a:graphic>
      </p:graphicFrame>
      <p:graphicFrame>
        <p:nvGraphicFramePr>
          <p:cNvPr id="80980" name="Object 84"/>
          <p:cNvGraphicFramePr>
            <a:graphicFrameLocks noChangeAspect="1"/>
          </p:cNvGraphicFramePr>
          <p:nvPr/>
        </p:nvGraphicFramePr>
        <p:xfrm>
          <a:off x="3436938" y="3527425"/>
          <a:ext cx="5548312" cy="3330575"/>
        </p:xfrm>
        <a:graphic>
          <a:graphicData uri="http://schemas.openxmlformats.org/presentationml/2006/ole">
            <p:oleObj spid="_x0000_s80980" name="Document" r:id="rId5" imgW="6311900" imgH="33782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7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08150" y="212725"/>
            <a:ext cx="6791325" cy="1249363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1931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1038225" y="2171700"/>
            <a:ext cx="8105775" cy="530225"/>
          </a:xfrm>
        </p:spPr>
        <p:txBody>
          <a:bodyPr/>
          <a:lstStyle/>
          <a:p>
            <a:pPr>
              <a:lnSpc>
                <a:spcPct val="80000"/>
              </a:lnSpc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400">
                <a:solidFill>
                  <a:schemeClr val="bg1"/>
                </a:solidFill>
                <a:latin typeface="Arial" charset="0"/>
              </a:rPr>
              <a:t>Truth table     Expression and circuit diagram (Fig.3.24)</a:t>
            </a:r>
          </a:p>
        </p:txBody>
      </p:sp>
      <p:sp>
        <p:nvSpPr>
          <p:cNvPr id="81932" name="Rectangle 12"/>
          <p:cNvSpPr>
            <a:spLocks noChangeArrowheads="1"/>
          </p:cNvSpPr>
          <p:nvPr/>
        </p:nvSpPr>
        <p:spPr bwMode="auto">
          <a:xfrm>
            <a:off x="1001713" y="1325563"/>
            <a:ext cx="8142287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Implementation of Decoder/Demultiplexer</a:t>
            </a:r>
            <a:endParaRPr lang="en-US" altLang="en-US" sz="2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1933" name="AutoShape 13"/>
          <p:cNvSpPr>
            <a:spLocks noChangeArrowheads="1"/>
          </p:cNvSpPr>
          <p:nvPr/>
        </p:nvSpPr>
        <p:spPr bwMode="auto">
          <a:xfrm>
            <a:off x="2995613" y="2262188"/>
            <a:ext cx="334962" cy="258762"/>
          </a:xfrm>
          <a:prstGeom prst="rightArrow">
            <a:avLst>
              <a:gd name="adj1" fmla="val 49704"/>
              <a:gd name="adj2" fmla="val 460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2520950" y="2740025"/>
          <a:ext cx="3357563" cy="3314700"/>
        </p:xfrm>
        <a:graphic>
          <a:graphicData uri="http://schemas.openxmlformats.org/presentationml/2006/ole">
            <p:oleObj spid="_x0000_s81936" name="Document" r:id="rId4" imgW="3251200" imgH="3136900" progId="Word.Document.8">
              <p:embed/>
            </p:oleObj>
          </a:graphicData>
        </a:graphic>
      </p:graphicFrame>
      <p:grpSp>
        <p:nvGrpSpPr>
          <p:cNvPr id="81940" name="Group 20"/>
          <p:cNvGrpSpPr>
            <a:grpSpLocks/>
          </p:cNvGrpSpPr>
          <p:nvPr/>
        </p:nvGrpSpPr>
        <p:grpSpPr bwMode="auto">
          <a:xfrm>
            <a:off x="1577975" y="6224588"/>
            <a:ext cx="7091363" cy="420687"/>
            <a:chOff x="994" y="3884"/>
            <a:chExt cx="4467" cy="265"/>
          </a:xfrm>
        </p:grpSpPr>
        <p:sp>
          <p:nvSpPr>
            <p:cNvPr id="81937" name="Oval 17"/>
            <p:cNvSpPr>
              <a:spLocks noChangeArrowheads="1"/>
            </p:cNvSpPr>
            <p:nvPr/>
          </p:nvSpPr>
          <p:spPr bwMode="auto">
            <a:xfrm>
              <a:off x="2161" y="3985"/>
              <a:ext cx="47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8" name="Oval 18"/>
            <p:cNvSpPr>
              <a:spLocks noChangeArrowheads="1"/>
            </p:cNvSpPr>
            <p:nvPr/>
          </p:nvSpPr>
          <p:spPr bwMode="auto">
            <a:xfrm>
              <a:off x="2938" y="3990"/>
              <a:ext cx="47" cy="4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9" name="Text Box 19"/>
            <p:cNvSpPr txBox="1">
              <a:spLocks noChangeArrowheads="1"/>
            </p:cNvSpPr>
            <p:nvPr/>
          </p:nvSpPr>
          <p:spPr bwMode="auto">
            <a:xfrm>
              <a:off x="994" y="3884"/>
              <a:ext cx="4467" cy="26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None/>
              </a:pPr>
              <a:r>
                <a:rPr lang="en-US" altLang="en-US">
                  <a:solidFill>
                    <a:schemeClr val="bg1"/>
                  </a:solidFill>
                  <a:latin typeface="Arial" charset="0"/>
                </a:rPr>
                <a:t>mi = Enable1 Enable2 (input code = i) for i=0 to n-1</a:t>
              </a:r>
              <a:endParaRPr lang="en-US" altLang="en-US">
                <a:latin typeface="Times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1" grpId="0" build="p" autoUpdateAnimBg="0"/>
      <p:bldP spid="819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82750" y="166688"/>
            <a:ext cx="6791325" cy="1106487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8315325" y="1373188"/>
            <a:ext cx="3508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2538" y="2006600"/>
            <a:ext cx="7431087" cy="227488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Address decoder — select a memory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      address or a register number.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Operational decoder — decode instruction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        Opcode or microinstruction fields.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Demultiplexer — dispatch a single-source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      to one of multiple destinations</a:t>
            </a:r>
            <a:endParaRPr lang="en-US" alt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2141538" y="1160463"/>
            <a:ext cx="5829300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Use of Decoder/Demultiplexer</a:t>
            </a:r>
            <a:endParaRPr lang="en-US" altLang="en-US" sz="2800">
              <a:solidFill>
                <a:schemeClr val="bg1"/>
              </a:solidFill>
              <a:latin typeface="Impact" pitchFamily="34" charset="0"/>
            </a:endParaRP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2546350" y="4395788"/>
          <a:ext cx="4432300" cy="2273300"/>
        </p:xfrm>
        <a:graphic>
          <a:graphicData uri="http://schemas.openxmlformats.org/presentationml/2006/ole">
            <p:oleObj spid="_x0000_s82954" name="Document" r:id="rId4" imgW="4432300" imgH="2273300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uiExpand="1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638" y="163513"/>
            <a:ext cx="6791325" cy="1062037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8315325" y="1314450"/>
            <a:ext cx="350838" cy="476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</a:t>
            </a:r>
            <a:endParaRPr lang="en-US" alt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28725" y="1793875"/>
            <a:ext cx="7550150" cy="2400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2</a:t>
            </a:r>
            <a:r>
              <a:rPr lang="en-US" altLang="en-US" sz="2800" baseline="32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xn encoder (n=3) with 2</a:t>
            </a:r>
            <a:r>
              <a:rPr lang="en-US" altLang="en-US" sz="2800" baseline="32000">
                <a:solidFill>
                  <a:schemeClr val="bg1"/>
                </a:solidFill>
                <a:latin typeface="Arial" charset="0"/>
              </a:rPr>
              <a:t>n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inputs and n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    binary coded outputs plus a presence bit.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“translate” an active I</a:t>
            </a:r>
            <a:r>
              <a:rPr lang="en-US" altLang="en-US" sz="2800" baseline="-16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input into its corres-    ponding binary code i for i = 0,1,…,n-1.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v=1 validates the output for any input I</a:t>
            </a:r>
            <a:r>
              <a:rPr lang="en-US" altLang="en-US" sz="2800" baseline="-16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=1.</a:t>
            </a:r>
          </a:p>
          <a:p>
            <a:pPr>
              <a:lnSpc>
                <a:spcPct val="80000"/>
              </a:lnSpc>
              <a:spcBef>
                <a:spcPct val="1500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</a:t>
            </a: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(Fig.3.26, Table 3.15)</a:t>
            </a: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3862388" y="1136650"/>
            <a:ext cx="1708150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Encoder</a:t>
            </a:r>
            <a:endParaRPr lang="en-US" altLang="en-US" sz="2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>
            <a:off x="4035425" y="4395788"/>
            <a:ext cx="41179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3990" name="Group 22"/>
          <p:cNvGrpSpPr>
            <a:grpSpLocks/>
          </p:cNvGrpSpPr>
          <p:nvPr/>
        </p:nvGrpSpPr>
        <p:grpSpPr bwMode="auto">
          <a:xfrm>
            <a:off x="6678613" y="3829050"/>
            <a:ext cx="1592262" cy="3028950"/>
            <a:chOff x="4207" y="2412"/>
            <a:chExt cx="1003" cy="1908"/>
          </a:xfrm>
        </p:grpSpPr>
        <p:graphicFrame>
          <p:nvGraphicFramePr>
            <p:cNvPr id="83982" name="Object 14"/>
            <p:cNvGraphicFramePr>
              <a:graphicFrameLocks noChangeAspect="1"/>
            </p:cNvGraphicFramePr>
            <p:nvPr/>
          </p:nvGraphicFramePr>
          <p:xfrm>
            <a:off x="4207" y="2592"/>
            <a:ext cx="760" cy="1608"/>
          </p:xfrm>
          <a:graphic>
            <a:graphicData uri="http://schemas.openxmlformats.org/presentationml/2006/ole">
              <p:oleObj spid="_x0000_s83982" name="Document" r:id="rId4" imgW="1206500" imgH="2552700" progId="Word.Document.8">
                <p:embed/>
              </p:oleObj>
            </a:graphicData>
          </a:graphic>
        </p:graphicFrame>
        <p:graphicFrame>
          <p:nvGraphicFramePr>
            <p:cNvPr id="83983" name="Object 15"/>
            <p:cNvGraphicFramePr>
              <a:graphicFrameLocks noChangeAspect="1"/>
            </p:cNvGraphicFramePr>
            <p:nvPr/>
          </p:nvGraphicFramePr>
          <p:xfrm>
            <a:off x="4946" y="2600"/>
            <a:ext cx="264" cy="1720"/>
          </p:xfrm>
          <a:graphic>
            <a:graphicData uri="http://schemas.openxmlformats.org/presentationml/2006/ole">
              <p:oleObj spid="_x0000_s83983" name="Document" r:id="rId5" imgW="419100" imgH="2730500" progId="Word.Document.8">
                <p:embed/>
              </p:oleObj>
            </a:graphicData>
          </a:graphic>
        </p:graphicFrame>
        <p:graphicFrame>
          <p:nvGraphicFramePr>
            <p:cNvPr id="83986" name="Object 18"/>
            <p:cNvGraphicFramePr>
              <a:graphicFrameLocks noChangeAspect="1"/>
            </p:cNvGraphicFramePr>
            <p:nvPr/>
          </p:nvGraphicFramePr>
          <p:xfrm>
            <a:off x="4329" y="2412"/>
            <a:ext cx="736" cy="280"/>
          </p:xfrm>
          <a:graphic>
            <a:graphicData uri="http://schemas.openxmlformats.org/presentationml/2006/ole">
              <p:oleObj spid="_x0000_s83986" name="Document" r:id="rId6" imgW="1168400" imgH="444500" progId="Word.Document.8">
                <p:embed/>
              </p:oleObj>
            </a:graphicData>
          </a:graphic>
        </p:graphicFrame>
      </p:grpSp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2076450" y="4021138"/>
          <a:ext cx="1739900" cy="1955800"/>
        </p:xfrm>
        <a:graphic>
          <a:graphicData uri="http://schemas.openxmlformats.org/presentationml/2006/ole">
            <p:oleObj spid="_x0000_s83987" name="Document" r:id="rId7" imgW="1739900" imgH="1955800" progId="Word.Document.8">
              <p:embed/>
            </p:oleObj>
          </a:graphicData>
        </a:graphic>
      </p:graphicFrame>
      <p:grpSp>
        <p:nvGrpSpPr>
          <p:cNvPr id="83989" name="Group 21"/>
          <p:cNvGrpSpPr>
            <a:grpSpLocks/>
          </p:cNvGrpSpPr>
          <p:nvPr/>
        </p:nvGrpSpPr>
        <p:grpSpPr bwMode="auto">
          <a:xfrm>
            <a:off x="4143375" y="3816350"/>
            <a:ext cx="2549525" cy="3041650"/>
            <a:chOff x="2610" y="2404"/>
            <a:chExt cx="1606" cy="1916"/>
          </a:xfrm>
        </p:grpSpPr>
        <p:graphicFrame>
          <p:nvGraphicFramePr>
            <p:cNvPr id="83980" name="Object 12"/>
            <p:cNvGraphicFramePr>
              <a:graphicFrameLocks noChangeAspect="1"/>
            </p:cNvGraphicFramePr>
            <p:nvPr/>
          </p:nvGraphicFramePr>
          <p:xfrm>
            <a:off x="3154" y="2592"/>
            <a:ext cx="664" cy="1728"/>
          </p:xfrm>
          <a:graphic>
            <a:graphicData uri="http://schemas.openxmlformats.org/presentationml/2006/ole">
              <p:oleObj spid="_x0000_s83980" name="Document" r:id="rId8" imgW="1054100" imgH="2743200" progId="Word.Document.8">
                <p:embed/>
              </p:oleObj>
            </a:graphicData>
          </a:graphic>
        </p:graphicFrame>
        <p:graphicFrame>
          <p:nvGraphicFramePr>
            <p:cNvPr id="83981" name="Object 13"/>
            <p:cNvGraphicFramePr>
              <a:graphicFrameLocks noChangeAspect="1"/>
            </p:cNvGraphicFramePr>
            <p:nvPr/>
          </p:nvGraphicFramePr>
          <p:xfrm>
            <a:off x="3728" y="2593"/>
            <a:ext cx="488" cy="1608"/>
          </p:xfrm>
          <a:graphic>
            <a:graphicData uri="http://schemas.openxmlformats.org/presentationml/2006/ole">
              <p:oleObj spid="_x0000_s83981" name="Document" r:id="rId9" imgW="774700" imgH="2552700" progId="Word.Document.8">
                <p:embed/>
              </p:oleObj>
            </a:graphicData>
          </a:graphic>
        </p:graphicFrame>
        <p:graphicFrame>
          <p:nvGraphicFramePr>
            <p:cNvPr id="83985" name="Object 17"/>
            <p:cNvGraphicFramePr>
              <a:graphicFrameLocks noChangeAspect="1"/>
            </p:cNvGraphicFramePr>
            <p:nvPr/>
          </p:nvGraphicFramePr>
          <p:xfrm>
            <a:off x="3218" y="2404"/>
            <a:ext cx="672" cy="160"/>
          </p:xfrm>
          <a:graphic>
            <a:graphicData uri="http://schemas.openxmlformats.org/presentationml/2006/ole">
              <p:oleObj spid="_x0000_s83985" name="Document" r:id="rId10" imgW="1066800" imgH="254000" progId="Word.Document.8">
                <p:embed/>
              </p:oleObj>
            </a:graphicData>
          </a:graphic>
        </p:graphicFrame>
        <p:pic>
          <p:nvPicPr>
            <p:cNvPr id="83988" name="Picture 20"/>
            <p:cNvPicPr>
              <a:picLocks noChangeAspect="1" noChangeArrowheads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 bwMode="auto">
            <a:xfrm>
              <a:off x="2610" y="2582"/>
              <a:ext cx="584" cy="1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3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uiExpand="1" build="p" autoUpdateAnimBg="0"/>
      <p:bldP spid="839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8938" y="296863"/>
            <a:ext cx="6791325" cy="1049337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1254125" y="5086350"/>
            <a:ext cx="7688263" cy="1628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Use of Encoder: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 ◊ Encode the exception request signals.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 ◊ However interrupt requests may not be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         mutually exclusive, so priority encoder.</a:t>
            </a:r>
            <a:endParaRPr lang="en-US" altLang="en-US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52538" y="2101850"/>
            <a:ext cx="7743825" cy="5524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Truth table     Expression and Circuit diagram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                                </a:t>
            </a:r>
            <a:r>
              <a:rPr lang="en-US" altLang="en-US" sz="2400">
                <a:solidFill>
                  <a:schemeClr val="bg1"/>
                </a:solidFill>
                <a:latin typeface="Arial" charset="0"/>
              </a:rPr>
              <a:t>(Fig.3.26. exp.3.39)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2390775" y="1254125"/>
            <a:ext cx="5248275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Implementation of Encoder</a:t>
            </a:r>
            <a:endParaRPr lang="en-US" altLang="en-US" sz="2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1241425" y="1397000"/>
            <a:ext cx="5270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]"/>
            </a:pPr>
            <a:endParaRPr lang="en-US" alt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5008" name="AutoShape 16"/>
          <p:cNvSpPr>
            <a:spLocks noChangeArrowheads="1"/>
          </p:cNvSpPr>
          <p:nvPr/>
        </p:nvSpPr>
        <p:spPr bwMode="auto">
          <a:xfrm>
            <a:off x="3465513" y="2195513"/>
            <a:ext cx="334962" cy="258762"/>
          </a:xfrm>
          <a:prstGeom prst="rightArrow">
            <a:avLst>
              <a:gd name="adj1" fmla="val 49704"/>
              <a:gd name="adj2" fmla="val 46014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5009" name="Object 17"/>
          <p:cNvGraphicFramePr>
            <a:graphicFrameLocks noChangeAspect="1"/>
          </p:cNvGraphicFramePr>
          <p:nvPr/>
        </p:nvGraphicFramePr>
        <p:xfrm>
          <a:off x="2171700" y="2579688"/>
          <a:ext cx="2146300" cy="2387600"/>
        </p:xfrm>
        <a:graphic>
          <a:graphicData uri="http://schemas.openxmlformats.org/presentationml/2006/ole">
            <p:oleObj spid="_x0000_s85009" name="Document" r:id="rId4" imgW="2146300" imgH="2387600" progId="Word.Document.8">
              <p:embed/>
            </p:oleObj>
          </a:graphicData>
        </a:graphic>
      </p:graphicFrame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4645025" y="3111500"/>
            <a:ext cx="3740150" cy="15525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chemeClr val="bg1"/>
                </a:solidFill>
                <a:latin typeface="Times" pitchFamily="18" charset="0"/>
              </a:rPr>
              <a:t>y2=I4+I5+I6+I7</a:t>
            </a:r>
          </a:p>
          <a:p>
            <a:r>
              <a:rPr lang="en-US" altLang="en-US">
                <a:solidFill>
                  <a:schemeClr val="bg1"/>
                </a:solidFill>
                <a:latin typeface="Times" pitchFamily="18" charset="0"/>
              </a:rPr>
              <a:t>y1=I2+I3+I6+I7</a:t>
            </a:r>
          </a:p>
          <a:p>
            <a:r>
              <a:rPr lang="en-US" altLang="en-US">
                <a:solidFill>
                  <a:schemeClr val="bg1"/>
                </a:solidFill>
                <a:latin typeface="Times" pitchFamily="18" charset="0"/>
              </a:rPr>
              <a:t>y0=I1+I3+I5+I7</a:t>
            </a:r>
          </a:p>
          <a:p>
            <a:r>
              <a:rPr lang="en-US" altLang="en-US">
                <a:solidFill>
                  <a:schemeClr val="bg1"/>
                </a:solidFill>
                <a:latin typeface="Times" pitchFamily="18" charset="0"/>
              </a:rPr>
              <a:t>v=I0+I1+I2+I3+I4+I5+I6+I7</a:t>
            </a:r>
            <a:endParaRPr lang="en-US" altLang="en-US">
              <a:latin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5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uiExpand="1" build="p" autoUpdateAnimBg="0"/>
      <p:bldP spid="84996" grpId="0" uiExpand="1" build="p" autoUpdateAnimBg="0"/>
      <p:bldP spid="85008" grpId="0" animBg="1"/>
      <p:bldP spid="850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1638" y="223838"/>
            <a:ext cx="6791325" cy="1036637"/>
          </a:xfrm>
        </p:spPr>
        <p:txBody>
          <a:bodyPr/>
          <a:lstStyle/>
          <a:p>
            <a:pPr>
              <a:lnSpc>
                <a:spcPct val="55000"/>
              </a:lnSpc>
            </a:pP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Combinational MSI Modules</a:t>
            </a:r>
            <a:br>
              <a:rPr lang="en-US" altLang="en-US" i="0">
                <a:solidFill>
                  <a:schemeClr val="bg1"/>
                </a:solidFill>
                <a:latin typeface="Impact" pitchFamily="34" charset="0"/>
              </a:rPr>
            </a:br>
            <a:r>
              <a:rPr lang="en-US" altLang="en-US" i="0">
                <a:solidFill>
                  <a:schemeClr val="bg1"/>
                </a:solidFill>
                <a:latin typeface="Impact" pitchFamily="34" charset="0"/>
              </a:rPr>
              <a:t>                      </a:t>
            </a:r>
            <a:r>
              <a:rPr lang="en-US" altLang="en-US" sz="2800" i="0">
                <a:solidFill>
                  <a:schemeClr val="bg1"/>
                </a:solidFill>
                <a:latin typeface="Impact" pitchFamily="34" charset="0"/>
              </a:rPr>
              <a:t>(continued)</a:t>
            </a:r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12925" y="1816100"/>
            <a:ext cx="7061200" cy="40957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Char char="]"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I</a:t>
            </a:r>
            <a:r>
              <a:rPr lang="en-US" altLang="en-US" sz="2800" baseline="-16000">
                <a:solidFill>
                  <a:schemeClr val="bg1"/>
                </a:solidFill>
                <a:latin typeface="Arial" charset="0"/>
              </a:rPr>
              <a:t>i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has a higher priority than i</a:t>
            </a:r>
            <a:r>
              <a:rPr lang="en-US" altLang="en-US" sz="2800" baseline="-16000">
                <a:solidFill>
                  <a:schemeClr val="bg1"/>
                </a:solidFill>
                <a:latin typeface="Arial" charset="0"/>
              </a:rPr>
              <a:t>j</a:t>
            </a: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if i&gt;j.                                              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Tx/>
              <a:buFont typeface="Wingdings" pitchFamily="2" charset="2"/>
              <a:buNone/>
            </a:pPr>
            <a:r>
              <a:rPr lang="en-US" altLang="en-US" sz="2800">
                <a:solidFill>
                  <a:schemeClr val="bg1"/>
                </a:solidFill>
                <a:latin typeface="Arial" charset="0"/>
              </a:rPr>
              <a:t>                                                    </a:t>
            </a: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(Table 3.16)</a:t>
            </a:r>
            <a:endParaRPr lang="en-US" altLang="en-US" sz="7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3198813" y="1135063"/>
            <a:ext cx="3175000" cy="650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  <a:latin typeface="Impact" pitchFamily="34" charset="0"/>
              </a:rPr>
              <a:t>Priority Encoder</a:t>
            </a:r>
            <a:endParaRPr lang="en-US" altLang="en-US" sz="2800">
              <a:solidFill>
                <a:schemeClr val="bg1"/>
              </a:solidFill>
              <a:latin typeface="Impact" pitchFamily="34" charset="0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254125" y="1241425"/>
            <a:ext cx="5270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1"/>
              </a:buClr>
              <a:buFont typeface="Wingdings" pitchFamily="2" charset="2"/>
              <a:buChar char="]"/>
            </a:pPr>
            <a:endParaRPr lang="en-US" altLang="en-US" sz="32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2573338" y="2781300"/>
            <a:ext cx="411797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6040" name="Group 24"/>
          <p:cNvGrpSpPr>
            <a:grpSpLocks/>
          </p:cNvGrpSpPr>
          <p:nvPr/>
        </p:nvGrpSpPr>
        <p:grpSpPr bwMode="auto">
          <a:xfrm>
            <a:off x="5168900" y="2259013"/>
            <a:ext cx="1522413" cy="2984500"/>
            <a:chOff x="3286" y="1185"/>
            <a:chExt cx="959" cy="1880"/>
          </a:xfrm>
        </p:grpSpPr>
        <p:graphicFrame>
          <p:nvGraphicFramePr>
            <p:cNvPr id="86031" name="Object 15"/>
            <p:cNvGraphicFramePr>
              <a:graphicFrameLocks noChangeAspect="1"/>
            </p:cNvGraphicFramePr>
            <p:nvPr/>
          </p:nvGraphicFramePr>
          <p:xfrm>
            <a:off x="3286" y="1336"/>
            <a:ext cx="760" cy="1608"/>
          </p:xfrm>
          <a:graphic>
            <a:graphicData uri="http://schemas.openxmlformats.org/presentationml/2006/ole">
              <p:oleObj spid="_x0000_s86031" name="Document" r:id="rId4" imgW="1206500" imgH="2552700" progId="Word.Document.8">
                <p:embed/>
              </p:oleObj>
            </a:graphicData>
          </a:graphic>
        </p:graphicFrame>
        <p:graphicFrame>
          <p:nvGraphicFramePr>
            <p:cNvPr id="86032" name="Object 16"/>
            <p:cNvGraphicFramePr>
              <a:graphicFrameLocks noChangeAspect="1"/>
            </p:cNvGraphicFramePr>
            <p:nvPr/>
          </p:nvGraphicFramePr>
          <p:xfrm>
            <a:off x="3385" y="1185"/>
            <a:ext cx="736" cy="280"/>
          </p:xfrm>
          <a:graphic>
            <a:graphicData uri="http://schemas.openxmlformats.org/presentationml/2006/ole">
              <p:oleObj spid="_x0000_s86032" name="Document" r:id="rId5" imgW="1168400" imgH="444500" progId="Word.Document.8">
                <p:embed/>
              </p:oleObj>
            </a:graphicData>
          </a:graphic>
        </p:graphicFrame>
        <p:graphicFrame>
          <p:nvGraphicFramePr>
            <p:cNvPr id="86034" name="Object 18"/>
            <p:cNvGraphicFramePr>
              <a:graphicFrameLocks noChangeAspect="1"/>
            </p:cNvGraphicFramePr>
            <p:nvPr/>
          </p:nvGraphicFramePr>
          <p:xfrm>
            <a:off x="3981" y="1345"/>
            <a:ext cx="264" cy="1720"/>
          </p:xfrm>
          <a:graphic>
            <a:graphicData uri="http://schemas.openxmlformats.org/presentationml/2006/ole">
              <p:oleObj spid="_x0000_s86034" name="Document" r:id="rId6" imgW="419100" imgH="2730500" progId="Word.Document.8">
                <p:embed/>
              </p:oleObj>
            </a:graphicData>
          </a:graphic>
        </p:graphicFrame>
      </p:grpSp>
      <p:grpSp>
        <p:nvGrpSpPr>
          <p:cNvPr id="86038" name="Group 22"/>
          <p:cNvGrpSpPr>
            <a:grpSpLocks/>
          </p:cNvGrpSpPr>
          <p:nvPr/>
        </p:nvGrpSpPr>
        <p:grpSpPr bwMode="auto">
          <a:xfrm>
            <a:off x="2627313" y="2246313"/>
            <a:ext cx="2560637" cy="2822575"/>
            <a:chOff x="1685" y="1177"/>
            <a:chExt cx="1613" cy="1778"/>
          </a:xfrm>
        </p:grpSpPr>
        <p:graphicFrame>
          <p:nvGraphicFramePr>
            <p:cNvPr id="86028" name="Object 12"/>
            <p:cNvGraphicFramePr>
              <a:graphicFrameLocks noChangeAspect="1"/>
            </p:cNvGraphicFramePr>
            <p:nvPr/>
          </p:nvGraphicFramePr>
          <p:xfrm>
            <a:off x="1685" y="1322"/>
            <a:ext cx="624" cy="1632"/>
          </p:xfrm>
          <a:graphic>
            <a:graphicData uri="http://schemas.openxmlformats.org/presentationml/2006/ole">
              <p:oleObj spid="_x0000_s86028" name="Document" r:id="rId7" imgW="990600" imgH="2590800" progId="Word.Document.8">
                <p:embed/>
              </p:oleObj>
            </a:graphicData>
          </a:graphic>
        </p:graphicFrame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2268" y="1323"/>
            <a:ext cx="624" cy="1632"/>
          </p:xfrm>
          <a:graphic>
            <a:graphicData uri="http://schemas.openxmlformats.org/presentationml/2006/ole">
              <p:oleObj spid="_x0000_s86029" name="Document" r:id="rId8" imgW="990600" imgH="2590800" progId="Word.Document.8">
                <p:embed/>
              </p:oleObj>
            </a:graphicData>
          </a:graphic>
        </p:graphicFrame>
        <p:graphicFrame>
          <p:nvGraphicFramePr>
            <p:cNvPr id="86030" name="Object 14"/>
            <p:cNvGraphicFramePr>
              <a:graphicFrameLocks noChangeAspect="1"/>
            </p:cNvGraphicFramePr>
            <p:nvPr/>
          </p:nvGraphicFramePr>
          <p:xfrm>
            <a:off x="2850" y="1322"/>
            <a:ext cx="448" cy="1632"/>
          </p:xfrm>
          <a:graphic>
            <a:graphicData uri="http://schemas.openxmlformats.org/presentationml/2006/ole">
              <p:oleObj spid="_x0000_s86030" name="Document" r:id="rId9" imgW="711200" imgH="2590800" progId="Word.Document.8">
                <p:embed/>
              </p:oleObj>
            </a:graphicData>
          </a:graphic>
        </p:graphicFrame>
        <p:graphicFrame>
          <p:nvGraphicFramePr>
            <p:cNvPr id="86035" name="Object 19"/>
            <p:cNvGraphicFramePr>
              <a:graphicFrameLocks noChangeAspect="1"/>
            </p:cNvGraphicFramePr>
            <p:nvPr/>
          </p:nvGraphicFramePr>
          <p:xfrm>
            <a:off x="2266" y="1177"/>
            <a:ext cx="672" cy="160"/>
          </p:xfrm>
          <a:graphic>
            <a:graphicData uri="http://schemas.openxmlformats.org/presentationml/2006/ole">
              <p:oleObj spid="_x0000_s86035" name="Document" r:id="rId10" imgW="1066800" imgH="254000" progId="Word.Document.8">
                <p:embed/>
              </p:oleObj>
            </a:graphicData>
          </a:graphic>
        </p:graphicFrame>
      </p:grpSp>
      <p:graphicFrame>
        <p:nvGraphicFramePr>
          <p:cNvPr id="86037" name="Object 21"/>
          <p:cNvGraphicFramePr>
            <a:graphicFrameLocks noChangeAspect="1"/>
          </p:cNvGraphicFramePr>
          <p:nvPr/>
        </p:nvGraphicFramePr>
        <p:xfrm>
          <a:off x="2673350" y="5170488"/>
          <a:ext cx="4287838" cy="1527175"/>
        </p:xfrm>
        <a:graphic>
          <a:graphicData uri="http://schemas.openxmlformats.org/presentationml/2006/ole">
            <p:oleObj spid="_x0000_s86037" name="Equation" r:id="rId11" imgW="3352800" imgH="1384300" progId="Equation.3">
              <p:embed/>
            </p:oleObj>
          </a:graphicData>
        </a:graphic>
      </p:graphicFrame>
      <p:sp>
        <p:nvSpPr>
          <p:cNvPr id="86041" name="Rectangle 25"/>
          <p:cNvSpPr>
            <a:spLocks noChangeArrowheads="1"/>
          </p:cNvSpPr>
          <p:nvPr/>
        </p:nvSpPr>
        <p:spPr bwMode="auto">
          <a:xfrm>
            <a:off x="7016750" y="5211763"/>
            <a:ext cx="1212850" cy="311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buClr>
                <a:schemeClr val="bg1"/>
              </a:buClr>
              <a:buFont typeface="Wingdings" pitchFamily="2" charset="2"/>
              <a:buNone/>
            </a:pPr>
            <a:r>
              <a:rPr lang="en-US" altLang="en-US" sz="1800">
                <a:solidFill>
                  <a:schemeClr val="bg1"/>
                </a:solidFill>
                <a:latin typeface="Arial" charset="0"/>
              </a:rPr>
              <a:t>(exp.3.40)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6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60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uiExpand="1" build="p" autoUpdateAnimBg="0"/>
      <p:bldP spid="86033" grpId="0" animBg="1"/>
    </p:bldLst>
  </p:timing>
</p:sld>
</file>

<file path=ppt/theme/theme1.xml><?xml version="1.0" encoding="utf-8"?>
<a:theme xmlns:a="http://schemas.openxmlformats.org/drawingml/2006/main" name="Fans">
  <a:themeElements>
    <a:clrScheme name="Fans 1">
      <a:dk1>
        <a:srgbClr val="5F5F5F"/>
      </a:dk1>
      <a:lt1>
        <a:srgbClr val="FFFFCC"/>
      </a:lt1>
      <a:dk2>
        <a:srgbClr val="000000"/>
      </a:dk2>
      <a:lt2>
        <a:srgbClr val="FFCC00"/>
      </a:lt2>
      <a:accent1>
        <a:srgbClr val="FF7C80"/>
      </a:accent1>
      <a:accent2>
        <a:srgbClr val="990099"/>
      </a:accent2>
      <a:accent3>
        <a:srgbClr val="AAAAAA"/>
      </a:accent3>
      <a:accent4>
        <a:srgbClr val="DADAAE"/>
      </a:accent4>
      <a:accent5>
        <a:srgbClr val="FFBFC0"/>
      </a:accent5>
      <a:accent6>
        <a:srgbClr val="8A008A"/>
      </a:accent6>
      <a:hlink>
        <a:srgbClr val="FF3399"/>
      </a:hlink>
      <a:folHlink>
        <a:srgbClr val="9933FF"/>
      </a:folHlink>
    </a:clrScheme>
    <a:fontScheme name="Fa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Fans 1">
        <a:dk1>
          <a:srgbClr val="5F5F5F"/>
        </a:dk1>
        <a:lt1>
          <a:srgbClr val="FFFFCC"/>
        </a:lt1>
        <a:dk2>
          <a:srgbClr val="000000"/>
        </a:dk2>
        <a:lt2>
          <a:srgbClr val="FFCC00"/>
        </a:lt2>
        <a:accent1>
          <a:srgbClr val="FF7C80"/>
        </a:accent1>
        <a:accent2>
          <a:srgbClr val="990099"/>
        </a:accent2>
        <a:accent3>
          <a:srgbClr val="AAAAAA"/>
        </a:accent3>
        <a:accent4>
          <a:srgbClr val="DADAAE"/>
        </a:accent4>
        <a:accent5>
          <a:srgbClr val="FFBFC0"/>
        </a:accent5>
        <a:accent6>
          <a:srgbClr val="8A008A"/>
        </a:accent6>
        <a:hlink>
          <a:srgbClr val="FF3399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0000CC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E7E7E7"/>
        </a:accent6>
        <a:hlink>
          <a:srgbClr val="000080"/>
        </a:hlink>
        <a:folHlink>
          <a:srgbClr val="FF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4">
        <a:dk1>
          <a:srgbClr val="000000"/>
        </a:dk1>
        <a:lt1>
          <a:srgbClr val="FFFFFF"/>
        </a:lt1>
        <a:dk2>
          <a:srgbClr val="006633"/>
        </a:dk2>
        <a:lt2>
          <a:srgbClr val="969696"/>
        </a:lt2>
        <a:accent1>
          <a:srgbClr val="009900"/>
        </a:accent1>
        <a:accent2>
          <a:srgbClr val="FFFFFF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E7E7E7"/>
        </a:accent6>
        <a:hlink>
          <a:srgbClr val="003300"/>
        </a:hlink>
        <a:folHlink>
          <a:srgbClr val="FF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5">
        <a:dk1>
          <a:srgbClr val="000000"/>
        </a:dk1>
        <a:lt1>
          <a:srgbClr val="FFFFCC"/>
        </a:lt1>
        <a:dk2>
          <a:srgbClr val="CC0000"/>
        </a:dk2>
        <a:lt2>
          <a:srgbClr val="808000"/>
        </a:lt2>
        <a:accent1>
          <a:srgbClr val="CC9900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E2CAAA"/>
        </a:accent5>
        <a:accent6>
          <a:srgbClr val="730000"/>
        </a:accent6>
        <a:hlink>
          <a:srgbClr val="FF6633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6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99FFCC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CAFFE2"/>
        </a:accent5>
        <a:accent6>
          <a:srgbClr val="5CB9E7"/>
        </a:accent6>
        <a:hlink>
          <a:srgbClr val="CCCCFF"/>
        </a:hlink>
        <a:folHlink>
          <a:srgbClr val="99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ns 7">
        <a:dk1>
          <a:srgbClr val="49764A"/>
        </a:dk1>
        <a:lt1>
          <a:srgbClr val="CCFFCC"/>
        </a:lt1>
        <a:dk2>
          <a:srgbClr val="001800"/>
        </a:dk2>
        <a:lt2>
          <a:srgbClr val="FFFFFF"/>
        </a:lt2>
        <a:accent1>
          <a:srgbClr val="66CCFF"/>
        </a:accent1>
        <a:accent2>
          <a:srgbClr val="00FFFF"/>
        </a:accent2>
        <a:accent3>
          <a:srgbClr val="AAABAA"/>
        </a:accent3>
        <a:accent4>
          <a:srgbClr val="AEDAAE"/>
        </a:accent4>
        <a:accent5>
          <a:srgbClr val="B8E2FF"/>
        </a:accent5>
        <a:accent6>
          <a:srgbClr val="00E7E7"/>
        </a:accent6>
        <a:hlink>
          <a:srgbClr val="0099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8">
        <a:dk1>
          <a:srgbClr val="A05F8B"/>
        </a:dk1>
        <a:lt1>
          <a:srgbClr val="FFE4FF"/>
        </a:lt1>
        <a:dk2>
          <a:srgbClr val="280028"/>
        </a:dk2>
        <a:lt2>
          <a:srgbClr val="FFFFFF"/>
        </a:lt2>
        <a:accent1>
          <a:srgbClr val="FF33CC"/>
        </a:accent1>
        <a:accent2>
          <a:srgbClr val="CC0099"/>
        </a:accent2>
        <a:accent3>
          <a:srgbClr val="ACAAAC"/>
        </a:accent3>
        <a:accent4>
          <a:srgbClr val="DAC3DA"/>
        </a:accent4>
        <a:accent5>
          <a:srgbClr val="FFADE2"/>
        </a:accent5>
        <a:accent6>
          <a:srgbClr val="B9008A"/>
        </a:accent6>
        <a:hlink>
          <a:srgbClr val="99009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ns 9">
        <a:dk1>
          <a:srgbClr val="4D4D93"/>
        </a:dk1>
        <a:lt1>
          <a:srgbClr val="CCECFF"/>
        </a:lt1>
        <a:dk2>
          <a:srgbClr val="00003E"/>
        </a:dk2>
        <a:lt2>
          <a:srgbClr val="FFFFFF"/>
        </a:lt2>
        <a:accent1>
          <a:srgbClr val="66CCFF"/>
        </a:accent1>
        <a:accent2>
          <a:srgbClr val="00FFFF"/>
        </a:accent2>
        <a:accent3>
          <a:srgbClr val="AAAAAF"/>
        </a:accent3>
        <a:accent4>
          <a:srgbClr val="AEC9DA"/>
        </a:accent4>
        <a:accent5>
          <a:srgbClr val="B8E2FF"/>
        </a:accent5>
        <a:accent6>
          <a:srgbClr val="00E7E7"/>
        </a:accent6>
        <a:hlink>
          <a:srgbClr val="6699FF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Designs:Fans</Template>
  <TotalTime>7857</TotalTime>
  <Words>315</Words>
  <Application>Microsoft PowerPoint</Application>
  <PresentationFormat>On-screen Show (4:3)</PresentationFormat>
  <Paragraphs>87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Times New Roman</vt:lpstr>
      <vt:lpstr>Monotype Sorts</vt:lpstr>
      <vt:lpstr>Times</vt:lpstr>
      <vt:lpstr>Arial</vt:lpstr>
      <vt:lpstr>Wingdings</vt:lpstr>
      <vt:lpstr>Impact</vt:lpstr>
      <vt:lpstr>Fans</vt:lpstr>
      <vt:lpstr>Microsoft Word Document</vt:lpstr>
      <vt:lpstr>Microsoft Equation 3.0</vt:lpstr>
      <vt:lpstr>Combinational MSI Modules</vt:lpstr>
      <vt:lpstr>Combinational MSI Modules                       (continued)</vt:lpstr>
      <vt:lpstr>Combinational MSI Modules                       (continued)</vt:lpstr>
      <vt:lpstr>Combinational MSI Modules                       (continued)</vt:lpstr>
      <vt:lpstr>Combinational MSI Modules                       (continued)</vt:lpstr>
      <vt:lpstr>Combinational MSI Modules                       (continued)</vt:lpstr>
      <vt:lpstr>Combinational MSI Modules                       (continued)</vt:lpstr>
      <vt:lpstr>Combinational MSI Modules                       (continued)</vt:lpstr>
      <vt:lpstr>Combinational MSI Modules                       (continued)</vt:lpstr>
    </vt:vector>
  </TitlesOfParts>
  <Company>CSU Fresno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DESIGN</dc:title>
  <dc:creator>Bo Hatfield</dc:creator>
  <cp:lastModifiedBy>Bo</cp:lastModifiedBy>
  <cp:revision>320</cp:revision>
  <dcterms:created xsi:type="dcterms:W3CDTF">1904-01-20T05:10:16Z</dcterms:created>
  <dcterms:modified xsi:type="dcterms:W3CDTF">2010-11-09T04:51:16Z</dcterms:modified>
</cp:coreProperties>
</file>