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4"/>
  </p:notesMasterIdLst>
  <p:handoutMasterIdLst>
    <p:handoutMasterId r:id="rId35"/>
  </p:handoutMasterIdLst>
  <p:sldIdLst>
    <p:sldId id="447" r:id="rId2"/>
    <p:sldId id="479" r:id="rId3"/>
    <p:sldId id="448" r:id="rId4"/>
    <p:sldId id="449" r:id="rId5"/>
    <p:sldId id="450" r:id="rId6"/>
    <p:sldId id="455" r:id="rId7"/>
    <p:sldId id="457" r:id="rId8"/>
    <p:sldId id="456" r:id="rId9"/>
    <p:sldId id="461" r:id="rId10"/>
    <p:sldId id="460" r:id="rId11"/>
    <p:sldId id="458" r:id="rId12"/>
    <p:sldId id="459" r:id="rId13"/>
    <p:sldId id="469" r:id="rId14"/>
    <p:sldId id="470" r:id="rId15"/>
    <p:sldId id="462" r:id="rId16"/>
    <p:sldId id="463" r:id="rId17"/>
    <p:sldId id="464" r:id="rId18"/>
    <p:sldId id="472" r:id="rId19"/>
    <p:sldId id="473" r:id="rId20"/>
    <p:sldId id="471" r:id="rId21"/>
    <p:sldId id="465" r:id="rId22"/>
    <p:sldId id="466" r:id="rId23"/>
    <p:sldId id="467" r:id="rId24"/>
    <p:sldId id="468" r:id="rId25"/>
    <p:sldId id="451" r:id="rId26"/>
    <p:sldId id="453" r:id="rId27"/>
    <p:sldId id="452" r:id="rId28"/>
    <p:sldId id="474" r:id="rId29"/>
    <p:sldId id="454" r:id="rId30"/>
    <p:sldId id="475" r:id="rId31"/>
    <p:sldId id="476" r:id="rId32"/>
    <p:sldId id="477" r:id="rId33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99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142F6BD1-5038-4898-8C71-F074045CD0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06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2C22874F-B42A-4A7D-80BC-FC6EF61580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5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5546A-0317-4074-8B2A-922236C32B32}" type="slidenum">
              <a:rPr lang="en-US"/>
              <a:pPr/>
              <a:t>2</a:t>
            </a:fld>
            <a:endParaRPr lang="en-US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6F91CD-C1CB-49F0-94AF-51D66C0624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601980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20015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1276350"/>
            <a:ext cx="9144000" cy="19050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B2EE7-906C-4742-A22F-BD4F4F661C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03303-6661-4BEC-9EB2-B238643244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FE230-2E4E-468E-85A3-B6759199E3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25110-9D91-46A5-90E6-F2E65EBAF8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6C64D-D3B9-41E4-97B2-A866A7F1EF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AFDC9-A53F-4C6E-AE53-C2F758A22C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C61BD-20F5-4D42-89F9-AE96A0DE5A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B74014-6627-47FB-8507-3686904075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3653F-9F32-49C1-9CED-D0BABA98CC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BA62C8-B0E1-42A1-8AAA-2AFB0358BB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153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400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r>
              <a:rPr lang="en-US"/>
              <a:t>Lecture 7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00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CABBFA8-8161-4FB3-850A-03F7293756C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21285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1295400"/>
            <a:ext cx="9144000" cy="19050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624840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A50021"/>
        </a:buClr>
        <a:buSzPct val="70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78184-3816-486A-80D5-E870CD06E125}" type="slidenum">
              <a:rPr lang="en-US"/>
              <a:pPr/>
              <a:t>1</a:t>
            </a:fld>
            <a:endParaRPr lang="en-US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System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Combinational system</a:t>
            </a:r>
          </a:p>
          <a:p>
            <a:pPr lvl="1"/>
            <a:r>
              <a:rPr lang="en-US"/>
              <a:t>The output at any instant of time depends only on what the inputs are at that time.</a:t>
            </a:r>
          </a:p>
          <a:p>
            <a:pPr lvl="2"/>
            <a:r>
              <a:rPr lang="en-US"/>
              <a:t>Small delay is ignored.</a:t>
            </a:r>
          </a:p>
          <a:p>
            <a:r>
              <a:rPr lang="en-US"/>
              <a:t>Sequential system (finite state machine)</a:t>
            </a:r>
          </a:p>
          <a:p>
            <a:pPr lvl="1"/>
            <a:r>
              <a:rPr lang="en-US"/>
              <a:t>The output depends not only on the present inputs but also on the past history (memory).</a:t>
            </a:r>
          </a:p>
          <a:p>
            <a:pPr lvl="2"/>
            <a:r>
              <a:rPr lang="en-US"/>
              <a:t>What has happened earlier.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29EE-DD7B-4FD2-860C-9F060B73FAFC}" type="slidenum">
              <a:rPr lang="en-US"/>
              <a:pPr/>
              <a:t>10</a:t>
            </a:fld>
            <a:endParaRPr lang="en-US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S’R’ Latch (NAND Gate)</a:t>
            </a:r>
          </a:p>
        </p:txBody>
      </p:sp>
      <p:grpSp>
        <p:nvGrpSpPr>
          <p:cNvPr id="514129" name="Group 81"/>
          <p:cNvGrpSpPr>
            <a:grpSpLocks/>
          </p:cNvGrpSpPr>
          <p:nvPr/>
        </p:nvGrpSpPr>
        <p:grpSpPr bwMode="auto">
          <a:xfrm>
            <a:off x="3200400" y="1524000"/>
            <a:ext cx="2819400" cy="2073275"/>
            <a:chOff x="2016" y="960"/>
            <a:chExt cx="1776" cy="1306"/>
          </a:xfrm>
        </p:grpSpPr>
        <p:sp>
          <p:nvSpPr>
            <p:cNvPr id="514058" name="Line 10"/>
            <p:cNvSpPr>
              <a:spLocks noChangeShapeType="1"/>
            </p:cNvSpPr>
            <p:nvPr/>
          </p:nvSpPr>
          <p:spPr bwMode="auto">
            <a:xfrm>
              <a:off x="3024" y="120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4" name="Line 16"/>
            <p:cNvSpPr>
              <a:spLocks noChangeShapeType="1"/>
            </p:cNvSpPr>
            <p:nvPr/>
          </p:nvSpPr>
          <p:spPr bwMode="auto">
            <a:xfrm>
              <a:off x="3024" y="206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5" name="Line 17"/>
            <p:cNvSpPr>
              <a:spLocks noChangeShapeType="1"/>
            </p:cNvSpPr>
            <p:nvPr/>
          </p:nvSpPr>
          <p:spPr bwMode="auto">
            <a:xfrm>
              <a:off x="2304" y="12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6" name="Line 18"/>
            <p:cNvSpPr>
              <a:spLocks noChangeShapeType="1"/>
            </p:cNvSpPr>
            <p:nvPr/>
          </p:nvSpPr>
          <p:spPr bwMode="auto">
            <a:xfrm>
              <a:off x="2256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7" name="Line 19"/>
            <p:cNvSpPr>
              <a:spLocks noChangeShapeType="1"/>
            </p:cNvSpPr>
            <p:nvPr/>
          </p:nvSpPr>
          <p:spPr bwMode="auto">
            <a:xfrm>
              <a:off x="2304" y="196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8" name="Line 20"/>
            <p:cNvSpPr>
              <a:spLocks noChangeShapeType="1"/>
            </p:cNvSpPr>
            <p:nvPr/>
          </p:nvSpPr>
          <p:spPr bwMode="auto">
            <a:xfrm>
              <a:off x="2256" y="216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69" name="Line 21"/>
            <p:cNvSpPr>
              <a:spLocks noChangeShapeType="1"/>
            </p:cNvSpPr>
            <p:nvPr/>
          </p:nvSpPr>
          <p:spPr bwMode="auto">
            <a:xfrm flipV="1">
              <a:off x="2304" y="1200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70" name="Line 22"/>
            <p:cNvSpPr>
              <a:spLocks noChangeShapeType="1"/>
            </p:cNvSpPr>
            <p:nvPr/>
          </p:nvSpPr>
          <p:spPr bwMode="auto">
            <a:xfrm>
              <a:off x="2304" y="1296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71" name="Text Box 23"/>
            <p:cNvSpPr txBox="1">
              <a:spLocks noChangeArrowheads="1"/>
            </p:cNvSpPr>
            <p:nvPr/>
          </p:nvSpPr>
          <p:spPr bwMode="auto">
            <a:xfrm>
              <a:off x="3072" y="988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4072" name="Text Box 24"/>
            <p:cNvSpPr txBox="1">
              <a:spLocks noChangeArrowheads="1"/>
            </p:cNvSpPr>
            <p:nvPr/>
          </p:nvSpPr>
          <p:spPr bwMode="auto">
            <a:xfrm>
              <a:off x="3072" y="1852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4073" name="Text Box 25"/>
            <p:cNvSpPr txBox="1">
              <a:spLocks noChangeArrowheads="1"/>
            </p:cNvSpPr>
            <p:nvPr/>
          </p:nvSpPr>
          <p:spPr bwMode="auto">
            <a:xfrm>
              <a:off x="2016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S’</a:t>
              </a:r>
              <a:endParaRPr lang="en-US"/>
            </a:p>
          </p:txBody>
        </p:sp>
        <p:sp>
          <p:nvSpPr>
            <p:cNvPr id="514074" name="Text Box 26"/>
            <p:cNvSpPr txBox="1">
              <a:spLocks noChangeArrowheads="1"/>
            </p:cNvSpPr>
            <p:nvPr/>
          </p:nvSpPr>
          <p:spPr bwMode="auto">
            <a:xfrm>
              <a:off x="2016" y="20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R’</a:t>
              </a:r>
              <a:endParaRPr lang="en-US"/>
            </a:p>
          </p:txBody>
        </p:sp>
        <p:sp>
          <p:nvSpPr>
            <p:cNvPr id="514076" name="Text Box 28"/>
            <p:cNvSpPr txBox="1">
              <a:spLocks noChangeArrowheads="1"/>
            </p:cNvSpPr>
            <p:nvPr/>
          </p:nvSpPr>
          <p:spPr bwMode="auto">
            <a:xfrm>
              <a:off x="3360" y="19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  <a:endParaRPr lang="en-US"/>
            </a:p>
          </p:txBody>
        </p:sp>
        <p:sp>
          <p:nvSpPr>
            <p:cNvPr id="514077" name="Text Box 29"/>
            <p:cNvSpPr txBox="1">
              <a:spLocks noChangeArrowheads="1"/>
            </p:cNvSpPr>
            <p:nvPr/>
          </p:nvSpPr>
          <p:spPr bwMode="auto">
            <a:xfrm>
              <a:off x="3360" y="105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Q</a:t>
              </a:r>
              <a:endParaRPr lang="en-US"/>
            </a:p>
          </p:txBody>
        </p:sp>
        <p:grpSp>
          <p:nvGrpSpPr>
            <p:cNvPr id="514078" name="Group 30"/>
            <p:cNvGrpSpPr>
              <a:grpSpLocks/>
            </p:cNvGrpSpPr>
            <p:nvPr/>
          </p:nvGrpSpPr>
          <p:grpSpPr bwMode="auto">
            <a:xfrm>
              <a:off x="2496" y="1008"/>
              <a:ext cx="528" cy="384"/>
              <a:chOff x="864" y="1056"/>
              <a:chExt cx="528" cy="384"/>
            </a:xfrm>
          </p:grpSpPr>
          <p:sp>
            <p:nvSpPr>
              <p:cNvPr id="514079" name="AutoShape 31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432" cy="384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80" name="Oval 32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4081" name="Group 33"/>
            <p:cNvGrpSpPr>
              <a:grpSpLocks/>
            </p:cNvGrpSpPr>
            <p:nvPr/>
          </p:nvGrpSpPr>
          <p:grpSpPr bwMode="auto">
            <a:xfrm>
              <a:off x="2496" y="1872"/>
              <a:ext cx="528" cy="384"/>
              <a:chOff x="864" y="1056"/>
              <a:chExt cx="528" cy="384"/>
            </a:xfrm>
          </p:grpSpPr>
          <p:sp>
            <p:nvSpPr>
              <p:cNvPr id="514082" name="AutoShape 34"/>
              <p:cNvSpPr>
                <a:spLocks noChangeArrowheads="1"/>
              </p:cNvSpPr>
              <p:nvPr/>
            </p:nvSpPr>
            <p:spPr bwMode="auto">
              <a:xfrm>
                <a:off x="864" y="1056"/>
                <a:ext cx="432" cy="384"/>
              </a:xfrm>
              <a:prstGeom prst="flowChartDelay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083" name="Oval 35"/>
              <p:cNvSpPr>
                <a:spLocks noChangeArrowheads="1"/>
              </p:cNvSpPr>
              <p:nvPr/>
            </p:nvSpPr>
            <p:spPr bwMode="auto">
              <a:xfrm>
                <a:off x="1296" y="120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514133" name="Group 85"/>
          <p:cNvGraphicFramePr>
            <a:graphicFrameLocks noGrp="1"/>
          </p:cNvGraphicFramePr>
          <p:nvPr/>
        </p:nvGraphicFramePr>
        <p:xfrm>
          <a:off x="2590800" y="3962400"/>
          <a:ext cx="3810000" cy="1828800"/>
        </p:xfrm>
        <a:graphic>
          <a:graphicData uri="http://schemas.openxmlformats.org/drawingml/2006/table">
            <a:tbl>
              <a:tblPr/>
              <a:tblGrid>
                <a:gridCol w="609600"/>
                <a:gridCol w="533400"/>
                <a:gridCol w="533400"/>
                <a:gridCol w="609600"/>
                <a:gridCol w="1524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Undefined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9245E-E50C-424B-A570-81BA5A130A9C}" type="slidenum">
              <a:rPr lang="en-US"/>
              <a:pPr/>
              <a:t>11</a:t>
            </a:fld>
            <a:endParaRPr lang="en-US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Flop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flip flop is a clocked binary storage device.</a:t>
            </a:r>
          </a:p>
          <a:p>
            <a:pPr lvl="1">
              <a:lnSpc>
                <a:spcPct val="90000"/>
              </a:lnSpc>
            </a:pPr>
            <a:r>
              <a:rPr lang="en-US"/>
              <a:t>The state will only change on the transition of the clock.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Trailing-edge triggered</a:t>
            </a:r>
            <a:r>
              <a:rPr lang="en-US"/>
              <a:t> -- change takes place when the clock goes </a:t>
            </a:r>
            <a:r>
              <a:rPr lang="en-US">
                <a:solidFill>
                  <a:schemeClr val="hlink"/>
                </a:solidFill>
              </a:rPr>
              <a:t>from 1 to 0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Leading-edge triggered</a:t>
            </a:r>
            <a:r>
              <a:rPr lang="en-US"/>
              <a:t> -- change takes place when the clock goes </a:t>
            </a:r>
            <a:r>
              <a:rPr lang="en-US">
                <a:solidFill>
                  <a:schemeClr val="hlink"/>
                </a:solidFill>
              </a:rPr>
              <a:t>from 0 to 1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Four types of flip flop</a:t>
            </a:r>
          </a:p>
          <a:p>
            <a:pPr lvl="1">
              <a:lnSpc>
                <a:spcPct val="90000"/>
              </a:lnSpc>
            </a:pPr>
            <a:r>
              <a:rPr lang="en-US"/>
              <a:t>D, SR, T, and JK flip flop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64818-24AE-48AC-98D8-C305FF6F7351}" type="slidenum">
              <a:rPr lang="en-US"/>
              <a:pPr/>
              <a:t>12</a:t>
            </a:fld>
            <a:endParaRPr lang="en-US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 Master/Slave Flip Flop</a:t>
            </a:r>
          </a:p>
        </p:txBody>
      </p:sp>
      <p:grpSp>
        <p:nvGrpSpPr>
          <p:cNvPr id="513115" name="Group 91"/>
          <p:cNvGrpSpPr>
            <a:grpSpLocks/>
          </p:cNvGrpSpPr>
          <p:nvPr/>
        </p:nvGrpSpPr>
        <p:grpSpPr bwMode="auto">
          <a:xfrm>
            <a:off x="304800" y="1355725"/>
            <a:ext cx="8382000" cy="3536950"/>
            <a:chOff x="192" y="854"/>
            <a:chExt cx="5280" cy="2228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4800" y="1152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029" name="Group 5"/>
            <p:cNvGrpSpPr>
              <a:grpSpLocks/>
            </p:cNvGrpSpPr>
            <p:nvPr/>
          </p:nvGrpSpPr>
          <p:grpSpPr bwMode="auto">
            <a:xfrm>
              <a:off x="4368" y="1008"/>
              <a:ext cx="432" cy="384"/>
              <a:chOff x="4032" y="2496"/>
              <a:chExt cx="432" cy="384"/>
            </a:xfrm>
          </p:grpSpPr>
          <p:sp>
            <p:nvSpPr>
              <p:cNvPr id="513030" name="Freeform 6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31" name="Freeform 7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32" name="Freeform 8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033" name="Line 9"/>
            <p:cNvSpPr>
              <a:spLocks noChangeShapeType="1"/>
            </p:cNvSpPr>
            <p:nvPr/>
          </p:nvSpPr>
          <p:spPr bwMode="auto">
            <a:xfrm>
              <a:off x="4896" y="120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4800" y="2016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035" name="Group 11"/>
            <p:cNvGrpSpPr>
              <a:grpSpLocks/>
            </p:cNvGrpSpPr>
            <p:nvPr/>
          </p:nvGrpSpPr>
          <p:grpSpPr bwMode="auto">
            <a:xfrm>
              <a:off x="4368" y="1872"/>
              <a:ext cx="432" cy="384"/>
              <a:chOff x="4032" y="2496"/>
              <a:chExt cx="432" cy="384"/>
            </a:xfrm>
          </p:grpSpPr>
          <p:sp>
            <p:nvSpPr>
              <p:cNvPr id="513036" name="Freeform 12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37" name="Freeform 13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38" name="Freeform 14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039" name="Line 15"/>
            <p:cNvSpPr>
              <a:spLocks noChangeShapeType="1"/>
            </p:cNvSpPr>
            <p:nvPr/>
          </p:nvSpPr>
          <p:spPr bwMode="auto">
            <a:xfrm>
              <a:off x="4896" y="206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>
              <a:off x="4176" y="12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1" name="Line 17"/>
            <p:cNvSpPr>
              <a:spLocks noChangeShapeType="1"/>
            </p:cNvSpPr>
            <p:nvPr/>
          </p:nvSpPr>
          <p:spPr bwMode="auto">
            <a:xfrm>
              <a:off x="3936" y="109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2" name="Line 18"/>
            <p:cNvSpPr>
              <a:spLocks noChangeShapeType="1"/>
            </p:cNvSpPr>
            <p:nvPr/>
          </p:nvSpPr>
          <p:spPr bwMode="auto">
            <a:xfrm>
              <a:off x="4176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3" name="Line 19"/>
            <p:cNvSpPr>
              <a:spLocks noChangeShapeType="1"/>
            </p:cNvSpPr>
            <p:nvPr/>
          </p:nvSpPr>
          <p:spPr bwMode="auto">
            <a:xfrm>
              <a:off x="3936" y="215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4" name="Line 20"/>
            <p:cNvSpPr>
              <a:spLocks noChangeShapeType="1"/>
            </p:cNvSpPr>
            <p:nvPr/>
          </p:nvSpPr>
          <p:spPr bwMode="auto">
            <a:xfrm flipV="1">
              <a:off x="4176" y="1200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5" name="Line 21"/>
            <p:cNvSpPr>
              <a:spLocks noChangeShapeType="1"/>
            </p:cNvSpPr>
            <p:nvPr/>
          </p:nvSpPr>
          <p:spPr bwMode="auto">
            <a:xfrm>
              <a:off x="4176" y="1296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4944" y="988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4944" y="1852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3049" name="Text Box 25"/>
            <p:cNvSpPr txBox="1">
              <a:spLocks noChangeArrowheads="1"/>
            </p:cNvSpPr>
            <p:nvPr/>
          </p:nvSpPr>
          <p:spPr bwMode="auto">
            <a:xfrm>
              <a:off x="5184" y="105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  <a:endParaRPr lang="en-US"/>
            </a:p>
          </p:txBody>
        </p:sp>
        <p:sp>
          <p:nvSpPr>
            <p:cNvPr id="513050" name="Text Box 26"/>
            <p:cNvSpPr txBox="1">
              <a:spLocks noChangeArrowheads="1"/>
            </p:cNvSpPr>
            <p:nvPr/>
          </p:nvSpPr>
          <p:spPr bwMode="auto">
            <a:xfrm>
              <a:off x="5184" y="19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  <a:endParaRPr lang="en-US"/>
            </a:p>
          </p:txBody>
        </p:sp>
        <p:sp>
          <p:nvSpPr>
            <p:cNvPr id="513051" name="AutoShape 27"/>
            <p:cNvSpPr>
              <a:spLocks noChangeArrowheads="1"/>
            </p:cNvSpPr>
            <p:nvPr/>
          </p:nvSpPr>
          <p:spPr bwMode="auto">
            <a:xfrm>
              <a:off x="3504" y="912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52" name="AutoShape 28"/>
            <p:cNvSpPr>
              <a:spLocks noChangeArrowheads="1"/>
            </p:cNvSpPr>
            <p:nvPr/>
          </p:nvSpPr>
          <p:spPr bwMode="auto">
            <a:xfrm>
              <a:off x="3504" y="1968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53" name="Line 29"/>
            <p:cNvSpPr>
              <a:spLocks noChangeShapeType="1"/>
            </p:cNvSpPr>
            <p:nvPr/>
          </p:nvSpPr>
          <p:spPr bwMode="auto">
            <a:xfrm>
              <a:off x="2880" y="998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54" name="Line 30"/>
            <p:cNvSpPr>
              <a:spLocks noChangeShapeType="1"/>
            </p:cNvSpPr>
            <p:nvPr/>
          </p:nvSpPr>
          <p:spPr bwMode="auto">
            <a:xfrm>
              <a:off x="3312" y="12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3312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56" name="Line 32"/>
            <p:cNvSpPr>
              <a:spLocks noChangeShapeType="1"/>
            </p:cNvSpPr>
            <p:nvPr/>
          </p:nvSpPr>
          <p:spPr bwMode="auto">
            <a:xfrm>
              <a:off x="2880" y="2246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60" name="Line 36"/>
            <p:cNvSpPr>
              <a:spLocks noChangeShapeType="1"/>
            </p:cNvSpPr>
            <p:nvPr/>
          </p:nvSpPr>
          <p:spPr bwMode="auto">
            <a:xfrm>
              <a:off x="3312" y="1200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61" name="Line 37"/>
            <p:cNvSpPr>
              <a:spLocks noChangeShapeType="1"/>
            </p:cNvSpPr>
            <p:nvPr/>
          </p:nvSpPr>
          <p:spPr bwMode="auto">
            <a:xfrm>
              <a:off x="3072" y="163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63" name="Text Box 39"/>
            <p:cNvSpPr txBox="1">
              <a:spLocks noChangeArrowheads="1"/>
            </p:cNvSpPr>
            <p:nvPr/>
          </p:nvSpPr>
          <p:spPr bwMode="auto">
            <a:xfrm>
              <a:off x="3168" y="1420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3065" name="Oval 41"/>
            <p:cNvSpPr>
              <a:spLocks noChangeArrowheads="1"/>
            </p:cNvSpPr>
            <p:nvPr/>
          </p:nvSpPr>
          <p:spPr bwMode="auto">
            <a:xfrm>
              <a:off x="2448" y="1152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066" name="Group 42"/>
            <p:cNvGrpSpPr>
              <a:grpSpLocks/>
            </p:cNvGrpSpPr>
            <p:nvPr/>
          </p:nvGrpSpPr>
          <p:grpSpPr bwMode="auto">
            <a:xfrm>
              <a:off x="2016" y="1008"/>
              <a:ext cx="432" cy="384"/>
              <a:chOff x="4032" y="2496"/>
              <a:chExt cx="432" cy="384"/>
            </a:xfrm>
          </p:grpSpPr>
          <p:sp>
            <p:nvSpPr>
              <p:cNvPr id="513067" name="Freeform 43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68" name="Freeform 44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69" name="Freeform 45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070" name="Line 46"/>
            <p:cNvSpPr>
              <a:spLocks noChangeShapeType="1"/>
            </p:cNvSpPr>
            <p:nvPr/>
          </p:nvSpPr>
          <p:spPr bwMode="auto">
            <a:xfrm>
              <a:off x="2544" y="120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71" name="Oval 47"/>
            <p:cNvSpPr>
              <a:spLocks noChangeArrowheads="1"/>
            </p:cNvSpPr>
            <p:nvPr/>
          </p:nvSpPr>
          <p:spPr bwMode="auto">
            <a:xfrm>
              <a:off x="2448" y="2016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3072" name="Group 48"/>
            <p:cNvGrpSpPr>
              <a:grpSpLocks/>
            </p:cNvGrpSpPr>
            <p:nvPr/>
          </p:nvGrpSpPr>
          <p:grpSpPr bwMode="auto">
            <a:xfrm>
              <a:off x="2016" y="1872"/>
              <a:ext cx="432" cy="384"/>
              <a:chOff x="4032" y="2496"/>
              <a:chExt cx="432" cy="384"/>
            </a:xfrm>
          </p:grpSpPr>
          <p:sp>
            <p:nvSpPr>
              <p:cNvPr id="513073" name="Freeform 49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74" name="Freeform 50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075" name="Freeform 51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076" name="Line 52"/>
            <p:cNvSpPr>
              <a:spLocks noChangeShapeType="1"/>
            </p:cNvSpPr>
            <p:nvPr/>
          </p:nvSpPr>
          <p:spPr bwMode="auto">
            <a:xfrm>
              <a:off x="2544" y="206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77" name="Line 53"/>
            <p:cNvSpPr>
              <a:spLocks noChangeShapeType="1"/>
            </p:cNvSpPr>
            <p:nvPr/>
          </p:nvSpPr>
          <p:spPr bwMode="auto">
            <a:xfrm>
              <a:off x="1824" y="12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1584" y="109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79" name="Line 55"/>
            <p:cNvSpPr>
              <a:spLocks noChangeShapeType="1"/>
            </p:cNvSpPr>
            <p:nvPr/>
          </p:nvSpPr>
          <p:spPr bwMode="auto">
            <a:xfrm>
              <a:off x="1824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80" name="Line 56"/>
            <p:cNvSpPr>
              <a:spLocks noChangeShapeType="1"/>
            </p:cNvSpPr>
            <p:nvPr/>
          </p:nvSpPr>
          <p:spPr bwMode="auto">
            <a:xfrm>
              <a:off x="1584" y="215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81" name="Line 57"/>
            <p:cNvSpPr>
              <a:spLocks noChangeShapeType="1"/>
            </p:cNvSpPr>
            <p:nvPr/>
          </p:nvSpPr>
          <p:spPr bwMode="auto">
            <a:xfrm flipV="1">
              <a:off x="1824" y="1200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>
              <a:off x="1824" y="1296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83" name="Text Box 59"/>
            <p:cNvSpPr txBox="1">
              <a:spLocks noChangeArrowheads="1"/>
            </p:cNvSpPr>
            <p:nvPr/>
          </p:nvSpPr>
          <p:spPr bwMode="auto">
            <a:xfrm>
              <a:off x="2592" y="988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3084" name="Text Box 60"/>
            <p:cNvSpPr txBox="1">
              <a:spLocks noChangeArrowheads="1"/>
            </p:cNvSpPr>
            <p:nvPr/>
          </p:nvSpPr>
          <p:spPr bwMode="auto">
            <a:xfrm>
              <a:off x="2592" y="1852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3088" name="AutoShape 64"/>
            <p:cNvSpPr>
              <a:spLocks noChangeArrowheads="1"/>
            </p:cNvSpPr>
            <p:nvPr/>
          </p:nvSpPr>
          <p:spPr bwMode="auto">
            <a:xfrm>
              <a:off x="1152" y="912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89" name="AutoShape 65"/>
            <p:cNvSpPr>
              <a:spLocks noChangeArrowheads="1"/>
            </p:cNvSpPr>
            <p:nvPr/>
          </p:nvSpPr>
          <p:spPr bwMode="auto">
            <a:xfrm>
              <a:off x="1152" y="1968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0" name="Line 66"/>
            <p:cNvSpPr>
              <a:spLocks noChangeShapeType="1"/>
            </p:cNvSpPr>
            <p:nvPr/>
          </p:nvSpPr>
          <p:spPr bwMode="auto">
            <a:xfrm>
              <a:off x="720" y="100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1" name="Line 67"/>
            <p:cNvSpPr>
              <a:spLocks noChangeShapeType="1"/>
            </p:cNvSpPr>
            <p:nvPr/>
          </p:nvSpPr>
          <p:spPr bwMode="auto">
            <a:xfrm>
              <a:off x="960" y="12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2" name="Line 68"/>
            <p:cNvSpPr>
              <a:spLocks noChangeShapeType="1"/>
            </p:cNvSpPr>
            <p:nvPr/>
          </p:nvSpPr>
          <p:spPr bwMode="auto">
            <a:xfrm>
              <a:off x="960" y="206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3" name="Line 69"/>
            <p:cNvSpPr>
              <a:spLocks noChangeShapeType="1"/>
            </p:cNvSpPr>
            <p:nvPr/>
          </p:nvSpPr>
          <p:spPr bwMode="auto">
            <a:xfrm>
              <a:off x="720" y="225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4" name="Text Box 70"/>
            <p:cNvSpPr txBox="1">
              <a:spLocks noChangeArrowheads="1"/>
            </p:cNvSpPr>
            <p:nvPr/>
          </p:nvSpPr>
          <p:spPr bwMode="auto">
            <a:xfrm>
              <a:off x="480" y="85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</a:t>
              </a:r>
              <a:endParaRPr lang="en-US"/>
            </a:p>
          </p:txBody>
        </p:sp>
        <p:sp>
          <p:nvSpPr>
            <p:cNvPr id="513095" name="Text Box 71"/>
            <p:cNvSpPr txBox="1">
              <a:spLocks noChangeArrowheads="1"/>
            </p:cNvSpPr>
            <p:nvPr/>
          </p:nvSpPr>
          <p:spPr bwMode="auto">
            <a:xfrm>
              <a:off x="480" y="210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</a:t>
              </a:r>
              <a:endParaRPr lang="en-US"/>
            </a:p>
          </p:txBody>
        </p:sp>
        <p:sp>
          <p:nvSpPr>
            <p:cNvPr id="513097" name="Line 73"/>
            <p:cNvSpPr>
              <a:spLocks noChangeShapeType="1"/>
            </p:cNvSpPr>
            <p:nvPr/>
          </p:nvSpPr>
          <p:spPr bwMode="auto">
            <a:xfrm>
              <a:off x="960" y="1200"/>
              <a:ext cx="0" cy="14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8" name="Line 74"/>
            <p:cNvSpPr>
              <a:spLocks noChangeShapeType="1"/>
            </p:cNvSpPr>
            <p:nvPr/>
          </p:nvSpPr>
          <p:spPr bwMode="auto">
            <a:xfrm>
              <a:off x="720" y="2630"/>
              <a:ext cx="13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99" name="Text Box 75"/>
            <p:cNvSpPr txBox="1">
              <a:spLocks noChangeArrowheads="1"/>
            </p:cNvSpPr>
            <p:nvPr/>
          </p:nvSpPr>
          <p:spPr bwMode="auto">
            <a:xfrm>
              <a:off x="192" y="2486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  <a:endParaRPr lang="en-US"/>
            </a:p>
          </p:txBody>
        </p:sp>
        <p:sp>
          <p:nvSpPr>
            <p:cNvPr id="513100" name="Text Box 76"/>
            <p:cNvSpPr txBox="1">
              <a:spLocks noChangeArrowheads="1"/>
            </p:cNvSpPr>
            <p:nvPr/>
          </p:nvSpPr>
          <p:spPr bwMode="auto">
            <a:xfrm>
              <a:off x="816" y="1862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3101" name="Text Box 77"/>
            <p:cNvSpPr txBox="1">
              <a:spLocks noChangeArrowheads="1"/>
            </p:cNvSpPr>
            <p:nvPr/>
          </p:nvSpPr>
          <p:spPr bwMode="auto">
            <a:xfrm>
              <a:off x="816" y="2418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grpSp>
          <p:nvGrpSpPr>
            <p:cNvPr id="513102" name="Group 78"/>
            <p:cNvGrpSpPr>
              <a:grpSpLocks/>
            </p:cNvGrpSpPr>
            <p:nvPr/>
          </p:nvGrpSpPr>
          <p:grpSpPr bwMode="auto">
            <a:xfrm>
              <a:off x="2064" y="2438"/>
              <a:ext cx="384" cy="384"/>
              <a:chOff x="4896" y="1680"/>
              <a:chExt cx="384" cy="384"/>
            </a:xfrm>
          </p:grpSpPr>
          <p:sp>
            <p:nvSpPr>
              <p:cNvPr id="513103" name="Oval 79"/>
              <p:cNvSpPr>
                <a:spLocks noChangeArrowheads="1"/>
              </p:cNvSpPr>
              <p:nvPr/>
            </p:nvSpPr>
            <p:spPr bwMode="auto">
              <a:xfrm>
                <a:off x="5184" y="182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104" name="Freeform 80"/>
              <p:cNvSpPr>
                <a:spLocks/>
              </p:cNvSpPr>
              <p:nvPr/>
            </p:nvSpPr>
            <p:spPr bwMode="auto">
              <a:xfrm>
                <a:off x="4896" y="1680"/>
                <a:ext cx="28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192"/>
                  </a:cxn>
                  <a:cxn ang="0">
                    <a:pos x="0" y="0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>
              <a:off x="2448" y="2630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06" name="Line 82"/>
            <p:cNvSpPr>
              <a:spLocks noChangeShapeType="1"/>
            </p:cNvSpPr>
            <p:nvPr/>
          </p:nvSpPr>
          <p:spPr bwMode="auto">
            <a:xfrm>
              <a:off x="3072" y="1622"/>
              <a:ext cx="0" cy="100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>
              <a:off x="2880" y="205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>
              <a:off x="2880" y="998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09" name="Text Box 85"/>
            <p:cNvSpPr txBox="1">
              <a:spLocks noChangeArrowheads="1"/>
            </p:cNvSpPr>
            <p:nvPr/>
          </p:nvSpPr>
          <p:spPr bwMode="auto">
            <a:xfrm>
              <a:off x="1824" y="283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Master</a:t>
              </a:r>
              <a:endParaRPr lang="en-US"/>
            </a:p>
          </p:txBody>
        </p:sp>
        <p:sp>
          <p:nvSpPr>
            <p:cNvPr id="513110" name="Text Box 86"/>
            <p:cNvSpPr txBox="1">
              <a:spLocks noChangeArrowheads="1"/>
            </p:cNvSpPr>
            <p:nvPr/>
          </p:nvSpPr>
          <p:spPr bwMode="auto">
            <a:xfrm>
              <a:off x="4176" y="2832"/>
              <a:ext cx="7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Slave</a:t>
              </a:r>
              <a:endParaRPr lang="en-US"/>
            </a:p>
          </p:txBody>
        </p:sp>
        <p:sp>
          <p:nvSpPr>
            <p:cNvPr id="513112" name="Text Box 88"/>
            <p:cNvSpPr txBox="1">
              <a:spLocks noChangeArrowheads="1"/>
            </p:cNvSpPr>
            <p:nvPr/>
          </p:nvSpPr>
          <p:spPr bwMode="auto">
            <a:xfrm>
              <a:off x="2736" y="123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X’</a:t>
              </a:r>
              <a:endParaRPr lang="en-US"/>
            </a:p>
          </p:txBody>
        </p:sp>
        <p:sp>
          <p:nvSpPr>
            <p:cNvPr id="513113" name="Text Box 89"/>
            <p:cNvSpPr txBox="1">
              <a:spLocks noChangeArrowheads="1"/>
            </p:cNvSpPr>
            <p:nvPr/>
          </p:nvSpPr>
          <p:spPr bwMode="auto">
            <a:xfrm>
              <a:off x="2736" y="181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X</a:t>
              </a:r>
              <a:endParaRPr lang="en-US"/>
            </a:p>
          </p:txBody>
        </p:sp>
      </p:grpSp>
      <p:sp>
        <p:nvSpPr>
          <p:cNvPr id="513116" name="Text Box 92"/>
          <p:cNvSpPr txBox="1">
            <a:spLocks noChangeArrowheads="1"/>
          </p:cNvSpPr>
          <p:nvPr/>
        </p:nvSpPr>
        <p:spPr bwMode="auto">
          <a:xfrm>
            <a:off x="533400" y="4908550"/>
            <a:ext cx="8153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When the clock is 1, the first flip flop (master) is enabled.</a:t>
            </a:r>
            <a:br>
              <a:rPr lang="en-US"/>
            </a:br>
            <a:r>
              <a:rPr lang="en-US"/>
              <a:t>When the clock is 0, the second flip flop (slave) is enabled.</a:t>
            </a:r>
            <a:br>
              <a:rPr lang="en-US"/>
            </a:br>
            <a:r>
              <a:rPr lang="en-US"/>
              <a:t>It is trailing-edge triggered.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C3C04-9962-4A35-B8AE-2A000B85F15A}" type="slidenum">
              <a:rPr lang="en-US"/>
              <a:pPr/>
              <a:t>13</a:t>
            </a:fld>
            <a:endParaRPr lang="en-US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 (</a:t>
            </a:r>
            <a:r>
              <a:rPr lang="en-US">
                <a:solidFill>
                  <a:schemeClr val="hlink"/>
                </a:solidFill>
              </a:rPr>
              <a:t>S</a:t>
            </a:r>
            <a:r>
              <a:rPr lang="en-US"/>
              <a:t>et-</a:t>
            </a:r>
            <a:r>
              <a:rPr lang="en-US">
                <a:solidFill>
                  <a:schemeClr val="hlink"/>
                </a:solidFill>
              </a:rPr>
              <a:t>R</a:t>
            </a:r>
            <a:r>
              <a:rPr lang="en-US"/>
              <a:t>eset) Flip Flop</a:t>
            </a:r>
          </a:p>
        </p:txBody>
      </p:sp>
      <p:grpSp>
        <p:nvGrpSpPr>
          <p:cNvPr id="523267" name="Group 3"/>
          <p:cNvGrpSpPr>
            <a:grpSpLocks/>
          </p:cNvGrpSpPr>
          <p:nvPr/>
        </p:nvGrpSpPr>
        <p:grpSpPr bwMode="auto">
          <a:xfrm>
            <a:off x="228600" y="1447800"/>
            <a:ext cx="1676400" cy="1981200"/>
            <a:chOff x="3312" y="912"/>
            <a:chExt cx="1056" cy="1248"/>
          </a:xfrm>
        </p:grpSpPr>
        <p:sp>
          <p:nvSpPr>
            <p:cNvPr id="523268" name="Rectangle 4"/>
            <p:cNvSpPr>
              <a:spLocks noChangeArrowheads="1"/>
            </p:cNvSpPr>
            <p:nvPr/>
          </p:nvSpPr>
          <p:spPr bwMode="auto">
            <a:xfrm>
              <a:off x="3552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69" name="Oval 5"/>
            <p:cNvSpPr>
              <a:spLocks noChangeArrowheads="1"/>
            </p:cNvSpPr>
            <p:nvPr/>
          </p:nvSpPr>
          <p:spPr bwMode="auto">
            <a:xfrm>
              <a:off x="3792" y="168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0" name="Line 6"/>
            <p:cNvSpPr>
              <a:spLocks noChangeShapeType="1"/>
            </p:cNvSpPr>
            <p:nvPr/>
          </p:nvSpPr>
          <p:spPr bwMode="auto">
            <a:xfrm>
              <a:off x="3840" y="17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1" name="Line 7"/>
            <p:cNvSpPr>
              <a:spLocks noChangeShapeType="1"/>
            </p:cNvSpPr>
            <p:nvPr/>
          </p:nvSpPr>
          <p:spPr bwMode="auto">
            <a:xfrm flipV="1">
              <a:off x="3744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2" name="Line 8"/>
            <p:cNvSpPr>
              <a:spLocks noChangeShapeType="1"/>
            </p:cNvSpPr>
            <p:nvPr/>
          </p:nvSpPr>
          <p:spPr bwMode="auto">
            <a:xfrm>
              <a:off x="3840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3" name="Line 9"/>
            <p:cNvSpPr>
              <a:spLocks noChangeShapeType="1"/>
            </p:cNvSpPr>
            <p:nvPr/>
          </p:nvSpPr>
          <p:spPr bwMode="auto">
            <a:xfrm>
              <a:off x="3312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4" name="Line 10"/>
            <p:cNvSpPr>
              <a:spLocks noChangeShapeType="1"/>
            </p:cNvSpPr>
            <p:nvPr/>
          </p:nvSpPr>
          <p:spPr bwMode="auto">
            <a:xfrm>
              <a:off x="4128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5" name="Line 11"/>
            <p:cNvSpPr>
              <a:spLocks noChangeShapeType="1"/>
            </p:cNvSpPr>
            <p:nvPr/>
          </p:nvSpPr>
          <p:spPr bwMode="auto">
            <a:xfrm>
              <a:off x="412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76" name="Text Box 12"/>
            <p:cNvSpPr txBox="1">
              <a:spLocks noChangeArrowheads="1"/>
            </p:cNvSpPr>
            <p:nvPr/>
          </p:nvSpPr>
          <p:spPr bwMode="auto">
            <a:xfrm>
              <a:off x="3504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</a:t>
              </a:r>
            </a:p>
          </p:txBody>
        </p:sp>
        <p:sp>
          <p:nvSpPr>
            <p:cNvPr id="523277" name="Text Box 13"/>
            <p:cNvSpPr txBox="1">
              <a:spLocks noChangeArrowheads="1"/>
            </p:cNvSpPr>
            <p:nvPr/>
          </p:nvSpPr>
          <p:spPr bwMode="auto">
            <a:xfrm>
              <a:off x="3888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3278" name="Text Box 14"/>
            <p:cNvSpPr txBox="1">
              <a:spLocks noChangeArrowheads="1"/>
            </p:cNvSpPr>
            <p:nvPr/>
          </p:nvSpPr>
          <p:spPr bwMode="auto">
            <a:xfrm>
              <a:off x="3888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3279" name="Text Box 15"/>
            <p:cNvSpPr txBox="1">
              <a:spLocks noChangeArrowheads="1"/>
            </p:cNvSpPr>
            <p:nvPr/>
          </p:nvSpPr>
          <p:spPr bwMode="auto">
            <a:xfrm>
              <a:off x="3504" y="191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  <p:sp>
          <p:nvSpPr>
            <p:cNvPr id="523280" name="Line 16"/>
            <p:cNvSpPr>
              <a:spLocks noChangeShapeType="1"/>
            </p:cNvSpPr>
            <p:nvPr/>
          </p:nvSpPr>
          <p:spPr bwMode="auto">
            <a:xfrm>
              <a:off x="3312" y="152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1" name="Text Box 17"/>
            <p:cNvSpPr txBox="1">
              <a:spLocks noChangeArrowheads="1"/>
            </p:cNvSpPr>
            <p:nvPr/>
          </p:nvSpPr>
          <p:spPr bwMode="auto">
            <a:xfrm>
              <a:off x="3504" y="138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</a:t>
              </a:r>
            </a:p>
          </p:txBody>
        </p:sp>
      </p:grpSp>
      <p:grpSp>
        <p:nvGrpSpPr>
          <p:cNvPr id="523282" name="Group 18"/>
          <p:cNvGrpSpPr>
            <a:grpSpLocks/>
          </p:cNvGrpSpPr>
          <p:nvPr/>
        </p:nvGrpSpPr>
        <p:grpSpPr bwMode="auto">
          <a:xfrm>
            <a:off x="2209800" y="1447800"/>
            <a:ext cx="1676400" cy="1981200"/>
            <a:chOff x="4560" y="912"/>
            <a:chExt cx="1056" cy="1248"/>
          </a:xfrm>
        </p:grpSpPr>
        <p:sp>
          <p:nvSpPr>
            <p:cNvPr id="523283" name="Rectangle 19"/>
            <p:cNvSpPr>
              <a:spLocks noChangeArrowheads="1"/>
            </p:cNvSpPr>
            <p:nvPr/>
          </p:nvSpPr>
          <p:spPr bwMode="auto">
            <a:xfrm>
              <a:off x="4800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4" name="Line 20"/>
            <p:cNvSpPr>
              <a:spLocks noChangeShapeType="1"/>
            </p:cNvSpPr>
            <p:nvPr/>
          </p:nvSpPr>
          <p:spPr bwMode="auto">
            <a:xfrm>
              <a:off x="5088" y="168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5" name="Line 21"/>
            <p:cNvSpPr>
              <a:spLocks noChangeShapeType="1"/>
            </p:cNvSpPr>
            <p:nvPr/>
          </p:nvSpPr>
          <p:spPr bwMode="auto">
            <a:xfrm flipV="1">
              <a:off x="4992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6" name="Line 22"/>
            <p:cNvSpPr>
              <a:spLocks noChangeShapeType="1"/>
            </p:cNvSpPr>
            <p:nvPr/>
          </p:nvSpPr>
          <p:spPr bwMode="auto">
            <a:xfrm>
              <a:off x="5088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7" name="Line 23"/>
            <p:cNvSpPr>
              <a:spLocks noChangeShapeType="1"/>
            </p:cNvSpPr>
            <p:nvPr/>
          </p:nvSpPr>
          <p:spPr bwMode="auto">
            <a:xfrm>
              <a:off x="4560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8" name="Line 24"/>
            <p:cNvSpPr>
              <a:spLocks noChangeShapeType="1"/>
            </p:cNvSpPr>
            <p:nvPr/>
          </p:nvSpPr>
          <p:spPr bwMode="auto">
            <a:xfrm>
              <a:off x="5376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9" name="Line 25"/>
            <p:cNvSpPr>
              <a:spLocks noChangeShapeType="1"/>
            </p:cNvSpPr>
            <p:nvPr/>
          </p:nvSpPr>
          <p:spPr bwMode="auto">
            <a:xfrm>
              <a:off x="5376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0" name="Text Box 26"/>
            <p:cNvSpPr txBox="1">
              <a:spLocks noChangeArrowheads="1"/>
            </p:cNvSpPr>
            <p:nvPr/>
          </p:nvSpPr>
          <p:spPr bwMode="auto">
            <a:xfrm>
              <a:off x="4752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</a:t>
              </a:r>
            </a:p>
          </p:txBody>
        </p:sp>
        <p:sp>
          <p:nvSpPr>
            <p:cNvPr id="523291" name="Text Box 27"/>
            <p:cNvSpPr txBox="1">
              <a:spLocks noChangeArrowheads="1"/>
            </p:cNvSpPr>
            <p:nvPr/>
          </p:nvSpPr>
          <p:spPr bwMode="auto">
            <a:xfrm>
              <a:off x="5136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3292" name="Text Box 28"/>
            <p:cNvSpPr txBox="1">
              <a:spLocks noChangeArrowheads="1"/>
            </p:cNvSpPr>
            <p:nvPr/>
          </p:nvSpPr>
          <p:spPr bwMode="auto">
            <a:xfrm>
              <a:off x="5136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3293" name="Text Box 29"/>
            <p:cNvSpPr txBox="1">
              <a:spLocks noChangeArrowheads="1"/>
            </p:cNvSpPr>
            <p:nvPr/>
          </p:nvSpPr>
          <p:spPr bwMode="auto">
            <a:xfrm>
              <a:off x="4752" y="191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  <p:sp>
          <p:nvSpPr>
            <p:cNvPr id="523294" name="Line 30"/>
            <p:cNvSpPr>
              <a:spLocks noChangeShapeType="1"/>
            </p:cNvSpPr>
            <p:nvPr/>
          </p:nvSpPr>
          <p:spPr bwMode="auto">
            <a:xfrm>
              <a:off x="4560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5" name="Text Box 31"/>
            <p:cNvSpPr txBox="1">
              <a:spLocks noChangeArrowheads="1"/>
            </p:cNvSpPr>
            <p:nvPr/>
          </p:nvSpPr>
          <p:spPr bwMode="auto">
            <a:xfrm>
              <a:off x="4752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</a:t>
              </a:r>
            </a:p>
          </p:txBody>
        </p:sp>
      </p:grpSp>
      <p:graphicFrame>
        <p:nvGraphicFramePr>
          <p:cNvPr id="52329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73259"/>
              </p:ext>
            </p:extLst>
          </p:nvPr>
        </p:nvGraphicFramePr>
        <p:xfrm>
          <a:off x="228600" y="3429000"/>
          <a:ext cx="2057400" cy="2743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533400"/>
                <a:gridCol w="7620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Q(t)</a:t>
                      </a:r>
                    </a:p>
                  </a:txBody>
                  <a:tcPr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Q(t+1)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334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63257"/>
              </p:ext>
            </p:extLst>
          </p:nvPr>
        </p:nvGraphicFramePr>
        <p:xfrm>
          <a:off x="2362200" y="3429000"/>
          <a:ext cx="1524000" cy="15240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7620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Q(t+1)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Q(t)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3365" name="Group 101"/>
          <p:cNvGrpSpPr>
            <a:grpSpLocks/>
          </p:cNvGrpSpPr>
          <p:nvPr/>
        </p:nvGrpSpPr>
        <p:grpSpPr bwMode="auto">
          <a:xfrm>
            <a:off x="5029200" y="1371600"/>
            <a:ext cx="3505200" cy="1447800"/>
            <a:chOff x="3312" y="2880"/>
            <a:chExt cx="2208" cy="912"/>
          </a:xfrm>
        </p:grpSpPr>
        <p:sp>
          <p:nvSpPr>
            <p:cNvPr id="523366" name="Oval 102"/>
            <p:cNvSpPr>
              <a:spLocks noChangeArrowheads="1"/>
            </p:cNvSpPr>
            <p:nvPr/>
          </p:nvSpPr>
          <p:spPr bwMode="auto">
            <a:xfrm>
              <a:off x="4080" y="3120"/>
              <a:ext cx="672" cy="43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67" name="Oval 103"/>
            <p:cNvSpPr>
              <a:spLocks noChangeArrowheads="1"/>
            </p:cNvSpPr>
            <p:nvPr/>
          </p:nvSpPr>
          <p:spPr bwMode="auto">
            <a:xfrm>
              <a:off x="4896" y="3168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68" name="Oval 104"/>
            <p:cNvSpPr>
              <a:spLocks noChangeArrowheads="1"/>
            </p:cNvSpPr>
            <p:nvPr/>
          </p:nvSpPr>
          <p:spPr bwMode="auto">
            <a:xfrm>
              <a:off x="3600" y="3168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69" name="Oval 105"/>
            <p:cNvSpPr>
              <a:spLocks noChangeArrowheads="1"/>
            </p:cNvSpPr>
            <p:nvPr/>
          </p:nvSpPr>
          <p:spPr bwMode="auto">
            <a:xfrm>
              <a:off x="3840" y="3168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0" name="Text Box 106"/>
            <p:cNvSpPr txBox="1">
              <a:spLocks noChangeArrowheads="1"/>
            </p:cNvSpPr>
            <p:nvPr/>
          </p:nvSpPr>
          <p:spPr bwMode="auto">
            <a:xfrm>
              <a:off x="3888" y="321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23371" name="Oval 107"/>
            <p:cNvSpPr>
              <a:spLocks noChangeArrowheads="1"/>
            </p:cNvSpPr>
            <p:nvPr/>
          </p:nvSpPr>
          <p:spPr bwMode="auto">
            <a:xfrm>
              <a:off x="4656" y="3168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2" name="Text Box 108"/>
            <p:cNvSpPr txBox="1">
              <a:spLocks noChangeArrowheads="1"/>
            </p:cNvSpPr>
            <p:nvPr/>
          </p:nvSpPr>
          <p:spPr bwMode="auto">
            <a:xfrm>
              <a:off x="4704" y="3216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23373" name="Line 109"/>
            <p:cNvSpPr>
              <a:spLocks noChangeShapeType="1"/>
            </p:cNvSpPr>
            <p:nvPr/>
          </p:nvSpPr>
          <p:spPr bwMode="auto">
            <a:xfrm>
              <a:off x="3792" y="3168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4" name="Line 110"/>
            <p:cNvSpPr>
              <a:spLocks noChangeShapeType="1"/>
            </p:cNvSpPr>
            <p:nvPr/>
          </p:nvSpPr>
          <p:spPr bwMode="auto">
            <a:xfrm flipV="1">
              <a:off x="4944" y="3168"/>
              <a:ext cx="48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5" name="Line 111"/>
            <p:cNvSpPr>
              <a:spLocks noChangeShapeType="1"/>
            </p:cNvSpPr>
            <p:nvPr/>
          </p:nvSpPr>
          <p:spPr bwMode="auto">
            <a:xfrm>
              <a:off x="4608" y="3168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6" name="Line 112"/>
            <p:cNvSpPr>
              <a:spLocks noChangeShapeType="1"/>
            </p:cNvSpPr>
            <p:nvPr/>
          </p:nvSpPr>
          <p:spPr bwMode="auto">
            <a:xfrm>
              <a:off x="4128" y="3456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77" name="Text Box 113"/>
            <p:cNvSpPr txBox="1">
              <a:spLocks noChangeArrowheads="1"/>
            </p:cNvSpPr>
            <p:nvPr/>
          </p:nvSpPr>
          <p:spPr bwMode="auto">
            <a:xfrm>
              <a:off x="4224" y="3542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01</a:t>
              </a:r>
            </a:p>
          </p:txBody>
        </p:sp>
        <p:sp>
          <p:nvSpPr>
            <p:cNvPr id="523378" name="Text Box 114"/>
            <p:cNvSpPr txBox="1">
              <a:spLocks noChangeArrowheads="1"/>
            </p:cNvSpPr>
            <p:nvPr/>
          </p:nvSpPr>
          <p:spPr bwMode="auto">
            <a:xfrm>
              <a:off x="4224" y="288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10</a:t>
              </a:r>
            </a:p>
          </p:txBody>
        </p:sp>
        <p:sp>
          <p:nvSpPr>
            <p:cNvPr id="523379" name="Text Box 115"/>
            <p:cNvSpPr txBox="1">
              <a:spLocks noChangeArrowheads="1"/>
            </p:cNvSpPr>
            <p:nvPr/>
          </p:nvSpPr>
          <p:spPr bwMode="auto">
            <a:xfrm>
              <a:off x="3312" y="3110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00</a:t>
              </a:r>
              <a:br>
                <a:rPr lang="en-US" sz="2000" b="1"/>
              </a:br>
              <a:r>
                <a:rPr lang="en-US" sz="2000" b="1"/>
                <a:t>01</a:t>
              </a:r>
            </a:p>
          </p:txBody>
        </p:sp>
        <p:sp>
          <p:nvSpPr>
            <p:cNvPr id="523380" name="Text Box 116"/>
            <p:cNvSpPr txBox="1">
              <a:spLocks noChangeArrowheads="1"/>
            </p:cNvSpPr>
            <p:nvPr/>
          </p:nvSpPr>
          <p:spPr bwMode="auto">
            <a:xfrm>
              <a:off x="5136" y="3120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00</a:t>
              </a:r>
              <a:br>
                <a:rPr lang="en-US" sz="2000" b="1"/>
              </a:br>
              <a:r>
                <a:rPr lang="en-US" sz="2000" b="1"/>
                <a:t>10</a:t>
              </a:r>
            </a:p>
          </p:txBody>
        </p:sp>
        <p:sp>
          <p:nvSpPr>
            <p:cNvPr id="523381" name="Text Box 117"/>
            <p:cNvSpPr txBox="1">
              <a:spLocks noChangeArrowheads="1"/>
            </p:cNvSpPr>
            <p:nvPr/>
          </p:nvSpPr>
          <p:spPr bwMode="auto">
            <a:xfrm>
              <a:off x="4176" y="321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SR</a:t>
              </a:r>
            </a:p>
          </p:txBody>
        </p:sp>
      </p:grpSp>
      <p:sp>
        <p:nvSpPr>
          <p:cNvPr id="523382" name="Text Box 118"/>
          <p:cNvSpPr txBox="1">
            <a:spLocks noChangeArrowheads="1"/>
          </p:cNvSpPr>
          <p:nvPr/>
        </p:nvSpPr>
        <p:spPr bwMode="auto">
          <a:xfrm>
            <a:off x="5029200" y="5257800"/>
            <a:ext cx="3429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Q(t+1) = </a:t>
            </a:r>
            <a:r>
              <a:rPr lang="en-US" sz="2000" b="1" dirty="0"/>
              <a:t>S + R</a:t>
            </a:r>
            <a:r>
              <a:rPr lang="en-US" sz="2000" b="1" dirty="0" smtClean="0"/>
              <a:t>’</a:t>
            </a:r>
            <a:r>
              <a:rPr lang="en-US" sz="2000" b="1" dirty="0"/>
              <a:t> Q(t</a:t>
            </a:r>
            <a:r>
              <a:rPr lang="en-US" sz="2000" b="1" dirty="0" smtClean="0"/>
              <a:t>)</a:t>
            </a:r>
            <a:endParaRPr lang="en-US" sz="2000" b="1" dirty="0"/>
          </a:p>
          <a:p>
            <a:pPr algn="ctr">
              <a:spcBef>
                <a:spcPct val="50000"/>
              </a:spcBef>
            </a:pPr>
            <a:r>
              <a:rPr lang="en-US" sz="2000" b="1" dirty="0" smtClean="0"/>
              <a:t>SR =/= 1</a:t>
            </a:r>
            <a:endParaRPr lang="en-US" sz="2000" b="1" dirty="0"/>
          </a:p>
        </p:txBody>
      </p:sp>
      <p:sp>
        <p:nvSpPr>
          <p:cNvPr id="523383" name="Text Box 119"/>
          <p:cNvSpPr txBox="1">
            <a:spLocks noChangeArrowheads="1"/>
          </p:cNvSpPr>
          <p:nvPr/>
        </p:nvSpPr>
        <p:spPr bwMode="auto">
          <a:xfrm>
            <a:off x="3886200" y="4632325"/>
            <a:ext cx="16002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not allowed</a:t>
            </a:r>
          </a:p>
        </p:txBody>
      </p:sp>
      <p:sp>
        <p:nvSpPr>
          <p:cNvPr id="523384" name="Text Box 120"/>
          <p:cNvSpPr txBox="1">
            <a:spLocks noChangeArrowheads="1"/>
          </p:cNvSpPr>
          <p:nvPr/>
        </p:nvSpPr>
        <p:spPr bwMode="auto">
          <a:xfrm>
            <a:off x="2133600" y="5562600"/>
            <a:ext cx="1219200" cy="7016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not allowed</a:t>
            </a:r>
          </a:p>
        </p:txBody>
      </p:sp>
      <p:grpSp>
        <p:nvGrpSpPr>
          <p:cNvPr id="523385" name="Group 121"/>
          <p:cNvGrpSpPr>
            <a:grpSpLocks/>
          </p:cNvGrpSpPr>
          <p:nvPr/>
        </p:nvGrpSpPr>
        <p:grpSpPr bwMode="auto">
          <a:xfrm>
            <a:off x="5029200" y="2955925"/>
            <a:ext cx="3048000" cy="1768475"/>
            <a:chOff x="432" y="912"/>
            <a:chExt cx="1920" cy="1114"/>
          </a:xfrm>
        </p:grpSpPr>
        <p:sp>
          <p:nvSpPr>
            <p:cNvPr id="523386" name="Text Box 122"/>
            <p:cNvSpPr txBox="1">
              <a:spLocks noChangeArrowheads="1"/>
            </p:cNvSpPr>
            <p:nvPr/>
          </p:nvSpPr>
          <p:spPr bwMode="auto">
            <a:xfrm>
              <a:off x="605" y="912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SR</a:t>
              </a:r>
            </a:p>
          </p:txBody>
        </p:sp>
        <p:sp>
          <p:nvSpPr>
            <p:cNvPr id="523387" name="Text Box 123"/>
            <p:cNvSpPr txBox="1">
              <a:spLocks noChangeArrowheads="1"/>
            </p:cNvSpPr>
            <p:nvPr/>
          </p:nvSpPr>
          <p:spPr bwMode="auto">
            <a:xfrm>
              <a:off x="432" y="1066"/>
              <a:ext cx="3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algn="ctr" eaLnBrk="1" hangingPunct="1">
                <a:spcBef>
                  <a:spcPct val="20000"/>
                </a:spcBef>
                <a:buClr>
                  <a:srgbClr val="3333CC"/>
                </a:buClr>
                <a:buSzPct val="80000"/>
              </a:pPr>
              <a:r>
                <a:rPr lang="en-US" sz="1400" b="1" dirty="0">
                  <a:solidFill>
                    <a:srgbClr val="000000"/>
                  </a:solidFill>
                </a:rPr>
                <a:t>Q(t)</a:t>
              </a:r>
            </a:p>
          </p:txBody>
        </p:sp>
        <p:sp>
          <p:nvSpPr>
            <p:cNvPr id="523388" name="Text Box 124"/>
            <p:cNvSpPr txBox="1">
              <a:spLocks noChangeArrowheads="1"/>
            </p:cNvSpPr>
            <p:nvPr/>
          </p:nvSpPr>
          <p:spPr bwMode="auto">
            <a:xfrm>
              <a:off x="816" y="106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00</a:t>
              </a:r>
            </a:p>
          </p:txBody>
        </p:sp>
        <p:sp>
          <p:nvSpPr>
            <p:cNvPr id="523389" name="Text Box 125"/>
            <p:cNvSpPr txBox="1">
              <a:spLocks noChangeArrowheads="1"/>
            </p:cNvSpPr>
            <p:nvPr/>
          </p:nvSpPr>
          <p:spPr bwMode="auto">
            <a:xfrm>
              <a:off x="816" y="1335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 </a:t>
              </a:r>
              <a:endParaRPr lang="en-US" b="1" baseline="-25000"/>
            </a:p>
          </p:txBody>
        </p:sp>
        <p:sp>
          <p:nvSpPr>
            <p:cNvPr id="523390" name="Rectangle 126"/>
            <p:cNvSpPr>
              <a:spLocks noChangeArrowheads="1"/>
            </p:cNvSpPr>
            <p:nvPr/>
          </p:nvSpPr>
          <p:spPr bwMode="auto">
            <a:xfrm>
              <a:off x="816" y="125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1" name="Rectangle 127"/>
            <p:cNvSpPr>
              <a:spLocks noChangeArrowheads="1"/>
            </p:cNvSpPr>
            <p:nvPr/>
          </p:nvSpPr>
          <p:spPr bwMode="auto">
            <a:xfrm>
              <a:off x="816" y="164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2" name="Rectangle 128"/>
            <p:cNvSpPr>
              <a:spLocks noChangeArrowheads="1"/>
            </p:cNvSpPr>
            <p:nvPr/>
          </p:nvSpPr>
          <p:spPr bwMode="auto">
            <a:xfrm>
              <a:off x="1200" y="125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3" name="Rectangle 129"/>
            <p:cNvSpPr>
              <a:spLocks noChangeArrowheads="1"/>
            </p:cNvSpPr>
            <p:nvPr/>
          </p:nvSpPr>
          <p:spPr bwMode="auto">
            <a:xfrm>
              <a:off x="1200" y="164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4" name="Line 130"/>
            <p:cNvSpPr>
              <a:spLocks noChangeShapeType="1"/>
            </p:cNvSpPr>
            <p:nvPr/>
          </p:nvSpPr>
          <p:spPr bwMode="auto">
            <a:xfrm>
              <a:off x="576" y="101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5" name="Text Box 131"/>
            <p:cNvSpPr txBox="1">
              <a:spLocks noChangeArrowheads="1"/>
            </p:cNvSpPr>
            <p:nvPr/>
          </p:nvSpPr>
          <p:spPr bwMode="auto">
            <a:xfrm>
              <a:off x="1200" y="106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01</a:t>
              </a:r>
            </a:p>
          </p:txBody>
        </p:sp>
        <p:sp>
          <p:nvSpPr>
            <p:cNvPr id="523396" name="Text Box 132"/>
            <p:cNvSpPr txBox="1">
              <a:spLocks noChangeArrowheads="1"/>
            </p:cNvSpPr>
            <p:nvPr/>
          </p:nvSpPr>
          <p:spPr bwMode="auto">
            <a:xfrm>
              <a:off x="480" y="134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523397" name="Rectangle 133"/>
            <p:cNvSpPr>
              <a:spLocks noChangeArrowheads="1"/>
            </p:cNvSpPr>
            <p:nvPr/>
          </p:nvSpPr>
          <p:spPr bwMode="auto">
            <a:xfrm>
              <a:off x="1584" y="125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8" name="Rectangle 134"/>
            <p:cNvSpPr>
              <a:spLocks noChangeArrowheads="1"/>
            </p:cNvSpPr>
            <p:nvPr/>
          </p:nvSpPr>
          <p:spPr bwMode="auto">
            <a:xfrm>
              <a:off x="1584" y="164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9" name="Rectangle 135"/>
            <p:cNvSpPr>
              <a:spLocks noChangeArrowheads="1"/>
            </p:cNvSpPr>
            <p:nvPr/>
          </p:nvSpPr>
          <p:spPr bwMode="auto">
            <a:xfrm>
              <a:off x="1968" y="1258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00" name="Rectangle 136"/>
            <p:cNvSpPr>
              <a:spLocks noChangeArrowheads="1"/>
            </p:cNvSpPr>
            <p:nvPr/>
          </p:nvSpPr>
          <p:spPr bwMode="auto">
            <a:xfrm>
              <a:off x="1968" y="1642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01" name="Text Box 137"/>
            <p:cNvSpPr txBox="1">
              <a:spLocks noChangeArrowheads="1"/>
            </p:cNvSpPr>
            <p:nvPr/>
          </p:nvSpPr>
          <p:spPr bwMode="auto">
            <a:xfrm>
              <a:off x="1584" y="106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11</a:t>
              </a:r>
            </a:p>
          </p:txBody>
        </p:sp>
        <p:sp>
          <p:nvSpPr>
            <p:cNvPr id="523402" name="Text Box 138"/>
            <p:cNvSpPr txBox="1">
              <a:spLocks noChangeArrowheads="1"/>
            </p:cNvSpPr>
            <p:nvPr/>
          </p:nvSpPr>
          <p:spPr bwMode="auto">
            <a:xfrm>
              <a:off x="1968" y="1066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10</a:t>
              </a:r>
            </a:p>
          </p:txBody>
        </p:sp>
        <p:sp>
          <p:nvSpPr>
            <p:cNvPr id="523403" name="Text Box 139"/>
            <p:cNvSpPr txBox="1">
              <a:spLocks noChangeArrowheads="1"/>
            </p:cNvSpPr>
            <p:nvPr/>
          </p:nvSpPr>
          <p:spPr bwMode="auto">
            <a:xfrm>
              <a:off x="816" y="171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 b="1" baseline="-25000"/>
            </a:p>
          </p:txBody>
        </p:sp>
        <p:sp>
          <p:nvSpPr>
            <p:cNvPr id="523404" name="Text Box 140"/>
            <p:cNvSpPr txBox="1">
              <a:spLocks noChangeArrowheads="1"/>
            </p:cNvSpPr>
            <p:nvPr/>
          </p:nvSpPr>
          <p:spPr bwMode="auto">
            <a:xfrm>
              <a:off x="1200" y="1335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 </a:t>
              </a:r>
              <a:endParaRPr lang="en-US" sz="2800" b="1" baseline="-25000"/>
            </a:p>
          </p:txBody>
        </p:sp>
        <p:sp>
          <p:nvSpPr>
            <p:cNvPr id="523405" name="Text Box 141"/>
            <p:cNvSpPr txBox="1">
              <a:spLocks noChangeArrowheads="1"/>
            </p:cNvSpPr>
            <p:nvPr/>
          </p:nvSpPr>
          <p:spPr bwMode="auto">
            <a:xfrm>
              <a:off x="1584" y="1335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X</a:t>
              </a:r>
              <a:endParaRPr lang="en-US" b="1" baseline="-25000"/>
            </a:p>
          </p:txBody>
        </p:sp>
        <p:sp>
          <p:nvSpPr>
            <p:cNvPr id="523406" name="Text Box 142"/>
            <p:cNvSpPr txBox="1">
              <a:spLocks noChangeArrowheads="1"/>
            </p:cNvSpPr>
            <p:nvPr/>
          </p:nvSpPr>
          <p:spPr bwMode="auto">
            <a:xfrm>
              <a:off x="1968" y="1335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 b="1" baseline="-25000"/>
            </a:p>
          </p:txBody>
        </p:sp>
        <p:sp>
          <p:nvSpPr>
            <p:cNvPr id="523407" name="Text Box 143"/>
            <p:cNvSpPr txBox="1">
              <a:spLocks noChangeArrowheads="1"/>
            </p:cNvSpPr>
            <p:nvPr/>
          </p:nvSpPr>
          <p:spPr bwMode="auto">
            <a:xfrm>
              <a:off x="1200" y="171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 </a:t>
              </a:r>
              <a:endParaRPr lang="en-US" b="1" baseline="-25000"/>
            </a:p>
          </p:txBody>
        </p:sp>
        <p:sp>
          <p:nvSpPr>
            <p:cNvPr id="523408" name="Text Box 144"/>
            <p:cNvSpPr txBox="1">
              <a:spLocks noChangeArrowheads="1"/>
            </p:cNvSpPr>
            <p:nvPr/>
          </p:nvSpPr>
          <p:spPr bwMode="auto">
            <a:xfrm>
              <a:off x="1584" y="171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X</a:t>
              </a:r>
              <a:endParaRPr lang="en-US" b="1" baseline="-25000"/>
            </a:p>
          </p:txBody>
        </p:sp>
        <p:sp>
          <p:nvSpPr>
            <p:cNvPr id="523409" name="Text Box 145"/>
            <p:cNvSpPr txBox="1">
              <a:spLocks noChangeArrowheads="1"/>
            </p:cNvSpPr>
            <p:nvPr/>
          </p:nvSpPr>
          <p:spPr bwMode="auto">
            <a:xfrm>
              <a:off x="1968" y="1719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 b="1" baseline="-25000"/>
            </a:p>
          </p:txBody>
        </p:sp>
        <p:sp>
          <p:nvSpPr>
            <p:cNvPr id="523410" name="Text Box 146"/>
            <p:cNvSpPr txBox="1">
              <a:spLocks noChangeArrowheads="1"/>
            </p:cNvSpPr>
            <p:nvPr/>
          </p:nvSpPr>
          <p:spPr bwMode="auto">
            <a:xfrm>
              <a:off x="480" y="1728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23411" name="AutoShape 147"/>
            <p:cNvSpPr>
              <a:spLocks noChangeArrowheads="1"/>
            </p:cNvSpPr>
            <p:nvPr/>
          </p:nvSpPr>
          <p:spPr bwMode="auto">
            <a:xfrm>
              <a:off x="1680" y="1344"/>
              <a:ext cx="576" cy="57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3412" name="Group 148"/>
            <p:cNvGrpSpPr>
              <a:grpSpLocks/>
            </p:cNvGrpSpPr>
            <p:nvPr/>
          </p:nvGrpSpPr>
          <p:grpSpPr bwMode="auto">
            <a:xfrm>
              <a:off x="2016" y="1680"/>
              <a:ext cx="336" cy="288"/>
              <a:chOff x="3024" y="2112"/>
              <a:chExt cx="432" cy="288"/>
            </a:xfrm>
          </p:grpSpPr>
          <p:sp>
            <p:nvSpPr>
              <p:cNvPr id="523413" name="AutoShape 149"/>
              <p:cNvSpPr>
                <a:spLocks/>
              </p:cNvSpPr>
              <p:nvPr/>
            </p:nvSpPr>
            <p:spPr bwMode="auto">
              <a:xfrm>
                <a:off x="3024" y="2112"/>
                <a:ext cx="96" cy="288"/>
              </a:xfrm>
              <a:prstGeom prst="leftBracket">
                <a:avLst>
                  <a:gd name="adj" fmla="val 52083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14" name="Line 150"/>
              <p:cNvSpPr>
                <a:spLocks noChangeShapeType="1"/>
              </p:cNvSpPr>
              <p:nvPr/>
            </p:nvSpPr>
            <p:spPr bwMode="auto">
              <a:xfrm>
                <a:off x="3120" y="21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15" name="Line 151"/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3416" name="Group 152"/>
            <p:cNvGrpSpPr>
              <a:grpSpLocks/>
            </p:cNvGrpSpPr>
            <p:nvPr/>
          </p:nvGrpSpPr>
          <p:grpSpPr bwMode="auto">
            <a:xfrm rot="10800000">
              <a:off x="816" y="1680"/>
              <a:ext cx="336" cy="288"/>
              <a:chOff x="3024" y="2112"/>
              <a:chExt cx="432" cy="288"/>
            </a:xfrm>
          </p:grpSpPr>
          <p:sp>
            <p:nvSpPr>
              <p:cNvPr id="523417" name="AutoShape 153"/>
              <p:cNvSpPr>
                <a:spLocks/>
              </p:cNvSpPr>
              <p:nvPr/>
            </p:nvSpPr>
            <p:spPr bwMode="auto">
              <a:xfrm>
                <a:off x="3024" y="2112"/>
                <a:ext cx="96" cy="288"/>
              </a:xfrm>
              <a:prstGeom prst="leftBracket">
                <a:avLst>
                  <a:gd name="adj" fmla="val 52083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18" name="Line 154"/>
              <p:cNvSpPr>
                <a:spLocks noChangeShapeType="1"/>
              </p:cNvSpPr>
              <p:nvPr/>
            </p:nvSpPr>
            <p:spPr bwMode="auto">
              <a:xfrm>
                <a:off x="3120" y="21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3419" name="Line 155"/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82832-541D-46FB-94A5-F82D6B883734}" type="slidenum">
              <a:rPr lang="en-US"/>
              <a:pPr/>
              <a:t>14</a:t>
            </a:fld>
            <a:endParaRPr lang="en-US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Diagram of SR Flip Flop</a:t>
            </a:r>
          </a:p>
        </p:txBody>
      </p:sp>
      <p:sp>
        <p:nvSpPr>
          <p:cNvPr id="524291" name="Line 3"/>
          <p:cNvSpPr>
            <a:spLocks noChangeShapeType="1"/>
          </p:cNvSpPr>
          <p:nvPr/>
        </p:nvSpPr>
        <p:spPr bwMode="auto">
          <a:xfrm>
            <a:off x="14478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2" name="Line 4"/>
          <p:cNvSpPr>
            <a:spLocks noChangeShapeType="1"/>
          </p:cNvSpPr>
          <p:nvPr/>
        </p:nvSpPr>
        <p:spPr bwMode="auto">
          <a:xfrm>
            <a:off x="2057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3" name="Line 5"/>
          <p:cNvSpPr>
            <a:spLocks noChangeShapeType="1"/>
          </p:cNvSpPr>
          <p:nvPr/>
        </p:nvSpPr>
        <p:spPr bwMode="auto">
          <a:xfrm>
            <a:off x="1447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4" name="Line 6"/>
          <p:cNvSpPr>
            <a:spLocks noChangeShapeType="1"/>
          </p:cNvSpPr>
          <p:nvPr/>
        </p:nvSpPr>
        <p:spPr bwMode="auto">
          <a:xfrm>
            <a:off x="1066800" y="2133600"/>
            <a:ext cx="377825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5" name="Line 7"/>
          <p:cNvSpPr>
            <a:spLocks noChangeShapeType="1"/>
          </p:cNvSpPr>
          <p:nvPr/>
        </p:nvSpPr>
        <p:spPr bwMode="auto">
          <a:xfrm>
            <a:off x="1219200" y="2895600"/>
            <a:ext cx="1066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6" name="Line 8"/>
          <p:cNvSpPr>
            <a:spLocks noChangeShapeType="1"/>
          </p:cNvSpPr>
          <p:nvPr/>
        </p:nvSpPr>
        <p:spPr bwMode="auto">
          <a:xfrm flipV="1">
            <a:off x="1219200" y="2514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7" name="Line 9"/>
          <p:cNvSpPr>
            <a:spLocks noChangeShapeType="1"/>
          </p:cNvSpPr>
          <p:nvPr/>
        </p:nvSpPr>
        <p:spPr bwMode="auto">
          <a:xfrm>
            <a:off x="2286000" y="2514600"/>
            <a:ext cx="6477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8" name="Line 10"/>
          <p:cNvSpPr>
            <a:spLocks noChangeShapeType="1"/>
          </p:cNvSpPr>
          <p:nvPr/>
        </p:nvSpPr>
        <p:spPr bwMode="auto">
          <a:xfrm>
            <a:off x="1066800" y="36576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299" name="Line 11"/>
          <p:cNvSpPr>
            <a:spLocks noChangeShapeType="1"/>
          </p:cNvSpPr>
          <p:nvPr/>
        </p:nvSpPr>
        <p:spPr bwMode="auto">
          <a:xfrm flipV="1">
            <a:off x="35052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0" name="Line 12"/>
          <p:cNvSpPr>
            <a:spLocks noChangeShapeType="1"/>
          </p:cNvSpPr>
          <p:nvPr/>
        </p:nvSpPr>
        <p:spPr bwMode="auto">
          <a:xfrm>
            <a:off x="4724400" y="3657600"/>
            <a:ext cx="2362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1" name="Line 13"/>
          <p:cNvSpPr>
            <a:spLocks noChangeShapeType="1"/>
          </p:cNvSpPr>
          <p:nvPr/>
        </p:nvSpPr>
        <p:spPr bwMode="auto">
          <a:xfrm flipV="1">
            <a:off x="83058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2" name="Line 14"/>
          <p:cNvSpPr>
            <a:spLocks noChangeShapeType="1"/>
          </p:cNvSpPr>
          <p:nvPr/>
        </p:nvSpPr>
        <p:spPr bwMode="auto">
          <a:xfrm>
            <a:off x="8305800" y="36576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3" name="Line 15"/>
          <p:cNvSpPr>
            <a:spLocks noChangeShapeType="1"/>
          </p:cNvSpPr>
          <p:nvPr/>
        </p:nvSpPr>
        <p:spPr bwMode="auto">
          <a:xfrm>
            <a:off x="1066800" y="40386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4" name="Line 16"/>
          <p:cNvSpPr>
            <a:spLocks noChangeShapeType="1"/>
          </p:cNvSpPr>
          <p:nvPr/>
        </p:nvSpPr>
        <p:spPr bwMode="auto">
          <a:xfrm flipV="1">
            <a:off x="35052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5" name="Line 17"/>
          <p:cNvSpPr>
            <a:spLocks noChangeShapeType="1"/>
          </p:cNvSpPr>
          <p:nvPr/>
        </p:nvSpPr>
        <p:spPr bwMode="auto">
          <a:xfrm>
            <a:off x="3505200" y="4419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6" name="Line 18"/>
          <p:cNvSpPr>
            <a:spLocks noChangeShapeType="1"/>
          </p:cNvSpPr>
          <p:nvPr/>
        </p:nvSpPr>
        <p:spPr bwMode="auto">
          <a:xfrm flipV="1">
            <a:off x="83820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7" name="Line 19"/>
          <p:cNvSpPr>
            <a:spLocks noChangeShapeType="1"/>
          </p:cNvSpPr>
          <p:nvPr/>
        </p:nvSpPr>
        <p:spPr bwMode="auto">
          <a:xfrm>
            <a:off x="8382000" y="4038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8" name="Rectangle 20" descr="Wide downward diagonal"/>
          <p:cNvSpPr>
            <a:spLocks noChangeArrowheads="1"/>
          </p:cNvSpPr>
          <p:nvPr/>
        </p:nvSpPr>
        <p:spPr bwMode="auto">
          <a:xfrm>
            <a:off x="1066800" y="4800600"/>
            <a:ext cx="2286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09" name="Line 21"/>
          <p:cNvSpPr>
            <a:spLocks noChangeShapeType="1"/>
          </p:cNvSpPr>
          <p:nvPr/>
        </p:nvSpPr>
        <p:spPr bwMode="auto">
          <a:xfrm>
            <a:off x="20574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10" name="Line 22"/>
          <p:cNvSpPr>
            <a:spLocks noChangeShapeType="1"/>
          </p:cNvSpPr>
          <p:nvPr/>
        </p:nvSpPr>
        <p:spPr bwMode="auto">
          <a:xfrm>
            <a:off x="32766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11" name="Line 23"/>
          <p:cNvSpPr>
            <a:spLocks noChangeShapeType="1"/>
          </p:cNvSpPr>
          <p:nvPr/>
        </p:nvSpPr>
        <p:spPr bwMode="auto">
          <a:xfrm>
            <a:off x="44958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12" name="Line 24"/>
          <p:cNvSpPr>
            <a:spLocks noChangeShapeType="1"/>
          </p:cNvSpPr>
          <p:nvPr/>
        </p:nvSpPr>
        <p:spPr bwMode="auto">
          <a:xfrm>
            <a:off x="69342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13" name="Line 25"/>
          <p:cNvSpPr>
            <a:spLocks noChangeShapeType="1"/>
          </p:cNvSpPr>
          <p:nvPr/>
        </p:nvSpPr>
        <p:spPr bwMode="auto">
          <a:xfrm>
            <a:off x="81534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14" name="Text Box 26"/>
          <p:cNvSpPr txBox="1">
            <a:spLocks noChangeArrowheads="1"/>
          </p:cNvSpPr>
          <p:nvPr/>
        </p:nvSpPr>
        <p:spPr bwMode="auto">
          <a:xfrm>
            <a:off x="228600" y="1752600"/>
            <a:ext cx="914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24315" name="Text Box 27"/>
          <p:cNvSpPr txBox="1">
            <a:spLocks noChangeArrowheads="1"/>
          </p:cNvSpPr>
          <p:nvPr/>
        </p:nvSpPr>
        <p:spPr bwMode="auto">
          <a:xfrm>
            <a:off x="304800" y="2514600"/>
            <a:ext cx="8382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CLR’</a:t>
            </a:r>
            <a:endParaRPr lang="en-US"/>
          </a:p>
        </p:txBody>
      </p:sp>
      <p:sp>
        <p:nvSpPr>
          <p:cNvPr id="524316" name="Text Box 28"/>
          <p:cNvSpPr txBox="1">
            <a:spLocks noChangeArrowheads="1"/>
          </p:cNvSpPr>
          <p:nvPr/>
        </p:nvSpPr>
        <p:spPr bwMode="auto">
          <a:xfrm>
            <a:off x="609600" y="3260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S</a:t>
            </a:r>
            <a:endParaRPr lang="en-US"/>
          </a:p>
        </p:txBody>
      </p:sp>
      <p:sp>
        <p:nvSpPr>
          <p:cNvPr id="524317" name="Text Box 29"/>
          <p:cNvSpPr txBox="1">
            <a:spLocks noChangeArrowheads="1"/>
          </p:cNvSpPr>
          <p:nvPr/>
        </p:nvSpPr>
        <p:spPr bwMode="auto">
          <a:xfrm>
            <a:off x="609600" y="4022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R</a:t>
            </a:r>
            <a:endParaRPr lang="en-US"/>
          </a:p>
        </p:txBody>
      </p:sp>
      <p:sp>
        <p:nvSpPr>
          <p:cNvPr id="524318" name="Line 30"/>
          <p:cNvSpPr>
            <a:spLocks noChangeShapeType="1"/>
          </p:cNvSpPr>
          <p:nvPr/>
        </p:nvSpPr>
        <p:spPr bwMode="auto">
          <a:xfrm>
            <a:off x="20574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19" name="Line 31"/>
          <p:cNvSpPr>
            <a:spLocks noChangeShapeType="1"/>
          </p:cNvSpPr>
          <p:nvPr/>
        </p:nvSpPr>
        <p:spPr bwMode="auto">
          <a:xfrm>
            <a:off x="26670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0" name="Line 32"/>
          <p:cNvSpPr>
            <a:spLocks noChangeShapeType="1"/>
          </p:cNvSpPr>
          <p:nvPr/>
        </p:nvSpPr>
        <p:spPr bwMode="auto">
          <a:xfrm>
            <a:off x="32766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1" name="Line 33"/>
          <p:cNvSpPr>
            <a:spLocks noChangeShapeType="1"/>
          </p:cNvSpPr>
          <p:nvPr/>
        </p:nvSpPr>
        <p:spPr bwMode="auto">
          <a:xfrm>
            <a:off x="26670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2" name="Line 34"/>
          <p:cNvSpPr>
            <a:spLocks noChangeShapeType="1"/>
          </p:cNvSpPr>
          <p:nvPr/>
        </p:nvSpPr>
        <p:spPr bwMode="auto">
          <a:xfrm>
            <a:off x="32766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3" name="Line 35"/>
          <p:cNvSpPr>
            <a:spLocks noChangeShapeType="1"/>
          </p:cNvSpPr>
          <p:nvPr/>
        </p:nvSpPr>
        <p:spPr bwMode="auto">
          <a:xfrm>
            <a:off x="38862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4" name="Line 36"/>
          <p:cNvSpPr>
            <a:spLocks noChangeShapeType="1"/>
          </p:cNvSpPr>
          <p:nvPr/>
        </p:nvSpPr>
        <p:spPr bwMode="auto">
          <a:xfrm>
            <a:off x="4495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5" name="Line 37"/>
          <p:cNvSpPr>
            <a:spLocks noChangeShapeType="1"/>
          </p:cNvSpPr>
          <p:nvPr/>
        </p:nvSpPr>
        <p:spPr bwMode="auto">
          <a:xfrm>
            <a:off x="38862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6" name="Line 38"/>
          <p:cNvSpPr>
            <a:spLocks noChangeShapeType="1"/>
          </p:cNvSpPr>
          <p:nvPr/>
        </p:nvSpPr>
        <p:spPr bwMode="auto">
          <a:xfrm>
            <a:off x="44958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7" name="Line 39"/>
          <p:cNvSpPr>
            <a:spLocks noChangeShapeType="1"/>
          </p:cNvSpPr>
          <p:nvPr/>
        </p:nvSpPr>
        <p:spPr bwMode="auto">
          <a:xfrm>
            <a:off x="51054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8" name="Line 40"/>
          <p:cNvSpPr>
            <a:spLocks noChangeShapeType="1"/>
          </p:cNvSpPr>
          <p:nvPr/>
        </p:nvSpPr>
        <p:spPr bwMode="auto">
          <a:xfrm>
            <a:off x="57150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29" name="Line 41"/>
          <p:cNvSpPr>
            <a:spLocks noChangeShapeType="1"/>
          </p:cNvSpPr>
          <p:nvPr/>
        </p:nvSpPr>
        <p:spPr bwMode="auto">
          <a:xfrm>
            <a:off x="5105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0" name="Line 42"/>
          <p:cNvSpPr>
            <a:spLocks noChangeShapeType="1"/>
          </p:cNvSpPr>
          <p:nvPr/>
        </p:nvSpPr>
        <p:spPr bwMode="auto">
          <a:xfrm>
            <a:off x="57150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1" name="Line 43"/>
          <p:cNvSpPr>
            <a:spLocks noChangeShapeType="1"/>
          </p:cNvSpPr>
          <p:nvPr/>
        </p:nvSpPr>
        <p:spPr bwMode="auto">
          <a:xfrm>
            <a:off x="63246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2" name="Line 44"/>
          <p:cNvSpPr>
            <a:spLocks noChangeShapeType="1"/>
          </p:cNvSpPr>
          <p:nvPr/>
        </p:nvSpPr>
        <p:spPr bwMode="auto">
          <a:xfrm>
            <a:off x="69342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3" name="Line 45"/>
          <p:cNvSpPr>
            <a:spLocks noChangeShapeType="1"/>
          </p:cNvSpPr>
          <p:nvPr/>
        </p:nvSpPr>
        <p:spPr bwMode="auto">
          <a:xfrm>
            <a:off x="63246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4" name="Line 46"/>
          <p:cNvSpPr>
            <a:spLocks noChangeShapeType="1"/>
          </p:cNvSpPr>
          <p:nvPr/>
        </p:nvSpPr>
        <p:spPr bwMode="auto">
          <a:xfrm>
            <a:off x="69342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5" name="Line 47"/>
          <p:cNvSpPr>
            <a:spLocks noChangeShapeType="1"/>
          </p:cNvSpPr>
          <p:nvPr/>
        </p:nvSpPr>
        <p:spPr bwMode="auto">
          <a:xfrm>
            <a:off x="75438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6" name="Line 48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7" name="Line 49"/>
          <p:cNvSpPr>
            <a:spLocks noChangeShapeType="1"/>
          </p:cNvSpPr>
          <p:nvPr/>
        </p:nvSpPr>
        <p:spPr bwMode="auto">
          <a:xfrm>
            <a:off x="7543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8" name="Line 50"/>
          <p:cNvSpPr>
            <a:spLocks noChangeShapeType="1"/>
          </p:cNvSpPr>
          <p:nvPr/>
        </p:nvSpPr>
        <p:spPr bwMode="auto">
          <a:xfrm>
            <a:off x="81534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39" name="Line 51"/>
          <p:cNvSpPr>
            <a:spLocks noChangeShapeType="1"/>
          </p:cNvSpPr>
          <p:nvPr/>
        </p:nvSpPr>
        <p:spPr bwMode="auto">
          <a:xfrm>
            <a:off x="57150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0" name="Line 52"/>
          <p:cNvSpPr>
            <a:spLocks noChangeShapeType="1"/>
          </p:cNvSpPr>
          <p:nvPr/>
        </p:nvSpPr>
        <p:spPr bwMode="auto">
          <a:xfrm>
            <a:off x="1066800" y="5181600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1" name="Line 53"/>
          <p:cNvSpPr>
            <a:spLocks noChangeShapeType="1"/>
          </p:cNvSpPr>
          <p:nvPr/>
        </p:nvSpPr>
        <p:spPr bwMode="auto">
          <a:xfrm flipV="1">
            <a:off x="45720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2" name="Line 54"/>
          <p:cNvSpPr>
            <a:spLocks noChangeShapeType="1"/>
          </p:cNvSpPr>
          <p:nvPr/>
        </p:nvSpPr>
        <p:spPr bwMode="auto">
          <a:xfrm>
            <a:off x="8229600" y="4800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3" name="Text Box 55"/>
          <p:cNvSpPr txBox="1">
            <a:spLocks noChangeArrowheads="1"/>
          </p:cNvSpPr>
          <p:nvPr/>
        </p:nvSpPr>
        <p:spPr bwMode="auto">
          <a:xfrm>
            <a:off x="609600" y="4784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</a:t>
            </a:r>
            <a:endParaRPr lang="en-US" dirty="0"/>
          </a:p>
        </p:txBody>
      </p:sp>
      <p:sp>
        <p:nvSpPr>
          <p:cNvPr id="524344" name="Line 56"/>
          <p:cNvSpPr>
            <a:spLocks noChangeShapeType="1"/>
          </p:cNvSpPr>
          <p:nvPr/>
        </p:nvSpPr>
        <p:spPr bwMode="auto">
          <a:xfrm>
            <a:off x="1066800" y="25146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5" name="Line 57"/>
          <p:cNvSpPr>
            <a:spLocks noChangeShapeType="1"/>
          </p:cNvSpPr>
          <p:nvPr/>
        </p:nvSpPr>
        <p:spPr bwMode="auto">
          <a:xfrm flipV="1">
            <a:off x="2286000" y="2514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6" name="Line 58"/>
          <p:cNvSpPr>
            <a:spLocks noChangeShapeType="1"/>
          </p:cNvSpPr>
          <p:nvPr/>
        </p:nvSpPr>
        <p:spPr bwMode="auto">
          <a:xfrm flipV="1">
            <a:off x="47244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7" name="Line 59"/>
          <p:cNvSpPr>
            <a:spLocks noChangeShapeType="1"/>
          </p:cNvSpPr>
          <p:nvPr/>
        </p:nvSpPr>
        <p:spPr bwMode="auto">
          <a:xfrm flipV="1">
            <a:off x="58674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8" name="Line 60"/>
          <p:cNvSpPr>
            <a:spLocks noChangeShapeType="1"/>
          </p:cNvSpPr>
          <p:nvPr/>
        </p:nvSpPr>
        <p:spPr bwMode="auto">
          <a:xfrm>
            <a:off x="4724400" y="40386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49" name="Line 61"/>
          <p:cNvSpPr>
            <a:spLocks noChangeShapeType="1"/>
          </p:cNvSpPr>
          <p:nvPr/>
        </p:nvSpPr>
        <p:spPr bwMode="auto">
          <a:xfrm>
            <a:off x="5867400" y="4419600"/>
            <a:ext cx="2514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0" name="Line 62"/>
          <p:cNvSpPr>
            <a:spLocks noChangeShapeType="1"/>
          </p:cNvSpPr>
          <p:nvPr/>
        </p:nvSpPr>
        <p:spPr bwMode="auto">
          <a:xfrm>
            <a:off x="1219200" y="2895600"/>
            <a:ext cx="0" cy="2362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1" name="Line 63"/>
          <p:cNvSpPr>
            <a:spLocks noChangeShapeType="1"/>
          </p:cNvSpPr>
          <p:nvPr/>
        </p:nvSpPr>
        <p:spPr bwMode="auto">
          <a:xfrm>
            <a:off x="2286000" y="2895600"/>
            <a:ext cx="0" cy="2362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2" name="Line 64"/>
          <p:cNvSpPr>
            <a:spLocks noChangeShapeType="1"/>
          </p:cNvSpPr>
          <p:nvPr/>
        </p:nvSpPr>
        <p:spPr bwMode="auto">
          <a:xfrm>
            <a:off x="4572000" y="4800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3" name="Line 65"/>
          <p:cNvSpPr>
            <a:spLocks noChangeShapeType="1"/>
          </p:cNvSpPr>
          <p:nvPr/>
        </p:nvSpPr>
        <p:spPr bwMode="auto">
          <a:xfrm flipV="1">
            <a:off x="57912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4" name="Line 66"/>
          <p:cNvSpPr>
            <a:spLocks noChangeShapeType="1"/>
          </p:cNvSpPr>
          <p:nvPr/>
        </p:nvSpPr>
        <p:spPr bwMode="auto">
          <a:xfrm>
            <a:off x="5791200" y="51816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5" name="Line 67"/>
          <p:cNvSpPr>
            <a:spLocks noChangeShapeType="1"/>
          </p:cNvSpPr>
          <p:nvPr/>
        </p:nvSpPr>
        <p:spPr bwMode="auto">
          <a:xfrm flipV="1">
            <a:off x="82296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6" name="Line 68"/>
          <p:cNvSpPr>
            <a:spLocks noChangeShapeType="1"/>
          </p:cNvSpPr>
          <p:nvPr/>
        </p:nvSpPr>
        <p:spPr bwMode="auto">
          <a:xfrm>
            <a:off x="3505200" y="3276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7" name="Line 69"/>
          <p:cNvSpPr>
            <a:spLocks noChangeShapeType="1"/>
          </p:cNvSpPr>
          <p:nvPr/>
        </p:nvSpPr>
        <p:spPr bwMode="auto">
          <a:xfrm flipV="1">
            <a:off x="47244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8" name="Line 70"/>
          <p:cNvSpPr>
            <a:spLocks noChangeShapeType="1"/>
          </p:cNvSpPr>
          <p:nvPr/>
        </p:nvSpPr>
        <p:spPr bwMode="auto">
          <a:xfrm flipV="1">
            <a:off x="70866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4359" name="Line 71"/>
          <p:cNvSpPr>
            <a:spLocks noChangeShapeType="1"/>
          </p:cNvSpPr>
          <p:nvPr/>
        </p:nvSpPr>
        <p:spPr bwMode="auto">
          <a:xfrm>
            <a:off x="7086600" y="3276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00677-4AA6-4531-AECB-E4C9DD004E88}" type="slidenum">
              <a:rPr lang="en-US"/>
              <a:pPr/>
              <a:t>15</a:t>
            </a:fld>
            <a:endParaRPr lang="en-US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 Flip Flop</a:t>
            </a:r>
          </a:p>
        </p:txBody>
      </p:sp>
      <p:grpSp>
        <p:nvGrpSpPr>
          <p:cNvPr id="516099" name="Group 3"/>
          <p:cNvGrpSpPr>
            <a:grpSpLocks/>
          </p:cNvGrpSpPr>
          <p:nvPr/>
        </p:nvGrpSpPr>
        <p:grpSpPr bwMode="auto">
          <a:xfrm>
            <a:off x="4267200" y="1447800"/>
            <a:ext cx="2667000" cy="2743200"/>
            <a:chOff x="480" y="1248"/>
            <a:chExt cx="1680" cy="1728"/>
          </a:xfrm>
        </p:grpSpPr>
        <p:grpSp>
          <p:nvGrpSpPr>
            <p:cNvPr id="516100" name="Group 4"/>
            <p:cNvGrpSpPr>
              <a:grpSpLocks/>
            </p:cNvGrpSpPr>
            <p:nvPr/>
          </p:nvGrpSpPr>
          <p:grpSpPr bwMode="auto">
            <a:xfrm>
              <a:off x="1104" y="1248"/>
              <a:ext cx="1056" cy="1248"/>
              <a:chOff x="480" y="1248"/>
              <a:chExt cx="1056" cy="1248"/>
            </a:xfrm>
          </p:grpSpPr>
          <p:sp>
            <p:nvSpPr>
              <p:cNvPr id="516101" name="Rectangle 5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576" cy="7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2" name="Oval 6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96" cy="9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3" name="Line 7"/>
              <p:cNvSpPr>
                <a:spLocks noChangeShapeType="1"/>
              </p:cNvSpPr>
              <p:nvPr/>
            </p:nvSpPr>
            <p:spPr bwMode="auto">
              <a:xfrm>
                <a:off x="1008" y="2112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4" name="Line 8"/>
              <p:cNvSpPr>
                <a:spLocks noChangeShapeType="1"/>
              </p:cNvSpPr>
              <p:nvPr/>
            </p:nvSpPr>
            <p:spPr bwMode="auto">
              <a:xfrm flipV="1">
                <a:off x="912" y="1872"/>
                <a:ext cx="96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5" name="Line 9"/>
              <p:cNvSpPr>
                <a:spLocks noChangeShapeType="1"/>
              </p:cNvSpPr>
              <p:nvPr/>
            </p:nvSpPr>
            <p:spPr bwMode="auto">
              <a:xfrm>
                <a:off x="1008" y="1872"/>
                <a:ext cx="96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6" name="Line 10"/>
              <p:cNvSpPr>
                <a:spLocks noChangeShapeType="1"/>
              </p:cNvSpPr>
              <p:nvPr/>
            </p:nvSpPr>
            <p:spPr bwMode="auto">
              <a:xfrm>
                <a:off x="480" y="16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7" name="Line 11"/>
              <p:cNvSpPr>
                <a:spLocks noChangeShapeType="1"/>
              </p:cNvSpPr>
              <p:nvPr/>
            </p:nvSpPr>
            <p:spPr bwMode="auto">
              <a:xfrm>
                <a:off x="1296" y="14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8" name="Line 12"/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09" name="Text Box 13"/>
              <p:cNvSpPr txBox="1">
                <a:spLocks noChangeArrowheads="1"/>
              </p:cNvSpPr>
              <p:nvPr/>
            </p:nvSpPr>
            <p:spPr bwMode="auto">
              <a:xfrm>
                <a:off x="672" y="148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D</a:t>
                </a:r>
              </a:p>
            </p:txBody>
          </p:sp>
          <p:sp>
            <p:nvSpPr>
              <p:cNvPr id="516110" name="Text Box 14"/>
              <p:cNvSpPr txBox="1">
                <a:spLocks noChangeArrowheads="1"/>
              </p:cNvSpPr>
              <p:nvPr/>
            </p:nvSpPr>
            <p:spPr bwMode="auto">
              <a:xfrm>
                <a:off x="1056" y="1296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 smtClean="0"/>
                  <a:t>Q</a:t>
                </a:r>
                <a:endParaRPr lang="en-US" sz="2000" b="1" dirty="0"/>
              </a:p>
            </p:txBody>
          </p:sp>
          <p:sp>
            <p:nvSpPr>
              <p:cNvPr id="516111" name="Text Box 15"/>
              <p:cNvSpPr txBox="1">
                <a:spLocks noChangeArrowheads="1"/>
              </p:cNvSpPr>
              <p:nvPr/>
            </p:nvSpPr>
            <p:spPr bwMode="auto">
              <a:xfrm>
                <a:off x="1056" y="16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 smtClean="0"/>
                  <a:t>Q’</a:t>
                </a:r>
                <a:endParaRPr lang="en-US" sz="2000" b="1" dirty="0"/>
              </a:p>
            </p:txBody>
          </p:sp>
          <p:sp>
            <p:nvSpPr>
              <p:cNvPr id="516112" name="Text Box 16"/>
              <p:cNvSpPr txBox="1">
                <a:spLocks noChangeArrowheads="1"/>
              </p:cNvSpPr>
              <p:nvPr/>
            </p:nvSpPr>
            <p:spPr bwMode="auto">
              <a:xfrm>
                <a:off x="672" y="2246"/>
                <a:ext cx="6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Clock</a:t>
                </a:r>
              </a:p>
            </p:txBody>
          </p:sp>
        </p:grpSp>
        <p:sp>
          <p:nvSpPr>
            <p:cNvPr id="516113" name="Text Box 17"/>
            <p:cNvSpPr txBox="1">
              <a:spLocks noChangeArrowheads="1"/>
            </p:cNvSpPr>
            <p:nvPr/>
          </p:nvSpPr>
          <p:spPr bwMode="auto">
            <a:xfrm>
              <a:off x="480" y="2534"/>
              <a:ext cx="13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Trailing-edge triggered</a:t>
              </a:r>
              <a:endParaRPr lang="en-US" b="1"/>
            </a:p>
          </p:txBody>
        </p:sp>
        <p:sp>
          <p:nvSpPr>
            <p:cNvPr id="516114" name="Line 18"/>
            <p:cNvSpPr>
              <a:spLocks noChangeShapeType="1"/>
            </p:cNvSpPr>
            <p:nvPr/>
          </p:nvSpPr>
          <p:spPr bwMode="auto">
            <a:xfrm flipV="1">
              <a:off x="1152" y="2112"/>
              <a:ext cx="384" cy="336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6115" name="Group 19"/>
          <p:cNvGrpSpPr>
            <a:grpSpLocks/>
          </p:cNvGrpSpPr>
          <p:nvPr/>
        </p:nvGrpSpPr>
        <p:grpSpPr bwMode="auto">
          <a:xfrm>
            <a:off x="6248400" y="1447800"/>
            <a:ext cx="2667000" cy="2743200"/>
            <a:chOff x="3264" y="1248"/>
            <a:chExt cx="1680" cy="1728"/>
          </a:xfrm>
        </p:grpSpPr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3888" y="1248"/>
              <a:ext cx="1056" cy="1248"/>
              <a:chOff x="2112" y="1248"/>
              <a:chExt cx="1056" cy="1248"/>
            </a:xfrm>
          </p:grpSpPr>
          <p:sp>
            <p:nvSpPr>
              <p:cNvPr id="516117" name="Rectangle 21"/>
              <p:cNvSpPr>
                <a:spLocks noChangeArrowheads="1"/>
              </p:cNvSpPr>
              <p:nvPr/>
            </p:nvSpPr>
            <p:spPr bwMode="auto">
              <a:xfrm>
                <a:off x="2352" y="1248"/>
                <a:ext cx="576" cy="76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18" name="Line 22"/>
              <p:cNvSpPr>
                <a:spLocks noChangeShapeType="1"/>
              </p:cNvSpPr>
              <p:nvPr/>
            </p:nvSpPr>
            <p:spPr bwMode="auto">
              <a:xfrm>
                <a:off x="2640" y="2016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19" name="Line 23"/>
              <p:cNvSpPr>
                <a:spLocks noChangeShapeType="1"/>
              </p:cNvSpPr>
              <p:nvPr/>
            </p:nvSpPr>
            <p:spPr bwMode="auto">
              <a:xfrm flipV="1">
                <a:off x="2544" y="1872"/>
                <a:ext cx="96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20" name="Line 24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96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21" name="Line 25"/>
              <p:cNvSpPr>
                <a:spLocks noChangeShapeType="1"/>
              </p:cNvSpPr>
              <p:nvPr/>
            </p:nvSpPr>
            <p:spPr bwMode="auto">
              <a:xfrm>
                <a:off x="2112" y="163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22" name="Line 26"/>
              <p:cNvSpPr>
                <a:spLocks noChangeShapeType="1"/>
              </p:cNvSpPr>
              <p:nvPr/>
            </p:nvSpPr>
            <p:spPr bwMode="auto">
              <a:xfrm>
                <a:off x="2928" y="1440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23" name="Line 2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6124" name="Text Box 28"/>
              <p:cNvSpPr txBox="1">
                <a:spLocks noChangeArrowheads="1"/>
              </p:cNvSpPr>
              <p:nvPr/>
            </p:nvSpPr>
            <p:spPr bwMode="auto">
              <a:xfrm>
                <a:off x="2304" y="148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D</a:t>
                </a:r>
              </a:p>
            </p:txBody>
          </p:sp>
          <p:sp>
            <p:nvSpPr>
              <p:cNvPr id="516125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296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 smtClean="0"/>
                  <a:t>Q</a:t>
                </a:r>
                <a:endParaRPr lang="en-US" sz="2000" b="1" dirty="0"/>
              </a:p>
            </p:txBody>
          </p:sp>
          <p:sp>
            <p:nvSpPr>
              <p:cNvPr id="516126" name="Text Box 30"/>
              <p:cNvSpPr txBox="1">
                <a:spLocks noChangeArrowheads="1"/>
              </p:cNvSpPr>
              <p:nvPr/>
            </p:nvSpPr>
            <p:spPr bwMode="auto">
              <a:xfrm>
                <a:off x="2688" y="168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 dirty="0" smtClean="0"/>
                  <a:t>Q’</a:t>
                </a:r>
                <a:endParaRPr lang="en-US" sz="2000" b="1" dirty="0"/>
              </a:p>
            </p:txBody>
          </p:sp>
          <p:sp>
            <p:nvSpPr>
              <p:cNvPr id="516127" name="Text Box 31"/>
              <p:cNvSpPr txBox="1">
                <a:spLocks noChangeArrowheads="1"/>
              </p:cNvSpPr>
              <p:nvPr/>
            </p:nvSpPr>
            <p:spPr bwMode="auto">
              <a:xfrm>
                <a:off x="2304" y="2246"/>
                <a:ext cx="67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Clock</a:t>
                </a:r>
              </a:p>
            </p:txBody>
          </p:sp>
        </p:grpSp>
        <p:sp>
          <p:nvSpPr>
            <p:cNvPr id="516128" name="Text Box 32"/>
            <p:cNvSpPr txBox="1">
              <a:spLocks noChangeArrowheads="1"/>
            </p:cNvSpPr>
            <p:nvPr/>
          </p:nvSpPr>
          <p:spPr bwMode="auto">
            <a:xfrm>
              <a:off x="3264" y="2534"/>
              <a:ext cx="134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Leading-edge triggered</a:t>
              </a:r>
              <a:endParaRPr lang="en-US" b="1"/>
            </a:p>
          </p:txBody>
        </p:sp>
        <p:sp>
          <p:nvSpPr>
            <p:cNvPr id="516129" name="Line 33"/>
            <p:cNvSpPr>
              <a:spLocks noChangeShapeType="1"/>
            </p:cNvSpPr>
            <p:nvPr/>
          </p:nvSpPr>
          <p:spPr bwMode="auto">
            <a:xfrm flipV="1">
              <a:off x="3936" y="2112"/>
              <a:ext cx="384" cy="336"/>
            </a:xfrm>
            <a:prstGeom prst="line">
              <a:avLst/>
            </a:prstGeom>
            <a:noFill/>
            <a:ln w="158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6130" name="Text Box 34"/>
          <p:cNvSpPr txBox="1">
            <a:spLocks noChangeArrowheads="1"/>
          </p:cNvSpPr>
          <p:nvPr/>
        </p:nvSpPr>
        <p:spPr bwMode="auto">
          <a:xfrm>
            <a:off x="228600" y="1371600"/>
            <a:ext cx="4114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The output is just the input delayed until the next active clock transition.</a:t>
            </a:r>
            <a:br>
              <a:rPr lang="en-US" sz="2000" b="1"/>
            </a:b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The triangle is used to indicate which input is the clock.</a:t>
            </a:r>
            <a:br>
              <a:rPr lang="en-US" sz="2000" b="1"/>
            </a:br>
            <a:r>
              <a:rPr lang="en-US" sz="2000" b="1"/>
              <a:t/>
            </a:r>
            <a:br>
              <a:rPr lang="en-US" sz="2000" b="1"/>
            </a:br>
            <a:r>
              <a:rPr lang="en-US" sz="2000" b="1"/>
              <a:t>A circle is shown on the clock input of a trailing-edge triggered flip flop.</a:t>
            </a:r>
          </a:p>
        </p:txBody>
      </p:sp>
      <p:graphicFrame>
        <p:nvGraphicFramePr>
          <p:cNvPr id="5161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82610"/>
              </p:ext>
            </p:extLst>
          </p:nvPr>
        </p:nvGraphicFramePr>
        <p:xfrm>
          <a:off x="533400" y="4648200"/>
          <a:ext cx="1905000" cy="1524000"/>
        </p:xfrm>
        <a:graphic>
          <a:graphicData uri="http://schemas.openxmlformats.org/drawingml/2006/table">
            <a:tbl>
              <a:tblPr/>
              <a:tblGrid>
                <a:gridCol w="457200"/>
                <a:gridCol w="685800"/>
                <a:gridCol w="7620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</a:p>
                  </a:txBody>
                  <a:tcPr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6155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0103"/>
              </p:ext>
            </p:extLst>
          </p:nvPr>
        </p:nvGraphicFramePr>
        <p:xfrm>
          <a:off x="2819400" y="4648200"/>
          <a:ext cx="1295400" cy="914400"/>
        </p:xfrm>
        <a:graphic>
          <a:graphicData uri="http://schemas.openxmlformats.org/drawingml/2006/table">
            <a:tbl>
              <a:tblPr/>
              <a:tblGrid>
                <a:gridCol w="457200"/>
                <a:gridCol w="8382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6170" name="Group 74"/>
          <p:cNvGrpSpPr>
            <a:grpSpLocks/>
          </p:cNvGrpSpPr>
          <p:nvPr/>
        </p:nvGrpSpPr>
        <p:grpSpPr bwMode="auto">
          <a:xfrm>
            <a:off x="5334000" y="4572000"/>
            <a:ext cx="3352800" cy="1447800"/>
            <a:chOff x="3168" y="2928"/>
            <a:chExt cx="2112" cy="912"/>
          </a:xfrm>
        </p:grpSpPr>
        <p:sp>
          <p:nvSpPr>
            <p:cNvPr id="516171" name="Oval 75"/>
            <p:cNvSpPr>
              <a:spLocks noChangeArrowheads="1"/>
            </p:cNvSpPr>
            <p:nvPr/>
          </p:nvSpPr>
          <p:spPr bwMode="auto">
            <a:xfrm>
              <a:off x="3888" y="3168"/>
              <a:ext cx="672" cy="43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72" name="Oval 76"/>
            <p:cNvSpPr>
              <a:spLocks noChangeArrowheads="1"/>
            </p:cNvSpPr>
            <p:nvPr/>
          </p:nvSpPr>
          <p:spPr bwMode="auto">
            <a:xfrm>
              <a:off x="4704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73" name="Oval 77"/>
            <p:cNvSpPr>
              <a:spLocks noChangeArrowheads="1"/>
            </p:cNvSpPr>
            <p:nvPr/>
          </p:nvSpPr>
          <p:spPr bwMode="auto">
            <a:xfrm>
              <a:off x="3408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74" name="Oval 78"/>
            <p:cNvSpPr>
              <a:spLocks noChangeArrowheads="1"/>
            </p:cNvSpPr>
            <p:nvPr/>
          </p:nvSpPr>
          <p:spPr bwMode="auto">
            <a:xfrm>
              <a:off x="3648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75" name="Text Box 79"/>
            <p:cNvSpPr txBox="1">
              <a:spLocks noChangeArrowheads="1"/>
            </p:cNvSpPr>
            <p:nvPr/>
          </p:nvSpPr>
          <p:spPr bwMode="auto">
            <a:xfrm>
              <a:off x="3696" y="326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16176" name="Oval 80"/>
            <p:cNvSpPr>
              <a:spLocks noChangeArrowheads="1"/>
            </p:cNvSpPr>
            <p:nvPr/>
          </p:nvSpPr>
          <p:spPr bwMode="auto">
            <a:xfrm>
              <a:off x="4464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77" name="Text Box 81"/>
            <p:cNvSpPr txBox="1">
              <a:spLocks noChangeArrowheads="1"/>
            </p:cNvSpPr>
            <p:nvPr/>
          </p:nvSpPr>
          <p:spPr bwMode="auto">
            <a:xfrm>
              <a:off x="4512" y="326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16178" name="Line 82"/>
            <p:cNvSpPr>
              <a:spLocks noChangeShapeType="1"/>
            </p:cNvSpPr>
            <p:nvPr/>
          </p:nvSpPr>
          <p:spPr bwMode="auto">
            <a:xfrm>
              <a:off x="3600" y="3216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79" name="Line 83"/>
            <p:cNvSpPr>
              <a:spLocks noChangeShapeType="1"/>
            </p:cNvSpPr>
            <p:nvPr/>
          </p:nvSpPr>
          <p:spPr bwMode="auto">
            <a:xfrm flipV="1">
              <a:off x="4752" y="3216"/>
              <a:ext cx="48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80" name="Line 84"/>
            <p:cNvSpPr>
              <a:spLocks noChangeShapeType="1"/>
            </p:cNvSpPr>
            <p:nvPr/>
          </p:nvSpPr>
          <p:spPr bwMode="auto">
            <a:xfrm>
              <a:off x="4416" y="3216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81" name="Line 85"/>
            <p:cNvSpPr>
              <a:spLocks noChangeShapeType="1"/>
            </p:cNvSpPr>
            <p:nvPr/>
          </p:nvSpPr>
          <p:spPr bwMode="auto">
            <a:xfrm>
              <a:off x="3936" y="3504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82" name="Text Box 86"/>
            <p:cNvSpPr txBox="1">
              <a:spLocks noChangeArrowheads="1"/>
            </p:cNvSpPr>
            <p:nvPr/>
          </p:nvSpPr>
          <p:spPr bwMode="auto">
            <a:xfrm>
              <a:off x="4080" y="359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16183" name="Text Box 87"/>
            <p:cNvSpPr txBox="1">
              <a:spLocks noChangeArrowheads="1"/>
            </p:cNvSpPr>
            <p:nvPr/>
          </p:nvSpPr>
          <p:spPr bwMode="auto">
            <a:xfrm>
              <a:off x="4080" y="292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16184" name="Text Box 88"/>
            <p:cNvSpPr txBox="1">
              <a:spLocks noChangeArrowheads="1"/>
            </p:cNvSpPr>
            <p:nvPr/>
          </p:nvSpPr>
          <p:spPr bwMode="auto">
            <a:xfrm>
              <a:off x="3168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16185" name="Text Box 89"/>
            <p:cNvSpPr txBox="1">
              <a:spLocks noChangeArrowheads="1"/>
            </p:cNvSpPr>
            <p:nvPr/>
          </p:nvSpPr>
          <p:spPr bwMode="auto">
            <a:xfrm>
              <a:off x="4992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16186" name="Text Box 90"/>
            <p:cNvSpPr txBox="1">
              <a:spLocks noChangeArrowheads="1"/>
            </p:cNvSpPr>
            <p:nvPr/>
          </p:nvSpPr>
          <p:spPr bwMode="auto">
            <a:xfrm>
              <a:off x="4080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</p:grpSp>
      <p:sp>
        <p:nvSpPr>
          <p:cNvPr id="516187" name="Text Box 91"/>
          <p:cNvSpPr txBox="1">
            <a:spLocks noChangeArrowheads="1"/>
          </p:cNvSpPr>
          <p:nvPr/>
        </p:nvSpPr>
        <p:spPr bwMode="auto">
          <a:xfrm>
            <a:off x="2819400" y="5715000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Q(t+1) </a:t>
            </a:r>
            <a:r>
              <a:rPr lang="en-US" sz="2000" b="1" dirty="0"/>
              <a:t>= 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0BBF9-C80A-4498-815F-D1A76B33544B}" type="slidenum">
              <a:rPr lang="en-US"/>
              <a:pPr/>
              <a:t>16</a:t>
            </a:fld>
            <a:endParaRPr lang="en-US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Trailing-Edge Triggered D Flip Flop</a:t>
            </a:r>
          </a:p>
        </p:txBody>
      </p:sp>
      <p:grpSp>
        <p:nvGrpSpPr>
          <p:cNvPr id="517123" name="Group 3"/>
          <p:cNvGrpSpPr>
            <a:grpSpLocks/>
          </p:cNvGrpSpPr>
          <p:nvPr/>
        </p:nvGrpSpPr>
        <p:grpSpPr bwMode="auto">
          <a:xfrm>
            <a:off x="1066800" y="1447800"/>
            <a:ext cx="7620000" cy="381000"/>
            <a:chOff x="480" y="1440"/>
            <a:chExt cx="4800" cy="240"/>
          </a:xfrm>
        </p:grpSpPr>
        <p:sp>
          <p:nvSpPr>
            <p:cNvPr id="517124" name="Line 4"/>
            <p:cNvSpPr>
              <a:spLocks noChangeShapeType="1"/>
            </p:cNvSpPr>
            <p:nvPr/>
          </p:nvSpPr>
          <p:spPr bwMode="auto">
            <a:xfrm>
              <a:off x="72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25" name="Line 5"/>
            <p:cNvSpPr>
              <a:spLocks noChangeShapeType="1"/>
            </p:cNvSpPr>
            <p:nvPr/>
          </p:nvSpPr>
          <p:spPr bwMode="auto">
            <a:xfrm>
              <a:off x="120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26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27" name="Line 7"/>
            <p:cNvSpPr>
              <a:spLocks noChangeShapeType="1"/>
            </p:cNvSpPr>
            <p:nvPr/>
          </p:nvSpPr>
          <p:spPr bwMode="auto">
            <a:xfrm>
              <a:off x="72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28" name="Line 8"/>
            <p:cNvSpPr>
              <a:spLocks noChangeShapeType="1"/>
            </p:cNvSpPr>
            <p:nvPr/>
          </p:nvSpPr>
          <p:spPr bwMode="auto">
            <a:xfrm>
              <a:off x="168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29" name="Line 9"/>
            <p:cNvSpPr>
              <a:spLocks noChangeShapeType="1"/>
            </p:cNvSpPr>
            <p:nvPr/>
          </p:nvSpPr>
          <p:spPr bwMode="auto">
            <a:xfrm>
              <a:off x="216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0" name="Line 10"/>
            <p:cNvSpPr>
              <a:spLocks noChangeShapeType="1"/>
            </p:cNvSpPr>
            <p:nvPr/>
          </p:nvSpPr>
          <p:spPr bwMode="auto">
            <a:xfrm>
              <a:off x="216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1" name="Line 11"/>
            <p:cNvSpPr>
              <a:spLocks noChangeShapeType="1"/>
            </p:cNvSpPr>
            <p:nvPr/>
          </p:nvSpPr>
          <p:spPr bwMode="auto">
            <a:xfrm>
              <a:off x="168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2" name="Line 12"/>
            <p:cNvSpPr>
              <a:spLocks noChangeShapeType="1"/>
            </p:cNvSpPr>
            <p:nvPr/>
          </p:nvSpPr>
          <p:spPr bwMode="auto">
            <a:xfrm>
              <a:off x="264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3" name="Line 13"/>
            <p:cNvSpPr>
              <a:spLocks noChangeShapeType="1"/>
            </p:cNvSpPr>
            <p:nvPr/>
          </p:nvSpPr>
          <p:spPr bwMode="auto">
            <a:xfrm>
              <a:off x="312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4" name="Line 14"/>
            <p:cNvSpPr>
              <a:spLocks noChangeShapeType="1"/>
            </p:cNvSpPr>
            <p:nvPr/>
          </p:nvSpPr>
          <p:spPr bwMode="auto">
            <a:xfrm>
              <a:off x="312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5" name="Line 15"/>
            <p:cNvSpPr>
              <a:spLocks noChangeShapeType="1"/>
            </p:cNvSpPr>
            <p:nvPr/>
          </p:nvSpPr>
          <p:spPr bwMode="auto">
            <a:xfrm>
              <a:off x="264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6" name="Line 16"/>
            <p:cNvSpPr>
              <a:spLocks noChangeShapeType="1"/>
            </p:cNvSpPr>
            <p:nvPr/>
          </p:nvSpPr>
          <p:spPr bwMode="auto">
            <a:xfrm>
              <a:off x="360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7" name="Line 17"/>
            <p:cNvSpPr>
              <a:spLocks noChangeShapeType="1"/>
            </p:cNvSpPr>
            <p:nvPr/>
          </p:nvSpPr>
          <p:spPr bwMode="auto">
            <a:xfrm>
              <a:off x="408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8" name="Line 18"/>
            <p:cNvSpPr>
              <a:spLocks noChangeShapeType="1"/>
            </p:cNvSpPr>
            <p:nvPr/>
          </p:nvSpPr>
          <p:spPr bwMode="auto">
            <a:xfrm>
              <a:off x="408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39" name="Line 19"/>
            <p:cNvSpPr>
              <a:spLocks noChangeShapeType="1"/>
            </p:cNvSpPr>
            <p:nvPr/>
          </p:nvSpPr>
          <p:spPr bwMode="auto">
            <a:xfrm>
              <a:off x="360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0" name="Line 20"/>
            <p:cNvSpPr>
              <a:spLocks noChangeShapeType="1"/>
            </p:cNvSpPr>
            <p:nvPr/>
          </p:nvSpPr>
          <p:spPr bwMode="auto">
            <a:xfrm>
              <a:off x="456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1" name="Line 21"/>
            <p:cNvSpPr>
              <a:spLocks noChangeShapeType="1"/>
            </p:cNvSpPr>
            <p:nvPr/>
          </p:nvSpPr>
          <p:spPr bwMode="auto">
            <a:xfrm>
              <a:off x="5042" y="1680"/>
              <a:ext cx="23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2" name="Line 22"/>
            <p:cNvSpPr>
              <a:spLocks noChangeShapeType="1"/>
            </p:cNvSpPr>
            <p:nvPr/>
          </p:nvSpPr>
          <p:spPr bwMode="auto">
            <a:xfrm>
              <a:off x="504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3" name="Line 23"/>
            <p:cNvSpPr>
              <a:spLocks noChangeShapeType="1"/>
            </p:cNvSpPr>
            <p:nvPr/>
          </p:nvSpPr>
          <p:spPr bwMode="auto">
            <a:xfrm>
              <a:off x="456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44" name="Line 24"/>
            <p:cNvSpPr>
              <a:spLocks noChangeShapeType="1"/>
            </p:cNvSpPr>
            <p:nvPr/>
          </p:nvSpPr>
          <p:spPr bwMode="auto">
            <a:xfrm>
              <a:off x="480" y="1680"/>
              <a:ext cx="23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145" name="Line 25"/>
          <p:cNvSpPr>
            <a:spLocks noChangeShapeType="1"/>
          </p:cNvSpPr>
          <p:nvPr/>
        </p:nvSpPr>
        <p:spPr bwMode="auto">
          <a:xfrm>
            <a:off x="1066800" y="2590800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46" name="Line 26"/>
          <p:cNvSpPr>
            <a:spLocks noChangeShapeType="1"/>
          </p:cNvSpPr>
          <p:nvPr/>
        </p:nvSpPr>
        <p:spPr bwMode="auto">
          <a:xfrm flipV="1">
            <a:off x="23622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47" name="Line 27"/>
          <p:cNvSpPr>
            <a:spLocks noChangeShapeType="1"/>
          </p:cNvSpPr>
          <p:nvPr/>
        </p:nvSpPr>
        <p:spPr bwMode="auto">
          <a:xfrm>
            <a:off x="2362200" y="22098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48" name="Line 28"/>
          <p:cNvSpPr>
            <a:spLocks noChangeShapeType="1"/>
          </p:cNvSpPr>
          <p:nvPr/>
        </p:nvSpPr>
        <p:spPr bwMode="auto">
          <a:xfrm flipV="1">
            <a:off x="63246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49" name="Line 29"/>
          <p:cNvSpPr>
            <a:spLocks noChangeShapeType="1"/>
          </p:cNvSpPr>
          <p:nvPr/>
        </p:nvSpPr>
        <p:spPr bwMode="auto">
          <a:xfrm>
            <a:off x="6324600" y="25908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0" name="Line 30"/>
          <p:cNvSpPr>
            <a:spLocks noChangeShapeType="1"/>
          </p:cNvSpPr>
          <p:nvPr/>
        </p:nvSpPr>
        <p:spPr bwMode="auto">
          <a:xfrm flipV="1">
            <a:off x="73152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1" name="Line 31"/>
          <p:cNvSpPr>
            <a:spLocks noChangeShapeType="1"/>
          </p:cNvSpPr>
          <p:nvPr/>
        </p:nvSpPr>
        <p:spPr bwMode="auto">
          <a:xfrm>
            <a:off x="7315200" y="22098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2" name="Line 32"/>
          <p:cNvSpPr>
            <a:spLocks noChangeShapeType="1"/>
          </p:cNvSpPr>
          <p:nvPr/>
        </p:nvSpPr>
        <p:spPr bwMode="auto">
          <a:xfrm>
            <a:off x="1066800" y="3352800"/>
            <a:ext cx="2743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3" name="Line 33"/>
          <p:cNvSpPr>
            <a:spLocks noChangeShapeType="1"/>
          </p:cNvSpPr>
          <p:nvPr/>
        </p:nvSpPr>
        <p:spPr bwMode="auto">
          <a:xfrm flipV="1">
            <a:off x="3810000" y="2971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4" name="Line 34"/>
          <p:cNvSpPr>
            <a:spLocks noChangeShapeType="1"/>
          </p:cNvSpPr>
          <p:nvPr/>
        </p:nvSpPr>
        <p:spPr bwMode="auto">
          <a:xfrm>
            <a:off x="3810000" y="2971800"/>
            <a:ext cx="304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5" name="Line 35"/>
          <p:cNvSpPr>
            <a:spLocks noChangeShapeType="1"/>
          </p:cNvSpPr>
          <p:nvPr/>
        </p:nvSpPr>
        <p:spPr bwMode="auto">
          <a:xfrm flipV="1">
            <a:off x="6858000" y="2971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6" name="Line 36"/>
          <p:cNvSpPr>
            <a:spLocks noChangeShapeType="1"/>
          </p:cNvSpPr>
          <p:nvPr/>
        </p:nvSpPr>
        <p:spPr bwMode="auto">
          <a:xfrm>
            <a:off x="6858000" y="3352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7" name="Line 37"/>
          <p:cNvSpPr>
            <a:spLocks noChangeShapeType="1"/>
          </p:cNvSpPr>
          <p:nvPr/>
        </p:nvSpPr>
        <p:spPr bwMode="auto">
          <a:xfrm flipV="1">
            <a:off x="8382000" y="2971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8" name="Line 38"/>
          <p:cNvSpPr>
            <a:spLocks noChangeShapeType="1"/>
          </p:cNvSpPr>
          <p:nvPr/>
        </p:nvSpPr>
        <p:spPr bwMode="auto">
          <a:xfrm>
            <a:off x="8382000" y="2971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59" name="Line 39"/>
          <p:cNvSpPr>
            <a:spLocks noChangeShapeType="1"/>
          </p:cNvSpPr>
          <p:nvPr/>
        </p:nvSpPr>
        <p:spPr bwMode="auto">
          <a:xfrm>
            <a:off x="1066800" y="3733800"/>
            <a:ext cx="2743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0" name="Line 40"/>
          <p:cNvSpPr>
            <a:spLocks noChangeShapeType="1"/>
          </p:cNvSpPr>
          <p:nvPr/>
        </p:nvSpPr>
        <p:spPr bwMode="auto">
          <a:xfrm flipV="1">
            <a:off x="3810000" y="3733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1" name="Line 41"/>
          <p:cNvSpPr>
            <a:spLocks noChangeShapeType="1"/>
          </p:cNvSpPr>
          <p:nvPr/>
        </p:nvSpPr>
        <p:spPr bwMode="auto">
          <a:xfrm>
            <a:off x="3810000" y="4114800"/>
            <a:ext cx="304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2" name="Line 42"/>
          <p:cNvSpPr>
            <a:spLocks noChangeShapeType="1"/>
          </p:cNvSpPr>
          <p:nvPr/>
        </p:nvSpPr>
        <p:spPr bwMode="auto">
          <a:xfrm flipV="1">
            <a:off x="6858000" y="3733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3" name="Line 43"/>
          <p:cNvSpPr>
            <a:spLocks noChangeShapeType="1"/>
          </p:cNvSpPr>
          <p:nvPr/>
        </p:nvSpPr>
        <p:spPr bwMode="auto">
          <a:xfrm>
            <a:off x="6858000" y="3733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4" name="Line 44"/>
          <p:cNvSpPr>
            <a:spLocks noChangeShapeType="1"/>
          </p:cNvSpPr>
          <p:nvPr/>
        </p:nvSpPr>
        <p:spPr bwMode="auto">
          <a:xfrm flipV="1">
            <a:off x="8382000" y="3733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5" name="Line 45"/>
          <p:cNvSpPr>
            <a:spLocks noChangeShapeType="1"/>
          </p:cNvSpPr>
          <p:nvPr/>
        </p:nvSpPr>
        <p:spPr bwMode="auto">
          <a:xfrm>
            <a:off x="8382000" y="4114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6" name="Rectangle 46" descr="Wide downward diagonal"/>
          <p:cNvSpPr>
            <a:spLocks noChangeArrowheads="1"/>
          </p:cNvSpPr>
          <p:nvPr/>
        </p:nvSpPr>
        <p:spPr bwMode="auto">
          <a:xfrm>
            <a:off x="1066800" y="2971800"/>
            <a:ext cx="12192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7" name="Rectangle 47" descr="Wide downward diagonal"/>
          <p:cNvSpPr>
            <a:spLocks noChangeArrowheads="1"/>
          </p:cNvSpPr>
          <p:nvPr/>
        </p:nvSpPr>
        <p:spPr bwMode="auto">
          <a:xfrm>
            <a:off x="1066800" y="3733800"/>
            <a:ext cx="12192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8" name="Line 48"/>
          <p:cNvSpPr>
            <a:spLocks noChangeShapeType="1"/>
          </p:cNvSpPr>
          <p:nvPr/>
        </p:nvSpPr>
        <p:spPr bwMode="auto">
          <a:xfrm>
            <a:off x="2209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69" name="Line 49"/>
          <p:cNvSpPr>
            <a:spLocks noChangeShapeType="1"/>
          </p:cNvSpPr>
          <p:nvPr/>
        </p:nvSpPr>
        <p:spPr bwMode="auto">
          <a:xfrm>
            <a:off x="3733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70" name="Line 50"/>
          <p:cNvSpPr>
            <a:spLocks noChangeShapeType="1"/>
          </p:cNvSpPr>
          <p:nvPr/>
        </p:nvSpPr>
        <p:spPr bwMode="auto">
          <a:xfrm>
            <a:off x="5257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71" name="Line 51"/>
          <p:cNvSpPr>
            <a:spLocks noChangeShapeType="1"/>
          </p:cNvSpPr>
          <p:nvPr/>
        </p:nvSpPr>
        <p:spPr bwMode="auto">
          <a:xfrm>
            <a:off x="6781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72" name="Line 52"/>
          <p:cNvSpPr>
            <a:spLocks noChangeShapeType="1"/>
          </p:cNvSpPr>
          <p:nvPr/>
        </p:nvSpPr>
        <p:spPr bwMode="auto">
          <a:xfrm>
            <a:off x="8305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73" name="Text Box 53"/>
          <p:cNvSpPr txBox="1">
            <a:spLocks noChangeArrowheads="1"/>
          </p:cNvSpPr>
          <p:nvPr/>
        </p:nvSpPr>
        <p:spPr bwMode="auto">
          <a:xfrm>
            <a:off x="228600" y="1447800"/>
            <a:ext cx="914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17174" name="Text Box 54"/>
          <p:cNvSpPr txBox="1">
            <a:spLocks noChangeArrowheads="1"/>
          </p:cNvSpPr>
          <p:nvPr/>
        </p:nvSpPr>
        <p:spPr bwMode="auto">
          <a:xfrm>
            <a:off x="609600" y="2209800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D</a:t>
            </a:r>
            <a:endParaRPr lang="en-US"/>
          </a:p>
        </p:txBody>
      </p:sp>
      <p:sp>
        <p:nvSpPr>
          <p:cNvPr id="517175" name="Text Box 55"/>
          <p:cNvSpPr txBox="1">
            <a:spLocks noChangeArrowheads="1"/>
          </p:cNvSpPr>
          <p:nvPr/>
        </p:nvSpPr>
        <p:spPr bwMode="auto">
          <a:xfrm>
            <a:off x="609600" y="29559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</a:t>
            </a:r>
            <a:endParaRPr lang="en-US" dirty="0"/>
          </a:p>
        </p:txBody>
      </p:sp>
      <p:sp>
        <p:nvSpPr>
          <p:cNvPr id="517176" name="Text Box 56"/>
          <p:cNvSpPr txBox="1">
            <a:spLocks noChangeArrowheads="1"/>
          </p:cNvSpPr>
          <p:nvPr/>
        </p:nvSpPr>
        <p:spPr bwMode="auto">
          <a:xfrm>
            <a:off x="609600" y="37179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Q’</a:t>
            </a:r>
            <a:endParaRPr lang="en-US" dirty="0"/>
          </a:p>
        </p:txBody>
      </p:sp>
      <p:sp>
        <p:nvSpPr>
          <p:cNvPr id="517177" name="Line 57"/>
          <p:cNvSpPr>
            <a:spLocks noChangeShapeType="1"/>
          </p:cNvSpPr>
          <p:nvPr/>
        </p:nvSpPr>
        <p:spPr bwMode="auto">
          <a:xfrm flipV="1">
            <a:off x="41910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78" name="Line 58"/>
          <p:cNvSpPr>
            <a:spLocks noChangeShapeType="1"/>
          </p:cNvSpPr>
          <p:nvPr/>
        </p:nvSpPr>
        <p:spPr bwMode="auto">
          <a:xfrm flipV="1">
            <a:off x="47244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79" name="Line 59"/>
          <p:cNvSpPr>
            <a:spLocks noChangeShapeType="1"/>
          </p:cNvSpPr>
          <p:nvPr/>
        </p:nvSpPr>
        <p:spPr bwMode="auto">
          <a:xfrm>
            <a:off x="4724400" y="2209800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80" name="Line 60"/>
          <p:cNvSpPr>
            <a:spLocks noChangeShapeType="1"/>
          </p:cNvSpPr>
          <p:nvPr/>
        </p:nvSpPr>
        <p:spPr bwMode="auto">
          <a:xfrm>
            <a:off x="4191000" y="2590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7181" name="Text Box 61"/>
          <p:cNvSpPr txBox="1">
            <a:spLocks noChangeArrowheads="1"/>
          </p:cNvSpPr>
          <p:nvPr/>
        </p:nvSpPr>
        <p:spPr bwMode="auto">
          <a:xfrm>
            <a:off x="457200" y="4330700"/>
            <a:ext cx="8153400" cy="1938992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Value </a:t>
            </a:r>
            <a:r>
              <a:rPr lang="en-US" dirty="0" smtClean="0"/>
              <a:t>Q </a:t>
            </a:r>
            <a:r>
              <a:rPr lang="en-US" dirty="0"/>
              <a:t>changes shortly after the trailing edge of the clock.</a:t>
            </a:r>
            <a:br>
              <a:rPr lang="en-US" dirty="0"/>
            </a:br>
            <a:r>
              <a:rPr lang="en-US" dirty="0"/>
              <a:t>Slashed sections indicate the unknown initial values of </a:t>
            </a:r>
            <a:r>
              <a:rPr lang="en-US" dirty="0" smtClean="0"/>
              <a:t>Q </a:t>
            </a:r>
            <a:r>
              <a:rPr lang="en-US" dirty="0"/>
              <a:t>and </a:t>
            </a:r>
            <a:r>
              <a:rPr lang="en-US" dirty="0" smtClean="0"/>
              <a:t>Q’.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 should reach the correct value before the next active clock transition.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117E9-8381-45F2-BEAA-7CAEF0E1DB36}" type="slidenum">
              <a:rPr lang="en-US"/>
              <a:pPr/>
              <a:t>17</a:t>
            </a:fld>
            <a:endParaRPr lang="en-US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Leading-Edge Triggered D Flip Flop</a:t>
            </a:r>
          </a:p>
        </p:txBody>
      </p:sp>
      <p:grpSp>
        <p:nvGrpSpPr>
          <p:cNvPr id="518147" name="Group 3"/>
          <p:cNvGrpSpPr>
            <a:grpSpLocks/>
          </p:cNvGrpSpPr>
          <p:nvPr/>
        </p:nvGrpSpPr>
        <p:grpSpPr bwMode="auto">
          <a:xfrm>
            <a:off x="1066800" y="1447800"/>
            <a:ext cx="7620000" cy="381000"/>
            <a:chOff x="480" y="1440"/>
            <a:chExt cx="4800" cy="240"/>
          </a:xfrm>
        </p:grpSpPr>
        <p:sp>
          <p:nvSpPr>
            <p:cNvPr id="518148" name="Line 4"/>
            <p:cNvSpPr>
              <a:spLocks noChangeShapeType="1"/>
            </p:cNvSpPr>
            <p:nvPr/>
          </p:nvSpPr>
          <p:spPr bwMode="auto">
            <a:xfrm>
              <a:off x="72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49" name="Line 5"/>
            <p:cNvSpPr>
              <a:spLocks noChangeShapeType="1"/>
            </p:cNvSpPr>
            <p:nvPr/>
          </p:nvSpPr>
          <p:spPr bwMode="auto">
            <a:xfrm>
              <a:off x="120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0" name="Line 6"/>
            <p:cNvSpPr>
              <a:spLocks noChangeShapeType="1"/>
            </p:cNvSpPr>
            <p:nvPr/>
          </p:nvSpPr>
          <p:spPr bwMode="auto">
            <a:xfrm>
              <a:off x="120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1" name="Line 7"/>
            <p:cNvSpPr>
              <a:spLocks noChangeShapeType="1"/>
            </p:cNvSpPr>
            <p:nvPr/>
          </p:nvSpPr>
          <p:spPr bwMode="auto">
            <a:xfrm>
              <a:off x="72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2" name="Line 8"/>
            <p:cNvSpPr>
              <a:spLocks noChangeShapeType="1"/>
            </p:cNvSpPr>
            <p:nvPr/>
          </p:nvSpPr>
          <p:spPr bwMode="auto">
            <a:xfrm>
              <a:off x="168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3" name="Line 9"/>
            <p:cNvSpPr>
              <a:spLocks noChangeShapeType="1"/>
            </p:cNvSpPr>
            <p:nvPr/>
          </p:nvSpPr>
          <p:spPr bwMode="auto">
            <a:xfrm>
              <a:off x="216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4" name="Line 10"/>
            <p:cNvSpPr>
              <a:spLocks noChangeShapeType="1"/>
            </p:cNvSpPr>
            <p:nvPr/>
          </p:nvSpPr>
          <p:spPr bwMode="auto">
            <a:xfrm>
              <a:off x="216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5" name="Line 11"/>
            <p:cNvSpPr>
              <a:spLocks noChangeShapeType="1"/>
            </p:cNvSpPr>
            <p:nvPr/>
          </p:nvSpPr>
          <p:spPr bwMode="auto">
            <a:xfrm>
              <a:off x="168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6" name="Line 12"/>
            <p:cNvSpPr>
              <a:spLocks noChangeShapeType="1"/>
            </p:cNvSpPr>
            <p:nvPr/>
          </p:nvSpPr>
          <p:spPr bwMode="auto">
            <a:xfrm>
              <a:off x="264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7" name="Line 13"/>
            <p:cNvSpPr>
              <a:spLocks noChangeShapeType="1"/>
            </p:cNvSpPr>
            <p:nvPr/>
          </p:nvSpPr>
          <p:spPr bwMode="auto">
            <a:xfrm>
              <a:off x="312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8" name="Line 14"/>
            <p:cNvSpPr>
              <a:spLocks noChangeShapeType="1"/>
            </p:cNvSpPr>
            <p:nvPr/>
          </p:nvSpPr>
          <p:spPr bwMode="auto">
            <a:xfrm>
              <a:off x="312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59" name="Line 15"/>
            <p:cNvSpPr>
              <a:spLocks noChangeShapeType="1"/>
            </p:cNvSpPr>
            <p:nvPr/>
          </p:nvSpPr>
          <p:spPr bwMode="auto">
            <a:xfrm>
              <a:off x="264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0" name="Line 16"/>
            <p:cNvSpPr>
              <a:spLocks noChangeShapeType="1"/>
            </p:cNvSpPr>
            <p:nvPr/>
          </p:nvSpPr>
          <p:spPr bwMode="auto">
            <a:xfrm>
              <a:off x="360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1" name="Line 17"/>
            <p:cNvSpPr>
              <a:spLocks noChangeShapeType="1"/>
            </p:cNvSpPr>
            <p:nvPr/>
          </p:nvSpPr>
          <p:spPr bwMode="auto">
            <a:xfrm>
              <a:off x="4082" y="168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2" name="Line 18"/>
            <p:cNvSpPr>
              <a:spLocks noChangeShapeType="1"/>
            </p:cNvSpPr>
            <p:nvPr/>
          </p:nvSpPr>
          <p:spPr bwMode="auto">
            <a:xfrm>
              <a:off x="408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3" name="Line 19"/>
            <p:cNvSpPr>
              <a:spLocks noChangeShapeType="1"/>
            </p:cNvSpPr>
            <p:nvPr/>
          </p:nvSpPr>
          <p:spPr bwMode="auto">
            <a:xfrm>
              <a:off x="360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4" name="Line 20"/>
            <p:cNvSpPr>
              <a:spLocks noChangeShapeType="1"/>
            </p:cNvSpPr>
            <p:nvPr/>
          </p:nvSpPr>
          <p:spPr bwMode="auto">
            <a:xfrm>
              <a:off x="4560" y="1440"/>
              <a:ext cx="47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5" name="Line 21"/>
            <p:cNvSpPr>
              <a:spLocks noChangeShapeType="1"/>
            </p:cNvSpPr>
            <p:nvPr/>
          </p:nvSpPr>
          <p:spPr bwMode="auto">
            <a:xfrm>
              <a:off x="5042" y="1680"/>
              <a:ext cx="23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6" name="Line 22"/>
            <p:cNvSpPr>
              <a:spLocks noChangeShapeType="1"/>
            </p:cNvSpPr>
            <p:nvPr/>
          </p:nvSpPr>
          <p:spPr bwMode="auto">
            <a:xfrm>
              <a:off x="504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7" name="Line 23"/>
            <p:cNvSpPr>
              <a:spLocks noChangeShapeType="1"/>
            </p:cNvSpPr>
            <p:nvPr/>
          </p:nvSpPr>
          <p:spPr bwMode="auto">
            <a:xfrm>
              <a:off x="4560" y="1440"/>
              <a:ext cx="0" cy="24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68" name="Line 24"/>
            <p:cNvSpPr>
              <a:spLocks noChangeShapeType="1"/>
            </p:cNvSpPr>
            <p:nvPr/>
          </p:nvSpPr>
          <p:spPr bwMode="auto">
            <a:xfrm>
              <a:off x="480" y="1680"/>
              <a:ext cx="238" cy="0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8169" name="Line 25"/>
          <p:cNvSpPr>
            <a:spLocks noChangeShapeType="1"/>
          </p:cNvSpPr>
          <p:nvPr/>
        </p:nvSpPr>
        <p:spPr bwMode="auto">
          <a:xfrm>
            <a:off x="1066800" y="2590800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0" name="Line 26"/>
          <p:cNvSpPr>
            <a:spLocks noChangeShapeType="1"/>
          </p:cNvSpPr>
          <p:nvPr/>
        </p:nvSpPr>
        <p:spPr bwMode="auto">
          <a:xfrm flipV="1">
            <a:off x="23622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1" name="Line 27"/>
          <p:cNvSpPr>
            <a:spLocks noChangeShapeType="1"/>
          </p:cNvSpPr>
          <p:nvPr/>
        </p:nvSpPr>
        <p:spPr bwMode="auto">
          <a:xfrm>
            <a:off x="2362200" y="22098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2" name="Line 28"/>
          <p:cNvSpPr>
            <a:spLocks noChangeShapeType="1"/>
          </p:cNvSpPr>
          <p:nvPr/>
        </p:nvSpPr>
        <p:spPr bwMode="auto">
          <a:xfrm flipV="1">
            <a:off x="63246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3" name="Line 29"/>
          <p:cNvSpPr>
            <a:spLocks noChangeShapeType="1"/>
          </p:cNvSpPr>
          <p:nvPr/>
        </p:nvSpPr>
        <p:spPr bwMode="auto">
          <a:xfrm>
            <a:off x="6324600" y="25908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4" name="Line 30"/>
          <p:cNvSpPr>
            <a:spLocks noChangeShapeType="1"/>
          </p:cNvSpPr>
          <p:nvPr/>
        </p:nvSpPr>
        <p:spPr bwMode="auto">
          <a:xfrm flipV="1">
            <a:off x="73152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5" name="Line 31"/>
          <p:cNvSpPr>
            <a:spLocks noChangeShapeType="1"/>
          </p:cNvSpPr>
          <p:nvPr/>
        </p:nvSpPr>
        <p:spPr bwMode="auto">
          <a:xfrm>
            <a:off x="7315200" y="22098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6" name="Line 32"/>
          <p:cNvSpPr>
            <a:spLocks noChangeShapeType="1"/>
          </p:cNvSpPr>
          <p:nvPr/>
        </p:nvSpPr>
        <p:spPr bwMode="auto">
          <a:xfrm>
            <a:off x="1066800" y="3352800"/>
            <a:ext cx="1981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7" name="Line 33"/>
          <p:cNvSpPr>
            <a:spLocks noChangeShapeType="1"/>
          </p:cNvSpPr>
          <p:nvPr/>
        </p:nvSpPr>
        <p:spPr bwMode="auto">
          <a:xfrm flipV="1">
            <a:off x="3048000" y="2971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8" name="Line 34"/>
          <p:cNvSpPr>
            <a:spLocks noChangeShapeType="1"/>
          </p:cNvSpPr>
          <p:nvPr/>
        </p:nvSpPr>
        <p:spPr bwMode="auto">
          <a:xfrm>
            <a:off x="3048000" y="2971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9" name="Line 35"/>
          <p:cNvSpPr>
            <a:spLocks noChangeShapeType="1"/>
          </p:cNvSpPr>
          <p:nvPr/>
        </p:nvSpPr>
        <p:spPr bwMode="auto">
          <a:xfrm flipV="1">
            <a:off x="6096000" y="2971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0" name="Line 36"/>
          <p:cNvSpPr>
            <a:spLocks noChangeShapeType="1"/>
          </p:cNvSpPr>
          <p:nvPr/>
        </p:nvSpPr>
        <p:spPr bwMode="auto">
          <a:xfrm>
            <a:off x="6096000" y="2971800"/>
            <a:ext cx="2590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1" name="Line 37"/>
          <p:cNvSpPr>
            <a:spLocks noChangeShapeType="1"/>
          </p:cNvSpPr>
          <p:nvPr/>
        </p:nvSpPr>
        <p:spPr bwMode="auto">
          <a:xfrm>
            <a:off x="1066800" y="3733800"/>
            <a:ext cx="1981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2" name="Line 38"/>
          <p:cNvSpPr>
            <a:spLocks noChangeShapeType="1"/>
          </p:cNvSpPr>
          <p:nvPr/>
        </p:nvSpPr>
        <p:spPr bwMode="auto">
          <a:xfrm flipV="1">
            <a:off x="3048000" y="3733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3" name="Line 39"/>
          <p:cNvSpPr>
            <a:spLocks noChangeShapeType="1"/>
          </p:cNvSpPr>
          <p:nvPr/>
        </p:nvSpPr>
        <p:spPr bwMode="auto">
          <a:xfrm>
            <a:off x="3048000" y="4114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4" name="Line 40"/>
          <p:cNvSpPr>
            <a:spLocks noChangeShapeType="1"/>
          </p:cNvSpPr>
          <p:nvPr/>
        </p:nvSpPr>
        <p:spPr bwMode="auto">
          <a:xfrm flipV="1">
            <a:off x="4572000" y="3733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5" name="Line 41"/>
          <p:cNvSpPr>
            <a:spLocks noChangeShapeType="1"/>
          </p:cNvSpPr>
          <p:nvPr/>
        </p:nvSpPr>
        <p:spPr bwMode="auto">
          <a:xfrm>
            <a:off x="4572000" y="3733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6" name="Line 42"/>
          <p:cNvSpPr>
            <a:spLocks noChangeShapeType="1"/>
          </p:cNvSpPr>
          <p:nvPr/>
        </p:nvSpPr>
        <p:spPr bwMode="auto">
          <a:xfrm flipV="1">
            <a:off x="6096000" y="3733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7" name="Line 43"/>
          <p:cNvSpPr>
            <a:spLocks noChangeShapeType="1"/>
          </p:cNvSpPr>
          <p:nvPr/>
        </p:nvSpPr>
        <p:spPr bwMode="auto">
          <a:xfrm>
            <a:off x="6096000" y="4114800"/>
            <a:ext cx="2590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8" name="Rectangle 44" descr="Wide downward diagonal"/>
          <p:cNvSpPr>
            <a:spLocks noChangeArrowheads="1"/>
          </p:cNvSpPr>
          <p:nvPr/>
        </p:nvSpPr>
        <p:spPr bwMode="auto">
          <a:xfrm>
            <a:off x="1066800" y="2971800"/>
            <a:ext cx="4572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89" name="Rectangle 45" descr="Wide downward diagonal"/>
          <p:cNvSpPr>
            <a:spLocks noChangeArrowheads="1"/>
          </p:cNvSpPr>
          <p:nvPr/>
        </p:nvSpPr>
        <p:spPr bwMode="auto">
          <a:xfrm>
            <a:off x="1066800" y="3733800"/>
            <a:ext cx="4572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90" name="Line 46"/>
          <p:cNvSpPr>
            <a:spLocks noChangeShapeType="1"/>
          </p:cNvSpPr>
          <p:nvPr/>
        </p:nvSpPr>
        <p:spPr bwMode="auto">
          <a:xfrm>
            <a:off x="1447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91" name="Line 47"/>
          <p:cNvSpPr>
            <a:spLocks noChangeShapeType="1"/>
          </p:cNvSpPr>
          <p:nvPr/>
        </p:nvSpPr>
        <p:spPr bwMode="auto">
          <a:xfrm>
            <a:off x="2971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92" name="Line 48"/>
          <p:cNvSpPr>
            <a:spLocks noChangeShapeType="1"/>
          </p:cNvSpPr>
          <p:nvPr/>
        </p:nvSpPr>
        <p:spPr bwMode="auto">
          <a:xfrm>
            <a:off x="4495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93" name="Line 49"/>
          <p:cNvSpPr>
            <a:spLocks noChangeShapeType="1"/>
          </p:cNvSpPr>
          <p:nvPr/>
        </p:nvSpPr>
        <p:spPr bwMode="auto">
          <a:xfrm>
            <a:off x="6019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94" name="Line 50"/>
          <p:cNvSpPr>
            <a:spLocks noChangeShapeType="1"/>
          </p:cNvSpPr>
          <p:nvPr/>
        </p:nvSpPr>
        <p:spPr bwMode="auto">
          <a:xfrm>
            <a:off x="7543800" y="1828800"/>
            <a:ext cx="0" cy="24384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95" name="Text Box 51"/>
          <p:cNvSpPr txBox="1">
            <a:spLocks noChangeArrowheads="1"/>
          </p:cNvSpPr>
          <p:nvPr/>
        </p:nvSpPr>
        <p:spPr bwMode="auto">
          <a:xfrm>
            <a:off x="228600" y="1447800"/>
            <a:ext cx="914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18196" name="Text Box 52"/>
          <p:cNvSpPr txBox="1">
            <a:spLocks noChangeArrowheads="1"/>
          </p:cNvSpPr>
          <p:nvPr/>
        </p:nvSpPr>
        <p:spPr bwMode="auto">
          <a:xfrm>
            <a:off x="609600" y="2209800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D</a:t>
            </a:r>
            <a:endParaRPr lang="en-US"/>
          </a:p>
        </p:txBody>
      </p:sp>
      <p:sp>
        <p:nvSpPr>
          <p:cNvPr id="518197" name="Text Box 53"/>
          <p:cNvSpPr txBox="1">
            <a:spLocks noChangeArrowheads="1"/>
          </p:cNvSpPr>
          <p:nvPr/>
        </p:nvSpPr>
        <p:spPr bwMode="auto">
          <a:xfrm>
            <a:off x="609600" y="29559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</a:t>
            </a:r>
            <a:endParaRPr lang="en-US" dirty="0"/>
          </a:p>
        </p:txBody>
      </p:sp>
      <p:sp>
        <p:nvSpPr>
          <p:cNvPr id="518198" name="Text Box 54"/>
          <p:cNvSpPr txBox="1">
            <a:spLocks noChangeArrowheads="1"/>
          </p:cNvSpPr>
          <p:nvPr/>
        </p:nvSpPr>
        <p:spPr bwMode="auto">
          <a:xfrm>
            <a:off x="609600" y="37179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Q’</a:t>
            </a:r>
            <a:endParaRPr lang="en-US" dirty="0"/>
          </a:p>
        </p:txBody>
      </p:sp>
      <p:sp>
        <p:nvSpPr>
          <p:cNvPr id="518199" name="Line 55"/>
          <p:cNvSpPr>
            <a:spLocks noChangeShapeType="1"/>
          </p:cNvSpPr>
          <p:nvPr/>
        </p:nvSpPr>
        <p:spPr bwMode="auto">
          <a:xfrm flipV="1">
            <a:off x="41910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00" name="Line 56"/>
          <p:cNvSpPr>
            <a:spLocks noChangeShapeType="1"/>
          </p:cNvSpPr>
          <p:nvPr/>
        </p:nvSpPr>
        <p:spPr bwMode="auto">
          <a:xfrm flipV="1">
            <a:off x="4724400" y="2209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01" name="Line 57"/>
          <p:cNvSpPr>
            <a:spLocks noChangeShapeType="1"/>
          </p:cNvSpPr>
          <p:nvPr/>
        </p:nvSpPr>
        <p:spPr bwMode="auto">
          <a:xfrm>
            <a:off x="4724400" y="2209800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02" name="Line 58"/>
          <p:cNvSpPr>
            <a:spLocks noChangeShapeType="1"/>
          </p:cNvSpPr>
          <p:nvPr/>
        </p:nvSpPr>
        <p:spPr bwMode="auto">
          <a:xfrm>
            <a:off x="4191000" y="2590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03" name="Text Box 59"/>
          <p:cNvSpPr txBox="1">
            <a:spLocks noChangeArrowheads="1"/>
          </p:cNvSpPr>
          <p:nvPr/>
        </p:nvSpPr>
        <p:spPr bwMode="auto">
          <a:xfrm>
            <a:off x="533400" y="4572000"/>
            <a:ext cx="8382000" cy="457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Value </a:t>
            </a:r>
            <a:r>
              <a:rPr lang="en-US" dirty="0" smtClean="0"/>
              <a:t>Q </a:t>
            </a:r>
            <a:r>
              <a:rPr lang="en-US" dirty="0"/>
              <a:t>changes shortly after the leading edge of the clock.</a:t>
            </a:r>
          </a:p>
        </p:txBody>
      </p:sp>
      <p:sp>
        <p:nvSpPr>
          <p:cNvPr id="518204" name="Line 60"/>
          <p:cNvSpPr>
            <a:spLocks noChangeShapeType="1"/>
          </p:cNvSpPr>
          <p:nvPr/>
        </p:nvSpPr>
        <p:spPr bwMode="auto">
          <a:xfrm flipV="1">
            <a:off x="4572000" y="29718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205" name="Line 61"/>
          <p:cNvSpPr>
            <a:spLocks noChangeShapeType="1"/>
          </p:cNvSpPr>
          <p:nvPr/>
        </p:nvSpPr>
        <p:spPr bwMode="auto">
          <a:xfrm>
            <a:off x="4572000" y="3352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FB17-D07F-4F44-979F-5FD715D5907B}" type="slidenum">
              <a:rPr lang="en-US"/>
              <a:pPr/>
              <a:t>18</a:t>
            </a:fld>
            <a:endParaRPr lang="en-US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JK Flip Flop</a:t>
            </a:r>
          </a:p>
        </p:txBody>
      </p:sp>
      <p:grpSp>
        <p:nvGrpSpPr>
          <p:cNvPr id="526339" name="Group 3"/>
          <p:cNvGrpSpPr>
            <a:grpSpLocks/>
          </p:cNvGrpSpPr>
          <p:nvPr/>
        </p:nvGrpSpPr>
        <p:grpSpPr bwMode="auto">
          <a:xfrm>
            <a:off x="685800" y="1447800"/>
            <a:ext cx="1676400" cy="1981200"/>
            <a:chOff x="3312" y="912"/>
            <a:chExt cx="1056" cy="1248"/>
          </a:xfrm>
        </p:grpSpPr>
        <p:sp>
          <p:nvSpPr>
            <p:cNvPr id="526340" name="Rectangle 4"/>
            <p:cNvSpPr>
              <a:spLocks noChangeArrowheads="1"/>
            </p:cNvSpPr>
            <p:nvPr/>
          </p:nvSpPr>
          <p:spPr bwMode="auto">
            <a:xfrm>
              <a:off x="3552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1" name="Oval 5"/>
            <p:cNvSpPr>
              <a:spLocks noChangeArrowheads="1"/>
            </p:cNvSpPr>
            <p:nvPr/>
          </p:nvSpPr>
          <p:spPr bwMode="auto">
            <a:xfrm>
              <a:off x="3792" y="168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2" name="Line 6"/>
            <p:cNvSpPr>
              <a:spLocks noChangeShapeType="1"/>
            </p:cNvSpPr>
            <p:nvPr/>
          </p:nvSpPr>
          <p:spPr bwMode="auto">
            <a:xfrm>
              <a:off x="3840" y="17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3" name="Line 7"/>
            <p:cNvSpPr>
              <a:spLocks noChangeShapeType="1"/>
            </p:cNvSpPr>
            <p:nvPr/>
          </p:nvSpPr>
          <p:spPr bwMode="auto">
            <a:xfrm flipV="1">
              <a:off x="3744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4" name="Line 8"/>
            <p:cNvSpPr>
              <a:spLocks noChangeShapeType="1"/>
            </p:cNvSpPr>
            <p:nvPr/>
          </p:nvSpPr>
          <p:spPr bwMode="auto">
            <a:xfrm>
              <a:off x="3840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5" name="Line 9"/>
            <p:cNvSpPr>
              <a:spLocks noChangeShapeType="1"/>
            </p:cNvSpPr>
            <p:nvPr/>
          </p:nvSpPr>
          <p:spPr bwMode="auto">
            <a:xfrm>
              <a:off x="3312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6" name="Line 10"/>
            <p:cNvSpPr>
              <a:spLocks noChangeShapeType="1"/>
            </p:cNvSpPr>
            <p:nvPr/>
          </p:nvSpPr>
          <p:spPr bwMode="auto">
            <a:xfrm>
              <a:off x="4128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7" name="Line 11"/>
            <p:cNvSpPr>
              <a:spLocks noChangeShapeType="1"/>
            </p:cNvSpPr>
            <p:nvPr/>
          </p:nvSpPr>
          <p:spPr bwMode="auto">
            <a:xfrm>
              <a:off x="412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48" name="Text Box 12"/>
            <p:cNvSpPr txBox="1">
              <a:spLocks noChangeArrowheads="1"/>
            </p:cNvSpPr>
            <p:nvPr/>
          </p:nvSpPr>
          <p:spPr bwMode="auto">
            <a:xfrm>
              <a:off x="3504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J</a:t>
              </a:r>
            </a:p>
          </p:txBody>
        </p:sp>
        <p:sp>
          <p:nvSpPr>
            <p:cNvPr id="526349" name="Text Box 13"/>
            <p:cNvSpPr txBox="1">
              <a:spLocks noChangeArrowheads="1"/>
            </p:cNvSpPr>
            <p:nvPr/>
          </p:nvSpPr>
          <p:spPr bwMode="auto">
            <a:xfrm>
              <a:off x="3888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6350" name="Text Box 14"/>
            <p:cNvSpPr txBox="1">
              <a:spLocks noChangeArrowheads="1"/>
            </p:cNvSpPr>
            <p:nvPr/>
          </p:nvSpPr>
          <p:spPr bwMode="auto">
            <a:xfrm>
              <a:off x="3888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6351" name="Text Box 15"/>
            <p:cNvSpPr txBox="1">
              <a:spLocks noChangeArrowheads="1"/>
            </p:cNvSpPr>
            <p:nvPr/>
          </p:nvSpPr>
          <p:spPr bwMode="auto">
            <a:xfrm>
              <a:off x="3504" y="191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  <p:sp>
          <p:nvSpPr>
            <p:cNvPr id="526352" name="Line 16"/>
            <p:cNvSpPr>
              <a:spLocks noChangeShapeType="1"/>
            </p:cNvSpPr>
            <p:nvPr/>
          </p:nvSpPr>
          <p:spPr bwMode="auto">
            <a:xfrm>
              <a:off x="3312" y="152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53" name="Text Box 17"/>
            <p:cNvSpPr txBox="1">
              <a:spLocks noChangeArrowheads="1"/>
            </p:cNvSpPr>
            <p:nvPr/>
          </p:nvSpPr>
          <p:spPr bwMode="auto">
            <a:xfrm>
              <a:off x="3504" y="138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K</a:t>
              </a:r>
            </a:p>
          </p:txBody>
        </p:sp>
      </p:grpSp>
      <p:grpSp>
        <p:nvGrpSpPr>
          <p:cNvPr id="526354" name="Group 18"/>
          <p:cNvGrpSpPr>
            <a:grpSpLocks/>
          </p:cNvGrpSpPr>
          <p:nvPr/>
        </p:nvGrpSpPr>
        <p:grpSpPr bwMode="auto">
          <a:xfrm>
            <a:off x="2667000" y="1447800"/>
            <a:ext cx="1676400" cy="1981200"/>
            <a:chOff x="4560" y="912"/>
            <a:chExt cx="1056" cy="1248"/>
          </a:xfrm>
        </p:grpSpPr>
        <p:sp>
          <p:nvSpPr>
            <p:cNvPr id="526355" name="Rectangle 19"/>
            <p:cNvSpPr>
              <a:spLocks noChangeArrowheads="1"/>
            </p:cNvSpPr>
            <p:nvPr/>
          </p:nvSpPr>
          <p:spPr bwMode="auto">
            <a:xfrm>
              <a:off x="4800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56" name="Line 20"/>
            <p:cNvSpPr>
              <a:spLocks noChangeShapeType="1"/>
            </p:cNvSpPr>
            <p:nvPr/>
          </p:nvSpPr>
          <p:spPr bwMode="auto">
            <a:xfrm>
              <a:off x="5088" y="168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57" name="Line 21"/>
            <p:cNvSpPr>
              <a:spLocks noChangeShapeType="1"/>
            </p:cNvSpPr>
            <p:nvPr/>
          </p:nvSpPr>
          <p:spPr bwMode="auto">
            <a:xfrm flipV="1">
              <a:off x="4992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58" name="Line 22"/>
            <p:cNvSpPr>
              <a:spLocks noChangeShapeType="1"/>
            </p:cNvSpPr>
            <p:nvPr/>
          </p:nvSpPr>
          <p:spPr bwMode="auto">
            <a:xfrm>
              <a:off x="5088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59" name="Line 23"/>
            <p:cNvSpPr>
              <a:spLocks noChangeShapeType="1"/>
            </p:cNvSpPr>
            <p:nvPr/>
          </p:nvSpPr>
          <p:spPr bwMode="auto">
            <a:xfrm>
              <a:off x="4560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60" name="Line 24"/>
            <p:cNvSpPr>
              <a:spLocks noChangeShapeType="1"/>
            </p:cNvSpPr>
            <p:nvPr/>
          </p:nvSpPr>
          <p:spPr bwMode="auto">
            <a:xfrm>
              <a:off x="5376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61" name="Line 25"/>
            <p:cNvSpPr>
              <a:spLocks noChangeShapeType="1"/>
            </p:cNvSpPr>
            <p:nvPr/>
          </p:nvSpPr>
          <p:spPr bwMode="auto">
            <a:xfrm>
              <a:off x="5376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62" name="Text Box 26"/>
            <p:cNvSpPr txBox="1">
              <a:spLocks noChangeArrowheads="1"/>
            </p:cNvSpPr>
            <p:nvPr/>
          </p:nvSpPr>
          <p:spPr bwMode="auto">
            <a:xfrm>
              <a:off x="4752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J</a:t>
              </a:r>
            </a:p>
          </p:txBody>
        </p:sp>
        <p:sp>
          <p:nvSpPr>
            <p:cNvPr id="526363" name="Text Box 27"/>
            <p:cNvSpPr txBox="1">
              <a:spLocks noChangeArrowheads="1"/>
            </p:cNvSpPr>
            <p:nvPr/>
          </p:nvSpPr>
          <p:spPr bwMode="auto">
            <a:xfrm>
              <a:off x="5136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6364" name="Text Box 28"/>
            <p:cNvSpPr txBox="1">
              <a:spLocks noChangeArrowheads="1"/>
            </p:cNvSpPr>
            <p:nvPr/>
          </p:nvSpPr>
          <p:spPr bwMode="auto">
            <a:xfrm>
              <a:off x="5136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6365" name="Text Box 29"/>
            <p:cNvSpPr txBox="1">
              <a:spLocks noChangeArrowheads="1"/>
            </p:cNvSpPr>
            <p:nvPr/>
          </p:nvSpPr>
          <p:spPr bwMode="auto">
            <a:xfrm>
              <a:off x="4752" y="191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  <p:sp>
          <p:nvSpPr>
            <p:cNvPr id="526366" name="Line 30"/>
            <p:cNvSpPr>
              <a:spLocks noChangeShapeType="1"/>
            </p:cNvSpPr>
            <p:nvPr/>
          </p:nvSpPr>
          <p:spPr bwMode="auto">
            <a:xfrm>
              <a:off x="4560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367" name="Text Box 31"/>
            <p:cNvSpPr txBox="1">
              <a:spLocks noChangeArrowheads="1"/>
            </p:cNvSpPr>
            <p:nvPr/>
          </p:nvSpPr>
          <p:spPr bwMode="auto">
            <a:xfrm>
              <a:off x="4752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K</a:t>
              </a:r>
            </a:p>
          </p:txBody>
        </p:sp>
      </p:grpSp>
      <p:graphicFrame>
        <p:nvGraphicFramePr>
          <p:cNvPr id="526368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081455"/>
              </p:ext>
            </p:extLst>
          </p:nvPr>
        </p:nvGraphicFramePr>
        <p:xfrm>
          <a:off x="685800" y="3429000"/>
          <a:ext cx="2057400" cy="274320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533400"/>
                <a:gridCol w="76200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6413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79314"/>
              </p:ext>
            </p:extLst>
          </p:nvPr>
        </p:nvGraphicFramePr>
        <p:xfrm>
          <a:off x="2819400" y="3429000"/>
          <a:ext cx="1828800" cy="1524000"/>
        </p:xfrm>
        <a:graphic>
          <a:graphicData uri="http://schemas.openxmlformats.org/drawingml/2006/table">
            <a:tbl>
              <a:tblPr/>
              <a:tblGrid>
                <a:gridCol w="548640"/>
                <a:gridCol w="548640"/>
                <a:gridCol w="73152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Q(t)’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6437" name="Group 101"/>
          <p:cNvGrpSpPr>
            <a:grpSpLocks/>
          </p:cNvGrpSpPr>
          <p:nvPr/>
        </p:nvGrpSpPr>
        <p:grpSpPr bwMode="auto">
          <a:xfrm>
            <a:off x="5029200" y="1371600"/>
            <a:ext cx="3505200" cy="2057400"/>
            <a:chOff x="3168" y="672"/>
            <a:chExt cx="2208" cy="1296"/>
          </a:xfrm>
        </p:grpSpPr>
        <p:sp>
          <p:nvSpPr>
            <p:cNvPr id="526438" name="Oval 102"/>
            <p:cNvSpPr>
              <a:spLocks noChangeArrowheads="1"/>
            </p:cNvSpPr>
            <p:nvPr/>
          </p:nvSpPr>
          <p:spPr bwMode="auto">
            <a:xfrm>
              <a:off x="3936" y="1104"/>
              <a:ext cx="672" cy="43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39" name="Oval 103"/>
            <p:cNvSpPr>
              <a:spLocks noChangeArrowheads="1"/>
            </p:cNvSpPr>
            <p:nvPr/>
          </p:nvSpPr>
          <p:spPr bwMode="auto">
            <a:xfrm>
              <a:off x="4752" y="1152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0" name="Oval 104"/>
            <p:cNvSpPr>
              <a:spLocks noChangeArrowheads="1"/>
            </p:cNvSpPr>
            <p:nvPr/>
          </p:nvSpPr>
          <p:spPr bwMode="auto">
            <a:xfrm>
              <a:off x="3456" y="1152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1" name="Oval 105"/>
            <p:cNvSpPr>
              <a:spLocks noChangeArrowheads="1"/>
            </p:cNvSpPr>
            <p:nvPr/>
          </p:nvSpPr>
          <p:spPr bwMode="auto">
            <a:xfrm>
              <a:off x="3696" y="1152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2" name="Text Box 106"/>
            <p:cNvSpPr txBox="1">
              <a:spLocks noChangeArrowheads="1"/>
            </p:cNvSpPr>
            <p:nvPr/>
          </p:nvSpPr>
          <p:spPr bwMode="auto">
            <a:xfrm>
              <a:off x="3744" y="120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26443" name="Oval 107"/>
            <p:cNvSpPr>
              <a:spLocks noChangeArrowheads="1"/>
            </p:cNvSpPr>
            <p:nvPr/>
          </p:nvSpPr>
          <p:spPr bwMode="auto">
            <a:xfrm>
              <a:off x="4512" y="1152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4" name="Text Box 108"/>
            <p:cNvSpPr txBox="1">
              <a:spLocks noChangeArrowheads="1"/>
            </p:cNvSpPr>
            <p:nvPr/>
          </p:nvSpPr>
          <p:spPr bwMode="auto">
            <a:xfrm>
              <a:off x="4560" y="1200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26445" name="Line 109"/>
            <p:cNvSpPr>
              <a:spLocks noChangeShapeType="1"/>
            </p:cNvSpPr>
            <p:nvPr/>
          </p:nvSpPr>
          <p:spPr bwMode="auto">
            <a:xfrm>
              <a:off x="3648" y="1152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6" name="Line 110"/>
            <p:cNvSpPr>
              <a:spLocks noChangeShapeType="1"/>
            </p:cNvSpPr>
            <p:nvPr/>
          </p:nvSpPr>
          <p:spPr bwMode="auto">
            <a:xfrm flipV="1">
              <a:off x="4800" y="1152"/>
              <a:ext cx="48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7" name="Line 111"/>
            <p:cNvSpPr>
              <a:spLocks noChangeShapeType="1"/>
            </p:cNvSpPr>
            <p:nvPr/>
          </p:nvSpPr>
          <p:spPr bwMode="auto">
            <a:xfrm>
              <a:off x="4464" y="1152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8" name="Line 112"/>
            <p:cNvSpPr>
              <a:spLocks noChangeShapeType="1"/>
            </p:cNvSpPr>
            <p:nvPr/>
          </p:nvSpPr>
          <p:spPr bwMode="auto">
            <a:xfrm>
              <a:off x="3984" y="1440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49" name="Text Box 113"/>
            <p:cNvSpPr txBox="1">
              <a:spLocks noChangeArrowheads="1"/>
            </p:cNvSpPr>
            <p:nvPr/>
          </p:nvSpPr>
          <p:spPr bwMode="auto">
            <a:xfrm>
              <a:off x="4080" y="1526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01</a:t>
              </a:r>
              <a:br>
                <a:rPr lang="en-US" sz="2000" b="1"/>
              </a:br>
              <a:r>
                <a:rPr lang="en-US" sz="2000" b="1"/>
                <a:t>11</a:t>
              </a:r>
            </a:p>
          </p:txBody>
        </p:sp>
        <p:sp>
          <p:nvSpPr>
            <p:cNvPr id="526450" name="Text Box 114"/>
            <p:cNvSpPr txBox="1">
              <a:spLocks noChangeArrowheads="1"/>
            </p:cNvSpPr>
            <p:nvPr/>
          </p:nvSpPr>
          <p:spPr bwMode="auto">
            <a:xfrm>
              <a:off x="4080" y="672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10</a:t>
              </a:r>
              <a:br>
                <a:rPr lang="en-US" sz="2000" b="1"/>
              </a:br>
              <a:r>
                <a:rPr lang="en-US" sz="2000" b="1"/>
                <a:t>11</a:t>
              </a:r>
            </a:p>
          </p:txBody>
        </p:sp>
        <p:sp>
          <p:nvSpPr>
            <p:cNvPr id="526451" name="Text Box 115"/>
            <p:cNvSpPr txBox="1">
              <a:spLocks noChangeArrowheads="1"/>
            </p:cNvSpPr>
            <p:nvPr/>
          </p:nvSpPr>
          <p:spPr bwMode="auto">
            <a:xfrm>
              <a:off x="3168" y="1094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00</a:t>
              </a:r>
              <a:br>
                <a:rPr lang="en-US" sz="2000" b="1"/>
              </a:br>
              <a:r>
                <a:rPr lang="en-US" sz="2000" b="1"/>
                <a:t>01</a:t>
              </a:r>
            </a:p>
          </p:txBody>
        </p:sp>
        <p:sp>
          <p:nvSpPr>
            <p:cNvPr id="526452" name="Text Box 116"/>
            <p:cNvSpPr txBox="1">
              <a:spLocks noChangeArrowheads="1"/>
            </p:cNvSpPr>
            <p:nvPr/>
          </p:nvSpPr>
          <p:spPr bwMode="auto">
            <a:xfrm>
              <a:off x="4992" y="1104"/>
              <a:ext cx="38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00</a:t>
              </a:r>
              <a:br>
                <a:rPr lang="en-US" sz="2000" b="1"/>
              </a:br>
              <a:r>
                <a:rPr lang="en-US" sz="2000" b="1"/>
                <a:t>10</a:t>
              </a:r>
            </a:p>
          </p:txBody>
        </p:sp>
        <p:sp>
          <p:nvSpPr>
            <p:cNvPr id="526453" name="Text Box 117"/>
            <p:cNvSpPr txBox="1">
              <a:spLocks noChangeArrowheads="1"/>
            </p:cNvSpPr>
            <p:nvPr/>
          </p:nvSpPr>
          <p:spPr bwMode="auto">
            <a:xfrm>
              <a:off x="4032" y="1200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JK</a:t>
              </a:r>
            </a:p>
          </p:txBody>
        </p:sp>
      </p:grpSp>
      <p:sp>
        <p:nvSpPr>
          <p:cNvPr id="526454" name="Text Box 118"/>
          <p:cNvSpPr txBox="1">
            <a:spLocks noChangeArrowheads="1"/>
          </p:cNvSpPr>
          <p:nvPr/>
        </p:nvSpPr>
        <p:spPr bwMode="auto">
          <a:xfrm>
            <a:off x="5181600" y="55626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Q(t+1)= JQ(t)’ </a:t>
            </a:r>
            <a:r>
              <a:rPr lang="en-US" sz="2000" b="1" dirty="0"/>
              <a:t>+ </a:t>
            </a:r>
            <a:r>
              <a:rPr lang="en-US" sz="2000" b="1" dirty="0" smtClean="0"/>
              <a:t>K’Q(t)</a:t>
            </a:r>
            <a:endParaRPr lang="en-US" sz="2000" b="1" dirty="0"/>
          </a:p>
        </p:txBody>
      </p:sp>
      <p:grpSp>
        <p:nvGrpSpPr>
          <p:cNvPr id="526455" name="Group 119"/>
          <p:cNvGrpSpPr>
            <a:grpSpLocks/>
          </p:cNvGrpSpPr>
          <p:nvPr/>
        </p:nvGrpSpPr>
        <p:grpSpPr bwMode="auto">
          <a:xfrm>
            <a:off x="5029200" y="3489325"/>
            <a:ext cx="3048000" cy="1768475"/>
            <a:chOff x="3168" y="2054"/>
            <a:chExt cx="1920" cy="1114"/>
          </a:xfrm>
        </p:grpSpPr>
        <p:sp>
          <p:nvSpPr>
            <p:cNvPr id="526456" name="Text Box 120"/>
            <p:cNvSpPr txBox="1">
              <a:spLocks noChangeArrowheads="1"/>
            </p:cNvSpPr>
            <p:nvPr/>
          </p:nvSpPr>
          <p:spPr bwMode="auto">
            <a:xfrm>
              <a:off x="3341" y="2054"/>
              <a:ext cx="4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2000"/>
                <a:t>JK</a:t>
              </a:r>
            </a:p>
          </p:txBody>
        </p:sp>
        <p:sp>
          <p:nvSpPr>
            <p:cNvPr id="526457" name="Text Box 121"/>
            <p:cNvSpPr txBox="1">
              <a:spLocks noChangeArrowheads="1"/>
            </p:cNvSpPr>
            <p:nvPr/>
          </p:nvSpPr>
          <p:spPr bwMode="auto">
            <a:xfrm>
              <a:off x="3168" y="2208"/>
              <a:ext cx="3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1400" b="1" dirty="0" smtClean="0"/>
                <a:t>Q(t)</a:t>
              </a:r>
              <a:endParaRPr lang="en-US" sz="1400" b="1" dirty="0"/>
            </a:p>
          </p:txBody>
        </p:sp>
        <p:sp>
          <p:nvSpPr>
            <p:cNvPr id="526458" name="Text Box 122"/>
            <p:cNvSpPr txBox="1">
              <a:spLocks noChangeArrowheads="1"/>
            </p:cNvSpPr>
            <p:nvPr/>
          </p:nvSpPr>
          <p:spPr bwMode="auto">
            <a:xfrm>
              <a:off x="3552" y="220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00</a:t>
              </a:r>
            </a:p>
          </p:txBody>
        </p:sp>
        <p:sp>
          <p:nvSpPr>
            <p:cNvPr id="526459" name="Text Box 123"/>
            <p:cNvSpPr txBox="1">
              <a:spLocks noChangeArrowheads="1"/>
            </p:cNvSpPr>
            <p:nvPr/>
          </p:nvSpPr>
          <p:spPr bwMode="auto">
            <a:xfrm>
              <a:off x="3552" y="2477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 </a:t>
              </a:r>
              <a:endParaRPr lang="en-US" b="1" baseline="-25000"/>
            </a:p>
          </p:txBody>
        </p:sp>
        <p:sp>
          <p:nvSpPr>
            <p:cNvPr id="526460" name="Rectangle 124"/>
            <p:cNvSpPr>
              <a:spLocks noChangeArrowheads="1"/>
            </p:cNvSpPr>
            <p:nvPr/>
          </p:nvSpPr>
          <p:spPr bwMode="auto">
            <a:xfrm>
              <a:off x="3552" y="240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61" name="Rectangle 125"/>
            <p:cNvSpPr>
              <a:spLocks noChangeArrowheads="1"/>
            </p:cNvSpPr>
            <p:nvPr/>
          </p:nvSpPr>
          <p:spPr bwMode="auto">
            <a:xfrm>
              <a:off x="3552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62" name="Rectangle 126"/>
            <p:cNvSpPr>
              <a:spLocks noChangeArrowheads="1"/>
            </p:cNvSpPr>
            <p:nvPr/>
          </p:nvSpPr>
          <p:spPr bwMode="auto">
            <a:xfrm>
              <a:off x="3936" y="240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63" name="Rectangle 127"/>
            <p:cNvSpPr>
              <a:spLocks noChangeArrowheads="1"/>
            </p:cNvSpPr>
            <p:nvPr/>
          </p:nvSpPr>
          <p:spPr bwMode="auto">
            <a:xfrm>
              <a:off x="3936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64" name="Line 128"/>
            <p:cNvSpPr>
              <a:spLocks noChangeShapeType="1"/>
            </p:cNvSpPr>
            <p:nvPr/>
          </p:nvSpPr>
          <p:spPr bwMode="auto">
            <a:xfrm>
              <a:off x="3312" y="216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65" name="Text Box 129"/>
            <p:cNvSpPr txBox="1">
              <a:spLocks noChangeArrowheads="1"/>
            </p:cNvSpPr>
            <p:nvPr/>
          </p:nvSpPr>
          <p:spPr bwMode="auto">
            <a:xfrm>
              <a:off x="3936" y="220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01</a:t>
              </a:r>
            </a:p>
          </p:txBody>
        </p:sp>
        <p:sp>
          <p:nvSpPr>
            <p:cNvPr id="526466" name="Text Box 130"/>
            <p:cNvSpPr txBox="1">
              <a:spLocks noChangeArrowheads="1"/>
            </p:cNvSpPr>
            <p:nvPr/>
          </p:nvSpPr>
          <p:spPr bwMode="auto">
            <a:xfrm>
              <a:off x="3216" y="2486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000"/>
                <a:t>0</a:t>
              </a:r>
            </a:p>
          </p:txBody>
        </p:sp>
        <p:sp>
          <p:nvSpPr>
            <p:cNvPr id="526467" name="Rectangle 131"/>
            <p:cNvSpPr>
              <a:spLocks noChangeArrowheads="1"/>
            </p:cNvSpPr>
            <p:nvPr/>
          </p:nvSpPr>
          <p:spPr bwMode="auto">
            <a:xfrm>
              <a:off x="4320" y="240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68" name="Rectangle 132"/>
            <p:cNvSpPr>
              <a:spLocks noChangeArrowheads="1"/>
            </p:cNvSpPr>
            <p:nvPr/>
          </p:nvSpPr>
          <p:spPr bwMode="auto">
            <a:xfrm>
              <a:off x="4320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69" name="Rectangle 133"/>
            <p:cNvSpPr>
              <a:spLocks noChangeArrowheads="1"/>
            </p:cNvSpPr>
            <p:nvPr/>
          </p:nvSpPr>
          <p:spPr bwMode="auto">
            <a:xfrm>
              <a:off x="4704" y="2400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70" name="Rectangle 134"/>
            <p:cNvSpPr>
              <a:spLocks noChangeArrowheads="1"/>
            </p:cNvSpPr>
            <p:nvPr/>
          </p:nvSpPr>
          <p:spPr bwMode="auto">
            <a:xfrm>
              <a:off x="4704" y="2784"/>
              <a:ext cx="38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6471" name="Text Box 135"/>
            <p:cNvSpPr txBox="1">
              <a:spLocks noChangeArrowheads="1"/>
            </p:cNvSpPr>
            <p:nvPr/>
          </p:nvSpPr>
          <p:spPr bwMode="auto">
            <a:xfrm>
              <a:off x="4320" y="220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11</a:t>
              </a:r>
            </a:p>
          </p:txBody>
        </p:sp>
        <p:sp>
          <p:nvSpPr>
            <p:cNvPr id="526472" name="Text Box 136"/>
            <p:cNvSpPr txBox="1">
              <a:spLocks noChangeArrowheads="1"/>
            </p:cNvSpPr>
            <p:nvPr/>
          </p:nvSpPr>
          <p:spPr bwMode="auto">
            <a:xfrm>
              <a:off x="4704" y="2208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10</a:t>
              </a:r>
            </a:p>
          </p:txBody>
        </p:sp>
        <p:sp>
          <p:nvSpPr>
            <p:cNvPr id="526473" name="Text Box 137"/>
            <p:cNvSpPr txBox="1">
              <a:spLocks noChangeArrowheads="1"/>
            </p:cNvSpPr>
            <p:nvPr/>
          </p:nvSpPr>
          <p:spPr bwMode="auto">
            <a:xfrm>
              <a:off x="3552" y="2861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 b="1" baseline="-25000"/>
            </a:p>
          </p:txBody>
        </p:sp>
        <p:sp>
          <p:nvSpPr>
            <p:cNvPr id="526474" name="Text Box 138"/>
            <p:cNvSpPr txBox="1">
              <a:spLocks noChangeArrowheads="1"/>
            </p:cNvSpPr>
            <p:nvPr/>
          </p:nvSpPr>
          <p:spPr bwMode="auto">
            <a:xfrm>
              <a:off x="3936" y="2477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 </a:t>
              </a:r>
              <a:endParaRPr lang="en-US" sz="2800" b="1" baseline="-25000"/>
            </a:p>
          </p:txBody>
        </p:sp>
        <p:sp>
          <p:nvSpPr>
            <p:cNvPr id="526475" name="Text Box 139"/>
            <p:cNvSpPr txBox="1">
              <a:spLocks noChangeArrowheads="1"/>
            </p:cNvSpPr>
            <p:nvPr/>
          </p:nvSpPr>
          <p:spPr bwMode="auto">
            <a:xfrm>
              <a:off x="4320" y="2477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 b="1" baseline="-25000"/>
            </a:p>
          </p:txBody>
        </p:sp>
        <p:sp>
          <p:nvSpPr>
            <p:cNvPr id="526476" name="Text Box 140"/>
            <p:cNvSpPr txBox="1">
              <a:spLocks noChangeArrowheads="1"/>
            </p:cNvSpPr>
            <p:nvPr/>
          </p:nvSpPr>
          <p:spPr bwMode="auto">
            <a:xfrm>
              <a:off x="4704" y="2477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 b="1" baseline="-25000"/>
            </a:p>
          </p:txBody>
        </p:sp>
        <p:sp>
          <p:nvSpPr>
            <p:cNvPr id="526477" name="Text Box 141"/>
            <p:cNvSpPr txBox="1">
              <a:spLocks noChangeArrowheads="1"/>
            </p:cNvSpPr>
            <p:nvPr/>
          </p:nvSpPr>
          <p:spPr bwMode="auto">
            <a:xfrm>
              <a:off x="3936" y="2861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 </a:t>
              </a:r>
              <a:endParaRPr lang="en-US" b="1" baseline="-25000"/>
            </a:p>
          </p:txBody>
        </p:sp>
        <p:sp>
          <p:nvSpPr>
            <p:cNvPr id="526478" name="Text Box 142"/>
            <p:cNvSpPr txBox="1">
              <a:spLocks noChangeArrowheads="1"/>
            </p:cNvSpPr>
            <p:nvPr/>
          </p:nvSpPr>
          <p:spPr bwMode="auto">
            <a:xfrm>
              <a:off x="4320" y="2861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endParaRPr lang="en-US" b="1" baseline="-25000"/>
            </a:p>
          </p:txBody>
        </p:sp>
        <p:sp>
          <p:nvSpPr>
            <p:cNvPr id="526479" name="Text Box 143"/>
            <p:cNvSpPr txBox="1">
              <a:spLocks noChangeArrowheads="1"/>
            </p:cNvSpPr>
            <p:nvPr/>
          </p:nvSpPr>
          <p:spPr bwMode="auto">
            <a:xfrm>
              <a:off x="4704" y="2861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  <a:endParaRPr lang="en-US" b="1" baseline="-25000"/>
            </a:p>
          </p:txBody>
        </p:sp>
        <p:sp>
          <p:nvSpPr>
            <p:cNvPr id="526480" name="Text Box 144"/>
            <p:cNvSpPr txBox="1">
              <a:spLocks noChangeArrowheads="1"/>
            </p:cNvSpPr>
            <p:nvPr/>
          </p:nvSpPr>
          <p:spPr bwMode="auto">
            <a:xfrm>
              <a:off x="3216" y="2870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sz="2000"/>
                <a:t>1</a:t>
              </a:r>
            </a:p>
          </p:txBody>
        </p:sp>
        <p:sp>
          <p:nvSpPr>
            <p:cNvPr id="526481" name="AutoShape 145"/>
            <p:cNvSpPr>
              <a:spLocks noChangeArrowheads="1"/>
            </p:cNvSpPr>
            <p:nvPr/>
          </p:nvSpPr>
          <p:spPr bwMode="auto">
            <a:xfrm>
              <a:off x="4368" y="2448"/>
              <a:ext cx="672" cy="2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6482" name="Group 146"/>
            <p:cNvGrpSpPr>
              <a:grpSpLocks/>
            </p:cNvGrpSpPr>
            <p:nvPr/>
          </p:nvGrpSpPr>
          <p:grpSpPr bwMode="auto">
            <a:xfrm>
              <a:off x="4752" y="2822"/>
              <a:ext cx="336" cy="288"/>
              <a:chOff x="3024" y="2112"/>
              <a:chExt cx="432" cy="288"/>
            </a:xfrm>
          </p:grpSpPr>
          <p:sp>
            <p:nvSpPr>
              <p:cNvPr id="526483" name="AutoShape 147"/>
              <p:cNvSpPr>
                <a:spLocks/>
              </p:cNvSpPr>
              <p:nvPr/>
            </p:nvSpPr>
            <p:spPr bwMode="auto">
              <a:xfrm>
                <a:off x="3024" y="2112"/>
                <a:ext cx="96" cy="288"/>
              </a:xfrm>
              <a:prstGeom prst="leftBracket">
                <a:avLst>
                  <a:gd name="adj" fmla="val 52083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484" name="Line 148"/>
              <p:cNvSpPr>
                <a:spLocks noChangeShapeType="1"/>
              </p:cNvSpPr>
              <p:nvPr/>
            </p:nvSpPr>
            <p:spPr bwMode="auto">
              <a:xfrm>
                <a:off x="3120" y="21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485" name="Line 149"/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26486" name="Group 150"/>
            <p:cNvGrpSpPr>
              <a:grpSpLocks/>
            </p:cNvGrpSpPr>
            <p:nvPr/>
          </p:nvGrpSpPr>
          <p:grpSpPr bwMode="auto">
            <a:xfrm rot="10800000">
              <a:off x="3552" y="2822"/>
              <a:ext cx="336" cy="288"/>
              <a:chOff x="3024" y="2112"/>
              <a:chExt cx="432" cy="288"/>
            </a:xfrm>
          </p:grpSpPr>
          <p:sp>
            <p:nvSpPr>
              <p:cNvPr id="526487" name="AutoShape 151"/>
              <p:cNvSpPr>
                <a:spLocks/>
              </p:cNvSpPr>
              <p:nvPr/>
            </p:nvSpPr>
            <p:spPr bwMode="auto">
              <a:xfrm>
                <a:off x="3024" y="2112"/>
                <a:ext cx="96" cy="288"/>
              </a:xfrm>
              <a:prstGeom prst="leftBracket">
                <a:avLst>
                  <a:gd name="adj" fmla="val 52083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488" name="Line 152"/>
              <p:cNvSpPr>
                <a:spLocks noChangeShapeType="1"/>
              </p:cNvSpPr>
              <p:nvPr/>
            </p:nvSpPr>
            <p:spPr bwMode="auto">
              <a:xfrm>
                <a:off x="3120" y="211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489" name="Line 153"/>
              <p:cNvSpPr>
                <a:spLocks noChangeShapeType="1"/>
              </p:cNvSpPr>
              <p:nvPr/>
            </p:nvSpPr>
            <p:spPr bwMode="auto">
              <a:xfrm>
                <a:off x="3120" y="240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26490" name="Text Box 154"/>
          <p:cNvSpPr txBox="1">
            <a:spLocks noChangeArrowheads="1"/>
          </p:cNvSpPr>
          <p:nvPr/>
        </p:nvSpPr>
        <p:spPr bwMode="auto">
          <a:xfrm>
            <a:off x="2895600" y="5165725"/>
            <a:ext cx="2209800" cy="10064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JK flip flop is a combination of the SR and 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DF1C-E3D3-42F1-B959-759FB7B39508}" type="slidenum">
              <a:rPr lang="en-US"/>
              <a:pPr/>
              <a:t>19</a:t>
            </a:fld>
            <a:endParaRPr lang="en-US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Diagram of JK Flip Flop</a:t>
            </a:r>
          </a:p>
        </p:txBody>
      </p:sp>
      <p:sp>
        <p:nvSpPr>
          <p:cNvPr id="527363" name="Line 3"/>
          <p:cNvSpPr>
            <a:spLocks noChangeShapeType="1"/>
          </p:cNvSpPr>
          <p:nvPr/>
        </p:nvSpPr>
        <p:spPr bwMode="auto">
          <a:xfrm>
            <a:off x="14478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64" name="Line 4"/>
          <p:cNvSpPr>
            <a:spLocks noChangeShapeType="1"/>
          </p:cNvSpPr>
          <p:nvPr/>
        </p:nvSpPr>
        <p:spPr bwMode="auto">
          <a:xfrm>
            <a:off x="2057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65" name="Line 5"/>
          <p:cNvSpPr>
            <a:spLocks noChangeShapeType="1"/>
          </p:cNvSpPr>
          <p:nvPr/>
        </p:nvSpPr>
        <p:spPr bwMode="auto">
          <a:xfrm>
            <a:off x="1447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66" name="Line 6"/>
          <p:cNvSpPr>
            <a:spLocks noChangeShapeType="1"/>
          </p:cNvSpPr>
          <p:nvPr/>
        </p:nvSpPr>
        <p:spPr bwMode="auto">
          <a:xfrm>
            <a:off x="1066800" y="2133600"/>
            <a:ext cx="377825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67" name="Line 7"/>
          <p:cNvSpPr>
            <a:spLocks noChangeShapeType="1"/>
          </p:cNvSpPr>
          <p:nvPr/>
        </p:nvSpPr>
        <p:spPr bwMode="auto">
          <a:xfrm>
            <a:off x="1219200" y="2895600"/>
            <a:ext cx="1066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68" name="Line 8"/>
          <p:cNvSpPr>
            <a:spLocks noChangeShapeType="1"/>
          </p:cNvSpPr>
          <p:nvPr/>
        </p:nvSpPr>
        <p:spPr bwMode="auto">
          <a:xfrm flipV="1">
            <a:off x="1219200" y="2514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69" name="Line 9"/>
          <p:cNvSpPr>
            <a:spLocks noChangeShapeType="1"/>
          </p:cNvSpPr>
          <p:nvPr/>
        </p:nvSpPr>
        <p:spPr bwMode="auto">
          <a:xfrm>
            <a:off x="2286000" y="2514600"/>
            <a:ext cx="6477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0" name="Line 10"/>
          <p:cNvSpPr>
            <a:spLocks noChangeShapeType="1"/>
          </p:cNvSpPr>
          <p:nvPr/>
        </p:nvSpPr>
        <p:spPr bwMode="auto">
          <a:xfrm>
            <a:off x="1066800" y="3276600"/>
            <a:ext cx="3657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1" name="Line 11"/>
          <p:cNvSpPr>
            <a:spLocks noChangeShapeType="1"/>
          </p:cNvSpPr>
          <p:nvPr/>
        </p:nvSpPr>
        <p:spPr bwMode="auto">
          <a:xfrm>
            <a:off x="4724400" y="3657600"/>
            <a:ext cx="2362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2" name="Line 12"/>
          <p:cNvSpPr>
            <a:spLocks noChangeShapeType="1"/>
          </p:cNvSpPr>
          <p:nvPr/>
        </p:nvSpPr>
        <p:spPr bwMode="auto">
          <a:xfrm flipV="1">
            <a:off x="83058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3" name="Line 13"/>
          <p:cNvSpPr>
            <a:spLocks noChangeShapeType="1"/>
          </p:cNvSpPr>
          <p:nvPr/>
        </p:nvSpPr>
        <p:spPr bwMode="auto">
          <a:xfrm>
            <a:off x="8305800" y="36576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4" name="Line 14"/>
          <p:cNvSpPr>
            <a:spLocks noChangeShapeType="1"/>
          </p:cNvSpPr>
          <p:nvPr/>
        </p:nvSpPr>
        <p:spPr bwMode="auto">
          <a:xfrm>
            <a:off x="1066800" y="40386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5" name="Line 15"/>
          <p:cNvSpPr>
            <a:spLocks noChangeShapeType="1"/>
          </p:cNvSpPr>
          <p:nvPr/>
        </p:nvSpPr>
        <p:spPr bwMode="auto">
          <a:xfrm flipV="1">
            <a:off x="35052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6" name="Line 16"/>
          <p:cNvSpPr>
            <a:spLocks noChangeShapeType="1"/>
          </p:cNvSpPr>
          <p:nvPr/>
        </p:nvSpPr>
        <p:spPr bwMode="auto">
          <a:xfrm>
            <a:off x="3505200" y="4419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7" name="Line 17"/>
          <p:cNvSpPr>
            <a:spLocks noChangeShapeType="1"/>
          </p:cNvSpPr>
          <p:nvPr/>
        </p:nvSpPr>
        <p:spPr bwMode="auto">
          <a:xfrm flipV="1">
            <a:off x="83820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8" name="Line 18"/>
          <p:cNvSpPr>
            <a:spLocks noChangeShapeType="1"/>
          </p:cNvSpPr>
          <p:nvPr/>
        </p:nvSpPr>
        <p:spPr bwMode="auto">
          <a:xfrm>
            <a:off x="8382000" y="4038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79" name="Rectangle 19" descr="Wide downward diagonal"/>
          <p:cNvSpPr>
            <a:spLocks noChangeArrowheads="1"/>
          </p:cNvSpPr>
          <p:nvPr/>
        </p:nvSpPr>
        <p:spPr bwMode="auto">
          <a:xfrm>
            <a:off x="1066800" y="4800600"/>
            <a:ext cx="2286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80" name="Line 20"/>
          <p:cNvSpPr>
            <a:spLocks noChangeShapeType="1"/>
          </p:cNvSpPr>
          <p:nvPr/>
        </p:nvSpPr>
        <p:spPr bwMode="auto">
          <a:xfrm>
            <a:off x="20574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81" name="Line 21"/>
          <p:cNvSpPr>
            <a:spLocks noChangeShapeType="1"/>
          </p:cNvSpPr>
          <p:nvPr/>
        </p:nvSpPr>
        <p:spPr bwMode="auto">
          <a:xfrm>
            <a:off x="32766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82" name="Line 22"/>
          <p:cNvSpPr>
            <a:spLocks noChangeShapeType="1"/>
          </p:cNvSpPr>
          <p:nvPr/>
        </p:nvSpPr>
        <p:spPr bwMode="auto">
          <a:xfrm>
            <a:off x="44958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83" name="Line 23"/>
          <p:cNvSpPr>
            <a:spLocks noChangeShapeType="1"/>
          </p:cNvSpPr>
          <p:nvPr/>
        </p:nvSpPr>
        <p:spPr bwMode="auto">
          <a:xfrm>
            <a:off x="69342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84" name="Line 24"/>
          <p:cNvSpPr>
            <a:spLocks noChangeShapeType="1"/>
          </p:cNvSpPr>
          <p:nvPr/>
        </p:nvSpPr>
        <p:spPr bwMode="auto">
          <a:xfrm>
            <a:off x="81534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85" name="Text Box 25"/>
          <p:cNvSpPr txBox="1">
            <a:spLocks noChangeArrowheads="1"/>
          </p:cNvSpPr>
          <p:nvPr/>
        </p:nvSpPr>
        <p:spPr bwMode="auto">
          <a:xfrm>
            <a:off x="228600" y="1752600"/>
            <a:ext cx="914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27386" name="Text Box 26"/>
          <p:cNvSpPr txBox="1">
            <a:spLocks noChangeArrowheads="1"/>
          </p:cNvSpPr>
          <p:nvPr/>
        </p:nvSpPr>
        <p:spPr bwMode="auto">
          <a:xfrm>
            <a:off x="304800" y="2514600"/>
            <a:ext cx="8382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CLR’</a:t>
            </a:r>
            <a:endParaRPr lang="en-US"/>
          </a:p>
        </p:txBody>
      </p:sp>
      <p:sp>
        <p:nvSpPr>
          <p:cNvPr id="527387" name="Text Box 27"/>
          <p:cNvSpPr txBox="1">
            <a:spLocks noChangeArrowheads="1"/>
          </p:cNvSpPr>
          <p:nvPr/>
        </p:nvSpPr>
        <p:spPr bwMode="auto">
          <a:xfrm>
            <a:off x="609600" y="3260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J</a:t>
            </a:r>
            <a:endParaRPr lang="en-US"/>
          </a:p>
        </p:txBody>
      </p:sp>
      <p:sp>
        <p:nvSpPr>
          <p:cNvPr id="527388" name="Text Box 28"/>
          <p:cNvSpPr txBox="1">
            <a:spLocks noChangeArrowheads="1"/>
          </p:cNvSpPr>
          <p:nvPr/>
        </p:nvSpPr>
        <p:spPr bwMode="auto">
          <a:xfrm>
            <a:off x="609600" y="4022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K</a:t>
            </a:r>
            <a:endParaRPr lang="en-US"/>
          </a:p>
        </p:txBody>
      </p:sp>
      <p:sp>
        <p:nvSpPr>
          <p:cNvPr id="527389" name="Line 29"/>
          <p:cNvSpPr>
            <a:spLocks noChangeShapeType="1"/>
          </p:cNvSpPr>
          <p:nvPr/>
        </p:nvSpPr>
        <p:spPr bwMode="auto">
          <a:xfrm>
            <a:off x="20574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0" name="Line 30"/>
          <p:cNvSpPr>
            <a:spLocks noChangeShapeType="1"/>
          </p:cNvSpPr>
          <p:nvPr/>
        </p:nvSpPr>
        <p:spPr bwMode="auto">
          <a:xfrm>
            <a:off x="26670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1" name="Line 31"/>
          <p:cNvSpPr>
            <a:spLocks noChangeShapeType="1"/>
          </p:cNvSpPr>
          <p:nvPr/>
        </p:nvSpPr>
        <p:spPr bwMode="auto">
          <a:xfrm>
            <a:off x="32766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2" name="Line 32"/>
          <p:cNvSpPr>
            <a:spLocks noChangeShapeType="1"/>
          </p:cNvSpPr>
          <p:nvPr/>
        </p:nvSpPr>
        <p:spPr bwMode="auto">
          <a:xfrm>
            <a:off x="26670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3" name="Line 33"/>
          <p:cNvSpPr>
            <a:spLocks noChangeShapeType="1"/>
          </p:cNvSpPr>
          <p:nvPr/>
        </p:nvSpPr>
        <p:spPr bwMode="auto">
          <a:xfrm>
            <a:off x="32766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4" name="Line 34"/>
          <p:cNvSpPr>
            <a:spLocks noChangeShapeType="1"/>
          </p:cNvSpPr>
          <p:nvPr/>
        </p:nvSpPr>
        <p:spPr bwMode="auto">
          <a:xfrm>
            <a:off x="38862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5" name="Line 35"/>
          <p:cNvSpPr>
            <a:spLocks noChangeShapeType="1"/>
          </p:cNvSpPr>
          <p:nvPr/>
        </p:nvSpPr>
        <p:spPr bwMode="auto">
          <a:xfrm>
            <a:off x="4495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6" name="Line 36"/>
          <p:cNvSpPr>
            <a:spLocks noChangeShapeType="1"/>
          </p:cNvSpPr>
          <p:nvPr/>
        </p:nvSpPr>
        <p:spPr bwMode="auto">
          <a:xfrm>
            <a:off x="38862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7" name="Line 37"/>
          <p:cNvSpPr>
            <a:spLocks noChangeShapeType="1"/>
          </p:cNvSpPr>
          <p:nvPr/>
        </p:nvSpPr>
        <p:spPr bwMode="auto">
          <a:xfrm>
            <a:off x="44958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8" name="Line 38"/>
          <p:cNvSpPr>
            <a:spLocks noChangeShapeType="1"/>
          </p:cNvSpPr>
          <p:nvPr/>
        </p:nvSpPr>
        <p:spPr bwMode="auto">
          <a:xfrm>
            <a:off x="51054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399" name="Line 39"/>
          <p:cNvSpPr>
            <a:spLocks noChangeShapeType="1"/>
          </p:cNvSpPr>
          <p:nvPr/>
        </p:nvSpPr>
        <p:spPr bwMode="auto">
          <a:xfrm>
            <a:off x="57150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0" name="Line 40"/>
          <p:cNvSpPr>
            <a:spLocks noChangeShapeType="1"/>
          </p:cNvSpPr>
          <p:nvPr/>
        </p:nvSpPr>
        <p:spPr bwMode="auto">
          <a:xfrm>
            <a:off x="5105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1" name="Line 41"/>
          <p:cNvSpPr>
            <a:spLocks noChangeShapeType="1"/>
          </p:cNvSpPr>
          <p:nvPr/>
        </p:nvSpPr>
        <p:spPr bwMode="auto">
          <a:xfrm>
            <a:off x="57150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2" name="Line 42"/>
          <p:cNvSpPr>
            <a:spLocks noChangeShapeType="1"/>
          </p:cNvSpPr>
          <p:nvPr/>
        </p:nvSpPr>
        <p:spPr bwMode="auto">
          <a:xfrm>
            <a:off x="63246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3" name="Line 43"/>
          <p:cNvSpPr>
            <a:spLocks noChangeShapeType="1"/>
          </p:cNvSpPr>
          <p:nvPr/>
        </p:nvSpPr>
        <p:spPr bwMode="auto">
          <a:xfrm>
            <a:off x="69342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4" name="Line 44"/>
          <p:cNvSpPr>
            <a:spLocks noChangeShapeType="1"/>
          </p:cNvSpPr>
          <p:nvPr/>
        </p:nvSpPr>
        <p:spPr bwMode="auto">
          <a:xfrm>
            <a:off x="63246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5" name="Line 45"/>
          <p:cNvSpPr>
            <a:spLocks noChangeShapeType="1"/>
          </p:cNvSpPr>
          <p:nvPr/>
        </p:nvSpPr>
        <p:spPr bwMode="auto">
          <a:xfrm>
            <a:off x="69342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6" name="Line 46"/>
          <p:cNvSpPr>
            <a:spLocks noChangeShapeType="1"/>
          </p:cNvSpPr>
          <p:nvPr/>
        </p:nvSpPr>
        <p:spPr bwMode="auto">
          <a:xfrm>
            <a:off x="75438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7" name="Line 47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8" name="Line 48"/>
          <p:cNvSpPr>
            <a:spLocks noChangeShapeType="1"/>
          </p:cNvSpPr>
          <p:nvPr/>
        </p:nvSpPr>
        <p:spPr bwMode="auto">
          <a:xfrm>
            <a:off x="7543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09" name="Line 49"/>
          <p:cNvSpPr>
            <a:spLocks noChangeShapeType="1"/>
          </p:cNvSpPr>
          <p:nvPr/>
        </p:nvSpPr>
        <p:spPr bwMode="auto">
          <a:xfrm>
            <a:off x="81534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0" name="Line 50"/>
          <p:cNvSpPr>
            <a:spLocks noChangeShapeType="1"/>
          </p:cNvSpPr>
          <p:nvPr/>
        </p:nvSpPr>
        <p:spPr bwMode="auto">
          <a:xfrm>
            <a:off x="57150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1" name="Line 51"/>
          <p:cNvSpPr>
            <a:spLocks noChangeShapeType="1"/>
          </p:cNvSpPr>
          <p:nvPr/>
        </p:nvSpPr>
        <p:spPr bwMode="auto">
          <a:xfrm>
            <a:off x="1066800" y="5181600"/>
            <a:ext cx="2286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2" name="Line 52"/>
          <p:cNvSpPr>
            <a:spLocks noChangeShapeType="1"/>
          </p:cNvSpPr>
          <p:nvPr/>
        </p:nvSpPr>
        <p:spPr bwMode="auto">
          <a:xfrm flipV="1">
            <a:off x="33528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3" name="Line 53"/>
          <p:cNvSpPr>
            <a:spLocks noChangeShapeType="1"/>
          </p:cNvSpPr>
          <p:nvPr/>
        </p:nvSpPr>
        <p:spPr bwMode="auto">
          <a:xfrm>
            <a:off x="8229600" y="4800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4" name="Text Box 54"/>
          <p:cNvSpPr txBox="1">
            <a:spLocks noChangeArrowheads="1"/>
          </p:cNvSpPr>
          <p:nvPr/>
        </p:nvSpPr>
        <p:spPr bwMode="auto">
          <a:xfrm>
            <a:off x="609600" y="4784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</a:t>
            </a:r>
            <a:endParaRPr lang="en-US" dirty="0"/>
          </a:p>
        </p:txBody>
      </p:sp>
      <p:sp>
        <p:nvSpPr>
          <p:cNvPr id="527415" name="Line 55"/>
          <p:cNvSpPr>
            <a:spLocks noChangeShapeType="1"/>
          </p:cNvSpPr>
          <p:nvPr/>
        </p:nvSpPr>
        <p:spPr bwMode="auto">
          <a:xfrm>
            <a:off x="1066800" y="25146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6" name="Line 56"/>
          <p:cNvSpPr>
            <a:spLocks noChangeShapeType="1"/>
          </p:cNvSpPr>
          <p:nvPr/>
        </p:nvSpPr>
        <p:spPr bwMode="auto">
          <a:xfrm flipV="1">
            <a:off x="2286000" y="2514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7" name="Line 57"/>
          <p:cNvSpPr>
            <a:spLocks noChangeShapeType="1"/>
          </p:cNvSpPr>
          <p:nvPr/>
        </p:nvSpPr>
        <p:spPr bwMode="auto">
          <a:xfrm flipV="1">
            <a:off x="47244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8" name="Line 58"/>
          <p:cNvSpPr>
            <a:spLocks noChangeShapeType="1"/>
          </p:cNvSpPr>
          <p:nvPr/>
        </p:nvSpPr>
        <p:spPr bwMode="auto">
          <a:xfrm flipV="1">
            <a:off x="58674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19" name="Line 59"/>
          <p:cNvSpPr>
            <a:spLocks noChangeShapeType="1"/>
          </p:cNvSpPr>
          <p:nvPr/>
        </p:nvSpPr>
        <p:spPr bwMode="auto">
          <a:xfrm>
            <a:off x="4724400" y="40386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0" name="Line 60"/>
          <p:cNvSpPr>
            <a:spLocks noChangeShapeType="1"/>
          </p:cNvSpPr>
          <p:nvPr/>
        </p:nvSpPr>
        <p:spPr bwMode="auto">
          <a:xfrm>
            <a:off x="5867400" y="4419600"/>
            <a:ext cx="2514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1" name="Line 61"/>
          <p:cNvSpPr>
            <a:spLocks noChangeShapeType="1"/>
          </p:cNvSpPr>
          <p:nvPr/>
        </p:nvSpPr>
        <p:spPr bwMode="auto">
          <a:xfrm>
            <a:off x="1219200" y="2895600"/>
            <a:ext cx="0" cy="2362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2" name="Line 62"/>
          <p:cNvSpPr>
            <a:spLocks noChangeShapeType="1"/>
          </p:cNvSpPr>
          <p:nvPr/>
        </p:nvSpPr>
        <p:spPr bwMode="auto">
          <a:xfrm>
            <a:off x="2286000" y="2895600"/>
            <a:ext cx="0" cy="2362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3" name="Line 63"/>
          <p:cNvSpPr>
            <a:spLocks noChangeShapeType="1"/>
          </p:cNvSpPr>
          <p:nvPr/>
        </p:nvSpPr>
        <p:spPr bwMode="auto">
          <a:xfrm>
            <a:off x="3352800" y="48006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4" name="Line 64"/>
          <p:cNvSpPr>
            <a:spLocks noChangeShapeType="1"/>
          </p:cNvSpPr>
          <p:nvPr/>
        </p:nvSpPr>
        <p:spPr bwMode="auto">
          <a:xfrm flipV="1">
            <a:off x="57912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5" name="Line 65"/>
          <p:cNvSpPr>
            <a:spLocks noChangeShapeType="1"/>
          </p:cNvSpPr>
          <p:nvPr/>
        </p:nvSpPr>
        <p:spPr bwMode="auto">
          <a:xfrm>
            <a:off x="5791200" y="51816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6" name="Line 66"/>
          <p:cNvSpPr>
            <a:spLocks noChangeShapeType="1"/>
          </p:cNvSpPr>
          <p:nvPr/>
        </p:nvSpPr>
        <p:spPr bwMode="auto">
          <a:xfrm flipV="1">
            <a:off x="82296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7" name="Line 67"/>
          <p:cNvSpPr>
            <a:spLocks noChangeShapeType="1"/>
          </p:cNvSpPr>
          <p:nvPr/>
        </p:nvSpPr>
        <p:spPr bwMode="auto">
          <a:xfrm flipV="1">
            <a:off x="47244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8" name="Line 68"/>
          <p:cNvSpPr>
            <a:spLocks noChangeShapeType="1"/>
          </p:cNvSpPr>
          <p:nvPr/>
        </p:nvSpPr>
        <p:spPr bwMode="auto">
          <a:xfrm flipV="1">
            <a:off x="70866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7429" name="Line 69"/>
          <p:cNvSpPr>
            <a:spLocks noChangeShapeType="1"/>
          </p:cNvSpPr>
          <p:nvPr/>
        </p:nvSpPr>
        <p:spPr bwMode="auto">
          <a:xfrm>
            <a:off x="7086600" y="3276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F44A-E445-43EA-AE30-36132B389945}" type="slidenum">
              <a:rPr lang="en-US"/>
              <a:pPr/>
              <a:t>2</a:t>
            </a:fld>
            <a:endParaRPr lang="en-US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167563" cy="3594100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Char char="]"/>
            </a:pPr>
            <a:r>
              <a:rPr lang="en-US" altLang="en-US"/>
              <a:t> General Model of Sequential Circuit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Char char="]"/>
            </a:pPr>
            <a:r>
              <a:rPr lang="en-US" altLang="en-US"/>
              <a:t> Flip-Flop as Basic Memory Unit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Char char="]"/>
            </a:pPr>
            <a:r>
              <a:rPr lang="en-US" altLang="en-US"/>
              <a:t> Analysis of Sequential Circuits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Char char="]"/>
            </a:pPr>
            <a:r>
              <a:rPr lang="en-US" altLang="en-US"/>
              <a:t> Design of Sequential Circuits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Tx/>
              <a:buFont typeface="Wingdings" pitchFamily="2" charset="2"/>
              <a:buChar char="]"/>
            </a:pPr>
            <a:r>
              <a:rPr lang="en-US" altLang="en-US"/>
              <a:t> Sequential MSI Modules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2815151" y="228600"/>
            <a:ext cx="3801042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600" kern="0" dirty="0" smtClean="0">
                <a:solidFill>
                  <a:srgbClr val="333399"/>
                </a:solidFill>
                <a:latin typeface="Arial"/>
                <a:ea typeface="+mj-ea"/>
                <a:cs typeface="+mj-cs"/>
              </a:rPr>
              <a:t>Sequential Circuit</a:t>
            </a:r>
            <a:endParaRPr lang="en-US" alt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EC99-7857-4B11-8664-77668035D64B}" type="slidenum">
              <a:rPr lang="en-US"/>
              <a:pPr/>
              <a:t>20</a:t>
            </a:fld>
            <a:endParaRPr lang="en-US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 (</a:t>
            </a:r>
            <a:r>
              <a:rPr lang="en-US">
                <a:solidFill>
                  <a:schemeClr val="hlink"/>
                </a:solidFill>
              </a:rPr>
              <a:t>T</a:t>
            </a:r>
            <a:r>
              <a:rPr lang="en-US"/>
              <a:t>oggle) Flip Flop</a:t>
            </a:r>
          </a:p>
        </p:txBody>
      </p:sp>
      <p:sp>
        <p:nvSpPr>
          <p:cNvPr id="525315" name="Line 3"/>
          <p:cNvSpPr>
            <a:spLocks noChangeShapeType="1"/>
          </p:cNvSpPr>
          <p:nvPr/>
        </p:nvSpPr>
        <p:spPr bwMode="auto">
          <a:xfrm>
            <a:off x="1447800" y="3870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16" name="Line 4"/>
          <p:cNvSpPr>
            <a:spLocks noChangeShapeType="1"/>
          </p:cNvSpPr>
          <p:nvPr/>
        </p:nvSpPr>
        <p:spPr bwMode="auto">
          <a:xfrm>
            <a:off x="20574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17" name="Line 5"/>
          <p:cNvSpPr>
            <a:spLocks noChangeShapeType="1"/>
          </p:cNvSpPr>
          <p:nvPr/>
        </p:nvSpPr>
        <p:spPr bwMode="auto">
          <a:xfrm>
            <a:off x="14478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18" name="Line 6"/>
          <p:cNvSpPr>
            <a:spLocks noChangeShapeType="1"/>
          </p:cNvSpPr>
          <p:nvPr/>
        </p:nvSpPr>
        <p:spPr bwMode="auto">
          <a:xfrm>
            <a:off x="1066800" y="4251325"/>
            <a:ext cx="377825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19" name="Line 7"/>
          <p:cNvSpPr>
            <a:spLocks noChangeShapeType="1"/>
          </p:cNvSpPr>
          <p:nvPr/>
        </p:nvSpPr>
        <p:spPr bwMode="auto">
          <a:xfrm>
            <a:off x="1219200" y="4860925"/>
            <a:ext cx="1066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0" name="Line 8"/>
          <p:cNvSpPr>
            <a:spLocks noChangeShapeType="1"/>
          </p:cNvSpPr>
          <p:nvPr/>
        </p:nvSpPr>
        <p:spPr bwMode="auto">
          <a:xfrm flipV="1">
            <a:off x="1219200" y="4479925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1" name="Line 9"/>
          <p:cNvSpPr>
            <a:spLocks noChangeShapeType="1"/>
          </p:cNvSpPr>
          <p:nvPr/>
        </p:nvSpPr>
        <p:spPr bwMode="auto">
          <a:xfrm>
            <a:off x="2286000" y="4479925"/>
            <a:ext cx="6477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2" name="Line 10"/>
          <p:cNvSpPr>
            <a:spLocks noChangeShapeType="1"/>
          </p:cNvSpPr>
          <p:nvPr/>
        </p:nvSpPr>
        <p:spPr bwMode="auto">
          <a:xfrm>
            <a:off x="1066800" y="51054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3" name="Line 11"/>
          <p:cNvSpPr>
            <a:spLocks noChangeShapeType="1"/>
          </p:cNvSpPr>
          <p:nvPr/>
        </p:nvSpPr>
        <p:spPr bwMode="auto">
          <a:xfrm flipV="1">
            <a:off x="35052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4" name="Line 12"/>
          <p:cNvSpPr>
            <a:spLocks noChangeShapeType="1"/>
          </p:cNvSpPr>
          <p:nvPr/>
        </p:nvSpPr>
        <p:spPr bwMode="auto">
          <a:xfrm>
            <a:off x="3505200" y="54864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5" name="Line 13"/>
          <p:cNvSpPr>
            <a:spLocks noChangeShapeType="1"/>
          </p:cNvSpPr>
          <p:nvPr/>
        </p:nvSpPr>
        <p:spPr bwMode="auto">
          <a:xfrm flipV="1">
            <a:off x="83820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6" name="Line 14"/>
          <p:cNvSpPr>
            <a:spLocks noChangeShapeType="1"/>
          </p:cNvSpPr>
          <p:nvPr/>
        </p:nvSpPr>
        <p:spPr bwMode="auto">
          <a:xfrm>
            <a:off x="8382000" y="51054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7" name="Rectangle 15" descr="Wide downward diagonal"/>
          <p:cNvSpPr>
            <a:spLocks noChangeArrowheads="1"/>
          </p:cNvSpPr>
          <p:nvPr/>
        </p:nvSpPr>
        <p:spPr bwMode="auto">
          <a:xfrm>
            <a:off x="1066800" y="5730875"/>
            <a:ext cx="2286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8" name="Line 16"/>
          <p:cNvSpPr>
            <a:spLocks noChangeShapeType="1"/>
          </p:cNvSpPr>
          <p:nvPr/>
        </p:nvSpPr>
        <p:spPr bwMode="auto">
          <a:xfrm>
            <a:off x="2057400" y="4267200"/>
            <a:ext cx="0" cy="1981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29" name="Line 17"/>
          <p:cNvSpPr>
            <a:spLocks noChangeShapeType="1"/>
          </p:cNvSpPr>
          <p:nvPr/>
        </p:nvSpPr>
        <p:spPr bwMode="auto">
          <a:xfrm>
            <a:off x="3276600" y="4267200"/>
            <a:ext cx="0" cy="1981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0" name="Line 18"/>
          <p:cNvSpPr>
            <a:spLocks noChangeShapeType="1"/>
          </p:cNvSpPr>
          <p:nvPr/>
        </p:nvSpPr>
        <p:spPr bwMode="auto">
          <a:xfrm>
            <a:off x="4495800" y="4267200"/>
            <a:ext cx="0" cy="1981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1" name="Line 19"/>
          <p:cNvSpPr>
            <a:spLocks noChangeShapeType="1"/>
          </p:cNvSpPr>
          <p:nvPr/>
        </p:nvSpPr>
        <p:spPr bwMode="auto">
          <a:xfrm>
            <a:off x="6934200" y="4267200"/>
            <a:ext cx="0" cy="1981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2" name="Line 20"/>
          <p:cNvSpPr>
            <a:spLocks noChangeShapeType="1"/>
          </p:cNvSpPr>
          <p:nvPr/>
        </p:nvSpPr>
        <p:spPr bwMode="auto">
          <a:xfrm>
            <a:off x="8153400" y="4267200"/>
            <a:ext cx="0" cy="1981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3" name="Text Box 21"/>
          <p:cNvSpPr txBox="1">
            <a:spLocks noChangeArrowheads="1"/>
          </p:cNvSpPr>
          <p:nvPr/>
        </p:nvSpPr>
        <p:spPr bwMode="auto">
          <a:xfrm>
            <a:off x="228600" y="3870325"/>
            <a:ext cx="914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25334" name="Text Box 22"/>
          <p:cNvSpPr txBox="1">
            <a:spLocks noChangeArrowheads="1"/>
          </p:cNvSpPr>
          <p:nvPr/>
        </p:nvSpPr>
        <p:spPr bwMode="auto">
          <a:xfrm>
            <a:off x="304800" y="4479925"/>
            <a:ext cx="8382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CLR’</a:t>
            </a:r>
            <a:endParaRPr lang="en-US"/>
          </a:p>
        </p:txBody>
      </p:sp>
      <p:sp>
        <p:nvSpPr>
          <p:cNvPr id="525335" name="Text Box 23"/>
          <p:cNvSpPr txBox="1">
            <a:spLocks noChangeArrowheads="1"/>
          </p:cNvSpPr>
          <p:nvPr/>
        </p:nvSpPr>
        <p:spPr bwMode="auto">
          <a:xfrm>
            <a:off x="609600" y="50895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T</a:t>
            </a:r>
            <a:endParaRPr lang="en-US"/>
          </a:p>
        </p:txBody>
      </p:sp>
      <p:sp>
        <p:nvSpPr>
          <p:cNvPr id="525336" name="Line 24"/>
          <p:cNvSpPr>
            <a:spLocks noChangeShapeType="1"/>
          </p:cNvSpPr>
          <p:nvPr/>
        </p:nvSpPr>
        <p:spPr bwMode="auto">
          <a:xfrm>
            <a:off x="2057400" y="4251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7" name="Line 25"/>
          <p:cNvSpPr>
            <a:spLocks noChangeShapeType="1"/>
          </p:cNvSpPr>
          <p:nvPr/>
        </p:nvSpPr>
        <p:spPr bwMode="auto">
          <a:xfrm>
            <a:off x="2667000" y="3870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8" name="Line 26"/>
          <p:cNvSpPr>
            <a:spLocks noChangeShapeType="1"/>
          </p:cNvSpPr>
          <p:nvPr/>
        </p:nvSpPr>
        <p:spPr bwMode="auto">
          <a:xfrm>
            <a:off x="32766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39" name="Line 27"/>
          <p:cNvSpPr>
            <a:spLocks noChangeShapeType="1"/>
          </p:cNvSpPr>
          <p:nvPr/>
        </p:nvSpPr>
        <p:spPr bwMode="auto">
          <a:xfrm>
            <a:off x="26670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0" name="Line 28"/>
          <p:cNvSpPr>
            <a:spLocks noChangeShapeType="1"/>
          </p:cNvSpPr>
          <p:nvPr/>
        </p:nvSpPr>
        <p:spPr bwMode="auto">
          <a:xfrm>
            <a:off x="3276600" y="4251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1" name="Line 29"/>
          <p:cNvSpPr>
            <a:spLocks noChangeShapeType="1"/>
          </p:cNvSpPr>
          <p:nvPr/>
        </p:nvSpPr>
        <p:spPr bwMode="auto">
          <a:xfrm>
            <a:off x="3886200" y="3870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2" name="Line 30"/>
          <p:cNvSpPr>
            <a:spLocks noChangeShapeType="1"/>
          </p:cNvSpPr>
          <p:nvPr/>
        </p:nvSpPr>
        <p:spPr bwMode="auto">
          <a:xfrm>
            <a:off x="44958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3" name="Line 31"/>
          <p:cNvSpPr>
            <a:spLocks noChangeShapeType="1"/>
          </p:cNvSpPr>
          <p:nvPr/>
        </p:nvSpPr>
        <p:spPr bwMode="auto">
          <a:xfrm>
            <a:off x="38862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4" name="Line 32"/>
          <p:cNvSpPr>
            <a:spLocks noChangeShapeType="1"/>
          </p:cNvSpPr>
          <p:nvPr/>
        </p:nvSpPr>
        <p:spPr bwMode="auto">
          <a:xfrm>
            <a:off x="4495800" y="4251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5" name="Line 33"/>
          <p:cNvSpPr>
            <a:spLocks noChangeShapeType="1"/>
          </p:cNvSpPr>
          <p:nvPr/>
        </p:nvSpPr>
        <p:spPr bwMode="auto">
          <a:xfrm>
            <a:off x="5105400" y="3870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6" name="Line 34"/>
          <p:cNvSpPr>
            <a:spLocks noChangeShapeType="1"/>
          </p:cNvSpPr>
          <p:nvPr/>
        </p:nvSpPr>
        <p:spPr bwMode="auto">
          <a:xfrm>
            <a:off x="57150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7" name="Line 35"/>
          <p:cNvSpPr>
            <a:spLocks noChangeShapeType="1"/>
          </p:cNvSpPr>
          <p:nvPr/>
        </p:nvSpPr>
        <p:spPr bwMode="auto">
          <a:xfrm>
            <a:off x="51054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8" name="Line 36"/>
          <p:cNvSpPr>
            <a:spLocks noChangeShapeType="1"/>
          </p:cNvSpPr>
          <p:nvPr/>
        </p:nvSpPr>
        <p:spPr bwMode="auto">
          <a:xfrm>
            <a:off x="5715000" y="4251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49" name="Line 37"/>
          <p:cNvSpPr>
            <a:spLocks noChangeShapeType="1"/>
          </p:cNvSpPr>
          <p:nvPr/>
        </p:nvSpPr>
        <p:spPr bwMode="auto">
          <a:xfrm>
            <a:off x="6324600" y="3870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0" name="Line 38"/>
          <p:cNvSpPr>
            <a:spLocks noChangeShapeType="1"/>
          </p:cNvSpPr>
          <p:nvPr/>
        </p:nvSpPr>
        <p:spPr bwMode="auto">
          <a:xfrm>
            <a:off x="69342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1" name="Line 39"/>
          <p:cNvSpPr>
            <a:spLocks noChangeShapeType="1"/>
          </p:cNvSpPr>
          <p:nvPr/>
        </p:nvSpPr>
        <p:spPr bwMode="auto">
          <a:xfrm>
            <a:off x="63246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2" name="Line 40"/>
          <p:cNvSpPr>
            <a:spLocks noChangeShapeType="1"/>
          </p:cNvSpPr>
          <p:nvPr/>
        </p:nvSpPr>
        <p:spPr bwMode="auto">
          <a:xfrm>
            <a:off x="6934200" y="4251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3" name="Line 41"/>
          <p:cNvSpPr>
            <a:spLocks noChangeShapeType="1"/>
          </p:cNvSpPr>
          <p:nvPr/>
        </p:nvSpPr>
        <p:spPr bwMode="auto">
          <a:xfrm>
            <a:off x="7543800" y="3870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4" name="Line 42"/>
          <p:cNvSpPr>
            <a:spLocks noChangeShapeType="1"/>
          </p:cNvSpPr>
          <p:nvPr/>
        </p:nvSpPr>
        <p:spPr bwMode="auto">
          <a:xfrm>
            <a:off x="81534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5" name="Line 43"/>
          <p:cNvSpPr>
            <a:spLocks noChangeShapeType="1"/>
          </p:cNvSpPr>
          <p:nvPr/>
        </p:nvSpPr>
        <p:spPr bwMode="auto">
          <a:xfrm>
            <a:off x="7543800" y="3870325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6" name="Line 44"/>
          <p:cNvSpPr>
            <a:spLocks noChangeShapeType="1"/>
          </p:cNvSpPr>
          <p:nvPr/>
        </p:nvSpPr>
        <p:spPr bwMode="auto">
          <a:xfrm>
            <a:off x="8153400" y="4251325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7" name="Line 45"/>
          <p:cNvSpPr>
            <a:spLocks noChangeShapeType="1"/>
          </p:cNvSpPr>
          <p:nvPr/>
        </p:nvSpPr>
        <p:spPr bwMode="auto">
          <a:xfrm>
            <a:off x="5715000" y="4267200"/>
            <a:ext cx="0" cy="1981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8" name="Line 46"/>
          <p:cNvSpPr>
            <a:spLocks noChangeShapeType="1"/>
          </p:cNvSpPr>
          <p:nvPr/>
        </p:nvSpPr>
        <p:spPr bwMode="auto">
          <a:xfrm>
            <a:off x="1066800" y="6111875"/>
            <a:ext cx="2286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59" name="Line 47"/>
          <p:cNvSpPr>
            <a:spLocks noChangeShapeType="1"/>
          </p:cNvSpPr>
          <p:nvPr/>
        </p:nvSpPr>
        <p:spPr bwMode="auto">
          <a:xfrm flipV="1">
            <a:off x="3352800" y="5730875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0" name="Text Box 48"/>
          <p:cNvSpPr txBox="1">
            <a:spLocks noChangeArrowheads="1"/>
          </p:cNvSpPr>
          <p:nvPr/>
        </p:nvSpPr>
        <p:spPr bwMode="auto">
          <a:xfrm>
            <a:off x="609600" y="5715000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</a:t>
            </a:r>
            <a:endParaRPr lang="en-US" dirty="0"/>
          </a:p>
        </p:txBody>
      </p:sp>
      <p:sp>
        <p:nvSpPr>
          <p:cNvPr id="525361" name="Line 49"/>
          <p:cNvSpPr>
            <a:spLocks noChangeShapeType="1"/>
          </p:cNvSpPr>
          <p:nvPr/>
        </p:nvSpPr>
        <p:spPr bwMode="auto">
          <a:xfrm>
            <a:off x="1066800" y="4479925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2" name="Line 50"/>
          <p:cNvSpPr>
            <a:spLocks noChangeShapeType="1"/>
          </p:cNvSpPr>
          <p:nvPr/>
        </p:nvSpPr>
        <p:spPr bwMode="auto">
          <a:xfrm flipV="1">
            <a:off x="2286000" y="4479925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3" name="Line 51"/>
          <p:cNvSpPr>
            <a:spLocks noChangeShapeType="1"/>
          </p:cNvSpPr>
          <p:nvPr/>
        </p:nvSpPr>
        <p:spPr bwMode="auto">
          <a:xfrm flipV="1">
            <a:off x="47244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4" name="Line 52"/>
          <p:cNvSpPr>
            <a:spLocks noChangeShapeType="1"/>
          </p:cNvSpPr>
          <p:nvPr/>
        </p:nvSpPr>
        <p:spPr bwMode="auto">
          <a:xfrm flipV="1">
            <a:off x="5867400" y="51054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5" name="Line 53"/>
          <p:cNvSpPr>
            <a:spLocks noChangeShapeType="1"/>
          </p:cNvSpPr>
          <p:nvPr/>
        </p:nvSpPr>
        <p:spPr bwMode="auto">
          <a:xfrm>
            <a:off x="4724400" y="51054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6" name="Line 54"/>
          <p:cNvSpPr>
            <a:spLocks noChangeShapeType="1"/>
          </p:cNvSpPr>
          <p:nvPr/>
        </p:nvSpPr>
        <p:spPr bwMode="auto">
          <a:xfrm>
            <a:off x="5867400" y="5486400"/>
            <a:ext cx="2514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7" name="Line 55"/>
          <p:cNvSpPr>
            <a:spLocks noChangeShapeType="1"/>
          </p:cNvSpPr>
          <p:nvPr/>
        </p:nvSpPr>
        <p:spPr bwMode="auto">
          <a:xfrm>
            <a:off x="1219200" y="4876800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8" name="Line 56"/>
          <p:cNvSpPr>
            <a:spLocks noChangeShapeType="1"/>
          </p:cNvSpPr>
          <p:nvPr/>
        </p:nvSpPr>
        <p:spPr bwMode="auto">
          <a:xfrm>
            <a:off x="2286000" y="4876800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69" name="Line 57"/>
          <p:cNvSpPr>
            <a:spLocks noChangeShapeType="1"/>
          </p:cNvSpPr>
          <p:nvPr/>
        </p:nvSpPr>
        <p:spPr bwMode="auto">
          <a:xfrm>
            <a:off x="3352800" y="5730875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70" name="Line 58"/>
          <p:cNvSpPr>
            <a:spLocks noChangeShapeType="1"/>
          </p:cNvSpPr>
          <p:nvPr/>
        </p:nvSpPr>
        <p:spPr bwMode="auto">
          <a:xfrm flipV="1">
            <a:off x="5791200" y="5730875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371" name="Line 59"/>
          <p:cNvSpPr>
            <a:spLocks noChangeShapeType="1"/>
          </p:cNvSpPr>
          <p:nvPr/>
        </p:nvSpPr>
        <p:spPr bwMode="auto">
          <a:xfrm>
            <a:off x="5791200" y="6111875"/>
            <a:ext cx="2895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5372" name="Group 60"/>
          <p:cNvGrpSpPr>
            <a:grpSpLocks/>
          </p:cNvGrpSpPr>
          <p:nvPr/>
        </p:nvGrpSpPr>
        <p:grpSpPr bwMode="auto">
          <a:xfrm>
            <a:off x="152400" y="1524000"/>
            <a:ext cx="1676400" cy="1981200"/>
            <a:chOff x="144" y="912"/>
            <a:chExt cx="1056" cy="1248"/>
          </a:xfrm>
        </p:grpSpPr>
        <p:sp>
          <p:nvSpPr>
            <p:cNvPr id="525373" name="Rectangle 61"/>
            <p:cNvSpPr>
              <a:spLocks noChangeArrowheads="1"/>
            </p:cNvSpPr>
            <p:nvPr/>
          </p:nvSpPr>
          <p:spPr bwMode="auto">
            <a:xfrm>
              <a:off x="384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74" name="Oval 62"/>
            <p:cNvSpPr>
              <a:spLocks noChangeArrowheads="1"/>
            </p:cNvSpPr>
            <p:nvPr/>
          </p:nvSpPr>
          <p:spPr bwMode="auto">
            <a:xfrm>
              <a:off x="624" y="168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75" name="Line 63"/>
            <p:cNvSpPr>
              <a:spLocks noChangeShapeType="1"/>
            </p:cNvSpPr>
            <p:nvPr/>
          </p:nvSpPr>
          <p:spPr bwMode="auto">
            <a:xfrm>
              <a:off x="672" y="177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76" name="Line 64"/>
            <p:cNvSpPr>
              <a:spLocks noChangeShapeType="1"/>
            </p:cNvSpPr>
            <p:nvPr/>
          </p:nvSpPr>
          <p:spPr bwMode="auto">
            <a:xfrm flipV="1">
              <a:off x="576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77" name="Line 65"/>
            <p:cNvSpPr>
              <a:spLocks noChangeShapeType="1"/>
            </p:cNvSpPr>
            <p:nvPr/>
          </p:nvSpPr>
          <p:spPr bwMode="auto">
            <a:xfrm>
              <a:off x="672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78" name="Line 66"/>
            <p:cNvSpPr>
              <a:spLocks noChangeShapeType="1"/>
            </p:cNvSpPr>
            <p:nvPr/>
          </p:nvSpPr>
          <p:spPr bwMode="auto">
            <a:xfrm>
              <a:off x="144" y="128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79" name="Line 67"/>
            <p:cNvSpPr>
              <a:spLocks noChangeShapeType="1"/>
            </p:cNvSpPr>
            <p:nvPr/>
          </p:nvSpPr>
          <p:spPr bwMode="auto">
            <a:xfrm>
              <a:off x="960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80" name="Line 68"/>
            <p:cNvSpPr>
              <a:spLocks noChangeShapeType="1"/>
            </p:cNvSpPr>
            <p:nvPr/>
          </p:nvSpPr>
          <p:spPr bwMode="auto">
            <a:xfrm>
              <a:off x="960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81" name="Text Box 69"/>
            <p:cNvSpPr txBox="1">
              <a:spLocks noChangeArrowheads="1"/>
            </p:cNvSpPr>
            <p:nvPr/>
          </p:nvSpPr>
          <p:spPr bwMode="auto">
            <a:xfrm>
              <a:off x="336" y="11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T</a:t>
              </a:r>
            </a:p>
          </p:txBody>
        </p:sp>
        <p:sp>
          <p:nvSpPr>
            <p:cNvPr id="525382" name="Text Box 70"/>
            <p:cNvSpPr txBox="1">
              <a:spLocks noChangeArrowheads="1"/>
            </p:cNvSpPr>
            <p:nvPr/>
          </p:nvSpPr>
          <p:spPr bwMode="auto">
            <a:xfrm>
              <a:off x="720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5383" name="Text Box 71"/>
            <p:cNvSpPr txBox="1">
              <a:spLocks noChangeArrowheads="1"/>
            </p:cNvSpPr>
            <p:nvPr/>
          </p:nvSpPr>
          <p:spPr bwMode="auto">
            <a:xfrm>
              <a:off x="720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5384" name="Text Box 72"/>
            <p:cNvSpPr txBox="1">
              <a:spLocks noChangeArrowheads="1"/>
            </p:cNvSpPr>
            <p:nvPr/>
          </p:nvSpPr>
          <p:spPr bwMode="auto">
            <a:xfrm>
              <a:off x="336" y="191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</p:grpSp>
      <p:grpSp>
        <p:nvGrpSpPr>
          <p:cNvPr id="525385" name="Group 73"/>
          <p:cNvGrpSpPr>
            <a:grpSpLocks/>
          </p:cNvGrpSpPr>
          <p:nvPr/>
        </p:nvGrpSpPr>
        <p:grpSpPr bwMode="auto">
          <a:xfrm>
            <a:off x="1828800" y="1524000"/>
            <a:ext cx="1676400" cy="1981200"/>
            <a:chOff x="1392" y="912"/>
            <a:chExt cx="1056" cy="1248"/>
          </a:xfrm>
        </p:grpSpPr>
        <p:sp>
          <p:nvSpPr>
            <p:cNvPr id="525386" name="Rectangle 74"/>
            <p:cNvSpPr>
              <a:spLocks noChangeArrowheads="1"/>
            </p:cNvSpPr>
            <p:nvPr/>
          </p:nvSpPr>
          <p:spPr bwMode="auto">
            <a:xfrm>
              <a:off x="1632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87" name="Line 75"/>
            <p:cNvSpPr>
              <a:spLocks noChangeShapeType="1"/>
            </p:cNvSpPr>
            <p:nvPr/>
          </p:nvSpPr>
          <p:spPr bwMode="auto">
            <a:xfrm>
              <a:off x="1920" y="1680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88" name="Line 76"/>
            <p:cNvSpPr>
              <a:spLocks noChangeShapeType="1"/>
            </p:cNvSpPr>
            <p:nvPr/>
          </p:nvSpPr>
          <p:spPr bwMode="auto">
            <a:xfrm flipV="1">
              <a:off x="1824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89" name="Line 77"/>
            <p:cNvSpPr>
              <a:spLocks noChangeShapeType="1"/>
            </p:cNvSpPr>
            <p:nvPr/>
          </p:nvSpPr>
          <p:spPr bwMode="auto">
            <a:xfrm>
              <a:off x="1920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90" name="Line 78"/>
            <p:cNvSpPr>
              <a:spLocks noChangeShapeType="1"/>
            </p:cNvSpPr>
            <p:nvPr/>
          </p:nvSpPr>
          <p:spPr bwMode="auto">
            <a:xfrm>
              <a:off x="1392" y="12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91" name="Line 79"/>
            <p:cNvSpPr>
              <a:spLocks noChangeShapeType="1"/>
            </p:cNvSpPr>
            <p:nvPr/>
          </p:nvSpPr>
          <p:spPr bwMode="auto">
            <a:xfrm>
              <a:off x="2208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92" name="Line 80"/>
            <p:cNvSpPr>
              <a:spLocks noChangeShapeType="1"/>
            </p:cNvSpPr>
            <p:nvPr/>
          </p:nvSpPr>
          <p:spPr bwMode="auto">
            <a:xfrm>
              <a:off x="2208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93" name="Text Box 81"/>
            <p:cNvSpPr txBox="1">
              <a:spLocks noChangeArrowheads="1"/>
            </p:cNvSpPr>
            <p:nvPr/>
          </p:nvSpPr>
          <p:spPr bwMode="auto">
            <a:xfrm>
              <a:off x="1584" y="115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T</a:t>
              </a:r>
            </a:p>
          </p:txBody>
        </p:sp>
        <p:sp>
          <p:nvSpPr>
            <p:cNvPr id="525394" name="Text Box 82"/>
            <p:cNvSpPr txBox="1">
              <a:spLocks noChangeArrowheads="1"/>
            </p:cNvSpPr>
            <p:nvPr/>
          </p:nvSpPr>
          <p:spPr bwMode="auto">
            <a:xfrm>
              <a:off x="1968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5395" name="Text Box 83"/>
            <p:cNvSpPr txBox="1">
              <a:spLocks noChangeArrowheads="1"/>
            </p:cNvSpPr>
            <p:nvPr/>
          </p:nvSpPr>
          <p:spPr bwMode="auto">
            <a:xfrm>
              <a:off x="1968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5396" name="Text Box 84"/>
            <p:cNvSpPr txBox="1">
              <a:spLocks noChangeArrowheads="1"/>
            </p:cNvSpPr>
            <p:nvPr/>
          </p:nvSpPr>
          <p:spPr bwMode="auto">
            <a:xfrm>
              <a:off x="1584" y="191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</p:grpSp>
      <p:graphicFrame>
        <p:nvGraphicFramePr>
          <p:cNvPr id="525397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13349"/>
              </p:ext>
            </p:extLst>
          </p:nvPr>
        </p:nvGraphicFramePr>
        <p:xfrm>
          <a:off x="3733800" y="1524000"/>
          <a:ext cx="1752600" cy="1524000"/>
        </p:xfrm>
        <a:graphic>
          <a:graphicData uri="http://schemas.openxmlformats.org/drawingml/2006/table">
            <a:tbl>
              <a:tblPr/>
              <a:tblGrid>
                <a:gridCol w="381000"/>
                <a:gridCol w="624840"/>
                <a:gridCol w="74676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5421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620619"/>
              </p:ext>
            </p:extLst>
          </p:nvPr>
        </p:nvGraphicFramePr>
        <p:xfrm>
          <a:off x="5562600" y="1524000"/>
          <a:ext cx="1371600" cy="914400"/>
        </p:xfrm>
        <a:graphic>
          <a:graphicData uri="http://schemas.openxmlformats.org/drawingml/2006/table">
            <a:tbl>
              <a:tblPr/>
              <a:tblGrid>
                <a:gridCol w="587829"/>
                <a:gridCol w="783771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5436" name="Group 124"/>
          <p:cNvGrpSpPr>
            <a:grpSpLocks/>
          </p:cNvGrpSpPr>
          <p:nvPr/>
        </p:nvGrpSpPr>
        <p:grpSpPr bwMode="auto">
          <a:xfrm>
            <a:off x="5486400" y="2438400"/>
            <a:ext cx="3352800" cy="1447800"/>
            <a:chOff x="3168" y="2928"/>
            <a:chExt cx="2112" cy="912"/>
          </a:xfrm>
        </p:grpSpPr>
        <p:sp>
          <p:nvSpPr>
            <p:cNvPr id="525437" name="Oval 125"/>
            <p:cNvSpPr>
              <a:spLocks noChangeArrowheads="1"/>
            </p:cNvSpPr>
            <p:nvPr/>
          </p:nvSpPr>
          <p:spPr bwMode="auto">
            <a:xfrm>
              <a:off x="3888" y="3168"/>
              <a:ext cx="672" cy="432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38" name="Oval 126"/>
            <p:cNvSpPr>
              <a:spLocks noChangeArrowheads="1"/>
            </p:cNvSpPr>
            <p:nvPr/>
          </p:nvSpPr>
          <p:spPr bwMode="auto">
            <a:xfrm>
              <a:off x="4704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39" name="Oval 127"/>
            <p:cNvSpPr>
              <a:spLocks noChangeArrowheads="1"/>
            </p:cNvSpPr>
            <p:nvPr/>
          </p:nvSpPr>
          <p:spPr bwMode="auto">
            <a:xfrm>
              <a:off x="3408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40" name="Oval 128"/>
            <p:cNvSpPr>
              <a:spLocks noChangeArrowheads="1"/>
            </p:cNvSpPr>
            <p:nvPr/>
          </p:nvSpPr>
          <p:spPr bwMode="auto">
            <a:xfrm>
              <a:off x="3648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41" name="Text Box 129"/>
            <p:cNvSpPr txBox="1">
              <a:spLocks noChangeArrowheads="1"/>
            </p:cNvSpPr>
            <p:nvPr/>
          </p:nvSpPr>
          <p:spPr bwMode="auto">
            <a:xfrm>
              <a:off x="3696" y="326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25442" name="Oval 130"/>
            <p:cNvSpPr>
              <a:spLocks noChangeArrowheads="1"/>
            </p:cNvSpPr>
            <p:nvPr/>
          </p:nvSpPr>
          <p:spPr bwMode="auto">
            <a:xfrm>
              <a:off x="4464" y="3216"/>
              <a:ext cx="336" cy="33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43" name="Text Box 131"/>
            <p:cNvSpPr txBox="1">
              <a:spLocks noChangeArrowheads="1"/>
            </p:cNvSpPr>
            <p:nvPr/>
          </p:nvSpPr>
          <p:spPr bwMode="auto">
            <a:xfrm>
              <a:off x="4512" y="3264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25444" name="Line 132"/>
            <p:cNvSpPr>
              <a:spLocks noChangeShapeType="1"/>
            </p:cNvSpPr>
            <p:nvPr/>
          </p:nvSpPr>
          <p:spPr bwMode="auto">
            <a:xfrm>
              <a:off x="3600" y="3216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45" name="Line 133"/>
            <p:cNvSpPr>
              <a:spLocks noChangeShapeType="1"/>
            </p:cNvSpPr>
            <p:nvPr/>
          </p:nvSpPr>
          <p:spPr bwMode="auto">
            <a:xfrm flipV="1">
              <a:off x="4752" y="3216"/>
              <a:ext cx="48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46" name="Line 134"/>
            <p:cNvSpPr>
              <a:spLocks noChangeShapeType="1"/>
            </p:cNvSpPr>
            <p:nvPr/>
          </p:nvSpPr>
          <p:spPr bwMode="auto">
            <a:xfrm>
              <a:off x="4416" y="3216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47" name="Line 135"/>
            <p:cNvSpPr>
              <a:spLocks noChangeShapeType="1"/>
            </p:cNvSpPr>
            <p:nvPr/>
          </p:nvSpPr>
          <p:spPr bwMode="auto">
            <a:xfrm>
              <a:off x="3936" y="3504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48" name="Text Box 136"/>
            <p:cNvSpPr txBox="1">
              <a:spLocks noChangeArrowheads="1"/>
            </p:cNvSpPr>
            <p:nvPr/>
          </p:nvSpPr>
          <p:spPr bwMode="auto">
            <a:xfrm>
              <a:off x="4080" y="359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25449" name="Text Box 137"/>
            <p:cNvSpPr txBox="1">
              <a:spLocks noChangeArrowheads="1"/>
            </p:cNvSpPr>
            <p:nvPr/>
          </p:nvSpPr>
          <p:spPr bwMode="auto">
            <a:xfrm>
              <a:off x="4080" y="292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</a:p>
          </p:txBody>
        </p:sp>
        <p:sp>
          <p:nvSpPr>
            <p:cNvPr id="525450" name="Text Box 138"/>
            <p:cNvSpPr txBox="1">
              <a:spLocks noChangeArrowheads="1"/>
            </p:cNvSpPr>
            <p:nvPr/>
          </p:nvSpPr>
          <p:spPr bwMode="auto">
            <a:xfrm>
              <a:off x="3168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25451" name="Text Box 139"/>
            <p:cNvSpPr txBox="1">
              <a:spLocks noChangeArrowheads="1"/>
            </p:cNvSpPr>
            <p:nvPr/>
          </p:nvSpPr>
          <p:spPr bwMode="auto">
            <a:xfrm>
              <a:off x="4992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</a:p>
          </p:txBody>
        </p:sp>
        <p:sp>
          <p:nvSpPr>
            <p:cNvPr id="525452" name="Text Box 140"/>
            <p:cNvSpPr txBox="1">
              <a:spLocks noChangeArrowheads="1"/>
            </p:cNvSpPr>
            <p:nvPr/>
          </p:nvSpPr>
          <p:spPr bwMode="auto">
            <a:xfrm>
              <a:off x="4080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T</a:t>
              </a:r>
            </a:p>
          </p:txBody>
        </p:sp>
      </p:grpSp>
      <p:sp>
        <p:nvSpPr>
          <p:cNvPr id="525453" name="Text Box 141"/>
          <p:cNvSpPr txBox="1">
            <a:spLocks noChangeArrowheads="1"/>
          </p:cNvSpPr>
          <p:nvPr/>
        </p:nvSpPr>
        <p:spPr bwMode="auto">
          <a:xfrm>
            <a:off x="7086600" y="1840468"/>
            <a:ext cx="1981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 smtClean="0"/>
              <a:t>Q(t+1) </a:t>
            </a:r>
            <a:r>
              <a:rPr lang="en-US" sz="1800" b="1" dirty="0"/>
              <a:t>= T</a:t>
            </a:r>
            <a:r>
              <a:rPr lang="en-US" sz="1800" b="1" dirty="0">
                <a:sym typeface="Symbol" charset="2"/>
              </a:rPr>
              <a:t></a:t>
            </a:r>
            <a:r>
              <a:rPr lang="en-US" sz="1800" b="1" dirty="0"/>
              <a:t> </a:t>
            </a:r>
            <a:r>
              <a:rPr lang="en-US" sz="1800" b="1" dirty="0" smtClean="0"/>
              <a:t>Q(t)</a:t>
            </a:r>
            <a:endParaRPr lang="en-US" sz="1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58BB-3BC2-44EC-84E3-2F971CCF4F55}" type="slidenum">
              <a:rPr lang="en-US"/>
              <a:pPr/>
              <a:t>21</a:t>
            </a:fld>
            <a:endParaRPr lang="en-US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Flip Flops</a:t>
            </a:r>
          </a:p>
        </p:txBody>
      </p:sp>
      <p:grpSp>
        <p:nvGrpSpPr>
          <p:cNvPr id="519171" name="Group 3"/>
          <p:cNvGrpSpPr>
            <a:grpSpLocks/>
          </p:cNvGrpSpPr>
          <p:nvPr/>
        </p:nvGrpSpPr>
        <p:grpSpPr bwMode="auto">
          <a:xfrm>
            <a:off x="533400" y="1524000"/>
            <a:ext cx="3733800" cy="2057400"/>
            <a:chOff x="1920" y="912"/>
            <a:chExt cx="2352" cy="1296"/>
          </a:xfrm>
        </p:grpSpPr>
        <p:sp>
          <p:nvSpPr>
            <p:cNvPr id="519172" name="Rectangle 4"/>
            <p:cNvSpPr>
              <a:spLocks noChangeArrowheads="1"/>
            </p:cNvSpPr>
            <p:nvPr/>
          </p:nvSpPr>
          <p:spPr bwMode="auto">
            <a:xfrm>
              <a:off x="2400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3" name="Oval 5"/>
            <p:cNvSpPr>
              <a:spLocks noChangeArrowheads="1"/>
            </p:cNvSpPr>
            <p:nvPr/>
          </p:nvSpPr>
          <p:spPr bwMode="auto">
            <a:xfrm>
              <a:off x="2640" y="168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4" name="Line 6"/>
            <p:cNvSpPr>
              <a:spLocks noChangeShapeType="1"/>
            </p:cNvSpPr>
            <p:nvPr/>
          </p:nvSpPr>
          <p:spPr bwMode="auto">
            <a:xfrm>
              <a:off x="2688" y="17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5" name="Line 7"/>
            <p:cNvSpPr>
              <a:spLocks noChangeShapeType="1"/>
            </p:cNvSpPr>
            <p:nvPr/>
          </p:nvSpPr>
          <p:spPr bwMode="auto">
            <a:xfrm flipV="1">
              <a:off x="2592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6" name="Line 8"/>
            <p:cNvSpPr>
              <a:spLocks noChangeShapeType="1"/>
            </p:cNvSpPr>
            <p:nvPr/>
          </p:nvSpPr>
          <p:spPr bwMode="auto">
            <a:xfrm>
              <a:off x="2688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7" name="Line 9"/>
            <p:cNvSpPr>
              <a:spLocks noChangeShapeType="1"/>
            </p:cNvSpPr>
            <p:nvPr/>
          </p:nvSpPr>
          <p:spPr bwMode="auto">
            <a:xfrm>
              <a:off x="2160" y="12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8" name="Line 10"/>
            <p:cNvSpPr>
              <a:spLocks noChangeShapeType="1"/>
            </p:cNvSpPr>
            <p:nvPr/>
          </p:nvSpPr>
          <p:spPr bwMode="auto">
            <a:xfrm>
              <a:off x="2976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2976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0" name="Text Box 12"/>
            <p:cNvSpPr txBox="1">
              <a:spLocks noChangeArrowheads="1"/>
            </p:cNvSpPr>
            <p:nvPr/>
          </p:nvSpPr>
          <p:spPr bwMode="auto">
            <a:xfrm>
              <a:off x="2352" y="115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19181" name="Text Box 13"/>
            <p:cNvSpPr txBox="1">
              <a:spLocks noChangeArrowheads="1"/>
            </p:cNvSpPr>
            <p:nvPr/>
          </p:nvSpPr>
          <p:spPr bwMode="auto">
            <a:xfrm>
              <a:off x="2736" y="960"/>
              <a:ext cx="28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19182" name="Text Box 14"/>
            <p:cNvSpPr txBox="1">
              <a:spLocks noChangeArrowheads="1"/>
            </p:cNvSpPr>
            <p:nvPr/>
          </p:nvSpPr>
          <p:spPr bwMode="auto">
            <a:xfrm>
              <a:off x="2736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19183" name="Text Box 15"/>
            <p:cNvSpPr txBox="1">
              <a:spLocks noChangeArrowheads="1"/>
            </p:cNvSpPr>
            <p:nvPr/>
          </p:nvSpPr>
          <p:spPr bwMode="auto">
            <a:xfrm>
              <a:off x="2352" y="1958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  <p:sp>
          <p:nvSpPr>
            <p:cNvPr id="519184" name="Rectangle 16"/>
            <p:cNvSpPr>
              <a:spLocks noChangeArrowheads="1"/>
            </p:cNvSpPr>
            <p:nvPr/>
          </p:nvSpPr>
          <p:spPr bwMode="auto">
            <a:xfrm>
              <a:off x="3456" y="912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5" name="Oval 17"/>
            <p:cNvSpPr>
              <a:spLocks noChangeArrowheads="1"/>
            </p:cNvSpPr>
            <p:nvPr/>
          </p:nvSpPr>
          <p:spPr bwMode="auto">
            <a:xfrm>
              <a:off x="3696" y="168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6" name="Line 18"/>
            <p:cNvSpPr>
              <a:spLocks noChangeShapeType="1"/>
            </p:cNvSpPr>
            <p:nvPr/>
          </p:nvSpPr>
          <p:spPr bwMode="auto">
            <a:xfrm>
              <a:off x="3744" y="1776"/>
              <a:ext cx="0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V="1">
              <a:off x="3648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8" name="Line 20"/>
            <p:cNvSpPr>
              <a:spLocks noChangeShapeType="1"/>
            </p:cNvSpPr>
            <p:nvPr/>
          </p:nvSpPr>
          <p:spPr bwMode="auto">
            <a:xfrm>
              <a:off x="3744" y="153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89" name="Line 21"/>
            <p:cNvSpPr>
              <a:spLocks noChangeShapeType="1"/>
            </p:cNvSpPr>
            <p:nvPr/>
          </p:nvSpPr>
          <p:spPr bwMode="auto">
            <a:xfrm>
              <a:off x="3216" y="129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>
              <a:off x="4032" y="11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91" name="Line 23"/>
            <p:cNvSpPr>
              <a:spLocks noChangeShapeType="1"/>
            </p:cNvSpPr>
            <p:nvPr/>
          </p:nvSpPr>
          <p:spPr bwMode="auto">
            <a:xfrm>
              <a:off x="4032" y="148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92" name="Text Box 24"/>
            <p:cNvSpPr txBox="1">
              <a:spLocks noChangeArrowheads="1"/>
            </p:cNvSpPr>
            <p:nvPr/>
          </p:nvSpPr>
          <p:spPr bwMode="auto">
            <a:xfrm>
              <a:off x="3408" y="115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19193" name="Text Box 25"/>
            <p:cNvSpPr txBox="1">
              <a:spLocks noChangeArrowheads="1"/>
            </p:cNvSpPr>
            <p:nvPr/>
          </p:nvSpPr>
          <p:spPr bwMode="auto">
            <a:xfrm>
              <a:off x="3792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19194" name="Text Box 26"/>
            <p:cNvSpPr txBox="1">
              <a:spLocks noChangeArrowheads="1"/>
            </p:cNvSpPr>
            <p:nvPr/>
          </p:nvSpPr>
          <p:spPr bwMode="auto">
            <a:xfrm>
              <a:off x="3792" y="13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19195" name="Line 27"/>
            <p:cNvSpPr>
              <a:spLocks noChangeShapeType="1"/>
            </p:cNvSpPr>
            <p:nvPr/>
          </p:nvSpPr>
          <p:spPr bwMode="auto">
            <a:xfrm>
              <a:off x="3216" y="1104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96" name="Line 28"/>
            <p:cNvSpPr>
              <a:spLocks noChangeShapeType="1"/>
            </p:cNvSpPr>
            <p:nvPr/>
          </p:nvSpPr>
          <p:spPr bwMode="auto">
            <a:xfrm>
              <a:off x="2688" y="1872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97" name="Text Box 29"/>
            <p:cNvSpPr txBox="1">
              <a:spLocks noChangeArrowheads="1"/>
            </p:cNvSpPr>
            <p:nvPr/>
          </p:nvSpPr>
          <p:spPr bwMode="auto">
            <a:xfrm>
              <a:off x="2496" y="1680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200" dirty="0"/>
                <a:t>•</a:t>
              </a:r>
            </a:p>
          </p:txBody>
        </p:sp>
        <p:sp>
          <p:nvSpPr>
            <p:cNvPr id="519198" name="Text Box 30"/>
            <p:cNvSpPr txBox="1">
              <a:spLocks noChangeArrowheads="1"/>
            </p:cNvSpPr>
            <p:nvPr/>
          </p:nvSpPr>
          <p:spPr bwMode="auto">
            <a:xfrm>
              <a:off x="1920" y="115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x</a:t>
              </a:r>
            </a:p>
          </p:txBody>
        </p:sp>
      </p:grpSp>
      <p:grpSp>
        <p:nvGrpSpPr>
          <p:cNvPr id="519199" name="Group 31"/>
          <p:cNvGrpSpPr>
            <a:grpSpLocks/>
          </p:cNvGrpSpPr>
          <p:nvPr/>
        </p:nvGrpSpPr>
        <p:grpSpPr bwMode="auto">
          <a:xfrm>
            <a:off x="228600" y="3733800"/>
            <a:ext cx="8458200" cy="2362200"/>
            <a:chOff x="144" y="2304"/>
            <a:chExt cx="5328" cy="1488"/>
          </a:xfrm>
        </p:grpSpPr>
        <p:grpSp>
          <p:nvGrpSpPr>
            <p:cNvPr id="519200" name="Group 32"/>
            <p:cNvGrpSpPr>
              <a:grpSpLocks/>
            </p:cNvGrpSpPr>
            <p:nvPr/>
          </p:nvGrpSpPr>
          <p:grpSpPr bwMode="auto">
            <a:xfrm>
              <a:off x="672" y="2304"/>
              <a:ext cx="4800" cy="240"/>
              <a:chOff x="480" y="1440"/>
              <a:chExt cx="4800" cy="240"/>
            </a:xfrm>
          </p:grpSpPr>
          <p:sp>
            <p:nvSpPr>
              <p:cNvPr id="519201" name="Line 33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2" name="Line 34"/>
              <p:cNvSpPr>
                <a:spLocks noChangeShapeType="1"/>
              </p:cNvSpPr>
              <p:nvPr/>
            </p:nvSpPr>
            <p:spPr bwMode="auto">
              <a:xfrm>
                <a:off x="1202" y="168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3" name="Line 35"/>
              <p:cNvSpPr>
                <a:spLocks noChangeShapeType="1"/>
              </p:cNvSpPr>
              <p:nvPr/>
            </p:nvSpPr>
            <p:spPr bwMode="auto">
              <a:xfrm>
                <a:off x="120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4" name="Line 36"/>
              <p:cNvSpPr>
                <a:spLocks noChangeShapeType="1"/>
              </p:cNvSpPr>
              <p:nvPr/>
            </p:nvSpPr>
            <p:spPr bwMode="auto">
              <a:xfrm>
                <a:off x="72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5" name="Line 37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6" name="Line 38"/>
              <p:cNvSpPr>
                <a:spLocks noChangeShapeType="1"/>
              </p:cNvSpPr>
              <p:nvPr/>
            </p:nvSpPr>
            <p:spPr bwMode="auto">
              <a:xfrm>
                <a:off x="2162" y="168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7" name="Line 39"/>
              <p:cNvSpPr>
                <a:spLocks noChangeShapeType="1"/>
              </p:cNvSpPr>
              <p:nvPr/>
            </p:nvSpPr>
            <p:spPr bwMode="auto">
              <a:xfrm>
                <a:off x="216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8" name="Line 40"/>
              <p:cNvSpPr>
                <a:spLocks noChangeShapeType="1"/>
              </p:cNvSpPr>
              <p:nvPr/>
            </p:nvSpPr>
            <p:spPr bwMode="auto">
              <a:xfrm>
                <a:off x="168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09" name="Line 41"/>
              <p:cNvSpPr>
                <a:spLocks noChangeShapeType="1"/>
              </p:cNvSpPr>
              <p:nvPr/>
            </p:nvSpPr>
            <p:spPr bwMode="auto">
              <a:xfrm>
                <a:off x="2640" y="144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0" name="Line 42"/>
              <p:cNvSpPr>
                <a:spLocks noChangeShapeType="1"/>
              </p:cNvSpPr>
              <p:nvPr/>
            </p:nvSpPr>
            <p:spPr bwMode="auto">
              <a:xfrm>
                <a:off x="3122" y="168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1" name="Line 43"/>
              <p:cNvSpPr>
                <a:spLocks noChangeShapeType="1"/>
              </p:cNvSpPr>
              <p:nvPr/>
            </p:nvSpPr>
            <p:spPr bwMode="auto">
              <a:xfrm>
                <a:off x="312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2" name="Line 44"/>
              <p:cNvSpPr>
                <a:spLocks noChangeShapeType="1"/>
              </p:cNvSpPr>
              <p:nvPr/>
            </p:nvSpPr>
            <p:spPr bwMode="auto">
              <a:xfrm>
                <a:off x="264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3" name="Line 45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4" name="Line 46"/>
              <p:cNvSpPr>
                <a:spLocks noChangeShapeType="1"/>
              </p:cNvSpPr>
              <p:nvPr/>
            </p:nvSpPr>
            <p:spPr bwMode="auto">
              <a:xfrm>
                <a:off x="4082" y="168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5" name="Line 47"/>
              <p:cNvSpPr>
                <a:spLocks noChangeShapeType="1"/>
              </p:cNvSpPr>
              <p:nvPr/>
            </p:nvSpPr>
            <p:spPr bwMode="auto">
              <a:xfrm>
                <a:off x="408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6" name="Line 48"/>
              <p:cNvSpPr>
                <a:spLocks noChangeShapeType="1"/>
              </p:cNvSpPr>
              <p:nvPr/>
            </p:nvSpPr>
            <p:spPr bwMode="auto">
              <a:xfrm>
                <a:off x="360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7" name="Line 49"/>
              <p:cNvSpPr>
                <a:spLocks noChangeShapeType="1"/>
              </p:cNvSpPr>
              <p:nvPr/>
            </p:nvSpPr>
            <p:spPr bwMode="auto">
              <a:xfrm>
                <a:off x="4560" y="1440"/>
                <a:ext cx="47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8" name="Line 50"/>
              <p:cNvSpPr>
                <a:spLocks noChangeShapeType="1"/>
              </p:cNvSpPr>
              <p:nvPr/>
            </p:nvSpPr>
            <p:spPr bwMode="auto">
              <a:xfrm>
                <a:off x="5042" y="1680"/>
                <a:ext cx="23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19" name="Line 51"/>
              <p:cNvSpPr>
                <a:spLocks noChangeShapeType="1"/>
              </p:cNvSpPr>
              <p:nvPr/>
            </p:nvSpPr>
            <p:spPr bwMode="auto">
              <a:xfrm>
                <a:off x="504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20" name="Line 52"/>
              <p:cNvSpPr>
                <a:spLocks noChangeShapeType="1"/>
              </p:cNvSpPr>
              <p:nvPr/>
            </p:nvSpPr>
            <p:spPr bwMode="auto">
              <a:xfrm>
                <a:off x="4560" y="1440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21" name="Line 53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238" cy="0"/>
              </a:xfrm>
              <a:prstGeom prst="line">
                <a:avLst/>
              </a:prstGeom>
              <a:noFill/>
              <a:ln w="15875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9222" name="Line 54"/>
            <p:cNvSpPr>
              <a:spLocks noChangeShapeType="1"/>
            </p:cNvSpPr>
            <p:nvPr/>
          </p:nvSpPr>
          <p:spPr bwMode="auto">
            <a:xfrm>
              <a:off x="672" y="2928"/>
              <a:ext cx="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23" name="Line 55"/>
            <p:cNvSpPr>
              <a:spLocks noChangeShapeType="1"/>
            </p:cNvSpPr>
            <p:nvPr/>
          </p:nvSpPr>
          <p:spPr bwMode="auto">
            <a:xfrm flipV="1">
              <a:off x="1488" y="2688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24" name="Line 56"/>
            <p:cNvSpPr>
              <a:spLocks noChangeShapeType="1"/>
            </p:cNvSpPr>
            <p:nvPr/>
          </p:nvSpPr>
          <p:spPr bwMode="auto">
            <a:xfrm>
              <a:off x="1488" y="2688"/>
              <a:ext cx="115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25" name="Line 57"/>
            <p:cNvSpPr>
              <a:spLocks noChangeShapeType="1"/>
            </p:cNvSpPr>
            <p:nvPr/>
          </p:nvSpPr>
          <p:spPr bwMode="auto">
            <a:xfrm flipV="1">
              <a:off x="3984" y="2688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26" name="Line 58"/>
            <p:cNvSpPr>
              <a:spLocks noChangeShapeType="1"/>
            </p:cNvSpPr>
            <p:nvPr/>
          </p:nvSpPr>
          <p:spPr bwMode="auto">
            <a:xfrm>
              <a:off x="3984" y="2928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27" name="Line 59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28" name="Line 60"/>
            <p:cNvSpPr>
              <a:spLocks noChangeShapeType="1"/>
            </p:cNvSpPr>
            <p:nvPr/>
          </p:nvSpPr>
          <p:spPr bwMode="auto">
            <a:xfrm>
              <a:off x="4608" y="2688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29" name="Line 61"/>
            <p:cNvSpPr>
              <a:spLocks noChangeShapeType="1"/>
            </p:cNvSpPr>
            <p:nvPr/>
          </p:nvSpPr>
          <p:spPr bwMode="auto">
            <a:xfrm flipV="1">
              <a:off x="672" y="3312"/>
              <a:ext cx="172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0" name="Line 62"/>
            <p:cNvSpPr>
              <a:spLocks noChangeShapeType="1"/>
            </p:cNvSpPr>
            <p:nvPr/>
          </p:nvSpPr>
          <p:spPr bwMode="auto">
            <a:xfrm flipV="1">
              <a:off x="2400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1" name="Line 63"/>
            <p:cNvSpPr>
              <a:spLocks noChangeShapeType="1"/>
            </p:cNvSpPr>
            <p:nvPr/>
          </p:nvSpPr>
          <p:spPr bwMode="auto">
            <a:xfrm>
              <a:off x="2400" y="3072"/>
              <a:ext cx="19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2" name="Line 64"/>
            <p:cNvSpPr>
              <a:spLocks noChangeShapeType="1"/>
            </p:cNvSpPr>
            <p:nvPr/>
          </p:nvSpPr>
          <p:spPr bwMode="auto">
            <a:xfrm flipV="1">
              <a:off x="4320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3" name="Line 65"/>
            <p:cNvSpPr>
              <a:spLocks noChangeShapeType="1"/>
            </p:cNvSpPr>
            <p:nvPr/>
          </p:nvSpPr>
          <p:spPr bwMode="auto">
            <a:xfrm>
              <a:off x="672" y="3466"/>
              <a:ext cx="12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4" name="Line 66"/>
            <p:cNvSpPr>
              <a:spLocks noChangeShapeType="1"/>
            </p:cNvSpPr>
            <p:nvPr/>
          </p:nvSpPr>
          <p:spPr bwMode="auto">
            <a:xfrm flipV="1">
              <a:off x="1920" y="346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5" name="Line 67"/>
            <p:cNvSpPr>
              <a:spLocks noChangeShapeType="1"/>
            </p:cNvSpPr>
            <p:nvPr/>
          </p:nvSpPr>
          <p:spPr bwMode="auto">
            <a:xfrm>
              <a:off x="2400" y="3696"/>
              <a:ext cx="9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6" name="Line 68"/>
            <p:cNvSpPr>
              <a:spLocks noChangeShapeType="1"/>
            </p:cNvSpPr>
            <p:nvPr/>
          </p:nvSpPr>
          <p:spPr bwMode="auto">
            <a:xfrm flipV="1">
              <a:off x="3360" y="345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7" name="Line 69"/>
            <p:cNvSpPr>
              <a:spLocks noChangeShapeType="1"/>
            </p:cNvSpPr>
            <p:nvPr/>
          </p:nvSpPr>
          <p:spPr bwMode="auto">
            <a:xfrm>
              <a:off x="3360" y="3456"/>
              <a:ext cx="19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8" name="Line 70"/>
            <p:cNvSpPr>
              <a:spLocks noChangeShapeType="1"/>
            </p:cNvSpPr>
            <p:nvPr/>
          </p:nvSpPr>
          <p:spPr bwMode="auto">
            <a:xfrm flipV="1">
              <a:off x="5280" y="345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39" name="Line 71"/>
            <p:cNvSpPr>
              <a:spLocks noChangeShapeType="1"/>
            </p:cNvSpPr>
            <p:nvPr/>
          </p:nvSpPr>
          <p:spPr bwMode="auto">
            <a:xfrm>
              <a:off x="528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0" name="Rectangle 72" descr="Wide downward diagonal"/>
            <p:cNvSpPr>
              <a:spLocks noChangeArrowheads="1"/>
            </p:cNvSpPr>
            <p:nvPr/>
          </p:nvSpPr>
          <p:spPr bwMode="auto">
            <a:xfrm>
              <a:off x="672" y="3072"/>
              <a:ext cx="768" cy="240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1" name="Rectangle 73" descr="Wide downward diagonal"/>
            <p:cNvSpPr>
              <a:spLocks noChangeArrowheads="1"/>
            </p:cNvSpPr>
            <p:nvPr/>
          </p:nvSpPr>
          <p:spPr bwMode="auto">
            <a:xfrm>
              <a:off x="672" y="3456"/>
              <a:ext cx="1728" cy="240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2" name="Line 74"/>
            <p:cNvSpPr>
              <a:spLocks noChangeShapeType="1"/>
            </p:cNvSpPr>
            <p:nvPr/>
          </p:nvSpPr>
          <p:spPr bwMode="auto">
            <a:xfrm>
              <a:off x="1392" y="2544"/>
              <a:ext cx="0" cy="1248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3" name="Line 75"/>
            <p:cNvSpPr>
              <a:spLocks noChangeShapeType="1"/>
            </p:cNvSpPr>
            <p:nvPr/>
          </p:nvSpPr>
          <p:spPr bwMode="auto">
            <a:xfrm>
              <a:off x="2352" y="2544"/>
              <a:ext cx="0" cy="1248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4" name="Line 76"/>
            <p:cNvSpPr>
              <a:spLocks noChangeShapeType="1"/>
            </p:cNvSpPr>
            <p:nvPr/>
          </p:nvSpPr>
          <p:spPr bwMode="auto">
            <a:xfrm>
              <a:off x="3312" y="2544"/>
              <a:ext cx="0" cy="1248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5" name="Line 77"/>
            <p:cNvSpPr>
              <a:spLocks noChangeShapeType="1"/>
            </p:cNvSpPr>
            <p:nvPr/>
          </p:nvSpPr>
          <p:spPr bwMode="auto">
            <a:xfrm>
              <a:off x="4272" y="2544"/>
              <a:ext cx="0" cy="1248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6" name="Line 78"/>
            <p:cNvSpPr>
              <a:spLocks noChangeShapeType="1"/>
            </p:cNvSpPr>
            <p:nvPr/>
          </p:nvSpPr>
          <p:spPr bwMode="auto">
            <a:xfrm>
              <a:off x="5232" y="2544"/>
              <a:ext cx="0" cy="1248"/>
            </a:xfrm>
            <a:prstGeom prst="line">
              <a:avLst/>
            </a:prstGeom>
            <a:noFill/>
            <a:ln w="15875">
              <a:solidFill>
                <a:schemeClr val="folHlink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47" name="Text Box 79"/>
            <p:cNvSpPr txBox="1">
              <a:spLocks noChangeArrowheads="1"/>
            </p:cNvSpPr>
            <p:nvPr/>
          </p:nvSpPr>
          <p:spPr bwMode="auto">
            <a:xfrm>
              <a:off x="144" y="2304"/>
              <a:ext cx="576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Clock</a:t>
              </a:r>
              <a:endParaRPr lang="en-US"/>
            </a:p>
          </p:txBody>
        </p:sp>
        <p:sp>
          <p:nvSpPr>
            <p:cNvPr id="519248" name="Text Box 80"/>
            <p:cNvSpPr txBox="1">
              <a:spLocks noChangeArrowheads="1"/>
            </p:cNvSpPr>
            <p:nvPr/>
          </p:nvSpPr>
          <p:spPr bwMode="auto">
            <a:xfrm>
              <a:off x="384" y="2688"/>
              <a:ext cx="336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  <a:endParaRPr lang="en-US"/>
            </a:p>
          </p:txBody>
        </p:sp>
        <p:sp>
          <p:nvSpPr>
            <p:cNvPr id="519249" name="Text Box 81"/>
            <p:cNvSpPr txBox="1">
              <a:spLocks noChangeArrowheads="1"/>
            </p:cNvSpPr>
            <p:nvPr/>
          </p:nvSpPr>
          <p:spPr bwMode="auto">
            <a:xfrm>
              <a:off x="384" y="3072"/>
              <a:ext cx="336" cy="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/>
                <a:t>A</a:t>
              </a:r>
              <a:endParaRPr lang="en-US" dirty="0"/>
            </a:p>
          </p:txBody>
        </p:sp>
        <p:sp>
          <p:nvSpPr>
            <p:cNvPr id="519250" name="Text Box 82"/>
            <p:cNvSpPr txBox="1">
              <a:spLocks noChangeArrowheads="1"/>
            </p:cNvSpPr>
            <p:nvPr/>
          </p:nvSpPr>
          <p:spPr bwMode="auto">
            <a:xfrm>
              <a:off x="384" y="3456"/>
              <a:ext cx="336" cy="25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B</a:t>
              </a:r>
              <a:endParaRPr lang="en-US" dirty="0"/>
            </a:p>
          </p:txBody>
        </p:sp>
        <p:sp>
          <p:nvSpPr>
            <p:cNvPr id="519251" name="Line 83"/>
            <p:cNvSpPr>
              <a:spLocks noChangeShapeType="1"/>
            </p:cNvSpPr>
            <p:nvPr/>
          </p:nvSpPr>
          <p:spPr bwMode="auto">
            <a:xfrm flipV="1">
              <a:off x="2640" y="2688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52" name="Line 84"/>
            <p:cNvSpPr>
              <a:spLocks noChangeShapeType="1"/>
            </p:cNvSpPr>
            <p:nvPr/>
          </p:nvSpPr>
          <p:spPr bwMode="auto">
            <a:xfrm flipV="1">
              <a:off x="2976" y="2688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53" name="Line 85"/>
            <p:cNvSpPr>
              <a:spLocks noChangeShapeType="1"/>
            </p:cNvSpPr>
            <p:nvPr/>
          </p:nvSpPr>
          <p:spPr bwMode="auto">
            <a:xfrm>
              <a:off x="2976" y="2688"/>
              <a:ext cx="1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54" name="Line 86"/>
            <p:cNvSpPr>
              <a:spLocks noChangeShapeType="1"/>
            </p:cNvSpPr>
            <p:nvPr/>
          </p:nvSpPr>
          <p:spPr bwMode="auto">
            <a:xfrm>
              <a:off x="2640" y="292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55" name="Line 87"/>
            <p:cNvSpPr>
              <a:spLocks noChangeShapeType="1"/>
            </p:cNvSpPr>
            <p:nvPr/>
          </p:nvSpPr>
          <p:spPr bwMode="auto">
            <a:xfrm flipV="1">
              <a:off x="5280" y="3072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56" name="Line 88"/>
            <p:cNvSpPr>
              <a:spLocks noChangeShapeType="1"/>
            </p:cNvSpPr>
            <p:nvPr/>
          </p:nvSpPr>
          <p:spPr bwMode="auto">
            <a:xfrm>
              <a:off x="4320" y="3312"/>
              <a:ext cx="96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57" name="Line 89"/>
            <p:cNvSpPr>
              <a:spLocks noChangeShapeType="1"/>
            </p:cNvSpPr>
            <p:nvPr/>
          </p:nvSpPr>
          <p:spPr bwMode="auto">
            <a:xfrm>
              <a:off x="5280" y="307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9258" name="Text Box 90"/>
          <p:cNvSpPr txBox="1">
            <a:spLocks noChangeArrowheads="1"/>
          </p:cNvSpPr>
          <p:nvPr/>
        </p:nvSpPr>
        <p:spPr bwMode="auto">
          <a:xfrm>
            <a:off x="4648200" y="1676400"/>
            <a:ext cx="3962400" cy="1187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output of flip flop r is a replica of that of q, delayed by one clock period.</a:t>
            </a:r>
          </a:p>
        </p:txBody>
      </p:sp>
      <p:sp>
        <p:nvSpPr>
          <p:cNvPr id="92" name="Text Box 81"/>
          <p:cNvSpPr txBox="1">
            <a:spLocks noChangeArrowheads="1"/>
          </p:cNvSpPr>
          <p:nvPr/>
        </p:nvSpPr>
        <p:spPr bwMode="auto">
          <a:xfrm>
            <a:off x="2324100" y="1398587"/>
            <a:ext cx="533400" cy="4000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/>
              <a:t>A</a:t>
            </a:r>
            <a:endParaRPr lang="en-US" dirty="0"/>
          </a:p>
        </p:txBody>
      </p:sp>
      <p:sp>
        <p:nvSpPr>
          <p:cNvPr id="93" name="Text Box 82"/>
          <p:cNvSpPr txBox="1">
            <a:spLocks noChangeArrowheads="1"/>
          </p:cNvSpPr>
          <p:nvPr/>
        </p:nvSpPr>
        <p:spPr bwMode="auto">
          <a:xfrm>
            <a:off x="3924300" y="1377886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B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E664B-201B-457E-953A-07446C6F8AE3}" type="slidenum">
              <a:rPr lang="en-US"/>
              <a:pPr/>
              <a:t>22</a:t>
            </a:fld>
            <a:endParaRPr lang="en-US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Idea of Pipelining</a:t>
            </a:r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1143000" y="463232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Clock</a:t>
            </a:r>
          </a:p>
        </p:txBody>
      </p:sp>
      <p:sp>
        <p:nvSpPr>
          <p:cNvPr id="520196" name="Line 4"/>
          <p:cNvSpPr>
            <a:spLocks noChangeShapeType="1"/>
          </p:cNvSpPr>
          <p:nvPr/>
        </p:nvSpPr>
        <p:spPr bwMode="auto">
          <a:xfrm>
            <a:off x="1676400" y="4495800"/>
            <a:ext cx="6019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197" name="Text Box 5"/>
          <p:cNvSpPr txBox="1">
            <a:spLocks noChangeArrowheads="1"/>
          </p:cNvSpPr>
          <p:nvPr/>
        </p:nvSpPr>
        <p:spPr bwMode="auto">
          <a:xfrm>
            <a:off x="1371600" y="41910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•</a:t>
            </a:r>
          </a:p>
        </p:txBody>
      </p:sp>
      <p:sp>
        <p:nvSpPr>
          <p:cNvPr id="520198" name="Text Box 6"/>
          <p:cNvSpPr txBox="1">
            <a:spLocks noChangeArrowheads="1"/>
          </p:cNvSpPr>
          <p:nvPr/>
        </p:nvSpPr>
        <p:spPr bwMode="auto">
          <a:xfrm>
            <a:off x="381000" y="5029200"/>
            <a:ext cx="8458200" cy="11874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   stands for combinational logic.</a:t>
            </a:r>
            <a:br>
              <a:rPr lang="en-US"/>
            </a:br>
            <a:r>
              <a:rPr lang="en-US"/>
              <a:t>A group of flip flops store the outputs of combinational logic of the current stage. Clock synchronizes all flip flops.</a:t>
            </a:r>
          </a:p>
        </p:txBody>
      </p:sp>
      <p:sp>
        <p:nvSpPr>
          <p:cNvPr id="520199" name="Rectangle 7"/>
          <p:cNvSpPr>
            <a:spLocks noChangeArrowheads="1"/>
          </p:cNvSpPr>
          <p:nvPr/>
        </p:nvSpPr>
        <p:spPr bwMode="auto">
          <a:xfrm>
            <a:off x="2209800" y="1447800"/>
            <a:ext cx="914400" cy="2743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0200" name="Group 8"/>
          <p:cNvGrpSpPr>
            <a:grpSpLocks/>
          </p:cNvGrpSpPr>
          <p:nvPr/>
        </p:nvGrpSpPr>
        <p:grpSpPr bwMode="auto">
          <a:xfrm>
            <a:off x="1143000" y="1447800"/>
            <a:ext cx="1066800" cy="3200400"/>
            <a:chOff x="720" y="912"/>
            <a:chExt cx="672" cy="2016"/>
          </a:xfrm>
        </p:grpSpPr>
        <p:sp>
          <p:nvSpPr>
            <p:cNvPr id="520201" name="Oval 9"/>
            <p:cNvSpPr>
              <a:spLocks noChangeArrowheads="1"/>
            </p:cNvSpPr>
            <p:nvPr/>
          </p:nvSpPr>
          <p:spPr bwMode="auto">
            <a:xfrm>
              <a:off x="1008" y="264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2" name="Line 10"/>
            <p:cNvSpPr>
              <a:spLocks noChangeShapeType="1"/>
            </p:cNvSpPr>
            <p:nvPr/>
          </p:nvSpPr>
          <p:spPr bwMode="auto">
            <a:xfrm>
              <a:off x="1056" y="27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3" name="Rectangle 11"/>
            <p:cNvSpPr>
              <a:spLocks noChangeArrowheads="1"/>
            </p:cNvSpPr>
            <p:nvPr/>
          </p:nvSpPr>
          <p:spPr bwMode="auto">
            <a:xfrm>
              <a:off x="864" y="2208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4" name="Line 12"/>
            <p:cNvSpPr>
              <a:spLocks noChangeShapeType="1"/>
            </p:cNvSpPr>
            <p:nvPr/>
          </p:nvSpPr>
          <p:spPr bwMode="auto">
            <a:xfrm flipV="1">
              <a:off x="1008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5" name="Line 13"/>
            <p:cNvSpPr>
              <a:spLocks noChangeShapeType="1"/>
            </p:cNvSpPr>
            <p:nvPr/>
          </p:nvSpPr>
          <p:spPr bwMode="auto">
            <a:xfrm>
              <a:off x="1056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6" name="Line 14"/>
            <p:cNvSpPr>
              <a:spLocks noChangeShapeType="1"/>
            </p:cNvSpPr>
            <p:nvPr/>
          </p:nvSpPr>
          <p:spPr bwMode="auto">
            <a:xfrm>
              <a:off x="720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7" name="Line 15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8" name="Line 16"/>
            <p:cNvSpPr>
              <a:spLocks noChangeShapeType="1"/>
            </p:cNvSpPr>
            <p:nvPr/>
          </p:nvSpPr>
          <p:spPr bwMode="auto">
            <a:xfrm>
              <a:off x="1248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09" name="Text Box 17"/>
            <p:cNvSpPr txBox="1">
              <a:spLocks noChangeArrowheads="1"/>
            </p:cNvSpPr>
            <p:nvPr/>
          </p:nvSpPr>
          <p:spPr bwMode="auto">
            <a:xfrm>
              <a:off x="816" y="2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10" name="Text Box 18"/>
            <p:cNvSpPr txBox="1">
              <a:spLocks noChangeArrowheads="1"/>
            </p:cNvSpPr>
            <p:nvPr/>
          </p:nvSpPr>
          <p:spPr bwMode="auto">
            <a:xfrm>
              <a:off x="1008" y="22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211" name="Text Box 19"/>
            <p:cNvSpPr txBox="1">
              <a:spLocks noChangeArrowheads="1"/>
            </p:cNvSpPr>
            <p:nvPr/>
          </p:nvSpPr>
          <p:spPr bwMode="auto">
            <a:xfrm>
              <a:off x="1008" y="239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212" name="Rectangle 20"/>
            <p:cNvSpPr>
              <a:spLocks noChangeArrowheads="1"/>
            </p:cNvSpPr>
            <p:nvPr/>
          </p:nvSpPr>
          <p:spPr bwMode="auto">
            <a:xfrm>
              <a:off x="864" y="1776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3" name="Line 21"/>
            <p:cNvSpPr>
              <a:spLocks noChangeShapeType="1"/>
            </p:cNvSpPr>
            <p:nvPr/>
          </p:nvSpPr>
          <p:spPr bwMode="auto">
            <a:xfrm flipV="1">
              <a:off x="1008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4" name="Line 22"/>
            <p:cNvSpPr>
              <a:spLocks noChangeShapeType="1"/>
            </p:cNvSpPr>
            <p:nvPr/>
          </p:nvSpPr>
          <p:spPr bwMode="auto">
            <a:xfrm>
              <a:off x="1056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5" name="Line 23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6" name="Line 24"/>
            <p:cNvSpPr>
              <a:spLocks noChangeShapeType="1"/>
            </p:cNvSpPr>
            <p:nvPr/>
          </p:nvSpPr>
          <p:spPr bwMode="auto">
            <a:xfrm>
              <a:off x="1248" y="19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7" name="Line 25"/>
            <p:cNvSpPr>
              <a:spLocks noChangeShapeType="1"/>
            </p:cNvSpPr>
            <p:nvPr/>
          </p:nvSpPr>
          <p:spPr bwMode="auto">
            <a:xfrm>
              <a:off x="1248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18" name="Text Box 26"/>
            <p:cNvSpPr txBox="1">
              <a:spLocks noChangeArrowheads="1"/>
            </p:cNvSpPr>
            <p:nvPr/>
          </p:nvSpPr>
          <p:spPr bwMode="auto">
            <a:xfrm>
              <a:off x="816" y="187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19" name="Text Box 27"/>
            <p:cNvSpPr txBox="1">
              <a:spLocks noChangeArrowheads="1"/>
            </p:cNvSpPr>
            <p:nvPr/>
          </p:nvSpPr>
          <p:spPr bwMode="auto">
            <a:xfrm>
              <a:off x="1008" y="17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220" name="Text Box 28"/>
            <p:cNvSpPr txBox="1">
              <a:spLocks noChangeArrowheads="1"/>
            </p:cNvSpPr>
            <p:nvPr/>
          </p:nvSpPr>
          <p:spPr bwMode="auto">
            <a:xfrm>
              <a:off x="1008" y="19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221" name="Rectangle 29"/>
            <p:cNvSpPr>
              <a:spLocks noChangeArrowheads="1"/>
            </p:cNvSpPr>
            <p:nvPr/>
          </p:nvSpPr>
          <p:spPr bwMode="auto">
            <a:xfrm>
              <a:off x="864" y="91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2" name="Line 30"/>
            <p:cNvSpPr>
              <a:spLocks noChangeShapeType="1"/>
            </p:cNvSpPr>
            <p:nvPr/>
          </p:nvSpPr>
          <p:spPr bwMode="auto">
            <a:xfrm flipV="1">
              <a:off x="1008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3" name="Line 31"/>
            <p:cNvSpPr>
              <a:spLocks noChangeShapeType="1"/>
            </p:cNvSpPr>
            <p:nvPr/>
          </p:nvSpPr>
          <p:spPr bwMode="auto">
            <a:xfrm>
              <a:off x="1056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4" name="Line 32"/>
            <p:cNvSpPr>
              <a:spLocks noChangeShapeType="1"/>
            </p:cNvSpPr>
            <p:nvPr/>
          </p:nvSpPr>
          <p:spPr bwMode="auto">
            <a:xfrm>
              <a:off x="720" y="11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5" name="Line 33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6" name="Line 34"/>
            <p:cNvSpPr>
              <a:spLocks noChangeShapeType="1"/>
            </p:cNvSpPr>
            <p:nvPr/>
          </p:nvSpPr>
          <p:spPr bwMode="auto">
            <a:xfrm>
              <a:off x="1248" y="12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27" name="Text Box 35"/>
            <p:cNvSpPr txBox="1">
              <a:spLocks noChangeArrowheads="1"/>
            </p:cNvSpPr>
            <p:nvPr/>
          </p:nvSpPr>
          <p:spPr bwMode="auto">
            <a:xfrm>
              <a:off x="816" y="10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28" name="Text Box 36"/>
            <p:cNvSpPr txBox="1">
              <a:spLocks noChangeArrowheads="1"/>
            </p:cNvSpPr>
            <p:nvPr/>
          </p:nvSpPr>
          <p:spPr bwMode="auto">
            <a:xfrm>
              <a:off x="1008" y="9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0229" name="Text Box 37"/>
            <p:cNvSpPr txBox="1">
              <a:spLocks noChangeArrowheads="1"/>
            </p:cNvSpPr>
            <p:nvPr/>
          </p:nvSpPr>
          <p:spPr bwMode="auto">
            <a:xfrm>
              <a:off x="1008" y="109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grpSp>
          <p:nvGrpSpPr>
            <p:cNvPr id="520230" name="Group 38"/>
            <p:cNvGrpSpPr>
              <a:grpSpLocks/>
            </p:cNvGrpSpPr>
            <p:nvPr/>
          </p:nvGrpSpPr>
          <p:grpSpPr bwMode="auto">
            <a:xfrm>
              <a:off x="1008" y="1440"/>
              <a:ext cx="48" cy="240"/>
              <a:chOff x="2544" y="1248"/>
              <a:chExt cx="48" cy="240"/>
            </a:xfrm>
          </p:grpSpPr>
          <p:sp>
            <p:nvSpPr>
              <p:cNvPr id="520231" name="Oval 39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32" name="Oval 40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33" name="Oval 41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0234" name="Line 42"/>
            <p:cNvSpPr>
              <a:spLocks noChangeShapeType="1"/>
            </p:cNvSpPr>
            <p:nvPr/>
          </p:nvSpPr>
          <p:spPr bwMode="auto">
            <a:xfrm>
              <a:off x="864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35" name="Line 43"/>
            <p:cNvSpPr>
              <a:spLocks noChangeShapeType="1"/>
            </p:cNvSpPr>
            <p:nvPr/>
          </p:nvSpPr>
          <p:spPr bwMode="auto">
            <a:xfrm>
              <a:off x="1248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0236" name="Group 44"/>
          <p:cNvGrpSpPr>
            <a:grpSpLocks/>
          </p:cNvGrpSpPr>
          <p:nvPr/>
        </p:nvGrpSpPr>
        <p:grpSpPr bwMode="auto">
          <a:xfrm>
            <a:off x="3124200" y="1447800"/>
            <a:ext cx="1066800" cy="3200400"/>
            <a:chOff x="720" y="912"/>
            <a:chExt cx="672" cy="2016"/>
          </a:xfrm>
        </p:grpSpPr>
        <p:sp>
          <p:nvSpPr>
            <p:cNvPr id="520237" name="Oval 45"/>
            <p:cNvSpPr>
              <a:spLocks noChangeArrowheads="1"/>
            </p:cNvSpPr>
            <p:nvPr/>
          </p:nvSpPr>
          <p:spPr bwMode="auto">
            <a:xfrm>
              <a:off x="1008" y="264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38" name="Line 46"/>
            <p:cNvSpPr>
              <a:spLocks noChangeShapeType="1"/>
            </p:cNvSpPr>
            <p:nvPr/>
          </p:nvSpPr>
          <p:spPr bwMode="auto">
            <a:xfrm>
              <a:off x="1056" y="27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39" name="Rectangle 47"/>
            <p:cNvSpPr>
              <a:spLocks noChangeArrowheads="1"/>
            </p:cNvSpPr>
            <p:nvPr/>
          </p:nvSpPr>
          <p:spPr bwMode="auto">
            <a:xfrm>
              <a:off x="864" y="2208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0" name="Line 48"/>
            <p:cNvSpPr>
              <a:spLocks noChangeShapeType="1"/>
            </p:cNvSpPr>
            <p:nvPr/>
          </p:nvSpPr>
          <p:spPr bwMode="auto">
            <a:xfrm flipV="1">
              <a:off x="1008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1" name="Line 49"/>
            <p:cNvSpPr>
              <a:spLocks noChangeShapeType="1"/>
            </p:cNvSpPr>
            <p:nvPr/>
          </p:nvSpPr>
          <p:spPr bwMode="auto">
            <a:xfrm>
              <a:off x="1056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2" name="Line 50"/>
            <p:cNvSpPr>
              <a:spLocks noChangeShapeType="1"/>
            </p:cNvSpPr>
            <p:nvPr/>
          </p:nvSpPr>
          <p:spPr bwMode="auto">
            <a:xfrm>
              <a:off x="720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3" name="Line 51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4" name="Line 52"/>
            <p:cNvSpPr>
              <a:spLocks noChangeShapeType="1"/>
            </p:cNvSpPr>
            <p:nvPr/>
          </p:nvSpPr>
          <p:spPr bwMode="auto">
            <a:xfrm>
              <a:off x="1248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5" name="Text Box 53"/>
            <p:cNvSpPr txBox="1">
              <a:spLocks noChangeArrowheads="1"/>
            </p:cNvSpPr>
            <p:nvPr/>
          </p:nvSpPr>
          <p:spPr bwMode="auto">
            <a:xfrm>
              <a:off x="816" y="2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46" name="Text Box 54"/>
            <p:cNvSpPr txBox="1">
              <a:spLocks noChangeArrowheads="1"/>
            </p:cNvSpPr>
            <p:nvPr/>
          </p:nvSpPr>
          <p:spPr bwMode="auto">
            <a:xfrm>
              <a:off x="1008" y="22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247" name="Text Box 55"/>
            <p:cNvSpPr txBox="1">
              <a:spLocks noChangeArrowheads="1"/>
            </p:cNvSpPr>
            <p:nvPr/>
          </p:nvSpPr>
          <p:spPr bwMode="auto">
            <a:xfrm>
              <a:off x="1008" y="239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248" name="Rectangle 56"/>
            <p:cNvSpPr>
              <a:spLocks noChangeArrowheads="1"/>
            </p:cNvSpPr>
            <p:nvPr/>
          </p:nvSpPr>
          <p:spPr bwMode="auto">
            <a:xfrm>
              <a:off x="864" y="1776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49" name="Line 57"/>
            <p:cNvSpPr>
              <a:spLocks noChangeShapeType="1"/>
            </p:cNvSpPr>
            <p:nvPr/>
          </p:nvSpPr>
          <p:spPr bwMode="auto">
            <a:xfrm flipV="1">
              <a:off x="1008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0" name="Line 58"/>
            <p:cNvSpPr>
              <a:spLocks noChangeShapeType="1"/>
            </p:cNvSpPr>
            <p:nvPr/>
          </p:nvSpPr>
          <p:spPr bwMode="auto">
            <a:xfrm>
              <a:off x="1056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1" name="Line 59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2" name="Line 60"/>
            <p:cNvSpPr>
              <a:spLocks noChangeShapeType="1"/>
            </p:cNvSpPr>
            <p:nvPr/>
          </p:nvSpPr>
          <p:spPr bwMode="auto">
            <a:xfrm>
              <a:off x="1248" y="19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3" name="Line 61"/>
            <p:cNvSpPr>
              <a:spLocks noChangeShapeType="1"/>
            </p:cNvSpPr>
            <p:nvPr/>
          </p:nvSpPr>
          <p:spPr bwMode="auto">
            <a:xfrm>
              <a:off x="1248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4" name="Text Box 62"/>
            <p:cNvSpPr txBox="1">
              <a:spLocks noChangeArrowheads="1"/>
            </p:cNvSpPr>
            <p:nvPr/>
          </p:nvSpPr>
          <p:spPr bwMode="auto">
            <a:xfrm>
              <a:off x="816" y="187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55" name="Text Box 63"/>
            <p:cNvSpPr txBox="1">
              <a:spLocks noChangeArrowheads="1"/>
            </p:cNvSpPr>
            <p:nvPr/>
          </p:nvSpPr>
          <p:spPr bwMode="auto">
            <a:xfrm>
              <a:off x="1008" y="17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256" name="Text Box 64"/>
            <p:cNvSpPr txBox="1">
              <a:spLocks noChangeArrowheads="1"/>
            </p:cNvSpPr>
            <p:nvPr/>
          </p:nvSpPr>
          <p:spPr bwMode="auto">
            <a:xfrm>
              <a:off x="1008" y="19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257" name="Rectangle 65"/>
            <p:cNvSpPr>
              <a:spLocks noChangeArrowheads="1"/>
            </p:cNvSpPr>
            <p:nvPr/>
          </p:nvSpPr>
          <p:spPr bwMode="auto">
            <a:xfrm>
              <a:off x="864" y="91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8" name="Line 66"/>
            <p:cNvSpPr>
              <a:spLocks noChangeShapeType="1"/>
            </p:cNvSpPr>
            <p:nvPr/>
          </p:nvSpPr>
          <p:spPr bwMode="auto">
            <a:xfrm flipV="1">
              <a:off x="1008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59" name="Line 67"/>
            <p:cNvSpPr>
              <a:spLocks noChangeShapeType="1"/>
            </p:cNvSpPr>
            <p:nvPr/>
          </p:nvSpPr>
          <p:spPr bwMode="auto">
            <a:xfrm>
              <a:off x="1056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60" name="Line 68"/>
            <p:cNvSpPr>
              <a:spLocks noChangeShapeType="1"/>
            </p:cNvSpPr>
            <p:nvPr/>
          </p:nvSpPr>
          <p:spPr bwMode="auto">
            <a:xfrm>
              <a:off x="720" y="11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61" name="Line 69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62" name="Line 70"/>
            <p:cNvSpPr>
              <a:spLocks noChangeShapeType="1"/>
            </p:cNvSpPr>
            <p:nvPr/>
          </p:nvSpPr>
          <p:spPr bwMode="auto">
            <a:xfrm>
              <a:off x="1248" y="12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63" name="Text Box 71"/>
            <p:cNvSpPr txBox="1">
              <a:spLocks noChangeArrowheads="1"/>
            </p:cNvSpPr>
            <p:nvPr/>
          </p:nvSpPr>
          <p:spPr bwMode="auto">
            <a:xfrm>
              <a:off x="816" y="10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64" name="Text Box 72"/>
            <p:cNvSpPr txBox="1">
              <a:spLocks noChangeArrowheads="1"/>
            </p:cNvSpPr>
            <p:nvPr/>
          </p:nvSpPr>
          <p:spPr bwMode="auto">
            <a:xfrm>
              <a:off x="1008" y="9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265" name="Text Box 73"/>
            <p:cNvSpPr txBox="1">
              <a:spLocks noChangeArrowheads="1"/>
            </p:cNvSpPr>
            <p:nvPr/>
          </p:nvSpPr>
          <p:spPr bwMode="auto">
            <a:xfrm>
              <a:off x="1008" y="109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grpSp>
          <p:nvGrpSpPr>
            <p:cNvPr id="520266" name="Group 74"/>
            <p:cNvGrpSpPr>
              <a:grpSpLocks/>
            </p:cNvGrpSpPr>
            <p:nvPr/>
          </p:nvGrpSpPr>
          <p:grpSpPr bwMode="auto">
            <a:xfrm>
              <a:off x="1008" y="1440"/>
              <a:ext cx="48" cy="240"/>
              <a:chOff x="2544" y="1248"/>
              <a:chExt cx="48" cy="240"/>
            </a:xfrm>
          </p:grpSpPr>
          <p:sp>
            <p:nvSpPr>
              <p:cNvPr id="520267" name="Oval 75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8" name="Oval 76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69" name="Oval 77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0270" name="Line 78"/>
            <p:cNvSpPr>
              <a:spLocks noChangeShapeType="1"/>
            </p:cNvSpPr>
            <p:nvPr/>
          </p:nvSpPr>
          <p:spPr bwMode="auto">
            <a:xfrm>
              <a:off x="864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71" name="Line 79"/>
            <p:cNvSpPr>
              <a:spLocks noChangeShapeType="1"/>
            </p:cNvSpPr>
            <p:nvPr/>
          </p:nvSpPr>
          <p:spPr bwMode="auto">
            <a:xfrm>
              <a:off x="1248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0272" name="Group 80"/>
          <p:cNvGrpSpPr>
            <a:grpSpLocks/>
          </p:cNvGrpSpPr>
          <p:nvPr/>
        </p:nvGrpSpPr>
        <p:grpSpPr bwMode="auto">
          <a:xfrm>
            <a:off x="7162800" y="1447800"/>
            <a:ext cx="1066800" cy="3200400"/>
            <a:chOff x="720" y="912"/>
            <a:chExt cx="672" cy="2016"/>
          </a:xfrm>
        </p:grpSpPr>
        <p:sp>
          <p:nvSpPr>
            <p:cNvPr id="520273" name="Oval 81"/>
            <p:cNvSpPr>
              <a:spLocks noChangeArrowheads="1"/>
            </p:cNvSpPr>
            <p:nvPr/>
          </p:nvSpPr>
          <p:spPr bwMode="auto">
            <a:xfrm>
              <a:off x="1008" y="264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74" name="Line 82"/>
            <p:cNvSpPr>
              <a:spLocks noChangeShapeType="1"/>
            </p:cNvSpPr>
            <p:nvPr/>
          </p:nvSpPr>
          <p:spPr bwMode="auto">
            <a:xfrm>
              <a:off x="1056" y="27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75" name="Rectangle 83"/>
            <p:cNvSpPr>
              <a:spLocks noChangeArrowheads="1"/>
            </p:cNvSpPr>
            <p:nvPr/>
          </p:nvSpPr>
          <p:spPr bwMode="auto">
            <a:xfrm>
              <a:off x="864" y="2208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76" name="Line 84"/>
            <p:cNvSpPr>
              <a:spLocks noChangeShapeType="1"/>
            </p:cNvSpPr>
            <p:nvPr/>
          </p:nvSpPr>
          <p:spPr bwMode="auto">
            <a:xfrm flipV="1">
              <a:off x="1008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77" name="Line 85"/>
            <p:cNvSpPr>
              <a:spLocks noChangeShapeType="1"/>
            </p:cNvSpPr>
            <p:nvPr/>
          </p:nvSpPr>
          <p:spPr bwMode="auto">
            <a:xfrm>
              <a:off x="1056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78" name="Line 86"/>
            <p:cNvSpPr>
              <a:spLocks noChangeShapeType="1"/>
            </p:cNvSpPr>
            <p:nvPr/>
          </p:nvSpPr>
          <p:spPr bwMode="auto">
            <a:xfrm>
              <a:off x="720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79" name="Line 87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80" name="Line 88"/>
            <p:cNvSpPr>
              <a:spLocks noChangeShapeType="1"/>
            </p:cNvSpPr>
            <p:nvPr/>
          </p:nvSpPr>
          <p:spPr bwMode="auto">
            <a:xfrm>
              <a:off x="1248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81" name="Text Box 89"/>
            <p:cNvSpPr txBox="1">
              <a:spLocks noChangeArrowheads="1"/>
            </p:cNvSpPr>
            <p:nvPr/>
          </p:nvSpPr>
          <p:spPr bwMode="auto">
            <a:xfrm>
              <a:off x="816" y="2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82" name="Text Box 90"/>
            <p:cNvSpPr txBox="1">
              <a:spLocks noChangeArrowheads="1"/>
            </p:cNvSpPr>
            <p:nvPr/>
          </p:nvSpPr>
          <p:spPr bwMode="auto">
            <a:xfrm>
              <a:off x="1008" y="22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283" name="Text Box 91"/>
            <p:cNvSpPr txBox="1">
              <a:spLocks noChangeArrowheads="1"/>
            </p:cNvSpPr>
            <p:nvPr/>
          </p:nvSpPr>
          <p:spPr bwMode="auto">
            <a:xfrm>
              <a:off x="1008" y="239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284" name="Rectangle 92"/>
            <p:cNvSpPr>
              <a:spLocks noChangeArrowheads="1"/>
            </p:cNvSpPr>
            <p:nvPr/>
          </p:nvSpPr>
          <p:spPr bwMode="auto">
            <a:xfrm>
              <a:off x="864" y="1776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85" name="Line 93"/>
            <p:cNvSpPr>
              <a:spLocks noChangeShapeType="1"/>
            </p:cNvSpPr>
            <p:nvPr/>
          </p:nvSpPr>
          <p:spPr bwMode="auto">
            <a:xfrm flipV="1">
              <a:off x="1008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86" name="Line 94"/>
            <p:cNvSpPr>
              <a:spLocks noChangeShapeType="1"/>
            </p:cNvSpPr>
            <p:nvPr/>
          </p:nvSpPr>
          <p:spPr bwMode="auto">
            <a:xfrm>
              <a:off x="1056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87" name="Line 95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88" name="Line 96"/>
            <p:cNvSpPr>
              <a:spLocks noChangeShapeType="1"/>
            </p:cNvSpPr>
            <p:nvPr/>
          </p:nvSpPr>
          <p:spPr bwMode="auto">
            <a:xfrm>
              <a:off x="1248" y="19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89" name="Line 97"/>
            <p:cNvSpPr>
              <a:spLocks noChangeShapeType="1"/>
            </p:cNvSpPr>
            <p:nvPr/>
          </p:nvSpPr>
          <p:spPr bwMode="auto">
            <a:xfrm>
              <a:off x="1248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90" name="Text Box 98"/>
            <p:cNvSpPr txBox="1">
              <a:spLocks noChangeArrowheads="1"/>
            </p:cNvSpPr>
            <p:nvPr/>
          </p:nvSpPr>
          <p:spPr bwMode="auto">
            <a:xfrm>
              <a:off x="816" y="187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291" name="Text Box 99"/>
            <p:cNvSpPr txBox="1">
              <a:spLocks noChangeArrowheads="1"/>
            </p:cNvSpPr>
            <p:nvPr/>
          </p:nvSpPr>
          <p:spPr bwMode="auto">
            <a:xfrm>
              <a:off x="1008" y="17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292" name="Text Box 100"/>
            <p:cNvSpPr txBox="1">
              <a:spLocks noChangeArrowheads="1"/>
            </p:cNvSpPr>
            <p:nvPr/>
          </p:nvSpPr>
          <p:spPr bwMode="auto">
            <a:xfrm>
              <a:off x="1008" y="19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293" name="Rectangle 101"/>
            <p:cNvSpPr>
              <a:spLocks noChangeArrowheads="1"/>
            </p:cNvSpPr>
            <p:nvPr/>
          </p:nvSpPr>
          <p:spPr bwMode="auto">
            <a:xfrm>
              <a:off x="864" y="91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94" name="Line 102"/>
            <p:cNvSpPr>
              <a:spLocks noChangeShapeType="1"/>
            </p:cNvSpPr>
            <p:nvPr/>
          </p:nvSpPr>
          <p:spPr bwMode="auto">
            <a:xfrm flipV="1">
              <a:off x="1008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95" name="Line 103"/>
            <p:cNvSpPr>
              <a:spLocks noChangeShapeType="1"/>
            </p:cNvSpPr>
            <p:nvPr/>
          </p:nvSpPr>
          <p:spPr bwMode="auto">
            <a:xfrm>
              <a:off x="1056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96" name="Line 104"/>
            <p:cNvSpPr>
              <a:spLocks noChangeShapeType="1"/>
            </p:cNvSpPr>
            <p:nvPr/>
          </p:nvSpPr>
          <p:spPr bwMode="auto">
            <a:xfrm>
              <a:off x="720" y="11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97" name="Line 105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98" name="Line 106"/>
            <p:cNvSpPr>
              <a:spLocks noChangeShapeType="1"/>
            </p:cNvSpPr>
            <p:nvPr/>
          </p:nvSpPr>
          <p:spPr bwMode="auto">
            <a:xfrm>
              <a:off x="1248" y="12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99" name="Text Box 107"/>
            <p:cNvSpPr txBox="1">
              <a:spLocks noChangeArrowheads="1"/>
            </p:cNvSpPr>
            <p:nvPr/>
          </p:nvSpPr>
          <p:spPr bwMode="auto">
            <a:xfrm>
              <a:off x="816" y="10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300" name="Text Box 108"/>
            <p:cNvSpPr txBox="1">
              <a:spLocks noChangeArrowheads="1"/>
            </p:cNvSpPr>
            <p:nvPr/>
          </p:nvSpPr>
          <p:spPr bwMode="auto">
            <a:xfrm>
              <a:off x="1008" y="9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301" name="Text Box 109"/>
            <p:cNvSpPr txBox="1">
              <a:spLocks noChangeArrowheads="1"/>
            </p:cNvSpPr>
            <p:nvPr/>
          </p:nvSpPr>
          <p:spPr bwMode="auto">
            <a:xfrm>
              <a:off x="1008" y="109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grpSp>
          <p:nvGrpSpPr>
            <p:cNvPr id="520302" name="Group 110"/>
            <p:cNvGrpSpPr>
              <a:grpSpLocks/>
            </p:cNvGrpSpPr>
            <p:nvPr/>
          </p:nvGrpSpPr>
          <p:grpSpPr bwMode="auto">
            <a:xfrm>
              <a:off x="1008" y="1440"/>
              <a:ext cx="48" cy="240"/>
              <a:chOff x="2544" y="1248"/>
              <a:chExt cx="48" cy="240"/>
            </a:xfrm>
          </p:grpSpPr>
          <p:sp>
            <p:nvSpPr>
              <p:cNvPr id="520303" name="Oval 111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4" name="Oval 112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05" name="Oval 113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0306" name="Line 114"/>
            <p:cNvSpPr>
              <a:spLocks noChangeShapeType="1"/>
            </p:cNvSpPr>
            <p:nvPr/>
          </p:nvSpPr>
          <p:spPr bwMode="auto">
            <a:xfrm>
              <a:off x="864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07" name="Line 115"/>
            <p:cNvSpPr>
              <a:spLocks noChangeShapeType="1"/>
            </p:cNvSpPr>
            <p:nvPr/>
          </p:nvSpPr>
          <p:spPr bwMode="auto">
            <a:xfrm>
              <a:off x="1248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0308" name="Text Box 116"/>
          <p:cNvSpPr txBox="1">
            <a:spLocks noChangeArrowheads="1"/>
          </p:cNvSpPr>
          <p:nvPr/>
        </p:nvSpPr>
        <p:spPr bwMode="auto">
          <a:xfrm>
            <a:off x="3352800" y="41910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•</a:t>
            </a:r>
          </a:p>
        </p:txBody>
      </p:sp>
      <p:sp>
        <p:nvSpPr>
          <p:cNvPr id="520309" name="Text Box 117"/>
          <p:cNvSpPr txBox="1">
            <a:spLocks noChangeArrowheads="1"/>
          </p:cNvSpPr>
          <p:nvPr/>
        </p:nvSpPr>
        <p:spPr bwMode="auto">
          <a:xfrm>
            <a:off x="7391400" y="41910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•</a:t>
            </a:r>
          </a:p>
        </p:txBody>
      </p:sp>
      <p:sp>
        <p:nvSpPr>
          <p:cNvPr id="520310" name="Rectangle 118"/>
          <p:cNvSpPr>
            <a:spLocks noChangeArrowheads="1"/>
          </p:cNvSpPr>
          <p:nvPr/>
        </p:nvSpPr>
        <p:spPr bwMode="auto">
          <a:xfrm>
            <a:off x="4191000" y="1447800"/>
            <a:ext cx="914400" cy="2743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0311" name="Group 119"/>
          <p:cNvGrpSpPr>
            <a:grpSpLocks/>
          </p:cNvGrpSpPr>
          <p:nvPr/>
        </p:nvGrpSpPr>
        <p:grpSpPr bwMode="auto">
          <a:xfrm>
            <a:off x="5105400" y="1447800"/>
            <a:ext cx="1066800" cy="3200400"/>
            <a:chOff x="720" y="912"/>
            <a:chExt cx="672" cy="2016"/>
          </a:xfrm>
        </p:grpSpPr>
        <p:sp>
          <p:nvSpPr>
            <p:cNvPr id="520312" name="Oval 120"/>
            <p:cNvSpPr>
              <a:spLocks noChangeArrowheads="1"/>
            </p:cNvSpPr>
            <p:nvPr/>
          </p:nvSpPr>
          <p:spPr bwMode="auto">
            <a:xfrm>
              <a:off x="1008" y="264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13" name="Line 121"/>
            <p:cNvSpPr>
              <a:spLocks noChangeShapeType="1"/>
            </p:cNvSpPr>
            <p:nvPr/>
          </p:nvSpPr>
          <p:spPr bwMode="auto">
            <a:xfrm>
              <a:off x="1056" y="273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14" name="Rectangle 122"/>
            <p:cNvSpPr>
              <a:spLocks noChangeArrowheads="1"/>
            </p:cNvSpPr>
            <p:nvPr/>
          </p:nvSpPr>
          <p:spPr bwMode="auto">
            <a:xfrm>
              <a:off x="864" y="2208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15" name="Line 123"/>
            <p:cNvSpPr>
              <a:spLocks noChangeShapeType="1"/>
            </p:cNvSpPr>
            <p:nvPr/>
          </p:nvSpPr>
          <p:spPr bwMode="auto">
            <a:xfrm flipV="1">
              <a:off x="1008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16" name="Line 124"/>
            <p:cNvSpPr>
              <a:spLocks noChangeShapeType="1"/>
            </p:cNvSpPr>
            <p:nvPr/>
          </p:nvSpPr>
          <p:spPr bwMode="auto">
            <a:xfrm>
              <a:off x="1056" y="2544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17" name="Line 125"/>
            <p:cNvSpPr>
              <a:spLocks noChangeShapeType="1"/>
            </p:cNvSpPr>
            <p:nvPr/>
          </p:nvSpPr>
          <p:spPr bwMode="auto">
            <a:xfrm>
              <a:off x="720" y="24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18" name="Line 126"/>
            <p:cNvSpPr>
              <a:spLocks noChangeShapeType="1"/>
            </p:cNvSpPr>
            <p:nvPr/>
          </p:nvSpPr>
          <p:spPr bwMode="auto">
            <a:xfrm>
              <a:off x="124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19" name="Line 127"/>
            <p:cNvSpPr>
              <a:spLocks noChangeShapeType="1"/>
            </p:cNvSpPr>
            <p:nvPr/>
          </p:nvSpPr>
          <p:spPr bwMode="auto">
            <a:xfrm>
              <a:off x="1248" y="2544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20" name="Text Box 128"/>
            <p:cNvSpPr txBox="1">
              <a:spLocks noChangeArrowheads="1"/>
            </p:cNvSpPr>
            <p:nvPr/>
          </p:nvSpPr>
          <p:spPr bwMode="auto">
            <a:xfrm>
              <a:off x="816" y="230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321" name="Text Box 129"/>
            <p:cNvSpPr txBox="1">
              <a:spLocks noChangeArrowheads="1"/>
            </p:cNvSpPr>
            <p:nvPr/>
          </p:nvSpPr>
          <p:spPr bwMode="auto">
            <a:xfrm>
              <a:off x="1008" y="22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322" name="Text Box 130"/>
            <p:cNvSpPr txBox="1">
              <a:spLocks noChangeArrowheads="1"/>
            </p:cNvSpPr>
            <p:nvPr/>
          </p:nvSpPr>
          <p:spPr bwMode="auto">
            <a:xfrm>
              <a:off x="1008" y="239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323" name="Rectangle 131"/>
            <p:cNvSpPr>
              <a:spLocks noChangeArrowheads="1"/>
            </p:cNvSpPr>
            <p:nvPr/>
          </p:nvSpPr>
          <p:spPr bwMode="auto">
            <a:xfrm>
              <a:off x="864" y="1776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24" name="Line 132"/>
            <p:cNvSpPr>
              <a:spLocks noChangeShapeType="1"/>
            </p:cNvSpPr>
            <p:nvPr/>
          </p:nvSpPr>
          <p:spPr bwMode="auto">
            <a:xfrm flipV="1">
              <a:off x="1008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25" name="Line 133"/>
            <p:cNvSpPr>
              <a:spLocks noChangeShapeType="1"/>
            </p:cNvSpPr>
            <p:nvPr/>
          </p:nvSpPr>
          <p:spPr bwMode="auto">
            <a:xfrm>
              <a:off x="1056" y="2112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26" name="Line 134"/>
            <p:cNvSpPr>
              <a:spLocks noChangeShapeType="1"/>
            </p:cNvSpPr>
            <p:nvPr/>
          </p:nvSpPr>
          <p:spPr bwMode="auto">
            <a:xfrm>
              <a:off x="720" y="201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27" name="Line 135"/>
            <p:cNvSpPr>
              <a:spLocks noChangeShapeType="1"/>
            </p:cNvSpPr>
            <p:nvPr/>
          </p:nvSpPr>
          <p:spPr bwMode="auto">
            <a:xfrm>
              <a:off x="1248" y="19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28" name="Line 136"/>
            <p:cNvSpPr>
              <a:spLocks noChangeShapeType="1"/>
            </p:cNvSpPr>
            <p:nvPr/>
          </p:nvSpPr>
          <p:spPr bwMode="auto">
            <a:xfrm>
              <a:off x="1248" y="211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29" name="Text Box 137"/>
            <p:cNvSpPr txBox="1">
              <a:spLocks noChangeArrowheads="1"/>
            </p:cNvSpPr>
            <p:nvPr/>
          </p:nvSpPr>
          <p:spPr bwMode="auto">
            <a:xfrm>
              <a:off x="816" y="187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330" name="Text Box 138"/>
            <p:cNvSpPr txBox="1">
              <a:spLocks noChangeArrowheads="1"/>
            </p:cNvSpPr>
            <p:nvPr/>
          </p:nvSpPr>
          <p:spPr bwMode="auto">
            <a:xfrm>
              <a:off x="1008" y="177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331" name="Text Box 139"/>
            <p:cNvSpPr txBox="1">
              <a:spLocks noChangeArrowheads="1"/>
            </p:cNvSpPr>
            <p:nvPr/>
          </p:nvSpPr>
          <p:spPr bwMode="auto">
            <a:xfrm>
              <a:off x="1008" y="19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sp>
          <p:nvSpPr>
            <p:cNvPr id="520332" name="Rectangle 140"/>
            <p:cNvSpPr>
              <a:spLocks noChangeArrowheads="1"/>
            </p:cNvSpPr>
            <p:nvPr/>
          </p:nvSpPr>
          <p:spPr bwMode="auto">
            <a:xfrm>
              <a:off x="864" y="912"/>
              <a:ext cx="384" cy="4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33" name="Line 141"/>
            <p:cNvSpPr>
              <a:spLocks noChangeShapeType="1"/>
            </p:cNvSpPr>
            <p:nvPr/>
          </p:nvSpPr>
          <p:spPr bwMode="auto">
            <a:xfrm flipV="1">
              <a:off x="1008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34" name="Line 142"/>
            <p:cNvSpPr>
              <a:spLocks noChangeShapeType="1"/>
            </p:cNvSpPr>
            <p:nvPr/>
          </p:nvSpPr>
          <p:spPr bwMode="auto">
            <a:xfrm>
              <a:off x="1056" y="1248"/>
              <a:ext cx="48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35" name="Line 143"/>
            <p:cNvSpPr>
              <a:spLocks noChangeShapeType="1"/>
            </p:cNvSpPr>
            <p:nvPr/>
          </p:nvSpPr>
          <p:spPr bwMode="auto">
            <a:xfrm>
              <a:off x="720" y="11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36" name="Line 144"/>
            <p:cNvSpPr>
              <a:spLocks noChangeShapeType="1"/>
            </p:cNvSpPr>
            <p:nvPr/>
          </p:nvSpPr>
          <p:spPr bwMode="auto">
            <a:xfrm>
              <a:off x="1248" y="1056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37" name="Line 145"/>
            <p:cNvSpPr>
              <a:spLocks noChangeShapeType="1"/>
            </p:cNvSpPr>
            <p:nvPr/>
          </p:nvSpPr>
          <p:spPr bwMode="auto">
            <a:xfrm>
              <a:off x="1248" y="1248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38" name="Text Box 146"/>
            <p:cNvSpPr txBox="1">
              <a:spLocks noChangeArrowheads="1"/>
            </p:cNvSpPr>
            <p:nvPr/>
          </p:nvSpPr>
          <p:spPr bwMode="auto">
            <a:xfrm>
              <a:off x="816" y="10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0339" name="Text Box 147"/>
            <p:cNvSpPr txBox="1">
              <a:spLocks noChangeArrowheads="1"/>
            </p:cNvSpPr>
            <p:nvPr/>
          </p:nvSpPr>
          <p:spPr bwMode="auto">
            <a:xfrm>
              <a:off x="1008" y="9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</a:p>
          </p:txBody>
        </p:sp>
        <p:sp>
          <p:nvSpPr>
            <p:cNvPr id="520340" name="Text Box 148"/>
            <p:cNvSpPr txBox="1">
              <a:spLocks noChangeArrowheads="1"/>
            </p:cNvSpPr>
            <p:nvPr/>
          </p:nvSpPr>
          <p:spPr bwMode="auto">
            <a:xfrm>
              <a:off x="1008" y="109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</a:p>
          </p:txBody>
        </p:sp>
        <p:grpSp>
          <p:nvGrpSpPr>
            <p:cNvPr id="520341" name="Group 149"/>
            <p:cNvGrpSpPr>
              <a:grpSpLocks/>
            </p:cNvGrpSpPr>
            <p:nvPr/>
          </p:nvGrpSpPr>
          <p:grpSpPr bwMode="auto">
            <a:xfrm>
              <a:off x="1008" y="1440"/>
              <a:ext cx="48" cy="240"/>
              <a:chOff x="2544" y="1248"/>
              <a:chExt cx="48" cy="240"/>
            </a:xfrm>
          </p:grpSpPr>
          <p:sp>
            <p:nvSpPr>
              <p:cNvPr id="520342" name="Oval 150"/>
              <p:cNvSpPr>
                <a:spLocks noChangeArrowheads="1"/>
              </p:cNvSpPr>
              <p:nvPr/>
            </p:nvSpPr>
            <p:spPr bwMode="auto">
              <a:xfrm>
                <a:off x="2544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3" name="Oval 151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44" name="Oval 152"/>
              <p:cNvSpPr>
                <a:spLocks noChangeArrowheads="1"/>
              </p:cNvSpPr>
              <p:nvPr/>
            </p:nvSpPr>
            <p:spPr bwMode="auto">
              <a:xfrm>
                <a:off x="2544" y="144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0345" name="Line 153"/>
            <p:cNvSpPr>
              <a:spLocks noChangeShapeType="1"/>
            </p:cNvSpPr>
            <p:nvPr/>
          </p:nvSpPr>
          <p:spPr bwMode="auto">
            <a:xfrm>
              <a:off x="864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46" name="Line 154"/>
            <p:cNvSpPr>
              <a:spLocks noChangeShapeType="1"/>
            </p:cNvSpPr>
            <p:nvPr/>
          </p:nvSpPr>
          <p:spPr bwMode="auto">
            <a:xfrm>
              <a:off x="1248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0347" name="Text Box 155"/>
          <p:cNvSpPr txBox="1">
            <a:spLocks noChangeArrowheads="1"/>
          </p:cNvSpPr>
          <p:nvPr/>
        </p:nvSpPr>
        <p:spPr bwMode="auto">
          <a:xfrm>
            <a:off x="5334000" y="4191000"/>
            <a:ext cx="60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•</a:t>
            </a:r>
          </a:p>
        </p:txBody>
      </p:sp>
      <p:grpSp>
        <p:nvGrpSpPr>
          <p:cNvPr id="520348" name="Group 156"/>
          <p:cNvGrpSpPr>
            <a:grpSpLocks/>
          </p:cNvGrpSpPr>
          <p:nvPr/>
        </p:nvGrpSpPr>
        <p:grpSpPr bwMode="auto">
          <a:xfrm>
            <a:off x="6477000" y="2057400"/>
            <a:ext cx="381000" cy="76200"/>
            <a:chOff x="4128" y="1920"/>
            <a:chExt cx="240" cy="48"/>
          </a:xfrm>
        </p:grpSpPr>
        <p:sp>
          <p:nvSpPr>
            <p:cNvPr id="520349" name="Oval 157"/>
            <p:cNvSpPr>
              <a:spLocks noChangeArrowheads="1"/>
            </p:cNvSpPr>
            <p:nvPr/>
          </p:nvSpPr>
          <p:spPr bwMode="auto">
            <a:xfrm>
              <a:off x="4128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50" name="Oval 158"/>
            <p:cNvSpPr>
              <a:spLocks noChangeArrowheads="1"/>
            </p:cNvSpPr>
            <p:nvPr/>
          </p:nvSpPr>
          <p:spPr bwMode="auto">
            <a:xfrm>
              <a:off x="42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51" name="Oval 159"/>
            <p:cNvSpPr>
              <a:spLocks noChangeArrowheads="1"/>
            </p:cNvSpPr>
            <p:nvPr/>
          </p:nvSpPr>
          <p:spPr bwMode="auto">
            <a:xfrm>
              <a:off x="4320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0352" name="Group 160"/>
          <p:cNvGrpSpPr>
            <a:grpSpLocks/>
          </p:cNvGrpSpPr>
          <p:nvPr/>
        </p:nvGrpSpPr>
        <p:grpSpPr bwMode="auto">
          <a:xfrm>
            <a:off x="6477000" y="2743200"/>
            <a:ext cx="381000" cy="76200"/>
            <a:chOff x="4128" y="1920"/>
            <a:chExt cx="240" cy="48"/>
          </a:xfrm>
        </p:grpSpPr>
        <p:sp>
          <p:nvSpPr>
            <p:cNvPr id="520353" name="Oval 161"/>
            <p:cNvSpPr>
              <a:spLocks noChangeArrowheads="1"/>
            </p:cNvSpPr>
            <p:nvPr/>
          </p:nvSpPr>
          <p:spPr bwMode="auto">
            <a:xfrm>
              <a:off x="4128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54" name="Oval 162"/>
            <p:cNvSpPr>
              <a:spLocks noChangeArrowheads="1"/>
            </p:cNvSpPr>
            <p:nvPr/>
          </p:nvSpPr>
          <p:spPr bwMode="auto">
            <a:xfrm>
              <a:off x="42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55" name="Oval 163"/>
            <p:cNvSpPr>
              <a:spLocks noChangeArrowheads="1"/>
            </p:cNvSpPr>
            <p:nvPr/>
          </p:nvSpPr>
          <p:spPr bwMode="auto">
            <a:xfrm>
              <a:off x="4320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0356" name="Group 164"/>
          <p:cNvGrpSpPr>
            <a:grpSpLocks/>
          </p:cNvGrpSpPr>
          <p:nvPr/>
        </p:nvGrpSpPr>
        <p:grpSpPr bwMode="auto">
          <a:xfrm>
            <a:off x="6477000" y="3429000"/>
            <a:ext cx="381000" cy="76200"/>
            <a:chOff x="4128" y="1920"/>
            <a:chExt cx="240" cy="48"/>
          </a:xfrm>
        </p:grpSpPr>
        <p:sp>
          <p:nvSpPr>
            <p:cNvPr id="520357" name="Oval 165"/>
            <p:cNvSpPr>
              <a:spLocks noChangeArrowheads="1"/>
            </p:cNvSpPr>
            <p:nvPr/>
          </p:nvSpPr>
          <p:spPr bwMode="auto">
            <a:xfrm>
              <a:off x="4128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58" name="Oval 166"/>
            <p:cNvSpPr>
              <a:spLocks noChangeArrowheads="1"/>
            </p:cNvSpPr>
            <p:nvPr/>
          </p:nvSpPr>
          <p:spPr bwMode="auto">
            <a:xfrm>
              <a:off x="4224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59" name="Oval 167"/>
            <p:cNvSpPr>
              <a:spLocks noChangeArrowheads="1"/>
            </p:cNvSpPr>
            <p:nvPr/>
          </p:nvSpPr>
          <p:spPr bwMode="auto">
            <a:xfrm>
              <a:off x="4320" y="1920"/>
              <a:ext cx="48" cy="48"/>
            </a:xfrm>
            <a:prstGeom prst="ellipse">
              <a:avLst/>
            </a:prstGeom>
            <a:solidFill>
              <a:schemeClr val="tx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0360" name="AutoShape 168"/>
          <p:cNvSpPr>
            <a:spLocks noChangeArrowheads="1"/>
          </p:cNvSpPr>
          <p:nvPr/>
        </p:nvSpPr>
        <p:spPr bwMode="auto">
          <a:xfrm>
            <a:off x="2362200" y="3733800"/>
            <a:ext cx="304800" cy="304800"/>
          </a:xfrm>
          <a:prstGeom prst="star5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361" name="AutoShape 169"/>
          <p:cNvSpPr>
            <a:spLocks noChangeArrowheads="1"/>
          </p:cNvSpPr>
          <p:nvPr/>
        </p:nvSpPr>
        <p:spPr bwMode="auto">
          <a:xfrm>
            <a:off x="4343400" y="3733800"/>
            <a:ext cx="304800" cy="304800"/>
          </a:xfrm>
          <a:prstGeom prst="star5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362" name="Text Box 170"/>
          <p:cNvSpPr txBox="1">
            <a:spLocks noChangeArrowheads="1"/>
          </p:cNvSpPr>
          <p:nvPr/>
        </p:nvSpPr>
        <p:spPr bwMode="auto">
          <a:xfrm>
            <a:off x="2667000" y="3657600"/>
            <a:ext cx="381000" cy="457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520363" name="Text Box 171"/>
          <p:cNvSpPr txBox="1">
            <a:spLocks noChangeArrowheads="1"/>
          </p:cNvSpPr>
          <p:nvPr/>
        </p:nvSpPr>
        <p:spPr bwMode="auto">
          <a:xfrm>
            <a:off x="4648200" y="3657600"/>
            <a:ext cx="381000" cy="4572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520364" name="AutoShape 172"/>
          <p:cNvSpPr>
            <a:spLocks noChangeArrowheads="1"/>
          </p:cNvSpPr>
          <p:nvPr/>
        </p:nvSpPr>
        <p:spPr bwMode="auto">
          <a:xfrm>
            <a:off x="457200" y="5105400"/>
            <a:ext cx="341313" cy="304800"/>
          </a:xfrm>
          <a:prstGeom prst="star5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70A6B-EA75-4ECF-AD50-99F3C422D948}" type="slidenum">
              <a:rPr lang="en-US"/>
              <a:pPr/>
              <a:t>23</a:t>
            </a:fld>
            <a:endParaRPr lang="en-US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Flop with Clear &amp; Preset Inputs</a:t>
            </a:r>
          </a:p>
        </p:txBody>
      </p:sp>
      <p:grpSp>
        <p:nvGrpSpPr>
          <p:cNvPr id="521219" name="Group 3"/>
          <p:cNvGrpSpPr>
            <a:grpSpLocks/>
          </p:cNvGrpSpPr>
          <p:nvPr/>
        </p:nvGrpSpPr>
        <p:grpSpPr bwMode="auto">
          <a:xfrm>
            <a:off x="228600" y="3790505"/>
            <a:ext cx="2971800" cy="1981200"/>
            <a:chOff x="3456" y="2544"/>
            <a:chExt cx="1872" cy="1248"/>
          </a:xfrm>
        </p:grpSpPr>
        <p:sp>
          <p:nvSpPr>
            <p:cNvPr id="521220" name="Rectangle 4"/>
            <p:cNvSpPr>
              <a:spLocks noChangeArrowheads="1"/>
            </p:cNvSpPr>
            <p:nvPr/>
          </p:nvSpPr>
          <p:spPr bwMode="auto">
            <a:xfrm>
              <a:off x="4272" y="2784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1" name="Oval 5"/>
            <p:cNvSpPr>
              <a:spLocks noChangeArrowheads="1"/>
            </p:cNvSpPr>
            <p:nvPr/>
          </p:nvSpPr>
          <p:spPr bwMode="auto">
            <a:xfrm>
              <a:off x="4176" y="3312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 flipV="1">
              <a:off x="4272" y="3360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4272" y="3312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4" name="Line 8"/>
            <p:cNvSpPr>
              <a:spLocks noChangeShapeType="1"/>
            </p:cNvSpPr>
            <p:nvPr/>
          </p:nvSpPr>
          <p:spPr bwMode="auto">
            <a:xfrm>
              <a:off x="4032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5" name="Line 9"/>
            <p:cNvSpPr>
              <a:spLocks noChangeShapeType="1"/>
            </p:cNvSpPr>
            <p:nvPr/>
          </p:nvSpPr>
          <p:spPr bwMode="auto">
            <a:xfrm>
              <a:off x="4848" y="29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4848" y="3360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27" name="Text Box 11"/>
            <p:cNvSpPr txBox="1">
              <a:spLocks noChangeArrowheads="1"/>
            </p:cNvSpPr>
            <p:nvPr/>
          </p:nvSpPr>
          <p:spPr bwMode="auto">
            <a:xfrm>
              <a:off x="3792" y="283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1228" name="Text Box 12"/>
            <p:cNvSpPr txBox="1">
              <a:spLocks noChangeArrowheads="1"/>
            </p:cNvSpPr>
            <p:nvPr/>
          </p:nvSpPr>
          <p:spPr bwMode="auto">
            <a:xfrm>
              <a:off x="5040" y="283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1229" name="Text Box 13"/>
            <p:cNvSpPr txBox="1">
              <a:spLocks noChangeArrowheads="1"/>
            </p:cNvSpPr>
            <p:nvPr/>
          </p:nvSpPr>
          <p:spPr bwMode="auto">
            <a:xfrm>
              <a:off x="5040" y="321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1230" name="Text Box 14"/>
            <p:cNvSpPr txBox="1">
              <a:spLocks noChangeArrowheads="1"/>
            </p:cNvSpPr>
            <p:nvPr/>
          </p:nvSpPr>
          <p:spPr bwMode="auto">
            <a:xfrm>
              <a:off x="3456" y="3254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  <p:sp>
          <p:nvSpPr>
            <p:cNvPr id="521231" name="Line 15"/>
            <p:cNvSpPr>
              <a:spLocks noChangeShapeType="1"/>
            </p:cNvSpPr>
            <p:nvPr/>
          </p:nvSpPr>
          <p:spPr bwMode="auto">
            <a:xfrm>
              <a:off x="4032" y="336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32" name="Oval 16"/>
            <p:cNvSpPr>
              <a:spLocks noChangeArrowheads="1"/>
            </p:cNvSpPr>
            <p:nvPr/>
          </p:nvSpPr>
          <p:spPr bwMode="auto">
            <a:xfrm>
              <a:off x="4512" y="3552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33" name="Line 17"/>
            <p:cNvSpPr>
              <a:spLocks noChangeShapeType="1"/>
            </p:cNvSpPr>
            <p:nvPr/>
          </p:nvSpPr>
          <p:spPr bwMode="auto">
            <a:xfrm>
              <a:off x="4560" y="3648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34" name="Oval 18"/>
            <p:cNvSpPr>
              <a:spLocks noChangeArrowheads="1"/>
            </p:cNvSpPr>
            <p:nvPr/>
          </p:nvSpPr>
          <p:spPr bwMode="auto">
            <a:xfrm>
              <a:off x="4512" y="2688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35" name="Line 19"/>
            <p:cNvSpPr>
              <a:spLocks noChangeShapeType="1"/>
            </p:cNvSpPr>
            <p:nvPr/>
          </p:nvSpPr>
          <p:spPr bwMode="auto">
            <a:xfrm>
              <a:off x="4560" y="2544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36" name="Text Box 20"/>
            <p:cNvSpPr txBox="1">
              <a:spLocks noChangeArrowheads="1"/>
            </p:cNvSpPr>
            <p:nvPr/>
          </p:nvSpPr>
          <p:spPr bwMode="auto">
            <a:xfrm>
              <a:off x="4272" y="2832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PRE’</a:t>
              </a:r>
            </a:p>
          </p:txBody>
        </p:sp>
        <p:sp>
          <p:nvSpPr>
            <p:cNvPr id="521237" name="Text Box 21"/>
            <p:cNvSpPr txBox="1">
              <a:spLocks noChangeArrowheads="1"/>
            </p:cNvSpPr>
            <p:nvPr/>
          </p:nvSpPr>
          <p:spPr bwMode="auto">
            <a:xfrm>
              <a:off x="4272" y="3312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CLR’</a:t>
              </a:r>
            </a:p>
          </p:txBody>
        </p:sp>
      </p:grpSp>
      <p:grpSp>
        <p:nvGrpSpPr>
          <p:cNvPr id="521238" name="Group 22"/>
          <p:cNvGrpSpPr>
            <a:grpSpLocks/>
          </p:cNvGrpSpPr>
          <p:nvPr/>
        </p:nvGrpSpPr>
        <p:grpSpPr bwMode="auto">
          <a:xfrm>
            <a:off x="228600" y="1600200"/>
            <a:ext cx="3048000" cy="1981200"/>
            <a:chOff x="1920" y="1536"/>
            <a:chExt cx="1920" cy="1248"/>
          </a:xfrm>
        </p:grpSpPr>
        <p:sp>
          <p:nvSpPr>
            <p:cNvPr id="521239" name="Rectangle 23"/>
            <p:cNvSpPr>
              <a:spLocks noChangeArrowheads="1"/>
            </p:cNvSpPr>
            <p:nvPr/>
          </p:nvSpPr>
          <p:spPr bwMode="auto">
            <a:xfrm>
              <a:off x="2736" y="1776"/>
              <a:ext cx="576" cy="76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40" name="Oval 24"/>
            <p:cNvSpPr>
              <a:spLocks noChangeArrowheads="1"/>
            </p:cNvSpPr>
            <p:nvPr/>
          </p:nvSpPr>
          <p:spPr bwMode="auto">
            <a:xfrm>
              <a:off x="2640" y="2304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41" name="Line 25"/>
            <p:cNvSpPr>
              <a:spLocks noChangeShapeType="1"/>
            </p:cNvSpPr>
            <p:nvPr/>
          </p:nvSpPr>
          <p:spPr bwMode="auto">
            <a:xfrm flipV="1">
              <a:off x="2736" y="2352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42" name="Line 26"/>
            <p:cNvSpPr>
              <a:spLocks noChangeShapeType="1"/>
            </p:cNvSpPr>
            <p:nvPr/>
          </p:nvSpPr>
          <p:spPr bwMode="auto">
            <a:xfrm>
              <a:off x="2736" y="2304"/>
              <a:ext cx="96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43" name="Line 27"/>
            <p:cNvSpPr>
              <a:spLocks noChangeShapeType="1"/>
            </p:cNvSpPr>
            <p:nvPr/>
          </p:nvSpPr>
          <p:spPr bwMode="auto">
            <a:xfrm>
              <a:off x="2496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44" name="Line 28"/>
            <p:cNvSpPr>
              <a:spLocks noChangeShapeType="1"/>
            </p:cNvSpPr>
            <p:nvPr/>
          </p:nvSpPr>
          <p:spPr bwMode="auto">
            <a:xfrm>
              <a:off x="3312" y="19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45" name="Line 29"/>
            <p:cNvSpPr>
              <a:spLocks noChangeShapeType="1"/>
            </p:cNvSpPr>
            <p:nvPr/>
          </p:nvSpPr>
          <p:spPr bwMode="auto">
            <a:xfrm>
              <a:off x="33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46" name="Text Box 30"/>
            <p:cNvSpPr txBox="1">
              <a:spLocks noChangeArrowheads="1"/>
            </p:cNvSpPr>
            <p:nvPr/>
          </p:nvSpPr>
          <p:spPr bwMode="auto">
            <a:xfrm>
              <a:off x="2256" y="182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</a:p>
          </p:txBody>
        </p:sp>
        <p:sp>
          <p:nvSpPr>
            <p:cNvPr id="521247" name="Text Box 31"/>
            <p:cNvSpPr txBox="1">
              <a:spLocks noChangeArrowheads="1"/>
            </p:cNvSpPr>
            <p:nvPr/>
          </p:nvSpPr>
          <p:spPr bwMode="auto">
            <a:xfrm>
              <a:off x="3504" y="182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</a:t>
              </a:r>
              <a:endParaRPr lang="en-US" sz="2000" b="1" dirty="0"/>
            </a:p>
          </p:txBody>
        </p:sp>
        <p:sp>
          <p:nvSpPr>
            <p:cNvPr id="521248" name="Text Box 32"/>
            <p:cNvSpPr txBox="1">
              <a:spLocks noChangeArrowheads="1"/>
            </p:cNvSpPr>
            <p:nvPr/>
          </p:nvSpPr>
          <p:spPr bwMode="auto">
            <a:xfrm>
              <a:off x="3552" y="220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 smtClean="0"/>
                <a:t>Q’</a:t>
              </a:r>
              <a:endParaRPr lang="en-US" sz="2000" b="1" dirty="0"/>
            </a:p>
          </p:txBody>
        </p:sp>
        <p:sp>
          <p:nvSpPr>
            <p:cNvPr id="521249" name="Text Box 33"/>
            <p:cNvSpPr txBox="1">
              <a:spLocks noChangeArrowheads="1"/>
            </p:cNvSpPr>
            <p:nvPr/>
          </p:nvSpPr>
          <p:spPr bwMode="auto">
            <a:xfrm>
              <a:off x="1920" y="224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Clock</a:t>
              </a:r>
            </a:p>
          </p:txBody>
        </p:sp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2496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51" name="Oval 35"/>
            <p:cNvSpPr>
              <a:spLocks noChangeArrowheads="1"/>
            </p:cNvSpPr>
            <p:nvPr/>
          </p:nvSpPr>
          <p:spPr bwMode="auto">
            <a:xfrm>
              <a:off x="2976" y="2544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52" name="Line 36"/>
            <p:cNvSpPr>
              <a:spLocks noChangeShapeType="1"/>
            </p:cNvSpPr>
            <p:nvPr/>
          </p:nvSpPr>
          <p:spPr bwMode="auto">
            <a:xfrm>
              <a:off x="3024" y="2640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53" name="Oval 37"/>
            <p:cNvSpPr>
              <a:spLocks noChangeArrowheads="1"/>
            </p:cNvSpPr>
            <p:nvPr/>
          </p:nvSpPr>
          <p:spPr bwMode="auto">
            <a:xfrm>
              <a:off x="2976" y="1680"/>
              <a:ext cx="96" cy="9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54" name="Line 38"/>
            <p:cNvSpPr>
              <a:spLocks noChangeShapeType="1"/>
            </p:cNvSpPr>
            <p:nvPr/>
          </p:nvSpPr>
          <p:spPr bwMode="auto">
            <a:xfrm>
              <a:off x="3024" y="1536"/>
              <a:ext cx="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55" name="Text Box 39"/>
            <p:cNvSpPr txBox="1">
              <a:spLocks noChangeArrowheads="1"/>
            </p:cNvSpPr>
            <p:nvPr/>
          </p:nvSpPr>
          <p:spPr bwMode="auto">
            <a:xfrm>
              <a:off x="2784" y="1785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/>
                <a:t>PRE</a:t>
              </a:r>
              <a:endParaRPr lang="en-US" sz="2000" b="1"/>
            </a:p>
          </p:txBody>
        </p:sp>
        <p:sp>
          <p:nvSpPr>
            <p:cNvPr id="521256" name="Text Box 40"/>
            <p:cNvSpPr txBox="1">
              <a:spLocks noChangeArrowheads="1"/>
            </p:cNvSpPr>
            <p:nvPr/>
          </p:nvSpPr>
          <p:spPr bwMode="auto">
            <a:xfrm>
              <a:off x="2784" y="2313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/>
                <a:t>CLR</a:t>
              </a:r>
              <a:endParaRPr lang="en-US" sz="2000" b="1"/>
            </a:p>
          </p:txBody>
        </p:sp>
        <p:sp>
          <p:nvSpPr>
            <p:cNvPr id="521257" name="Line 41"/>
            <p:cNvSpPr>
              <a:spLocks noChangeShapeType="1"/>
            </p:cNvSpPr>
            <p:nvPr/>
          </p:nvSpPr>
          <p:spPr bwMode="auto">
            <a:xfrm>
              <a:off x="2880" y="182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58" name="Line 42"/>
            <p:cNvSpPr>
              <a:spLocks noChangeShapeType="1"/>
            </p:cNvSpPr>
            <p:nvPr/>
          </p:nvSpPr>
          <p:spPr bwMode="auto">
            <a:xfrm>
              <a:off x="2880" y="235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521259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63087"/>
              </p:ext>
            </p:extLst>
          </p:nvPr>
        </p:nvGraphicFramePr>
        <p:xfrm>
          <a:off x="3276600" y="2451100"/>
          <a:ext cx="3581400" cy="219456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533400"/>
                <a:gridCol w="685800"/>
                <a:gridCol w="8382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CLR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Q(t)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1307" name="Text Box 91"/>
          <p:cNvSpPr txBox="1">
            <a:spLocks noChangeArrowheads="1"/>
          </p:cNvSpPr>
          <p:nvPr/>
        </p:nvSpPr>
        <p:spPr bwMode="auto">
          <a:xfrm>
            <a:off x="6629400" y="2667000"/>
            <a:ext cx="1981200" cy="64135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static</a:t>
            </a:r>
            <a:br>
              <a:rPr lang="en-US" sz="1800" b="1"/>
            </a:br>
            <a:r>
              <a:rPr lang="en-US" sz="1800" b="1"/>
              <a:t>immediate</a:t>
            </a:r>
          </a:p>
        </p:txBody>
      </p:sp>
      <p:sp>
        <p:nvSpPr>
          <p:cNvPr id="521308" name="Text Box 92"/>
          <p:cNvSpPr txBox="1">
            <a:spLocks noChangeArrowheads="1"/>
          </p:cNvSpPr>
          <p:nvPr/>
        </p:nvSpPr>
        <p:spPr bwMode="auto">
          <a:xfrm>
            <a:off x="6858000" y="3200400"/>
            <a:ext cx="15240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not allowed</a:t>
            </a:r>
            <a:endParaRPr lang="en-US" sz="2000"/>
          </a:p>
        </p:txBody>
      </p:sp>
      <p:sp>
        <p:nvSpPr>
          <p:cNvPr id="521309" name="Line 93"/>
          <p:cNvSpPr>
            <a:spLocks noChangeShapeType="1"/>
          </p:cNvSpPr>
          <p:nvPr/>
        </p:nvSpPr>
        <p:spPr bwMode="auto">
          <a:xfrm>
            <a:off x="6858000" y="3276600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310" name="Line 94"/>
          <p:cNvSpPr>
            <a:spLocks noChangeShapeType="1"/>
          </p:cNvSpPr>
          <p:nvPr/>
        </p:nvSpPr>
        <p:spPr bwMode="auto">
          <a:xfrm>
            <a:off x="6858000" y="2743200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311" name="Line 95"/>
          <p:cNvSpPr>
            <a:spLocks noChangeShapeType="1"/>
          </p:cNvSpPr>
          <p:nvPr/>
        </p:nvSpPr>
        <p:spPr bwMode="auto">
          <a:xfrm>
            <a:off x="6858000" y="3581400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312" name="Line 96"/>
          <p:cNvSpPr>
            <a:spLocks noChangeShapeType="1"/>
          </p:cNvSpPr>
          <p:nvPr/>
        </p:nvSpPr>
        <p:spPr bwMode="auto">
          <a:xfrm>
            <a:off x="6858000" y="4648200"/>
            <a:ext cx="1600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313" name="Text Box 97"/>
          <p:cNvSpPr txBox="1">
            <a:spLocks noChangeArrowheads="1"/>
          </p:cNvSpPr>
          <p:nvPr/>
        </p:nvSpPr>
        <p:spPr bwMode="auto">
          <a:xfrm>
            <a:off x="6858000" y="3886200"/>
            <a:ext cx="1524000" cy="366713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/>
              <a:t>clocked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7B4A5-24F4-4247-8A68-D6D2BD39A1EC}" type="slidenum">
              <a:rPr lang="en-US"/>
              <a:pPr/>
              <a:t>24</a:t>
            </a:fld>
            <a:endParaRPr lang="en-US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for Flip Flop with Clear &amp; Preset </a:t>
            </a: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14478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>
            <a:off x="2057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5" name="Line 5"/>
          <p:cNvSpPr>
            <a:spLocks noChangeShapeType="1"/>
          </p:cNvSpPr>
          <p:nvPr/>
        </p:nvSpPr>
        <p:spPr bwMode="auto">
          <a:xfrm>
            <a:off x="1447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6" name="Line 6"/>
          <p:cNvSpPr>
            <a:spLocks noChangeShapeType="1"/>
          </p:cNvSpPr>
          <p:nvPr/>
        </p:nvSpPr>
        <p:spPr bwMode="auto">
          <a:xfrm>
            <a:off x="1066800" y="2133600"/>
            <a:ext cx="377825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7" name="Line 7"/>
          <p:cNvSpPr>
            <a:spLocks noChangeShapeType="1"/>
          </p:cNvSpPr>
          <p:nvPr/>
        </p:nvSpPr>
        <p:spPr bwMode="auto">
          <a:xfrm>
            <a:off x="1219200" y="2895600"/>
            <a:ext cx="1066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8" name="Line 8"/>
          <p:cNvSpPr>
            <a:spLocks noChangeShapeType="1"/>
          </p:cNvSpPr>
          <p:nvPr/>
        </p:nvSpPr>
        <p:spPr bwMode="auto">
          <a:xfrm flipV="1">
            <a:off x="1219200" y="2514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49" name="Line 9"/>
          <p:cNvSpPr>
            <a:spLocks noChangeShapeType="1"/>
          </p:cNvSpPr>
          <p:nvPr/>
        </p:nvSpPr>
        <p:spPr bwMode="auto">
          <a:xfrm>
            <a:off x="2286000" y="2514600"/>
            <a:ext cx="6477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0" name="Line 10"/>
          <p:cNvSpPr>
            <a:spLocks noChangeShapeType="1"/>
          </p:cNvSpPr>
          <p:nvPr/>
        </p:nvSpPr>
        <p:spPr bwMode="auto">
          <a:xfrm>
            <a:off x="1066800" y="3276600"/>
            <a:ext cx="6172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1" name="Line 11"/>
          <p:cNvSpPr>
            <a:spLocks noChangeShapeType="1"/>
          </p:cNvSpPr>
          <p:nvPr/>
        </p:nvSpPr>
        <p:spPr bwMode="auto">
          <a:xfrm flipV="1">
            <a:off x="72390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2" name="Line 12"/>
          <p:cNvSpPr>
            <a:spLocks noChangeShapeType="1"/>
          </p:cNvSpPr>
          <p:nvPr/>
        </p:nvSpPr>
        <p:spPr bwMode="auto">
          <a:xfrm>
            <a:off x="7239000" y="36576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3" name="Line 13"/>
          <p:cNvSpPr>
            <a:spLocks noChangeShapeType="1"/>
          </p:cNvSpPr>
          <p:nvPr/>
        </p:nvSpPr>
        <p:spPr bwMode="auto">
          <a:xfrm flipV="1">
            <a:off x="7848600" y="3276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4" name="Line 14"/>
          <p:cNvSpPr>
            <a:spLocks noChangeShapeType="1"/>
          </p:cNvSpPr>
          <p:nvPr/>
        </p:nvSpPr>
        <p:spPr bwMode="auto">
          <a:xfrm>
            <a:off x="7848600" y="32766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5" name="Line 15"/>
          <p:cNvSpPr>
            <a:spLocks noChangeShapeType="1"/>
          </p:cNvSpPr>
          <p:nvPr/>
        </p:nvSpPr>
        <p:spPr bwMode="auto">
          <a:xfrm>
            <a:off x="1066800" y="4038600"/>
            <a:ext cx="2438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6" name="Line 16"/>
          <p:cNvSpPr>
            <a:spLocks noChangeShapeType="1"/>
          </p:cNvSpPr>
          <p:nvPr/>
        </p:nvSpPr>
        <p:spPr bwMode="auto">
          <a:xfrm flipV="1">
            <a:off x="35052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7" name="Line 17"/>
          <p:cNvSpPr>
            <a:spLocks noChangeShapeType="1"/>
          </p:cNvSpPr>
          <p:nvPr/>
        </p:nvSpPr>
        <p:spPr bwMode="auto">
          <a:xfrm>
            <a:off x="3505200" y="44196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8" name="Line 18"/>
          <p:cNvSpPr>
            <a:spLocks noChangeShapeType="1"/>
          </p:cNvSpPr>
          <p:nvPr/>
        </p:nvSpPr>
        <p:spPr bwMode="auto">
          <a:xfrm flipV="1">
            <a:off x="83820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59" name="Line 19"/>
          <p:cNvSpPr>
            <a:spLocks noChangeShapeType="1"/>
          </p:cNvSpPr>
          <p:nvPr/>
        </p:nvSpPr>
        <p:spPr bwMode="auto">
          <a:xfrm>
            <a:off x="8382000" y="4038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0" name="Rectangle 20" descr="Wide downward diagonal"/>
          <p:cNvSpPr>
            <a:spLocks noChangeArrowheads="1"/>
          </p:cNvSpPr>
          <p:nvPr/>
        </p:nvSpPr>
        <p:spPr bwMode="auto">
          <a:xfrm>
            <a:off x="1066800" y="4800600"/>
            <a:ext cx="228600" cy="38100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1" name="Line 21"/>
          <p:cNvSpPr>
            <a:spLocks noChangeShapeType="1"/>
          </p:cNvSpPr>
          <p:nvPr/>
        </p:nvSpPr>
        <p:spPr bwMode="auto">
          <a:xfrm>
            <a:off x="20574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2" name="Line 22"/>
          <p:cNvSpPr>
            <a:spLocks noChangeShapeType="1"/>
          </p:cNvSpPr>
          <p:nvPr/>
        </p:nvSpPr>
        <p:spPr bwMode="auto">
          <a:xfrm>
            <a:off x="32766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3" name="Line 23"/>
          <p:cNvSpPr>
            <a:spLocks noChangeShapeType="1"/>
          </p:cNvSpPr>
          <p:nvPr/>
        </p:nvSpPr>
        <p:spPr bwMode="auto">
          <a:xfrm>
            <a:off x="44958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4" name="Line 24"/>
          <p:cNvSpPr>
            <a:spLocks noChangeShapeType="1"/>
          </p:cNvSpPr>
          <p:nvPr/>
        </p:nvSpPr>
        <p:spPr bwMode="auto">
          <a:xfrm>
            <a:off x="69342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5" name="Line 25"/>
          <p:cNvSpPr>
            <a:spLocks noChangeShapeType="1"/>
          </p:cNvSpPr>
          <p:nvPr/>
        </p:nvSpPr>
        <p:spPr bwMode="auto">
          <a:xfrm>
            <a:off x="81534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66" name="Text Box 26"/>
          <p:cNvSpPr txBox="1">
            <a:spLocks noChangeArrowheads="1"/>
          </p:cNvSpPr>
          <p:nvPr/>
        </p:nvSpPr>
        <p:spPr bwMode="auto">
          <a:xfrm>
            <a:off x="228600" y="1752600"/>
            <a:ext cx="914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22267" name="Text Box 27"/>
          <p:cNvSpPr txBox="1">
            <a:spLocks noChangeArrowheads="1"/>
          </p:cNvSpPr>
          <p:nvPr/>
        </p:nvSpPr>
        <p:spPr bwMode="auto">
          <a:xfrm>
            <a:off x="304800" y="2514600"/>
            <a:ext cx="8382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CLR’</a:t>
            </a:r>
            <a:endParaRPr lang="en-US"/>
          </a:p>
        </p:txBody>
      </p:sp>
      <p:sp>
        <p:nvSpPr>
          <p:cNvPr id="522268" name="Text Box 28"/>
          <p:cNvSpPr txBox="1">
            <a:spLocks noChangeArrowheads="1"/>
          </p:cNvSpPr>
          <p:nvPr/>
        </p:nvSpPr>
        <p:spPr bwMode="auto">
          <a:xfrm>
            <a:off x="304800" y="3260725"/>
            <a:ext cx="8382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PRE’</a:t>
            </a:r>
            <a:endParaRPr lang="en-US"/>
          </a:p>
        </p:txBody>
      </p:sp>
      <p:sp>
        <p:nvSpPr>
          <p:cNvPr id="522269" name="Text Box 29"/>
          <p:cNvSpPr txBox="1">
            <a:spLocks noChangeArrowheads="1"/>
          </p:cNvSpPr>
          <p:nvPr/>
        </p:nvSpPr>
        <p:spPr bwMode="auto">
          <a:xfrm>
            <a:off x="609600" y="4022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D</a:t>
            </a:r>
            <a:endParaRPr lang="en-US"/>
          </a:p>
        </p:txBody>
      </p:sp>
      <p:sp>
        <p:nvSpPr>
          <p:cNvPr id="522270" name="Line 30"/>
          <p:cNvSpPr>
            <a:spLocks noChangeShapeType="1"/>
          </p:cNvSpPr>
          <p:nvPr/>
        </p:nvSpPr>
        <p:spPr bwMode="auto">
          <a:xfrm>
            <a:off x="20574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1" name="Line 31"/>
          <p:cNvSpPr>
            <a:spLocks noChangeShapeType="1"/>
          </p:cNvSpPr>
          <p:nvPr/>
        </p:nvSpPr>
        <p:spPr bwMode="auto">
          <a:xfrm>
            <a:off x="26670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2" name="Line 32"/>
          <p:cNvSpPr>
            <a:spLocks noChangeShapeType="1"/>
          </p:cNvSpPr>
          <p:nvPr/>
        </p:nvSpPr>
        <p:spPr bwMode="auto">
          <a:xfrm>
            <a:off x="32766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3" name="Line 33"/>
          <p:cNvSpPr>
            <a:spLocks noChangeShapeType="1"/>
          </p:cNvSpPr>
          <p:nvPr/>
        </p:nvSpPr>
        <p:spPr bwMode="auto">
          <a:xfrm>
            <a:off x="26670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4" name="Line 34"/>
          <p:cNvSpPr>
            <a:spLocks noChangeShapeType="1"/>
          </p:cNvSpPr>
          <p:nvPr/>
        </p:nvSpPr>
        <p:spPr bwMode="auto">
          <a:xfrm>
            <a:off x="32766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5" name="Line 35"/>
          <p:cNvSpPr>
            <a:spLocks noChangeShapeType="1"/>
          </p:cNvSpPr>
          <p:nvPr/>
        </p:nvSpPr>
        <p:spPr bwMode="auto">
          <a:xfrm>
            <a:off x="38862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6" name="Line 36"/>
          <p:cNvSpPr>
            <a:spLocks noChangeShapeType="1"/>
          </p:cNvSpPr>
          <p:nvPr/>
        </p:nvSpPr>
        <p:spPr bwMode="auto">
          <a:xfrm>
            <a:off x="4495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7" name="Line 37"/>
          <p:cNvSpPr>
            <a:spLocks noChangeShapeType="1"/>
          </p:cNvSpPr>
          <p:nvPr/>
        </p:nvSpPr>
        <p:spPr bwMode="auto">
          <a:xfrm>
            <a:off x="38862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8" name="Line 38"/>
          <p:cNvSpPr>
            <a:spLocks noChangeShapeType="1"/>
          </p:cNvSpPr>
          <p:nvPr/>
        </p:nvSpPr>
        <p:spPr bwMode="auto">
          <a:xfrm>
            <a:off x="44958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79" name="Line 39"/>
          <p:cNvSpPr>
            <a:spLocks noChangeShapeType="1"/>
          </p:cNvSpPr>
          <p:nvPr/>
        </p:nvSpPr>
        <p:spPr bwMode="auto">
          <a:xfrm>
            <a:off x="51054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0" name="Line 40"/>
          <p:cNvSpPr>
            <a:spLocks noChangeShapeType="1"/>
          </p:cNvSpPr>
          <p:nvPr/>
        </p:nvSpPr>
        <p:spPr bwMode="auto">
          <a:xfrm>
            <a:off x="57150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1" name="Line 41"/>
          <p:cNvSpPr>
            <a:spLocks noChangeShapeType="1"/>
          </p:cNvSpPr>
          <p:nvPr/>
        </p:nvSpPr>
        <p:spPr bwMode="auto">
          <a:xfrm>
            <a:off x="5105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2" name="Line 42"/>
          <p:cNvSpPr>
            <a:spLocks noChangeShapeType="1"/>
          </p:cNvSpPr>
          <p:nvPr/>
        </p:nvSpPr>
        <p:spPr bwMode="auto">
          <a:xfrm>
            <a:off x="57150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3" name="Line 43"/>
          <p:cNvSpPr>
            <a:spLocks noChangeShapeType="1"/>
          </p:cNvSpPr>
          <p:nvPr/>
        </p:nvSpPr>
        <p:spPr bwMode="auto">
          <a:xfrm>
            <a:off x="63246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4" name="Line 44"/>
          <p:cNvSpPr>
            <a:spLocks noChangeShapeType="1"/>
          </p:cNvSpPr>
          <p:nvPr/>
        </p:nvSpPr>
        <p:spPr bwMode="auto">
          <a:xfrm>
            <a:off x="69342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5" name="Line 45"/>
          <p:cNvSpPr>
            <a:spLocks noChangeShapeType="1"/>
          </p:cNvSpPr>
          <p:nvPr/>
        </p:nvSpPr>
        <p:spPr bwMode="auto">
          <a:xfrm>
            <a:off x="63246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6" name="Line 46"/>
          <p:cNvSpPr>
            <a:spLocks noChangeShapeType="1"/>
          </p:cNvSpPr>
          <p:nvPr/>
        </p:nvSpPr>
        <p:spPr bwMode="auto">
          <a:xfrm>
            <a:off x="69342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7" name="Line 47"/>
          <p:cNvSpPr>
            <a:spLocks noChangeShapeType="1"/>
          </p:cNvSpPr>
          <p:nvPr/>
        </p:nvSpPr>
        <p:spPr bwMode="auto">
          <a:xfrm>
            <a:off x="7543800" y="1752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8" name="Line 48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89" name="Line 49"/>
          <p:cNvSpPr>
            <a:spLocks noChangeShapeType="1"/>
          </p:cNvSpPr>
          <p:nvPr/>
        </p:nvSpPr>
        <p:spPr bwMode="auto">
          <a:xfrm>
            <a:off x="7543800" y="1752600"/>
            <a:ext cx="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0" name="Line 50"/>
          <p:cNvSpPr>
            <a:spLocks noChangeShapeType="1"/>
          </p:cNvSpPr>
          <p:nvPr/>
        </p:nvSpPr>
        <p:spPr bwMode="auto">
          <a:xfrm>
            <a:off x="8153400" y="2133600"/>
            <a:ext cx="6096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1" name="Line 51"/>
          <p:cNvSpPr>
            <a:spLocks noChangeShapeType="1"/>
          </p:cNvSpPr>
          <p:nvPr/>
        </p:nvSpPr>
        <p:spPr bwMode="auto">
          <a:xfrm>
            <a:off x="5715000" y="2133600"/>
            <a:ext cx="0" cy="31242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2" name="Line 52"/>
          <p:cNvSpPr>
            <a:spLocks noChangeShapeType="1"/>
          </p:cNvSpPr>
          <p:nvPr/>
        </p:nvSpPr>
        <p:spPr bwMode="auto">
          <a:xfrm>
            <a:off x="1066800" y="5181600"/>
            <a:ext cx="2286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3" name="Line 53"/>
          <p:cNvSpPr>
            <a:spLocks noChangeShapeType="1"/>
          </p:cNvSpPr>
          <p:nvPr/>
        </p:nvSpPr>
        <p:spPr bwMode="auto">
          <a:xfrm flipV="1">
            <a:off x="33528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4" name="Line 54"/>
          <p:cNvSpPr>
            <a:spLocks noChangeShapeType="1"/>
          </p:cNvSpPr>
          <p:nvPr/>
        </p:nvSpPr>
        <p:spPr bwMode="auto">
          <a:xfrm>
            <a:off x="3352800" y="4800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5" name="Line 55"/>
          <p:cNvSpPr>
            <a:spLocks noChangeShapeType="1"/>
          </p:cNvSpPr>
          <p:nvPr/>
        </p:nvSpPr>
        <p:spPr bwMode="auto">
          <a:xfrm flipV="1">
            <a:off x="45720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6" name="Line 56"/>
          <p:cNvSpPr>
            <a:spLocks noChangeShapeType="1"/>
          </p:cNvSpPr>
          <p:nvPr/>
        </p:nvSpPr>
        <p:spPr bwMode="auto">
          <a:xfrm flipV="1">
            <a:off x="70104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7" name="Line 57"/>
          <p:cNvSpPr>
            <a:spLocks noChangeShapeType="1"/>
          </p:cNvSpPr>
          <p:nvPr/>
        </p:nvSpPr>
        <p:spPr bwMode="auto">
          <a:xfrm>
            <a:off x="8229600" y="51816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98" name="Text Box 58"/>
          <p:cNvSpPr txBox="1">
            <a:spLocks noChangeArrowheads="1"/>
          </p:cNvSpPr>
          <p:nvPr/>
        </p:nvSpPr>
        <p:spPr bwMode="auto">
          <a:xfrm>
            <a:off x="609600" y="4784725"/>
            <a:ext cx="533400" cy="396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 smtClean="0"/>
              <a:t>Q</a:t>
            </a:r>
            <a:endParaRPr lang="en-US" dirty="0"/>
          </a:p>
        </p:txBody>
      </p:sp>
      <p:sp>
        <p:nvSpPr>
          <p:cNvPr id="522299" name="Line 59"/>
          <p:cNvSpPr>
            <a:spLocks noChangeShapeType="1"/>
          </p:cNvSpPr>
          <p:nvPr/>
        </p:nvSpPr>
        <p:spPr bwMode="auto">
          <a:xfrm>
            <a:off x="1066800" y="25146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0" name="Line 60"/>
          <p:cNvSpPr>
            <a:spLocks noChangeShapeType="1"/>
          </p:cNvSpPr>
          <p:nvPr/>
        </p:nvSpPr>
        <p:spPr bwMode="auto">
          <a:xfrm flipV="1">
            <a:off x="2286000" y="2514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1" name="Line 61"/>
          <p:cNvSpPr>
            <a:spLocks noChangeShapeType="1"/>
          </p:cNvSpPr>
          <p:nvPr/>
        </p:nvSpPr>
        <p:spPr bwMode="auto">
          <a:xfrm flipV="1">
            <a:off x="46482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2" name="Line 62"/>
          <p:cNvSpPr>
            <a:spLocks noChangeShapeType="1"/>
          </p:cNvSpPr>
          <p:nvPr/>
        </p:nvSpPr>
        <p:spPr bwMode="auto">
          <a:xfrm flipV="1">
            <a:off x="5867400" y="4038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3" name="Line 63"/>
          <p:cNvSpPr>
            <a:spLocks noChangeShapeType="1"/>
          </p:cNvSpPr>
          <p:nvPr/>
        </p:nvSpPr>
        <p:spPr bwMode="auto">
          <a:xfrm>
            <a:off x="4648200" y="4038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4" name="Line 64"/>
          <p:cNvSpPr>
            <a:spLocks noChangeShapeType="1"/>
          </p:cNvSpPr>
          <p:nvPr/>
        </p:nvSpPr>
        <p:spPr bwMode="auto">
          <a:xfrm>
            <a:off x="5867400" y="4419600"/>
            <a:ext cx="2514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5" name="Line 65"/>
          <p:cNvSpPr>
            <a:spLocks noChangeShapeType="1"/>
          </p:cNvSpPr>
          <p:nvPr/>
        </p:nvSpPr>
        <p:spPr bwMode="auto">
          <a:xfrm>
            <a:off x="1219200" y="2895600"/>
            <a:ext cx="0" cy="2362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6" name="Line 66"/>
          <p:cNvSpPr>
            <a:spLocks noChangeShapeType="1"/>
          </p:cNvSpPr>
          <p:nvPr/>
        </p:nvSpPr>
        <p:spPr bwMode="auto">
          <a:xfrm>
            <a:off x="2286000" y="2895600"/>
            <a:ext cx="0" cy="23622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7" name="Line 67"/>
          <p:cNvSpPr>
            <a:spLocks noChangeShapeType="1"/>
          </p:cNvSpPr>
          <p:nvPr/>
        </p:nvSpPr>
        <p:spPr bwMode="auto">
          <a:xfrm>
            <a:off x="4572000" y="5181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8" name="Line 68"/>
          <p:cNvSpPr>
            <a:spLocks noChangeShapeType="1"/>
          </p:cNvSpPr>
          <p:nvPr/>
        </p:nvSpPr>
        <p:spPr bwMode="auto">
          <a:xfrm flipV="1">
            <a:off x="57912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09" name="Line 69"/>
          <p:cNvSpPr>
            <a:spLocks noChangeShapeType="1"/>
          </p:cNvSpPr>
          <p:nvPr/>
        </p:nvSpPr>
        <p:spPr bwMode="auto">
          <a:xfrm>
            <a:off x="5791200" y="4800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0" name="Line 70"/>
          <p:cNvSpPr>
            <a:spLocks noChangeShapeType="1"/>
          </p:cNvSpPr>
          <p:nvPr/>
        </p:nvSpPr>
        <p:spPr bwMode="auto">
          <a:xfrm>
            <a:off x="7239000" y="3657600"/>
            <a:ext cx="0" cy="16764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1" name="Line 71"/>
          <p:cNvSpPr>
            <a:spLocks noChangeShapeType="1"/>
          </p:cNvSpPr>
          <p:nvPr/>
        </p:nvSpPr>
        <p:spPr bwMode="auto">
          <a:xfrm>
            <a:off x="7848600" y="3657600"/>
            <a:ext cx="0" cy="16764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2" name="Line 72"/>
          <p:cNvSpPr>
            <a:spLocks noChangeShapeType="1"/>
          </p:cNvSpPr>
          <p:nvPr/>
        </p:nvSpPr>
        <p:spPr bwMode="auto">
          <a:xfrm>
            <a:off x="7010400" y="5181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3" name="Line 73"/>
          <p:cNvSpPr>
            <a:spLocks noChangeShapeType="1"/>
          </p:cNvSpPr>
          <p:nvPr/>
        </p:nvSpPr>
        <p:spPr bwMode="auto">
          <a:xfrm flipV="1">
            <a:off x="73152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4" name="Line 74"/>
          <p:cNvSpPr>
            <a:spLocks noChangeShapeType="1"/>
          </p:cNvSpPr>
          <p:nvPr/>
        </p:nvSpPr>
        <p:spPr bwMode="auto">
          <a:xfrm>
            <a:off x="7315200" y="4800600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15" name="Line 75"/>
          <p:cNvSpPr>
            <a:spLocks noChangeShapeType="1"/>
          </p:cNvSpPr>
          <p:nvPr/>
        </p:nvSpPr>
        <p:spPr bwMode="auto">
          <a:xfrm flipV="1">
            <a:off x="8229600" y="4800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AC980-F3EE-47C4-8A1C-68C7181DB616}" type="slidenum">
              <a:rPr lang="en-US"/>
              <a:pPr/>
              <a:t>25</a:t>
            </a:fld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Sequential System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 system with one input </a:t>
            </a:r>
            <a:r>
              <a:rPr lang="en-US" sz="2800" i="1"/>
              <a:t>x</a:t>
            </a:r>
            <a:r>
              <a:rPr lang="en-US" sz="2800"/>
              <a:t> and one output </a:t>
            </a:r>
            <a:r>
              <a:rPr lang="en-US" sz="2800" i="1"/>
              <a:t>z</a:t>
            </a:r>
            <a:r>
              <a:rPr lang="en-US" sz="2800"/>
              <a:t>, such that </a:t>
            </a:r>
            <a:r>
              <a:rPr lang="en-US" sz="2800" i="1"/>
              <a:t>z</a:t>
            </a:r>
            <a:r>
              <a:rPr lang="en-US" sz="2800"/>
              <a:t>=1 iff </a:t>
            </a:r>
            <a:r>
              <a:rPr lang="en-US" sz="2800" i="1"/>
              <a:t>x</a:t>
            </a:r>
            <a:r>
              <a:rPr lang="en-US" sz="2800"/>
              <a:t> has been 1 for at least three consecutive clock times.</a:t>
            </a:r>
          </a:p>
          <a:p>
            <a:endParaRPr lang="en-US" sz="2800"/>
          </a:p>
          <a:p>
            <a:r>
              <a:rPr lang="en-US" sz="2800"/>
              <a:t>Analysis</a:t>
            </a:r>
          </a:p>
          <a:p>
            <a:pPr lvl="1"/>
            <a:r>
              <a:rPr lang="en-US" sz="2400"/>
              <a:t>Information about the last three inputs must be stored in the memory.</a:t>
            </a:r>
          </a:p>
          <a:p>
            <a:pPr lvl="1"/>
            <a:r>
              <a:rPr lang="en-US" sz="2400"/>
              <a:t>What is stored is the </a:t>
            </a:r>
            <a:r>
              <a:rPr lang="en-US" sz="2400" i="1">
                <a:solidFill>
                  <a:schemeClr val="hlink"/>
                </a:solidFill>
              </a:rPr>
              <a:t>state</a:t>
            </a:r>
            <a:r>
              <a:rPr lang="en-US" sz="2400"/>
              <a:t> of the system.</a:t>
            </a:r>
          </a:p>
          <a:p>
            <a:pPr lvl="1"/>
            <a:r>
              <a:rPr lang="en-US" sz="2400"/>
              <a:t>Memory may consist of a set of binary storage device.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A0444-37DB-450A-A452-888E7A92AA42}" type="slidenum">
              <a:rPr lang="en-US"/>
              <a:pPr/>
              <a:t>26</a:t>
            </a:fld>
            <a:endParaRPr lang="en-US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Sequential System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tools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State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State diagram (state graph)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 graphical representation of the behavior of the system.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Both of them shows, for each input combination and each state, what the output is and what the next state is.</a:t>
            </a:r>
          </a:p>
          <a:p>
            <a:pPr>
              <a:lnSpc>
                <a:spcPct val="90000"/>
              </a:lnSpc>
            </a:pPr>
            <a:r>
              <a:rPr lang="en-US" dirty="0"/>
              <a:t>We refer to the present state as </a:t>
            </a:r>
            <a:r>
              <a:rPr lang="en-US" dirty="0" smtClean="0">
                <a:solidFill>
                  <a:schemeClr val="hlink"/>
                </a:solidFill>
              </a:rPr>
              <a:t>Q(t)</a:t>
            </a:r>
            <a:r>
              <a:rPr lang="en-US" dirty="0" smtClean="0"/>
              <a:t> </a:t>
            </a:r>
            <a:r>
              <a:rPr lang="en-US" dirty="0"/>
              <a:t>and the next state as </a:t>
            </a:r>
            <a:r>
              <a:rPr lang="en-US" dirty="0" smtClean="0">
                <a:solidFill>
                  <a:schemeClr val="hlink"/>
                </a:solidFill>
              </a:rPr>
              <a:t>Q(t+1)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2501-082A-41F0-9E13-2273FC42B9DA}" type="slidenum">
              <a:rPr lang="en-US"/>
              <a:pPr/>
              <a:t>27</a:t>
            </a:fld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Timing Trace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set of values for the input and the output at consecutive clock time.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to clarify the definition of system behavior.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Inputs are an arbitrary set of values.</a:t>
            </a:r>
          </a:p>
          <a:p>
            <a:pPr>
              <a:lnSpc>
                <a:spcPct val="90000"/>
              </a:lnSpc>
            </a:pPr>
            <a:r>
              <a:rPr lang="en-US" sz="2800"/>
              <a:t>Timing trace of the example.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</a:t>
            </a:r>
            <a:r>
              <a:rPr lang="en-US" sz="2400" i="1"/>
              <a:t>x</a:t>
            </a:r>
            <a:r>
              <a:rPr lang="en-US" sz="2400"/>
              <a:t>  0  1  1  0  </a:t>
            </a:r>
            <a:r>
              <a:rPr lang="en-US" sz="2400">
                <a:solidFill>
                  <a:schemeClr val="hlink"/>
                </a:solidFill>
              </a:rPr>
              <a:t>1  1  1 </a:t>
            </a:r>
            <a:r>
              <a:rPr lang="en-US" sz="2400"/>
              <a:t> 0  0  1  0  </a:t>
            </a:r>
            <a:r>
              <a:rPr lang="en-US" sz="2400">
                <a:solidFill>
                  <a:schemeClr val="hlink"/>
                </a:solidFill>
              </a:rPr>
              <a:t>1  1  1  1  1 </a:t>
            </a:r>
            <a:r>
              <a:rPr lang="en-US" sz="2400"/>
              <a:t> 0  0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</a:t>
            </a:r>
            <a:r>
              <a:rPr lang="en-US" sz="2400" i="1"/>
              <a:t>z</a:t>
            </a:r>
            <a:r>
              <a:rPr lang="en-US" sz="2400"/>
              <a:t>  </a:t>
            </a:r>
            <a:r>
              <a:rPr lang="en-US" sz="2400">
                <a:solidFill>
                  <a:schemeClr val="hlink"/>
                </a:solidFill>
              </a:rPr>
              <a:t>?</a:t>
            </a:r>
            <a:r>
              <a:rPr lang="en-US" sz="2400"/>
              <a:t>  0  0  0  0  0  0  </a:t>
            </a:r>
            <a:r>
              <a:rPr lang="en-US" sz="2400">
                <a:solidFill>
                  <a:schemeClr val="hlink"/>
                </a:solidFill>
              </a:rPr>
              <a:t>1 </a:t>
            </a:r>
            <a:r>
              <a:rPr lang="en-US" sz="2400"/>
              <a:t> 0  0  0  0  0  0  </a:t>
            </a:r>
            <a:r>
              <a:rPr lang="en-US" sz="2400">
                <a:solidFill>
                  <a:schemeClr val="hlink"/>
                </a:solidFill>
              </a:rPr>
              <a:t>1  1  1 </a:t>
            </a:r>
            <a:r>
              <a:rPr lang="en-US" sz="2400"/>
              <a:t> 0  0  0  0</a:t>
            </a:r>
          </a:p>
          <a:p>
            <a:pPr>
              <a:lnSpc>
                <a:spcPct val="90000"/>
              </a:lnSpc>
            </a:pPr>
            <a:r>
              <a:rPr lang="en-US" sz="2800"/>
              <a:t>Moore model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Output depends only on the state of the system </a:t>
            </a:r>
            <a:br>
              <a:rPr lang="en-US" sz="2400"/>
            </a:br>
            <a:r>
              <a:rPr lang="en-US" sz="2400"/>
              <a:t>(not the present input).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F8D7C-579A-4854-9336-EF54DF825B26}" type="slidenum">
              <a:rPr lang="en-US"/>
              <a:pPr/>
              <a:t>28</a:t>
            </a:fld>
            <a:endParaRPr lang="en-US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SR Flip Flop</a:t>
            </a:r>
          </a:p>
        </p:txBody>
      </p:sp>
      <p:sp>
        <p:nvSpPr>
          <p:cNvPr id="528387" name="Oval 3"/>
          <p:cNvSpPr>
            <a:spLocks noChangeArrowheads="1"/>
          </p:cNvSpPr>
          <p:nvPr/>
        </p:nvSpPr>
        <p:spPr bwMode="auto">
          <a:xfrm>
            <a:off x="7620000" y="22701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8388" name="Group 4"/>
          <p:cNvGrpSpPr>
            <a:grpSpLocks/>
          </p:cNvGrpSpPr>
          <p:nvPr/>
        </p:nvGrpSpPr>
        <p:grpSpPr bwMode="auto">
          <a:xfrm>
            <a:off x="6934200" y="2041525"/>
            <a:ext cx="685800" cy="609600"/>
            <a:chOff x="4032" y="2496"/>
            <a:chExt cx="432" cy="384"/>
          </a:xfrm>
        </p:grpSpPr>
        <p:sp>
          <p:nvSpPr>
            <p:cNvPr id="528389" name="Freeform 5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390" name="Freeform 6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391" name="Freeform 7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8392" name="Line 8"/>
          <p:cNvSpPr>
            <a:spLocks noChangeShapeType="1"/>
          </p:cNvSpPr>
          <p:nvPr/>
        </p:nvSpPr>
        <p:spPr bwMode="auto">
          <a:xfrm>
            <a:off x="7772400" y="23463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393" name="Oval 9"/>
          <p:cNvSpPr>
            <a:spLocks noChangeArrowheads="1"/>
          </p:cNvSpPr>
          <p:nvPr/>
        </p:nvSpPr>
        <p:spPr bwMode="auto">
          <a:xfrm>
            <a:off x="7620000" y="36417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8394" name="Group 10"/>
          <p:cNvGrpSpPr>
            <a:grpSpLocks/>
          </p:cNvGrpSpPr>
          <p:nvPr/>
        </p:nvGrpSpPr>
        <p:grpSpPr bwMode="auto">
          <a:xfrm>
            <a:off x="6934200" y="3413125"/>
            <a:ext cx="685800" cy="609600"/>
            <a:chOff x="4032" y="2496"/>
            <a:chExt cx="432" cy="384"/>
          </a:xfrm>
        </p:grpSpPr>
        <p:sp>
          <p:nvSpPr>
            <p:cNvPr id="528395" name="Freeform 11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396" name="Freeform 12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397" name="Freeform 13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8398" name="Line 14"/>
          <p:cNvSpPr>
            <a:spLocks noChangeShapeType="1"/>
          </p:cNvSpPr>
          <p:nvPr/>
        </p:nvSpPr>
        <p:spPr bwMode="auto">
          <a:xfrm>
            <a:off x="7772400" y="37179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399" name="Line 15"/>
          <p:cNvSpPr>
            <a:spLocks noChangeShapeType="1"/>
          </p:cNvSpPr>
          <p:nvPr/>
        </p:nvSpPr>
        <p:spPr bwMode="auto">
          <a:xfrm>
            <a:off x="6629400" y="24987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00" name="Line 16"/>
          <p:cNvSpPr>
            <a:spLocks noChangeShapeType="1"/>
          </p:cNvSpPr>
          <p:nvPr/>
        </p:nvSpPr>
        <p:spPr bwMode="auto">
          <a:xfrm>
            <a:off x="6248400" y="21780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01" name="Line 17"/>
          <p:cNvSpPr>
            <a:spLocks noChangeShapeType="1"/>
          </p:cNvSpPr>
          <p:nvPr/>
        </p:nvSpPr>
        <p:spPr bwMode="auto">
          <a:xfrm>
            <a:off x="6629400" y="35655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02" name="Line 18"/>
          <p:cNvSpPr>
            <a:spLocks noChangeShapeType="1"/>
          </p:cNvSpPr>
          <p:nvPr/>
        </p:nvSpPr>
        <p:spPr bwMode="auto">
          <a:xfrm>
            <a:off x="6248400" y="38544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03" name="Line 19"/>
          <p:cNvSpPr>
            <a:spLocks noChangeShapeType="1"/>
          </p:cNvSpPr>
          <p:nvPr/>
        </p:nvSpPr>
        <p:spPr bwMode="auto">
          <a:xfrm flipV="1">
            <a:off x="6629400" y="23463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04" name="Line 20"/>
          <p:cNvSpPr>
            <a:spLocks noChangeShapeType="1"/>
          </p:cNvSpPr>
          <p:nvPr/>
        </p:nvSpPr>
        <p:spPr bwMode="auto">
          <a:xfrm>
            <a:off x="6629400" y="24987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05" name="Text Box 21"/>
          <p:cNvSpPr txBox="1">
            <a:spLocks noChangeArrowheads="1"/>
          </p:cNvSpPr>
          <p:nvPr/>
        </p:nvSpPr>
        <p:spPr bwMode="auto">
          <a:xfrm>
            <a:off x="7848600" y="20097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8406" name="Text Box 22"/>
          <p:cNvSpPr txBox="1">
            <a:spLocks noChangeArrowheads="1"/>
          </p:cNvSpPr>
          <p:nvPr/>
        </p:nvSpPr>
        <p:spPr bwMode="auto">
          <a:xfrm>
            <a:off x="7848600" y="33813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8407" name="Text Box 23"/>
          <p:cNvSpPr txBox="1">
            <a:spLocks noChangeArrowheads="1"/>
          </p:cNvSpPr>
          <p:nvPr/>
        </p:nvSpPr>
        <p:spPr bwMode="auto">
          <a:xfrm>
            <a:off x="8229600" y="2117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</a:t>
            </a:r>
            <a:endParaRPr lang="en-US"/>
          </a:p>
        </p:txBody>
      </p:sp>
      <p:sp>
        <p:nvSpPr>
          <p:cNvPr id="528408" name="Text Box 24"/>
          <p:cNvSpPr txBox="1">
            <a:spLocks noChangeArrowheads="1"/>
          </p:cNvSpPr>
          <p:nvPr/>
        </p:nvSpPr>
        <p:spPr bwMode="auto">
          <a:xfrm>
            <a:off x="8229600" y="34734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Q’</a:t>
            </a:r>
            <a:endParaRPr lang="en-US"/>
          </a:p>
        </p:txBody>
      </p:sp>
      <p:sp>
        <p:nvSpPr>
          <p:cNvPr id="528409" name="AutoShape 25"/>
          <p:cNvSpPr>
            <a:spLocks noChangeArrowheads="1"/>
          </p:cNvSpPr>
          <p:nvPr/>
        </p:nvSpPr>
        <p:spPr bwMode="auto">
          <a:xfrm>
            <a:off x="5562600" y="18891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0" name="AutoShape 26"/>
          <p:cNvSpPr>
            <a:spLocks noChangeArrowheads="1"/>
          </p:cNvSpPr>
          <p:nvPr/>
        </p:nvSpPr>
        <p:spPr bwMode="auto">
          <a:xfrm>
            <a:off x="5562600" y="35655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1" name="Line 27"/>
          <p:cNvSpPr>
            <a:spLocks noChangeShapeType="1"/>
          </p:cNvSpPr>
          <p:nvPr/>
        </p:nvSpPr>
        <p:spPr bwMode="auto">
          <a:xfrm>
            <a:off x="4572000" y="202565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2" name="Line 28"/>
          <p:cNvSpPr>
            <a:spLocks noChangeShapeType="1"/>
          </p:cNvSpPr>
          <p:nvPr/>
        </p:nvSpPr>
        <p:spPr bwMode="auto">
          <a:xfrm>
            <a:off x="5257800" y="23463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3" name="Line 29"/>
          <p:cNvSpPr>
            <a:spLocks noChangeShapeType="1"/>
          </p:cNvSpPr>
          <p:nvPr/>
        </p:nvSpPr>
        <p:spPr bwMode="auto">
          <a:xfrm>
            <a:off x="5257800" y="37179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4" name="Line 30"/>
          <p:cNvSpPr>
            <a:spLocks noChangeShapeType="1"/>
          </p:cNvSpPr>
          <p:nvPr/>
        </p:nvSpPr>
        <p:spPr bwMode="auto">
          <a:xfrm>
            <a:off x="4572000" y="400685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5" name="Line 31"/>
          <p:cNvSpPr>
            <a:spLocks noChangeShapeType="1"/>
          </p:cNvSpPr>
          <p:nvPr/>
        </p:nvSpPr>
        <p:spPr bwMode="auto">
          <a:xfrm>
            <a:off x="5257800" y="2346325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6" name="Line 32"/>
          <p:cNvSpPr>
            <a:spLocks noChangeShapeType="1"/>
          </p:cNvSpPr>
          <p:nvPr/>
        </p:nvSpPr>
        <p:spPr bwMode="auto">
          <a:xfrm>
            <a:off x="4876800" y="30321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17" name="Text Box 33"/>
          <p:cNvSpPr txBox="1">
            <a:spLocks noChangeArrowheads="1"/>
          </p:cNvSpPr>
          <p:nvPr/>
        </p:nvSpPr>
        <p:spPr bwMode="auto">
          <a:xfrm>
            <a:off x="5029200" y="26955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8418" name="Oval 34"/>
          <p:cNvSpPr>
            <a:spLocks noChangeArrowheads="1"/>
          </p:cNvSpPr>
          <p:nvPr/>
        </p:nvSpPr>
        <p:spPr bwMode="auto">
          <a:xfrm>
            <a:off x="3886200" y="22701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8419" name="Group 35"/>
          <p:cNvGrpSpPr>
            <a:grpSpLocks/>
          </p:cNvGrpSpPr>
          <p:nvPr/>
        </p:nvGrpSpPr>
        <p:grpSpPr bwMode="auto">
          <a:xfrm>
            <a:off x="3200400" y="2041525"/>
            <a:ext cx="685800" cy="609600"/>
            <a:chOff x="4032" y="2496"/>
            <a:chExt cx="432" cy="384"/>
          </a:xfrm>
        </p:grpSpPr>
        <p:sp>
          <p:nvSpPr>
            <p:cNvPr id="528420" name="Freeform 36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421" name="Freeform 37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422" name="Freeform 38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8423" name="Line 39"/>
          <p:cNvSpPr>
            <a:spLocks noChangeShapeType="1"/>
          </p:cNvSpPr>
          <p:nvPr/>
        </p:nvSpPr>
        <p:spPr bwMode="auto">
          <a:xfrm>
            <a:off x="4038600" y="23463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24" name="Oval 40"/>
          <p:cNvSpPr>
            <a:spLocks noChangeArrowheads="1"/>
          </p:cNvSpPr>
          <p:nvPr/>
        </p:nvSpPr>
        <p:spPr bwMode="auto">
          <a:xfrm>
            <a:off x="3886200" y="36417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8425" name="Group 41"/>
          <p:cNvGrpSpPr>
            <a:grpSpLocks/>
          </p:cNvGrpSpPr>
          <p:nvPr/>
        </p:nvGrpSpPr>
        <p:grpSpPr bwMode="auto">
          <a:xfrm>
            <a:off x="3200400" y="3413125"/>
            <a:ext cx="685800" cy="609600"/>
            <a:chOff x="4032" y="2496"/>
            <a:chExt cx="432" cy="384"/>
          </a:xfrm>
        </p:grpSpPr>
        <p:sp>
          <p:nvSpPr>
            <p:cNvPr id="528426" name="Freeform 42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427" name="Freeform 43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8428" name="Freeform 44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8429" name="Line 45"/>
          <p:cNvSpPr>
            <a:spLocks noChangeShapeType="1"/>
          </p:cNvSpPr>
          <p:nvPr/>
        </p:nvSpPr>
        <p:spPr bwMode="auto">
          <a:xfrm>
            <a:off x="4038600" y="37179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0" name="Line 46"/>
          <p:cNvSpPr>
            <a:spLocks noChangeShapeType="1"/>
          </p:cNvSpPr>
          <p:nvPr/>
        </p:nvSpPr>
        <p:spPr bwMode="auto">
          <a:xfrm>
            <a:off x="2895600" y="24987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1" name="Line 47"/>
          <p:cNvSpPr>
            <a:spLocks noChangeShapeType="1"/>
          </p:cNvSpPr>
          <p:nvPr/>
        </p:nvSpPr>
        <p:spPr bwMode="auto">
          <a:xfrm>
            <a:off x="2514600" y="21780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2" name="Line 48"/>
          <p:cNvSpPr>
            <a:spLocks noChangeShapeType="1"/>
          </p:cNvSpPr>
          <p:nvPr/>
        </p:nvSpPr>
        <p:spPr bwMode="auto">
          <a:xfrm>
            <a:off x="2895600" y="35655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3" name="Line 49"/>
          <p:cNvSpPr>
            <a:spLocks noChangeShapeType="1"/>
          </p:cNvSpPr>
          <p:nvPr/>
        </p:nvSpPr>
        <p:spPr bwMode="auto">
          <a:xfrm>
            <a:off x="2514600" y="38544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4" name="Line 50"/>
          <p:cNvSpPr>
            <a:spLocks noChangeShapeType="1"/>
          </p:cNvSpPr>
          <p:nvPr/>
        </p:nvSpPr>
        <p:spPr bwMode="auto">
          <a:xfrm flipV="1">
            <a:off x="2895600" y="23463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5" name="Line 51"/>
          <p:cNvSpPr>
            <a:spLocks noChangeShapeType="1"/>
          </p:cNvSpPr>
          <p:nvPr/>
        </p:nvSpPr>
        <p:spPr bwMode="auto">
          <a:xfrm>
            <a:off x="2895600" y="24987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6" name="Text Box 52"/>
          <p:cNvSpPr txBox="1">
            <a:spLocks noChangeArrowheads="1"/>
          </p:cNvSpPr>
          <p:nvPr/>
        </p:nvSpPr>
        <p:spPr bwMode="auto">
          <a:xfrm>
            <a:off x="4114800" y="20097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8437" name="Text Box 53"/>
          <p:cNvSpPr txBox="1">
            <a:spLocks noChangeArrowheads="1"/>
          </p:cNvSpPr>
          <p:nvPr/>
        </p:nvSpPr>
        <p:spPr bwMode="auto">
          <a:xfrm>
            <a:off x="4114800" y="33813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8438" name="AutoShape 54"/>
          <p:cNvSpPr>
            <a:spLocks noChangeArrowheads="1"/>
          </p:cNvSpPr>
          <p:nvPr/>
        </p:nvSpPr>
        <p:spPr bwMode="auto">
          <a:xfrm>
            <a:off x="1828800" y="18891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39" name="AutoShape 55"/>
          <p:cNvSpPr>
            <a:spLocks noChangeArrowheads="1"/>
          </p:cNvSpPr>
          <p:nvPr/>
        </p:nvSpPr>
        <p:spPr bwMode="auto">
          <a:xfrm>
            <a:off x="1828800" y="35655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40" name="Line 56"/>
          <p:cNvSpPr>
            <a:spLocks noChangeShapeType="1"/>
          </p:cNvSpPr>
          <p:nvPr/>
        </p:nvSpPr>
        <p:spPr bwMode="auto">
          <a:xfrm>
            <a:off x="1143000" y="2041525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41" name="Line 57"/>
          <p:cNvSpPr>
            <a:spLocks noChangeShapeType="1"/>
          </p:cNvSpPr>
          <p:nvPr/>
        </p:nvSpPr>
        <p:spPr bwMode="auto">
          <a:xfrm>
            <a:off x="1524000" y="23463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42" name="Line 58"/>
          <p:cNvSpPr>
            <a:spLocks noChangeShapeType="1"/>
          </p:cNvSpPr>
          <p:nvPr/>
        </p:nvSpPr>
        <p:spPr bwMode="auto">
          <a:xfrm>
            <a:off x="1524000" y="37179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43" name="Line 59"/>
          <p:cNvSpPr>
            <a:spLocks noChangeShapeType="1"/>
          </p:cNvSpPr>
          <p:nvPr/>
        </p:nvSpPr>
        <p:spPr bwMode="auto">
          <a:xfrm>
            <a:off x="1143000" y="4022725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44" name="Text Box 60"/>
          <p:cNvSpPr txBox="1">
            <a:spLocks noChangeArrowheads="1"/>
          </p:cNvSpPr>
          <p:nvPr/>
        </p:nvSpPr>
        <p:spPr bwMode="auto">
          <a:xfrm>
            <a:off x="762000" y="17970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S</a:t>
            </a:r>
            <a:endParaRPr lang="en-US"/>
          </a:p>
        </p:txBody>
      </p:sp>
      <p:sp>
        <p:nvSpPr>
          <p:cNvPr id="528445" name="Text Box 61"/>
          <p:cNvSpPr txBox="1">
            <a:spLocks noChangeArrowheads="1"/>
          </p:cNvSpPr>
          <p:nvPr/>
        </p:nvSpPr>
        <p:spPr bwMode="auto">
          <a:xfrm>
            <a:off x="762000" y="37782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R</a:t>
            </a:r>
            <a:endParaRPr lang="en-US"/>
          </a:p>
        </p:txBody>
      </p:sp>
      <p:sp>
        <p:nvSpPr>
          <p:cNvPr id="528446" name="Line 62"/>
          <p:cNvSpPr>
            <a:spLocks noChangeShapeType="1"/>
          </p:cNvSpPr>
          <p:nvPr/>
        </p:nvSpPr>
        <p:spPr bwMode="auto">
          <a:xfrm>
            <a:off x="1524000" y="2346325"/>
            <a:ext cx="0" cy="2270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47" name="Line 63"/>
          <p:cNvSpPr>
            <a:spLocks noChangeShapeType="1"/>
          </p:cNvSpPr>
          <p:nvPr/>
        </p:nvSpPr>
        <p:spPr bwMode="auto">
          <a:xfrm>
            <a:off x="1143000" y="4616450"/>
            <a:ext cx="2133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48" name="Text Box 64"/>
          <p:cNvSpPr txBox="1">
            <a:spLocks noChangeArrowheads="1"/>
          </p:cNvSpPr>
          <p:nvPr/>
        </p:nvSpPr>
        <p:spPr bwMode="auto">
          <a:xfrm>
            <a:off x="304800" y="43878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28449" name="Text Box 65"/>
          <p:cNvSpPr txBox="1">
            <a:spLocks noChangeArrowheads="1"/>
          </p:cNvSpPr>
          <p:nvPr/>
        </p:nvSpPr>
        <p:spPr bwMode="auto">
          <a:xfrm>
            <a:off x="12954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8450" name="Text Box 66"/>
          <p:cNvSpPr txBox="1">
            <a:spLocks noChangeArrowheads="1"/>
          </p:cNvSpPr>
          <p:nvPr/>
        </p:nvSpPr>
        <p:spPr bwMode="auto">
          <a:xfrm>
            <a:off x="1295400" y="42799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grpSp>
        <p:nvGrpSpPr>
          <p:cNvPr id="528451" name="Group 67"/>
          <p:cNvGrpSpPr>
            <a:grpSpLocks/>
          </p:cNvGrpSpPr>
          <p:nvPr/>
        </p:nvGrpSpPr>
        <p:grpSpPr bwMode="auto">
          <a:xfrm>
            <a:off x="3276600" y="4311650"/>
            <a:ext cx="609600" cy="609600"/>
            <a:chOff x="4896" y="1680"/>
            <a:chExt cx="384" cy="384"/>
          </a:xfrm>
        </p:grpSpPr>
        <p:sp>
          <p:nvSpPr>
            <p:cNvPr id="528452" name="Oval 68"/>
            <p:cNvSpPr>
              <a:spLocks noChangeArrowheads="1"/>
            </p:cNvSpPr>
            <p:nvPr/>
          </p:nvSpPr>
          <p:spPr bwMode="auto">
            <a:xfrm>
              <a:off x="51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53" name="Freeform 69"/>
            <p:cNvSpPr>
              <a:spLocks/>
            </p:cNvSpPr>
            <p:nvPr/>
          </p:nvSpPr>
          <p:spPr bwMode="auto">
            <a:xfrm>
              <a:off x="4896" y="1680"/>
              <a:ext cx="28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40" y="192"/>
                </a:cxn>
                <a:cxn ang="0">
                  <a:pos x="0" y="0"/>
                </a:cxn>
              </a:cxnLst>
              <a:rect l="0" t="0" r="r" b="b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8454" name="Line 70"/>
          <p:cNvSpPr>
            <a:spLocks noChangeShapeType="1"/>
          </p:cNvSpPr>
          <p:nvPr/>
        </p:nvSpPr>
        <p:spPr bwMode="auto">
          <a:xfrm>
            <a:off x="3886200" y="461645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55" name="Line 71"/>
          <p:cNvSpPr>
            <a:spLocks noChangeShapeType="1"/>
          </p:cNvSpPr>
          <p:nvPr/>
        </p:nvSpPr>
        <p:spPr bwMode="auto">
          <a:xfrm>
            <a:off x="4876800" y="301625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56" name="Line 72"/>
          <p:cNvSpPr>
            <a:spLocks noChangeShapeType="1"/>
          </p:cNvSpPr>
          <p:nvPr/>
        </p:nvSpPr>
        <p:spPr bwMode="auto">
          <a:xfrm>
            <a:off x="4572000" y="370205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8457" name="Line 73"/>
          <p:cNvSpPr>
            <a:spLocks noChangeShapeType="1"/>
          </p:cNvSpPr>
          <p:nvPr/>
        </p:nvSpPr>
        <p:spPr bwMode="auto">
          <a:xfrm>
            <a:off x="4572000" y="202565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9B99-BE2F-4E70-A07D-D5D09E774929}" type="slidenum">
              <a:rPr lang="en-US"/>
              <a:pPr/>
              <a:t>29</a:t>
            </a:fld>
            <a:endParaRPr lang="en-US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Table/Diagram of The Example</a:t>
            </a:r>
          </a:p>
        </p:txBody>
      </p:sp>
      <p:grpSp>
        <p:nvGrpSpPr>
          <p:cNvPr id="506969" name="Group 89"/>
          <p:cNvGrpSpPr>
            <a:grpSpLocks/>
          </p:cNvGrpSpPr>
          <p:nvPr/>
        </p:nvGrpSpPr>
        <p:grpSpPr bwMode="auto">
          <a:xfrm>
            <a:off x="609600" y="1371600"/>
            <a:ext cx="3733800" cy="3003550"/>
            <a:chOff x="720" y="960"/>
            <a:chExt cx="2352" cy="1892"/>
          </a:xfrm>
        </p:grpSpPr>
        <p:grpSp>
          <p:nvGrpSpPr>
            <p:cNvPr id="506888" name="Group 8"/>
            <p:cNvGrpSpPr>
              <a:grpSpLocks/>
            </p:cNvGrpSpPr>
            <p:nvPr/>
          </p:nvGrpSpPr>
          <p:grpSpPr bwMode="auto">
            <a:xfrm>
              <a:off x="720" y="2352"/>
              <a:ext cx="288" cy="500"/>
              <a:chOff x="720" y="1238"/>
              <a:chExt cx="288" cy="500"/>
            </a:xfrm>
          </p:grpSpPr>
          <p:sp>
            <p:nvSpPr>
              <p:cNvPr id="506889" name="Text Box 9"/>
              <p:cNvSpPr txBox="1">
                <a:spLocks noChangeArrowheads="1"/>
              </p:cNvSpPr>
              <p:nvPr/>
            </p:nvSpPr>
            <p:spPr bwMode="auto">
              <a:xfrm>
                <a:off x="720" y="123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B</a:t>
                </a:r>
              </a:p>
            </p:txBody>
          </p:sp>
          <p:sp>
            <p:nvSpPr>
              <p:cNvPr id="506890" name="Text Box 10"/>
              <p:cNvSpPr txBox="1">
                <a:spLocks noChangeArrowheads="1"/>
              </p:cNvSpPr>
              <p:nvPr/>
            </p:nvSpPr>
            <p:spPr bwMode="auto">
              <a:xfrm>
                <a:off x="720" y="148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0</a:t>
                </a:r>
              </a:p>
            </p:txBody>
          </p:sp>
          <p:sp>
            <p:nvSpPr>
              <p:cNvPr id="506891" name="Line 11"/>
              <p:cNvSpPr>
                <a:spLocks noChangeShapeType="1"/>
              </p:cNvSpPr>
              <p:nvPr/>
            </p:nvSpPr>
            <p:spPr bwMode="auto">
              <a:xfrm>
                <a:off x="768" y="148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892" name="Oval 12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288" cy="48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6893" name="Group 13"/>
            <p:cNvGrpSpPr>
              <a:grpSpLocks/>
            </p:cNvGrpSpPr>
            <p:nvPr/>
          </p:nvGrpSpPr>
          <p:grpSpPr bwMode="auto">
            <a:xfrm>
              <a:off x="1488" y="2352"/>
              <a:ext cx="288" cy="500"/>
              <a:chOff x="720" y="1238"/>
              <a:chExt cx="288" cy="500"/>
            </a:xfrm>
          </p:grpSpPr>
          <p:sp>
            <p:nvSpPr>
              <p:cNvPr id="506894" name="Text Box 14"/>
              <p:cNvSpPr txBox="1">
                <a:spLocks noChangeArrowheads="1"/>
              </p:cNvSpPr>
              <p:nvPr/>
            </p:nvSpPr>
            <p:spPr bwMode="auto">
              <a:xfrm>
                <a:off x="720" y="123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C</a:t>
                </a:r>
              </a:p>
            </p:txBody>
          </p:sp>
          <p:sp>
            <p:nvSpPr>
              <p:cNvPr id="506895" name="Text Box 15"/>
              <p:cNvSpPr txBox="1">
                <a:spLocks noChangeArrowheads="1"/>
              </p:cNvSpPr>
              <p:nvPr/>
            </p:nvSpPr>
            <p:spPr bwMode="auto">
              <a:xfrm>
                <a:off x="720" y="148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0</a:t>
                </a:r>
              </a:p>
            </p:txBody>
          </p:sp>
          <p:sp>
            <p:nvSpPr>
              <p:cNvPr id="506896" name="Line 16"/>
              <p:cNvSpPr>
                <a:spLocks noChangeShapeType="1"/>
              </p:cNvSpPr>
              <p:nvPr/>
            </p:nvSpPr>
            <p:spPr bwMode="auto">
              <a:xfrm>
                <a:off x="768" y="148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897" name="Oval 17"/>
              <p:cNvSpPr>
                <a:spLocks noChangeArrowheads="1"/>
              </p:cNvSpPr>
              <p:nvPr/>
            </p:nvSpPr>
            <p:spPr bwMode="auto">
              <a:xfrm>
                <a:off x="720" y="1248"/>
                <a:ext cx="288" cy="48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6907" name="Line 27"/>
            <p:cNvSpPr>
              <a:spLocks noChangeShapeType="1"/>
            </p:cNvSpPr>
            <p:nvPr/>
          </p:nvSpPr>
          <p:spPr bwMode="auto">
            <a:xfrm flipV="1">
              <a:off x="864" y="1680"/>
              <a:ext cx="624" cy="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08" name="Line 28"/>
            <p:cNvSpPr>
              <a:spLocks noChangeShapeType="1"/>
            </p:cNvSpPr>
            <p:nvPr/>
          </p:nvSpPr>
          <p:spPr bwMode="auto">
            <a:xfrm flipV="1">
              <a:off x="960" y="1824"/>
              <a:ext cx="576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09" name="Line 29"/>
            <p:cNvSpPr>
              <a:spLocks noChangeShapeType="1"/>
            </p:cNvSpPr>
            <p:nvPr/>
          </p:nvSpPr>
          <p:spPr bwMode="auto">
            <a:xfrm>
              <a:off x="1008" y="259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10" name="Line 30"/>
            <p:cNvSpPr>
              <a:spLocks noChangeShapeType="1"/>
            </p:cNvSpPr>
            <p:nvPr/>
          </p:nvSpPr>
          <p:spPr bwMode="auto">
            <a:xfrm>
              <a:off x="1776" y="259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12" name="Line 32"/>
            <p:cNvSpPr>
              <a:spLocks noChangeShapeType="1"/>
            </p:cNvSpPr>
            <p:nvPr/>
          </p:nvSpPr>
          <p:spPr bwMode="auto">
            <a:xfrm flipV="1">
              <a:off x="1632" y="1872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6913" name="Line 33"/>
            <p:cNvSpPr>
              <a:spLocks noChangeShapeType="1"/>
            </p:cNvSpPr>
            <p:nvPr/>
          </p:nvSpPr>
          <p:spPr bwMode="auto">
            <a:xfrm flipH="1" flipV="1">
              <a:off x="1728" y="1824"/>
              <a:ext cx="672" cy="52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6938" name="Group 58"/>
            <p:cNvGrpSpPr>
              <a:grpSpLocks/>
            </p:cNvGrpSpPr>
            <p:nvPr/>
          </p:nvGrpSpPr>
          <p:grpSpPr bwMode="auto">
            <a:xfrm>
              <a:off x="1392" y="1200"/>
              <a:ext cx="480" cy="692"/>
              <a:chOff x="3840" y="1728"/>
              <a:chExt cx="480" cy="692"/>
            </a:xfrm>
          </p:grpSpPr>
          <p:sp>
            <p:nvSpPr>
              <p:cNvPr id="506939" name="Oval 59"/>
              <p:cNvSpPr>
                <a:spLocks noChangeArrowheads="1"/>
              </p:cNvSpPr>
              <p:nvPr/>
            </p:nvSpPr>
            <p:spPr bwMode="auto">
              <a:xfrm>
                <a:off x="3840" y="1728"/>
                <a:ext cx="480" cy="33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40" name="Oval 60"/>
              <p:cNvSpPr>
                <a:spLocks noChangeArrowheads="1"/>
              </p:cNvSpPr>
              <p:nvPr/>
            </p:nvSpPr>
            <p:spPr bwMode="auto">
              <a:xfrm>
                <a:off x="3936" y="1930"/>
                <a:ext cx="288" cy="48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41" name="Text Box 61"/>
              <p:cNvSpPr txBox="1">
                <a:spLocks noChangeArrowheads="1"/>
              </p:cNvSpPr>
              <p:nvPr/>
            </p:nvSpPr>
            <p:spPr bwMode="auto">
              <a:xfrm>
                <a:off x="3936" y="192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A</a:t>
                </a:r>
              </a:p>
            </p:txBody>
          </p:sp>
          <p:sp>
            <p:nvSpPr>
              <p:cNvPr id="506942" name="Text Box 62"/>
              <p:cNvSpPr txBox="1">
                <a:spLocks noChangeArrowheads="1"/>
              </p:cNvSpPr>
              <p:nvPr/>
            </p:nvSpPr>
            <p:spPr bwMode="auto">
              <a:xfrm>
                <a:off x="3936" y="2170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0</a:t>
                </a:r>
              </a:p>
            </p:txBody>
          </p:sp>
          <p:sp>
            <p:nvSpPr>
              <p:cNvPr id="506943" name="Line 63"/>
              <p:cNvSpPr>
                <a:spLocks noChangeShapeType="1"/>
              </p:cNvSpPr>
              <p:nvPr/>
            </p:nvSpPr>
            <p:spPr bwMode="auto">
              <a:xfrm>
                <a:off x="3984" y="217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44" name="Line 64"/>
              <p:cNvSpPr>
                <a:spLocks noChangeShapeType="1"/>
              </p:cNvSpPr>
              <p:nvPr/>
            </p:nvSpPr>
            <p:spPr bwMode="auto">
              <a:xfrm flipH="1">
                <a:off x="4176" y="2016"/>
                <a:ext cx="48" cy="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06968" name="Group 88"/>
            <p:cNvGrpSpPr>
              <a:grpSpLocks/>
            </p:cNvGrpSpPr>
            <p:nvPr/>
          </p:nvGrpSpPr>
          <p:grpSpPr bwMode="auto">
            <a:xfrm>
              <a:off x="2256" y="2352"/>
              <a:ext cx="576" cy="500"/>
              <a:chOff x="2256" y="2352"/>
              <a:chExt cx="576" cy="500"/>
            </a:xfrm>
          </p:grpSpPr>
          <p:sp>
            <p:nvSpPr>
              <p:cNvPr id="506954" name="Oval 74"/>
              <p:cNvSpPr>
                <a:spLocks noChangeArrowheads="1"/>
              </p:cNvSpPr>
              <p:nvPr/>
            </p:nvSpPr>
            <p:spPr bwMode="auto">
              <a:xfrm>
                <a:off x="2448" y="2400"/>
                <a:ext cx="384" cy="432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55" name="Oval 75"/>
              <p:cNvSpPr>
                <a:spLocks noChangeArrowheads="1"/>
              </p:cNvSpPr>
              <p:nvPr/>
            </p:nvSpPr>
            <p:spPr bwMode="auto">
              <a:xfrm>
                <a:off x="2256" y="2362"/>
                <a:ext cx="288" cy="48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56" name="Text Box 76"/>
              <p:cNvSpPr txBox="1">
                <a:spLocks noChangeArrowheads="1"/>
              </p:cNvSpPr>
              <p:nvPr/>
            </p:nvSpPr>
            <p:spPr bwMode="auto">
              <a:xfrm>
                <a:off x="2256" y="2352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D</a:t>
                </a:r>
              </a:p>
            </p:txBody>
          </p:sp>
          <p:sp>
            <p:nvSpPr>
              <p:cNvPr id="506957" name="Text Box 77"/>
              <p:cNvSpPr txBox="1">
                <a:spLocks noChangeArrowheads="1"/>
              </p:cNvSpPr>
              <p:nvPr/>
            </p:nvSpPr>
            <p:spPr bwMode="auto">
              <a:xfrm>
                <a:off x="2256" y="2602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1</a:t>
                </a:r>
              </a:p>
            </p:txBody>
          </p:sp>
          <p:sp>
            <p:nvSpPr>
              <p:cNvPr id="506958" name="Line 78"/>
              <p:cNvSpPr>
                <a:spLocks noChangeShapeType="1"/>
              </p:cNvSpPr>
              <p:nvPr/>
            </p:nvSpPr>
            <p:spPr bwMode="auto">
              <a:xfrm>
                <a:off x="2304" y="260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959" name="Line 79"/>
              <p:cNvSpPr>
                <a:spLocks noChangeShapeType="1"/>
              </p:cNvSpPr>
              <p:nvPr/>
            </p:nvSpPr>
            <p:spPr bwMode="auto">
              <a:xfrm flipH="1" flipV="1">
                <a:off x="2496" y="2736"/>
                <a:ext cx="48" cy="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6960" name="Text Box 80"/>
            <p:cNvSpPr txBox="1">
              <a:spLocks noChangeArrowheads="1"/>
            </p:cNvSpPr>
            <p:nvPr/>
          </p:nvSpPr>
          <p:spPr bwMode="auto">
            <a:xfrm>
              <a:off x="1008" y="182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  <a:endParaRPr lang="en-US"/>
            </a:p>
          </p:txBody>
        </p:sp>
        <p:sp>
          <p:nvSpPr>
            <p:cNvPr id="506961" name="Text Box 81"/>
            <p:cNvSpPr txBox="1">
              <a:spLocks noChangeArrowheads="1"/>
            </p:cNvSpPr>
            <p:nvPr/>
          </p:nvSpPr>
          <p:spPr bwMode="auto">
            <a:xfrm>
              <a:off x="1200" y="205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  <a:endParaRPr lang="en-US"/>
            </a:p>
          </p:txBody>
        </p:sp>
        <p:sp>
          <p:nvSpPr>
            <p:cNvPr id="506962" name="Text Box 82"/>
            <p:cNvSpPr txBox="1">
              <a:spLocks noChangeArrowheads="1"/>
            </p:cNvSpPr>
            <p:nvPr/>
          </p:nvSpPr>
          <p:spPr bwMode="auto">
            <a:xfrm>
              <a:off x="1584" y="20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  <a:endParaRPr lang="en-US"/>
            </a:p>
          </p:txBody>
        </p:sp>
        <p:sp>
          <p:nvSpPr>
            <p:cNvPr id="506963" name="Text Box 83"/>
            <p:cNvSpPr txBox="1">
              <a:spLocks noChangeArrowheads="1"/>
            </p:cNvSpPr>
            <p:nvPr/>
          </p:nvSpPr>
          <p:spPr bwMode="auto">
            <a:xfrm>
              <a:off x="2016" y="19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  <a:endParaRPr lang="en-US"/>
            </a:p>
          </p:txBody>
        </p:sp>
        <p:sp>
          <p:nvSpPr>
            <p:cNvPr id="506964" name="Text Box 84"/>
            <p:cNvSpPr txBox="1">
              <a:spLocks noChangeArrowheads="1"/>
            </p:cNvSpPr>
            <p:nvPr/>
          </p:nvSpPr>
          <p:spPr bwMode="auto">
            <a:xfrm>
              <a:off x="1488" y="96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0</a:t>
              </a:r>
              <a:endParaRPr lang="en-US"/>
            </a:p>
          </p:txBody>
        </p:sp>
        <p:sp>
          <p:nvSpPr>
            <p:cNvPr id="506965" name="Text Box 85"/>
            <p:cNvSpPr txBox="1">
              <a:spLocks noChangeArrowheads="1"/>
            </p:cNvSpPr>
            <p:nvPr/>
          </p:nvSpPr>
          <p:spPr bwMode="auto">
            <a:xfrm>
              <a:off x="1104" y="258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  <a:endParaRPr lang="en-US"/>
            </a:p>
          </p:txBody>
        </p:sp>
        <p:sp>
          <p:nvSpPr>
            <p:cNvPr id="506966" name="Text Box 86"/>
            <p:cNvSpPr txBox="1">
              <a:spLocks noChangeArrowheads="1"/>
            </p:cNvSpPr>
            <p:nvPr/>
          </p:nvSpPr>
          <p:spPr bwMode="auto">
            <a:xfrm>
              <a:off x="1872" y="258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  <a:endParaRPr lang="en-US"/>
            </a:p>
          </p:txBody>
        </p:sp>
        <p:sp>
          <p:nvSpPr>
            <p:cNvPr id="506967" name="Text Box 87"/>
            <p:cNvSpPr txBox="1">
              <a:spLocks noChangeArrowheads="1"/>
            </p:cNvSpPr>
            <p:nvPr/>
          </p:nvSpPr>
          <p:spPr bwMode="auto">
            <a:xfrm>
              <a:off x="2784" y="248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1</a:t>
              </a:r>
              <a:endParaRPr lang="en-US"/>
            </a:p>
          </p:txBody>
        </p:sp>
      </p:grpSp>
      <p:graphicFrame>
        <p:nvGraphicFramePr>
          <p:cNvPr id="507140" name="Group 260"/>
          <p:cNvGraphicFramePr>
            <a:graphicFrameLocks noGrp="1"/>
          </p:cNvGraphicFramePr>
          <p:nvPr/>
        </p:nvGraphicFramePr>
        <p:xfrm>
          <a:off x="4572000" y="1676400"/>
          <a:ext cx="4267200" cy="237744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Present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= 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7466" name="Group 586"/>
          <p:cNvGraphicFramePr>
            <a:graphicFrameLocks noGrp="1"/>
          </p:cNvGraphicFramePr>
          <p:nvPr/>
        </p:nvGraphicFramePr>
        <p:xfrm>
          <a:off x="457200" y="4724400"/>
          <a:ext cx="8382000" cy="11887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79413"/>
                <a:gridCol w="382587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17675-B1ED-4206-B27F-42771A9D9C3E}" type="slidenum">
              <a:rPr lang="en-US"/>
              <a:pPr/>
              <a:t>3</a:t>
            </a:fld>
            <a:endParaRPr lang="en-US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Clocked System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82000" cy="4495800"/>
          </a:xfrm>
        </p:spPr>
        <p:txBody>
          <a:bodyPr/>
          <a:lstStyle/>
          <a:p>
            <a:r>
              <a:rPr lang="en-US" sz="2800"/>
              <a:t>Clocked System (synchronous system)</a:t>
            </a:r>
          </a:p>
          <a:p>
            <a:pPr lvl="1"/>
            <a:r>
              <a:rPr lang="en-US" sz="2400"/>
              <a:t>A clock is a signal that alternates (over time) between 0 and 1 at a regular rate. </a:t>
            </a:r>
          </a:p>
          <a:p>
            <a:pPr lvl="1"/>
            <a:r>
              <a:rPr lang="en-US" sz="2400" i="1">
                <a:solidFill>
                  <a:schemeClr val="hlink"/>
                </a:solidFill>
              </a:rPr>
              <a:t>T</a:t>
            </a:r>
            <a:r>
              <a:rPr lang="en-US" sz="2400"/>
              <a:t> (on the diagram) is the length of one cycle.</a:t>
            </a:r>
          </a:p>
          <a:p>
            <a:pPr lvl="1"/>
            <a:r>
              <a:rPr lang="en-US" sz="2400"/>
              <a:t>Frequency is the inverse (1/</a:t>
            </a:r>
            <a:r>
              <a:rPr lang="en-US" sz="2400" i="1"/>
              <a:t>T</a:t>
            </a:r>
            <a:r>
              <a:rPr lang="en-US" sz="2400"/>
              <a:t>). </a:t>
            </a:r>
            <a:r>
              <a:rPr lang="en-US" sz="2000"/>
              <a:t>(1 Hz is 1 cycle per second)</a:t>
            </a:r>
          </a:p>
          <a:p>
            <a:pPr lvl="2"/>
            <a:r>
              <a:rPr lang="en-US" sz="2000" i="1"/>
              <a:t>T</a:t>
            </a:r>
            <a:r>
              <a:rPr lang="en-US" sz="2000"/>
              <a:t> = 5 nsec = 5 nanoseconds = 5*10</a:t>
            </a:r>
            <a:r>
              <a:rPr lang="en-US" sz="2000" b="1" baseline="30000"/>
              <a:t>-9</a:t>
            </a:r>
            <a:r>
              <a:rPr lang="en-US" sz="2000"/>
              <a:t> second</a:t>
            </a:r>
          </a:p>
          <a:p>
            <a:pPr lvl="2"/>
            <a:r>
              <a:rPr lang="en-US" sz="2000"/>
              <a:t>F = 1/</a:t>
            </a:r>
            <a:r>
              <a:rPr lang="en-US" sz="2000" i="1"/>
              <a:t>T</a:t>
            </a:r>
            <a:r>
              <a:rPr lang="en-US" sz="2000"/>
              <a:t> = 1/(5*10</a:t>
            </a:r>
            <a:r>
              <a:rPr lang="en-US" sz="2000" b="1" baseline="30000"/>
              <a:t>-9</a:t>
            </a:r>
            <a:r>
              <a:rPr lang="en-US" sz="2000"/>
              <a:t>) = 200*10</a:t>
            </a:r>
            <a:r>
              <a:rPr lang="en-US" sz="2000" b="1" baseline="30000"/>
              <a:t>6</a:t>
            </a:r>
            <a:r>
              <a:rPr lang="en-US" sz="2000"/>
              <a:t> Hz = 200 MHz (megahertz) </a:t>
            </a:r>
          </a:p>
        </p:txBody>
      </p:sp>
      <p:sp>
        <p:nvSpPr>
          <p:cNvPr id="499723" name="Line 11"/>
          <p:cNvSpPr>
            <a:spLocks noChangeShapeType="1"/>
          </p:cNvSpPr>
          <p:nvPr/>
        </p:nvSpPr>
        <p:spPr bwMode="auto">
          <a:xfrm>
            <a:off x="1219200" y="48768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24" name="Line 12"/>
          <p:cNvSpPr>
            <a:spLocks noChangeShapeType="1"/>
          </p:cNvSpPr>
          <p:nvPr/>
        </p:nvSpPr>
        <p:spPr bwMode="auto">
          <a:xfrm>
            <a:off x="1981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29" name="Line 17"/>
          <p:cNvSpPr>
            <a:spLocks noChangeShapeType="1"/>
          </p:cNvSpPr>
          <p:nvPr/>
        </p:nvSpPr>
        <p:spPr bwMode="auto">
          <a:xfrm>
            <a:off x="1981200" y="44196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0" name="Line 18"/>
          <p:cNvSpPr>
            <a:spLocks noChangeShapeType="1"/>
          </p:cNvSpPr>
          <p:nvPr/>
        </p:nvSpPr>
        <p:spPr bwMode="auto">
          <a:xfrm>
            <a:off x="2743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1" name="Line 19"/>
          <p:cNvSpPr>
            <a:spLocks noChangeShapeType="1"/>
          </p:cNvSpPr>
          <p:nvPr/>
        </p:nvSpPr>
        <p:spPr bwMode="auto">
          <a:xfrm>
            <a:off x="2743200" y="48768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2" name="Line 20"/>
          <p:cNvSpPr>
            <a:spLocks noChangeShapeType="1"/>
          </p:cNvSpPr>
          <p:nvPr/>
        </p:nvSpPr>
        <p:spPr bwMode="auto">
          <a:xfrm>
            <a:off x="3505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3" name="Line 21"/>
          <p:cNvSpPr>
            <a:spLocks noChangeShapeType="1"/>
          </p:cNvSpPr>
          <p:nvPr/>
        </p:nvSpPr>
        <p:spPr bwMode="auto">
          <a:xfrm>
            <a:off x="3505200" y="44196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4" name="Line 22"/>
          <p:cNvSpPr>
            <a:spLocks noChangeShapeType="1"/>
          </p:cNvSpPr>
          <p:nvPr/>
        </p:nvSpPr>
        <p:spPr bwMode="auto">
          <a:xfrm>
            <a:off x="4267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5" name="Line 23"/>
          <p:cNvSpPr>
            <a:spLocks noChangeShapeType="1"/>
          </p:cNvSpPr>
          <p:nvPr/>
        </p:nvSpPr>
        <p:spPr bwMode="auto">
          <a:xfrm>
            <a:off x="4267200" y="48768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6" name="Line 24"/>
          <p:cNvSpPr>
            <a:spLocks noChangeShapeType="1"/>
          </p:cNvSpPr>
          <p:nvPr/>
        </p:nvSpPr>
        <p:spPr bwMode="auto">
          <a:xfrm>
            <a:off x="5029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7" name="Line 25"/>
          <p:cNvSpPr>
            <a:spLocks noChangeShapeType="1"/>
          </p:cNvSpPr>
          <p:nvPr/>
        </p:nvSpPr>
        <p:spPr bwMode="auto">
          <a:xfrm>
            <a:off x="5029200" y="44196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8" name="Line 26"/>
          <p:cNvSpPr>
            <a:spLocks noChangeShapeType="1"/>
          </p:cNvSpPr>
          <p:nvPr/>
        </p:nvSpPr>
        <p:spPr bwMode="auto">
          <a:xfrm>
            <a:off x="5791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39" name="Line 27"/>
          <p:cNvSpPr>
            <a:spLocks noChangeShapeType="1"/>
          </p:cNvSpPr>
          <p:nvPr/>
        </p:nvSpPr>
        <p:spPr bwMode="auto">
          <a:xfrm>
            <a:off x="5791200" y="48768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40" name="Line 28"/>
          <p:cNvSpPr>
            <a:spLocks noChangeShapeType="1"/>
          </p:cNvSpPr>
          <p:nvPr/>
        </p:nvSpPr>
        <p:spPr bwMode="auto">
          <a:xfrm>
            <a:off x="6553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41" name="Line 29"/>
          <p:cNvSpPr>
            <a:spLocks noChangeShapeType="1"/>
          </p:cNvSpPr>
          <p:nvPr/>
        </p:nvSpPr>
        <p:spPr bwMode="auto">
          <a:xfrm>
            <a:off x="6553200" y="44196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42" name="Line 30"/>
          <p:cNvSpPr>
            <a:spLocks noChangeShapeType="1"/>
          </p:cNvSpPr>
          <p:nvPr/>
        </p:nvSpPr>
        <p:spPr bwMode="auto">
          <a:xfrm>
            <a:off x="7315200" y="4419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43" name="Line 31"/>
          <p:cNvSpPr>
            <a:spLocks noChangeShapeType="1"/>
          </p:cNvSpPr>
          <p:nvPr/>
        </p:nvSpPr>
        <p:spPr bwMode="auto">
          <a:xfrm>
            <a:off x="7315200" y="48768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47" name="Line 35"/>
          <p:cNvSpPr>
            <a:spLocks noChangeShapeType="1"/>
          </p:cNvSpPr>
          <p:nvPr/>
        </p:nvSpPr>
        <p:spPr bwMode="auto">
          <a:xfrm>
            <a:off x="1219200" y="60960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48" name="Line 36"/>
          <p:cNvSpPr>
            <a:spLocks noChangeShapeType="1"/>
          </p:cNvSpPr>
          <p:nvPr/>
        </p:nvSpPr>
        <p:spPr bwMode="auto">
          <a:xfrm>
            <a:off x="2362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49" name="Line 37"/>
          <p:cNvSpPr>
            <a:spLocks noChangeShapeType="1"/>
          </p:cNvSpPr>
          <p:nvPr/>
        </p:nvSpPr>
        <p:spPr bwMode="auto">
          <a:xfrm>
            <a:off x="2362200" y="5638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50" name="Line 38"/>
          <p:cNvSpPr>
            <a:spLocks noChangeShapeType="1"/>
          </p:cNvSpPr>
          <p:nvPr/>
        </p:nvSpPr>
        <p:spPr bwMode="auto">
          <a:xfrm>
            <a:off x="2743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63" name="Line 51"/>
          <p:cNvSpPr>
            <a:spLocks noChangeShapeType="1"/>
          </p:cNvSpPr>
          <p:nvPr/>
        </p:nvSpPr>
        <p:spPr bwMode="auto">
          <a:xfrm>
            <a:off x="7315200" y="609600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64" name="Line 52"/>
          <p:cNvSpPr>
            <a:spLocks noChangeShapeType="1"/>
          </p:cNvSpPr>
          <p:nvPr/>
        </p:nvSpPr>
        <p:spPr bwMode="auto">
          <a:xfrm>
            <a:off x="2743200" y="60960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65" name="Line 53"/>
          <p:cNvSpPr>
            <a:spLocks noChangeShapeType="1"/>
          </p:cNvSpPr>
          <p:nvPr/>
        </p:nvSpPr>
        <p:spPr bwMode="auto">
          <a:xfrm>
            <a:off x="3886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66" name="Line 54"/>
          <p:cNvSpPr>
            <a:spLocks noChangeShapeType="1"/>
          </p:cNvSpPr>
          <p:nvPr/>
        </p:nvSpPr>
        <p:spPr bwMode="auto">
          <a:xfrm>
            <a:off x="3886200" y="5638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67" name="Line 55"/>
          <p:cNvSpPr>
            <a:spLocks noChangeShapeType="1"/>
          </p:cNvSpPr>
          <p:nvPr/>
        </p:nvSpPr>
        <p:spPr bwMode="auto">
          <a:xfrm>
            <a:off x="4267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68" name="Line 56"/>
          <p:cNvSpPr>
            <a:spLocks noChangeShapeType="1"/>
          </p:cNvSpPr>
          <p:nvPr/>
        </p:nvSpPr>
        <p:spPr bwMode="auto">
          <a:xfrm>
            <a:off x="4267200" y="60960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69" name="Line 57"/>
          <p:cNvSpPr>
            <a:spLocks noChangeShapeType="1"/>
          </p:cNvSpPr>
          <p:nvPr/>
        </p:nvSpPr>
        <p:spPr bwMode="auto">
          <a:xfrm>
            <a:off x="5410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0" name="Line 58"/>
          <p:cNvSpPr>
            <a:spLocks noChangeShapeType="1"/>
          </p:cNvSpPr>
          <p:nvPr/>
        </p:nvSpPr>
        <p:spPr bwMode="auto">
          <a:xfrm>
            <a:off x="5410200" y="5638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1" name="Line 59"/>
          <p:cNvSpPr>
            <a:spLocks noChangeShapeType="1"/>
          </p:cNvSpPr>
          <p:nvPr/>
        </p:nvSpPr>
        <p:spPr bwMode="auto">
          <a:xfrm>
            <a:off x="5791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2" name="Line 60"/>
          <p:cNvSpPr>
            <a:spLocks noChangeShapeType="1"/>
          </p:cNvSpPr>
          <p:nvPr/>
        </p:nvSpPr>
        <p:spPr bwMode="auto">
          <a:xfrm>
            <a:off x="5791200" y="60960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3" name="Line 61"/>
          <p:cNvSpPr>
            <a:spLocks noChangeShapeType="1"/>
          </p:cNvSpPr>
          <p:nvPr/>
        </p:nvSpPr>
        <p:spPr bwMode="auto">
          <a:xfrm>
            <a:off x="6934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4" name="Line 62"/>
          <p:cNvSpPr>
            <a:spLocks noChangeShapeType="1"/>
          </p:cNvSpPr>
          <p:nvPr/>
        </p:nvSpPr>
        <p:spPr bwMode="auto">
          <a:xfrm>
            <a:off x="6934200" y="56388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5" name="Line 63"/>
          <p:cNvSpPr>
            <a:spLocks noChangeShapeType="1"/>
          </p:cNvSpPr>
          <p:nvPr/>
        </p:nvSpPr>
        <p:spPr bwMode="auto">
          <a:xfrm>
            <a:off x="7315200" y="56388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6" name="Line 64"/>
          <p:cNvSpPr>
            <a:spLocks noChangeShapeType="1"/>
          </p:cNvSpPr>
          <p:nvPr/>
        </p:nvSpPr>
        <p:spPr bwMode="auto">
          <a:xfrm>
            <a:off x="2743200" y="4953000"/>
            <a:ext cx="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7" name="Line 65"/>
          <p:cNvSpPr>
            <a:spLocks noChangeShapeType="1"/>
          </p:cNvSpPr>
          <p:nvPr/>
        </p:nvSpPr>
        <p:spPr bwMode="auto">
          <a:xfrm>
            <a:off x="4267200" y="4953000"/>
            <a:ext cx="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78" name="Text Box 66"/>
          <p:cNvSpPr txBox="1">
            <a:spLocks noChangeArrowheads="1"/>
          </p:cNvSpPr>
          <p:nvPr/>
        </p:nvSpPr>
        <p:spPr bwMode="auto">
          <a:xfrm>
            <a:off x="3276600" y="5029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9779" name="Line 67"/>
          <p:cNvSpPr>
            <a:spLocks noChangeShapeType="1"/>
          </p:cNvSpPr>
          <p:nvPr/>
        </p:nvSpPr>
        <p:spPr bwMode="auto">
          <a:xfrm>
            <a:off x="37338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9780" name="Line 68"/>
          <p:cNvSpPr>
            <a:spLocks noChangeShapeType="1"/>
          </p:cNvSpPr>
          <p:nvPr/>
        </p:nvSpPr>
        <p:spPr bwMode="auto">
          <a:xfrm flipH="1">
            <a:off x="27432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F3075-8497-4187-974B-60563B8F257F}" type="slidenum">
              <a:rPr lang="en-US"/>
              <a:pPr/>
              <a:t>30</a:t>
            </a:fld>
            <a:endParaRPr lang="en-US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D Flip Flop</a:t>
            </a:r>
          </a:p>
        </p:txBody>
      </p:sp>
      <p:sp>
        <p:nvSpPr>
          <p:cNvPr id="529411" name="Oval 3"/>
          <p:cNvSpPr>
            <a:spLocks noChangeArrowheads="1"/>
          </p:cNvSpPr>
          <p:nvPr/>
        </p:nvSpPr>
        <p:spPr bwMode="auto">
          <a:xfrm>
            <a:off x="7620000" y="22701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12" name="Group 4"/>
          <p:cNvGrpSpPr>
            <a:grpSpLocks/>
          </p:cNvGrpSpPr>
          <p:nvPr/>
        </p:nvGrpSpPr>
        <p:grpSpPr bwMode="auto">
          <a:xfrm>
            <a:off x="6934200" y="2041525"/>
            <a:ext cx="685800" cy="609600"/>
            <a:chOff x="4032" y="2496"/>
            <a:chExt cx="432" cy="384"/>
          </a:xfrm>
        </p:grpSpPr>
        <p:sp>
          <p:nvSpPr>
            <p:cNvPr id="529413" name="Freeform 5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14" name="Freeform 6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15" name="Freeform 7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16" name="Line 8"/>
          <p:cNvSpPr>
            <a:spLocks noChangeShapeType="1"/>
          </p:cNvSpPr>
          <p:nvPr/>
        </p:nvSpPr>
        <p:spPr bwMode="auto">
          <a:xfrm>
            <a:off x="7772400" y="23463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17" name="Oval 9"/>
          <p:cNvSpPr>
            <a:spLocks noChangeArrowheads="1"/>
          </p:cNvSpPr>
          <p:nvPr/>
        </p:nvSpPr>
        <p:spPr bwMode="auto">
          <a:xfrm>
            <a:off x="7620000" y="36417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18" name="Group 10"/>
          <p:cNvGrpSpPr>
            <a:grpSpLocks/>
          </p:cNvGrpSpPr>
          <p:nvPr/>
        </p:nvGrpSpPr>
        <p:grpSpPr bwMode="auto">
          <a:xfrm>
            <a:off x="6934200" y="3413125"/>
            <a:ext cx="685800" cy="609600"/>
            <a:chOff x="4032" y="2496"/>
            <a:chExt cx="432" cy="384"/>
          </a:xfrm>
        </p:grpSpPr>
        <p:sp>
          <p:nvSpPr>
            <p:cNvPr id="529419" name="Freeform 11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20" name="Freeform 12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21" name="Freeform 13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22" name="Line 14"/>
          <p:cNvSpPr>
            <a:spLocks noChangeShapeType="1"/>
          </p:cNvSpPr>
          <p:nvPr/>
        </p:nvSpPr>
        <p:spPr bwMode="auto">
          <a:xfrm>
            <a:off x="7772400" y="37179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23" name="Line 15"/>
          <p:cNvSpPr>
            <a:spLocks noChangeShapeType="1"/>
          </p:cNvSpPr>
          <p:nvPr/>
        </p:nvSpPr>
        <p:spPr bwMode="auto">
          <a:xfrm>
            <a:off x="6629400" y="24987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24" name="Line 16"/>
          <p:cNvSpPr>
            <a:spLocks noChangeShapeType="1"/>
          </p:cNvSpPr>
          <p:nvPr/>
        </p:nvSpPr>
        <p:spPr bwMode="auto">
          <a:xfrm>
            <a:off x="6248400" y="21780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25" name="Line 17"/>
          <p:cNvSpPr>
            <a:spLocks noChangeShapeType="1"/>
          </p:cNvSpPr>
          <p:nvPr/>
        </p:nvSpPr>
        <p:spPr bwMode="auto">
          <a:xfrm>
            <a:off x="6629400" y="35655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26" name="Line 18"/>
          <p:cNvSpPr>
            <a:spLocks noChangeShapeType="1"/>
          </p:cNvSpPr>
          <p:nvPr/>
        </p:nvSpPr>
        <p:spPr bwMode="auto">
          <a:xfrm>
            <a:off x="6248400" y="38544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27" name="Line 19"/>
          <p:cNvSpPr>
            <a:spLocks noChangeShapeType="1"/>
          </p:cNvSpPr>
          <p:nvPr/>
        </p:nvSpPr>
        <p:spPr bwMode="auto">
          <a:xfrm flipV="1">
            <a:off x="6629400" y="23463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28" name="Line 20"/>
          <p:cNvSpPr>
            <a:spLocks noChangeShapeType="1"/>
          </p:cNvSpPr>
          <p:nvPr/>
        </p:nvSpPr>
        <p:spPr bwMode="auto">
          <a:xfrm>
            <a:off x="6629400" y="24987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29" name="Text Box 21"/>
          <p:cNvSpPr txBox="1">
            <a:spLocks noChangeArrowheads="1"/>
          </p:cNvSpPr>
          <p:nvPr/>
        </p:nvSpPr>
        <p:spPr bwMode="auto">
          <a:xfrm>
            <a:off x="7848600" y="20097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9430" name="Text Box 22"/>
          <p:cNvSpPr txBox="1">
            <a:spLocks noChangeArrowheads="1"/>
          </p:cNvSpPr>
          <p:nvPr/>
        </p:nvSpPr>
        <p:spPr bwMode="auto">
          <a:xfrm>
            <a:off x="7848600" y="33813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9431" name="Text Box 23"/>
          <p:cNvSpPr txBox="1">
            <a:spLocks noChangeArrowheads="1"/>
          </p:cNvSpPr>
          <p:nvPr/>
        </p:nvSpPr>
        <p:spPr bwMode="auto">
          <a:xfrm>
            <a:off x="8229600" y="2117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</a:t>
            </a:r>
            <a:endParaRPr lang="en-US"/>
          </a:p>
        </p:txBody>
      </p:sp>
      <p:sp>
        <p:nvSpPr>
          <p:cNvPr id="529432" name="Text Box 24"/>
          <p:cNvSpPr txBox="1">
            <a:spLocks noChangeArrowheads="1"/>
          </p:cNvSpPr>
          <p:nvPr/>
        </p:nvSpPr>
        <p:spPr bwMode="auto">
          <a:xfrm>
            <a:off x="8229600" y="347345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Q’</a:t>
            </a:r>
            <a:endParaRPr lang="en-US"/>
          </a:p>
        </p:txBody>
      </p:sp>
      <p:sp>
        <p:nvSpPr>
          <p:cNvPr id="529433" name="AutoShape 25"/>
          <p:cNvSpPr>
            <a:spLocks noChangeArrowheads="1"/>
          </p:cNvSpPr>
          <p:nvPr/>
        </p:nvSpPr>
        <p:spPr bwMode="auto">
          <a:xfrm>
            <a:off x="5562600" y="18891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34" name="AutoShape 26"/>
          <p:cNvSpPr>
            <a:spLocks noChangeArrowheads="1"/>
          </p:cNvSpPr>
          <p:nvPr/>
        </p:nvSpPr>
        <p:spPr bwMode="auto">
          <a:xfrm>
            <a:off x="5562600" y="35655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35" name="Line 27"/>
          <p:cNvSpPr>
            <a:spLocks noChangeShapeType="1"/>
          </p:cNvSpPr>
          <p:nvPr/>
        </p:nvSpPr>
        <p:spPr bwMode="auto">
          <a:xfrm>
            <a:off x="4572000" y="202565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36" name="Line 28"/>
          <p:cNvSpPr>
            <a:spLocks noChangeShapeType="1"/>
          </p:cNvSpPr>
          <p:nvPr/>
        </p:nvSpPr>
        <p:spPr bwMode="auto">
          <a:xfrm>
            <a:off x="5257800" y="23463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37" name="Line 29"/>
          <p:cNvSpPr>
            <a:spLocks noChangeShapeType="1"/>
          </p:cNvSpPr>
          <p:nvPr/>
        </p:nvSpPr>
        <p:spPr bwMode="auto">
          <a:xfrm>
            <a:off x="5257800" y="37179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38" name="Line 30"/>
          <p:cNvSpPr>
            <a:spLocks noChangeShapeType="1"/>
          </p:cNvSpPr>
          <p:nvPr/>
        </p:nvSpPr>
        <p:spPr bwMode="auto">
          <a:xfrm>
            <a:off x="4572000" y="400685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39" name="Line 31"/>
          <p:cNvSpPr>
            <a:spLocks noChangeShapeType="1"/>
          </p:cNvSpPr>
          <p:nvPr/>
        </p:nvSpPr>
        <p:spPr bwMode="auto">
          <a:xfrm>
            <a:off x="5257800" y="2346325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40" name="Line 32"/>
          <p:cNvSpPr>
            <a:spLocks noChangeShapeType="1"/>
          </p:cNvSpPr>
          <p:nvPr/>
        </p:nvSpPr>
        <p:spPr bwMode="auto">
          <a:xfrm>
            <a:off x="4876800" y="30321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41" name="Text Box 33"/>
          <p:cNvSpPr txBox="1">
            <a:spLocks noChangeArrowheads="1"/>
          </p:cNvSpPr>
          <p:nvPr/>
        </p:nvSpPr>
        <p:spPr bwMode="auto">
          <a:xfrm>
            <a:off x="5029200" y="26955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9442" name="Oval 34"/>
          <p:cNvSpPr>
            <a:spLocks noChangeArrowheads="1"/>
          </p:cNvSpPr>
          <p:nvPr/>
        </p:nvSpPr>
        <p:spPr bwMode="auto">
          <a:xfrm>
            <a:off x="3886200" y="22701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43" name="Group 35"/>
          <p:cNvGrpSpPr>
            <a:grpSpLocks/>
          </p:cNvGrpSpPr>
          <p:nvPr/>
        </p:nvGrpSpPr>
        <p:grpSpPr bwMode="auto">
          <a:xfrm>
            <a:off x="3200400" y="2041525"/>
            <a:ext cx="685800" cy="609600"/>
            <a:chOff x="4032" y="2496"/>
            <a:chExt cx="432" cy="384"/>
          </a:xfrm>
        </p:grpSpPr>
        <p:sp>
          <p:nvSpPr>
            <p:cNvPr id="529444" name="Freeform 36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45" name="Freeform 37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46" name="Freeform 38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47" name="Line 39"/>
          <p:cNvSpPr>
            <a:spLocks noChangeShapeType="1"/>
          </p:cNvSpPr>
          <p:nvPr/>
        </p:nvSpPr>
        <p:spPr bwMode="auto">
          <a:xfrm>
            <a:off x="4038600" y="23463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48" name="Oval 40"/>
          <p:cNvSpPr>
            <a:spLocks noChangeArrowheads="1"/>
          </p:cNvSpPr>
          <p:nvPr/>
        </p:nvSpPr>
        <p:spPr bwMode="auto">
          <a:xfrm>
            <a:off x="3886200" y="3641725"/>
            <a:ext cx="152400" cy="1524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49" name="Group 41"/>
          <p:cNvGrpSpPr>
            <a:grpSpLocks/>
          </p:cNvGrpSpPr>
          <p:nvPr/>
        </p:nvGrpSpPr>
        <p:grpSpPr bwMode="auto">
          <a:xfrm>
            <a:off x="3200400" y="3413125"/>
            <a:ext cx="685800" cy="609600"/>
            <a:chOff x="4032" y="2496"/>
            <a:chExt cx="432" cy="384"/>
          </a:xfrm>
        </p:grpSpPr>
        <p:sp>
          <p:nvSpPr>
            <p:cNvPr id="529450" name="Freeform 42"/>
            <p:cNvSpPr>
              <a:spLocks/>
            </p:cNvSpPr>
            <p:nvPr/>
          </p:nvSpPr>
          <p:spPr bwMode="auto">
            <a:xfrm>
              <a:off x="4032" y="2496"/>
              <a:ext cx="4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336"/>
                </a:cxn>
                <a:cxn ang="0">
                  <a:pos x="0" y="720"/>
                </a:cxn>
              </a:cxnLst>
              <a:rect l="0" t="0" r="r" b="b"/>
              <a:pathLst>
                <a:path w="144" h="720">
                  <a:moveTo>
                    <a:pt x="0" y="0"/>
                  </a:moveTo>
                  <a:cubicBezTo>
                    <a:pt x="72" y="108"/>
                    <a:pt x="144" y="216"/>
                    <a:pt x="144" y="336"/>
                  </a:cubicBezTo>
                  <a:cubicBezTo>
                    <a:pt x="144" y="456"/>
                    <a:pt x="32" y="648"/>
                    <a:pt x="0" y="72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51" name="Freeform 43"/>
            <p:cNvSpPr>
              <a:spLocks/>
            </p:cNvSpPr>
            <p:nvPr/>
          </p:nvSpPr>
          <p:spPr bwMode="auto">
            <a:xfrm>
              <a:off x="4032" y="2496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9452" name="Freeform 44"/>
            <p:cNvSpPr>
              <a:spLocks/>
            </p:cNvSpPr>
            <p:nvPr/>
          </p:nvSpPr>
          <p:spPr bwMode="auto">
            <a:xfrm flipV="1">
              <a:off x="4032" y="2688"/>
              <a:ext cx="432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0" y="192"/>
                </a:cxn>
                <a:cxn ang="0">
                  <a:pos x="1008" y="432"/>
                </a:cxn>
              </a:cxnLst>
              <a:rect l="0" t="0" r="r" b="b"/>
              <a:pathLst>
                <a:path w="1008" h="432">
                  <a:moveTo>
                    <a:pt x="0" y="0"/>
                  </a:moveTo>
                  <a:cubicBezTo>
                    <a:pt x="276" y="60"/>
                    <a:pt x="552" y="120"/>
                    <a:pt x="720" y="192"/>
                  </a:cubicBezTo>
                  <a:cubicBezTo>
                    <a:pt x="888" y="264"/>
                    <a:pt x="948" y="348"/>
                    <a:pt x="1008" y="43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53" name="Line 45"/>
          <p:cNvSpPr>
            <a:spLocks noChangeShapeType="1"/>
          </p:cNvSpPr>
          <p:nvPr/>
        </p:nvSpPr>
        <p:spPr bwMode="auto">
          <a:xfrm>
            <a:off x="4038600" y="3717925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4" name="Line 46"/>
          <p:cNvSpPr>
            <a:spLocks noChangeShapeType="1"/>
          </p:cNvSpPr>
          <p:nvPr/>
        </p:nvSpPr>
        <p:spPr bwMode="auto">
          <a:xfrm>
            <a:off x="2895600" y="24987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5" name="Line 47"/>
          <p:cNvSpPr>
            <a:spLocks noChangeShapeType="1"/>
          </p:cNvSpPr>
          <p:nvPr/>
        </p:nvSpPr>
        <p:spPr bwMode="auto">
          <a:xfrm>
            <a:off x="2514600" y="21780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6" name="Line 48"/>
          <p:cNvSpPr>
            <a:spLocks noChangeShapeType="1"/>
          </p:cNvSpPr>
          <p:nvPr/>
        </p:nvSpPr>
        <p:spPr bwMode="auto">
          <a:xfrm>
            <a:off x="2895600" y="35655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7" name="Line 49"/>
          <p:cNvSpPr>
            <a:spLocks noChangeShapeType="1"/>
          </p:cNvSpPr>
          <p:nvPr/>
        </p:nvSpPr>
        <p:spPr bwMode="auto">
          <a:xfrm>
            <a:off x="2514600" y="3854450"/>
            <a:ext cx="76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8" name="Line 50"/>
          <p:cNvSpPr>
            <a:spLocks noChangeShapeType="1"/>
          </p:cNvSpPr>
          <p:nvPr/>
        </p:nvSpPr>
        <p:spPr bwMode="auto">
          <a:xfrm flipV="1">
            <a:off x="2895600" y="23463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59" name="Line 51"/>
          <p:cNvSpPr>
            <a:spLocks noChangeShapeType="1"/>
          </p:cNvSpPr>
          <p:nvPr/>
        </p:nvSpPr>
        <p:spPr bwMode="auto">
          <a:xfrm>
            <a:off x="2895600" y="2498725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0" name="Text Box 52"/>
          <p:cNvSpPr txBox="1">
            <a:spLocks noChangeArrowheads="1"/>
          </p:cNvSpPr>
          <p:nvPr/>
        </p:nvSpPr>
        <p:spPr bwMode="auto">
          <a:xfrm>
            <a:off x="4114800" y="20097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4114800" y="33813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9462" name="AutoShape 54"/>
          <p:cNvSpPr>
            <a:spLocks noChangeArrowheads="1"/>
          </p:cNvSpPr>
          <p:nvPr/>
        </p:nvSpPr>
        <p:spPr bwMode="auto">
          <a:xfrm>
            <a:off x="1828800" y="18891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3" name="AutoShape 55"/>
          <p:cNvSpPr>
            <a:spLocks noChangeArrowheads="1"/>
          </p:cNvSpPr>
          <p:nvPr/>
        </p:nvSpPr>
        <p:spPr bwMode="auto">
          <a:xfrm>
            <a:off x="1828800" y="3565525"/>
            <a:ext cx="685800" cy="609600"/>
          </a:xfrm>
          <a:prstGeom prst="flowChartDelay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4" name="Line 56"/>
          <p:cNvSpPr>
            <a:spLocks noChangeShapeType="1"/>
          </p:cNvSpPr>
          <p:nvPr/>
        </p:nvSpPr>
        <p:spPr bwMode="auto">
          <a:xfrm flipV="1">
            <a:off x="685800" y="2041525"/>
            <a:ext cx="11430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5" name="Line 57"/>
          <p:cNvSpPr>
            <a:spLocks noChangeShapeType="1"/>
          </p:cNvSpPr>
          <p:nvPr/>
        </p:nvSpPr>
        <p:spPr bwMode="auto">
          <a:xfrm>
            <a:off x="1524000" y="23463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6" name="Line 58"/>
          <p:cNvSpPr>
            <a:spLocks noChangeShapeType="1"/>
          </p:cNvSpPr>
          <p:nvPr/>
        </p:nvSpPr>
        <p:spPr bwMode="auto">
          <a:xfrm>
            <a:off x="1524000" y="3717925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7" name="Line 59"/>
          <p:cNvSpPr>
            <a:spLocks noChangeShapeType="1"/>
          </p:cNvSpPr>
          <p:nvPr/>
        </p:nvSpPr>
        <p:spPr bwMode="auto">
          <a:xfrm flipV="1">
            <a:off x="1066800" y="4022725"/>
            <a:ext cx="762000" cy="15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68" name="Text Box 60"/>
          <p:cNvSpPr txBox="1">
            <a:spLocks noChangeArrowheads="1"/>
          </p:cNvSpPr>
          <p:nvPr/>
        </p:nvSpPr>
        <p:spPr bwMode="auto">
          <a:xfrm>
            <a:off x="304800" y="18288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D</a:t>
            </a:r>
            <a:endParaRPr lang="en-US"/>
          </a:p>
        </p:txBody>
      </p:sp>
      <p:sp>
        <p:nvSpPr>
          <p:cNvPr id="529469" name="Line 61"/>
          <p:cNvSpPr>
            <a:spLocks noChangeShapeType="1"/>
          </p:cNvSpPr>
          <p:nvPr/>
        </p:nvSpPr>
        <p:spPr bwMode="auto">
          <a:xfrm>
            <a:off x="1524000" y="2346325"/>
            <a:ext cx="0" cy="2270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70" name="Line 62"/>
          <p:cNvSpPr>
            <a:spLocks noChangeShapeType="1"/>
          </p:cNvSpPr>
          <p:nvPr/>
        </p:nvSpPr>
        <p:spPr bwMode="auto">
          <a:xfrm>
            <a:off x="1143000" y="4616450"/>
            <a:ext cx="2133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71" name="Text Box 63"/>
          <p:cNvSpPr txBox="1">
            <a:spLocks noChangeArrowheads="1"/>
          </p:cNvSpPr>
          <p:nvPr/>
        </p:nvSpPr>
        <p:spPr bwMode="auto">
          <a:xfrm>
            <a:off x="304800" y="438785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29472" name="Text Box 64"/>
          <p:cNvSpPr txBox="1">
            <a:spLocks noChangeArrowheads="1"/>
          </p:cNvSpPr>
          <p:nvPr/>
        </p:nvSpPr>
        <p:spPr bwMode="auto">
          <a:xfrm>
            <a:off x="12954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29473" name="Text Box 65"/>
          <p:cNvSpPr txBox="1">
            <a:spLocks noChangeArrowheads="1"/>
          </p:cNvSpPr>
          <p:nvPr/>
        </p:nvSpPr>
        <p:spPr bwMode="auto">
          <a:xfrm>
            <a:off x="1295400" y="427990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grpSp>
        <p:nvGrpSpPr>
          <p:cNvPr id="529474" name="Group 66"/>
          <p:cNvGrpSpPr>
            <a:grpSpLocks/>
          </p:cNvGrpSpPr>
          <p:nvPr/>
        </p:nvGrpSpPr>
        <p:grpSpPr bwMode="auto">
          <a:xfrm>
            <a:off x="3276600" y="4311650"/>
            <a:ext cx="609600" cy="609600"/>
            <a:chOff x="4896" y="1680"/>
            <a:chExt cx="384" cy="384"/>
          </a:xfrm>
        </p:grpSpPr>
        <p:sp>
          <p:nvSpPr>
            <p:cNvPr id="529475" name="Oval 67"/>
            <p:cNvSpPr>
              <a:spLocks noChangeArrowheads="1"/>
            </p:cNvSpPr>
            <p:nvPr/>
          </p:nvSpPr>
          <p:spPr bwMode="auto">
            <a:xfrm>
              <a:off x="51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76" name="Freeform 68"/>
            <p:cNvSpPr>
              <a:spLocks/>
            </p:cNvSpPr>
            <p:nvPr/>
          </p:nvSpPr>
          <p:spPr bwMode="auto">
            <a:xfrm>
              <a:off x="4896" y="1680"/>
              <a:ext cx="28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40" y="192"/>
                </a:cxn>
                <a:cxn ang="0">
                  <a:pos x="0" y="0"/>
                </a:cxn>
              </a:cxnLst>
              <a:rect l="0" t="0" r="r" b="b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77" name="Line 69"/>
          <p:cNvSpPr>
            <a:spLocks noChangeShapeType="1"/>
          </p:cNvSpPr>
          <p:nvPr/>
        </p:nvSpPr>
        <p:spPr bwMode="auto">
          <a:xfrm>
            <a:off x="3886200" y="461645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78" name="Line 70"/>
          <p:cNvSpPr>
            <a:spLocks noChangeShapeType="1"/>
          </p:cNvSpPr>
          <p:nvPr/>
        </p:nvSpPr>
        <p:spPr bwMode="auto">
          <a:xfrm>
            <a:off x="4876800" y="301625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79" name="Line 71"/>
          <p:cNvSpPr>
            <a:spLocks noChangeShapeType="1"/>
          </p:cNvSpPr>
          <p:nvPr/>
        </p:nvSpPr>
        <p:spPr bwMode="auto">
          <a:xfrm>
            <a:off x="4572000" y="370205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80" name="Line 72"/>
          <p:cNvSpPr>
            <a:spLocks noChangeShapeType="1"/>
          </p:cNvSpPr>
          <p:nvPr/>
        </p:nvSpPr>
        <p:spPr bwMode="auto">
          <a:xfrm>
            <a:off x="4572000" y="202565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9481" name="Group 73"/>
          <p:cNvGrpSpPr>
            <a:grpSpLocks/>
          </p:cNvGrpSpPr>
          <p:nvPr/>
        </p:nvGrpSpPr>
        <p:grpSpPr bwMode="auto">
          <a:xfrm rot="5400000">
            <a:off x="762000" y="2895600"/>
            <a:ext cx="609600" cy="609600"/>
            <a:chOff x="4896" y="1680"/>
            <a:chExt cx="384" cy="384"/>
          </a:xfrm>
        </p:grpSpPr>
        <p:sp>
          <p:nvSpPr>
            <p:cNvPr id="529482" name="Oval 74"/>
            <p:cNvSpPr>
              <a:spLocks noChangeArrowheads="1"/>
            </p:cNvSpPr>
            <p:nvPr/>
          </p:nvSpPr>
          <p:spPr bwMode="auto">
            <a:xfrm>
              <a:off x="51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9483" name="Freeform 75"/>
            <p:cNvSpPr>
              <a:spLocks/>
            </p:cNvSpPr>
            <p:nvPr/>
          </p:nvSpPr>
          <p:spPr bwMode="auto">
            <a:xfrm>
              <a:off x="4896" y="1680"/>
              <a:ext cx="28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40" y="192"/>
                </a:cxn>
                <a:cxn ang="0">
                  <a:pos x="0" y="0"/>
                </a:cxn>
              </a:cxnLst>
              <a:rect l="0" t="0" r="r" b="b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9484" name="Line 76"/>
          <p:cNvSpPr>
            <a:spLocks noChangeShapeType="1"/>
          </p:cNvSpPr>
          <p:nvPr/>
        </p:nvSpPr>
        <p:spPr bwMode="auto">
          <a:xfrm>
            <a:off x="1066800" y="3505200"/>
            <a:ext cx="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85" name="Line 77"/>
          <p:cNvSpPr>
            <a:spLocks noChangeShapeType="1"/>
          </p:cNvSpPr>
          <p:nvPr/>
        </p:nvSpPr>
        <p:spPr bwMode="auto">
          <a:xfrm>
            <a:off x="1066800" y="2057400"/>
            <a:ext cx="0" cy="838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9486" name="Text Box 78"/>
          <p:cNvSpPr txBox="1">
            <a:spLocks noChangeArrowheads="1"/>
          </p:cNvSpPr>
          <p:nvPr/>
        </p:nvSpPr>
        <p:spPr bwMode="auto">
          <a:xfrm>
            <a:off x="838200" y="17208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1DD79-C14D-45EF-9137-F8F0B6585FEF}" type="slidenum">
              <a:rPr lang="en-US"/>
              <a:pPr/>
              <a:t>31</a:t>
            </a:fld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JK Flip Flop</a:t>
            </a:r>
          </a:p>
        </p:txBody>
      </p:sp>
      <p:sp>
        <p:nvSpPr>
          <p:cNvPr id="530435" name="Line 3"/>
          <p:cNvSpPr>
            <a:spLocks noChangeShapeType="1"/>
          </p:cNvSpPr>
          <p:nvPr/>
        </p:nvSpPr>
        <p:spPr bwMode="auto">
          <a:xfrm flipV="1">
            <a:off x="7848600" y="2362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36" name="Line 4"/>
          <p:cNvSpPr>
            <a:spLocks noChangeShapeType="1"/>
          </p:cNvSpPr>
          <p:nvPr/>
        </p:nvSpPr>
        <p:spPr bwMode="auto">
          <a:xfrm flipV="1">
            <a:off x="7848600" y="3733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37" name="Line 5"/>
          <p:cNvSpPr>
            <a:spLocks noChangeShapeType="1"/>
          </p:cNvSpPr>
          <p:nvPr/>
        </p:nvSpPr>
        <p:spPr bwMode="auto">
          <a:xfrm>
            <a:off x="6629400" y="25146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38" name="Line 6"/>
          <p:cNvSpPr>
            <a:spLocks noChangeShapeType="1"/>
          </p:cNvSpPr>
          <p:nvPr/>
        </p:nvSpPr>
        <p:spPr bwMode="auto">
          <a:xfrm>
            <a:off x="6400800" y="22098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39" name="Line 7"/>
          <p:cNvSpPr>
            <a:spLocks noChangeShapeType="1"/>
          </p:cNvSpPr>
          <p:nvPr/>
        </p:nvSpPr>
        <p:spPr bwMode="auto">
          <a:xfrm>
            <a:off x="6629400" y="35814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40" name="Line 8"/>
          <p:cNvSpPr>
            <a:spLocks noChangeShapeType="1"/>
          </p:cNvSpPr>
          <p:nvPr/>
        </p:nvSpPr>
        <p:spPr bwMode="auto">
          <a:xfrm>
            <a:off x="6400800" y="3886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41" name="Line 9"/>
          <p:cNvSpPr>
            <a:spLocks noChangeShapeType="1"/>
          </p:cNvSpPr>
          <p:nvPr/>
        </p:nvSpPr>
        <p:spPr bwMode="auto">
          <a:xfrm flipV="1">
            <a:off x="6629400" y="23622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42" name="Line 10"/>
          <p:cNvSpPr>
            <a:spLocks noChangeShapeType="1"/>
          </p:cNvSpPr>
          <p:nvPr/>
        </p:nvSpPr>
        <p:spPr bwMode="auto">
          <a:xfrm>
            <a:off x="6629400" y="25146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43" name="Text Box 11"/>
          <p:cNvSpPr txBox="1">
            <a:spLocks noChangeArrowheads="1"/>
          </p:cNvSpPr>
          <p:nvPr/>
        </p:nvSpPr>
        <p:spPr bwMode="auto">
          <a:xfrm>
            <a:off x="7848600" y="2025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0444" name="Text Box 12"/>
          <p:cNvSpPr txBox="1">
            <a:spLocks noChangeArrowheads="1"/>
          </p:cNvSpPr>
          <p:nvPr/>
        </p:nvSpPr>
        <p:spPr bwMode="auto">
          <a:xfrm>
            <a:off x="78486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0445" name="Text Box 13"/>
          <p:cNvSpPr txBox="1">
            <a:spLocks noChangeArrowheads="1"/>
          </p:cNvSpPr>
          <p:nvPr/>
        </p:nvSpPr>
        <p:spPr bwMode="auto">
          <a:xfrm>
            <a:off x="8229600" y="2133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</a:t>
            </a:r>
            <a:endParaRPr lang="en-US"/>
          </a:p>
        </p:txBody>
      </p:sp>
      <p:sp>
        <p:nvSpPr>
          <p:cNvPr id="530446" name="Text Box 14"/>
          <p:cNvSpPr txBox="1">
            <a:spLocks noChangeArrowheads="1"/>
          </p:cNvSpPr>
          <p:nvPr/>
        </p:nvSpPr>
        <p:spPr bwMode="auto">
          <a:xfrm>
            <a:off x="8229600" y="3505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Q’</a:t>
            </a:r>
            <a:endParaRPr lang="en-US"/>
          </a:p>
        </p:txBody>
      </p:sp>
      <p:sp>
        <p:nvSpPr>
          <p:cNvPr id="530447" name="Line 15"/>
          <p:cNvSpPr>
            <a:spLocks noChangeShapeType="1"/>
          </p:cNvSpPr>
          <p:nvPr/>
        </p:nvSpPr>
        <p:spPr bwMode="auto">
          <a:xfrm>
            <a:off x="4572000" y="20574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48" name="Line 16"/>
          <p:cNvSpPr>
            <a:spLocks noChangeShapeType="1"/>
          </p:cNvSpPr>
          <p:nvPr/>
        </p:nvSpPr>
        <p:spPr bwMode="auto">
          <a:xfrm>
            <a:off x="5257800" y="23622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49" name="Line 17"/>
          <p:cNvSpPr>
            <a:spLocks noChangeShapeType="1"/>
          </p:cNvSpPr>
          <p:nvPr/>
        </p:nvSpPr>
        <p:spPr bwMode="auto">
          <a:xfrm>
            <a:off x="5257800" y="3733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0" name="Line 18"/>
          <p:cNvSpPr>
            <a:spLocks noChangeShapeType="1"/>
          </p:cNvSpPr>
          <p:nvPr/>
        </p:nvSpPr>
        <p:spPr bwMode="auto">
          <a:xfrm>
            <a:off x="4572000" y="40386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1" name="Line 19"/>
          <p:cNvSpPr>
            <a:spLocks noChangeShapeType="1"/>
          </p:cNvSpPr>
          <p:nvPr/>
        </p:nvSpPr>
        <p:spPr bwMode="auto">
          <a:xfrm>
            <a:off x="5257800" y="2362200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2" name="Line 20"/>
          <p:cNvSpPr>
            <a:spLocks noChangeShapeType="1"/>
          </p:cNvSpPr>
          <p:nvPr/>
        </p:nvSpPr>
        <p:spPr bwMode="auto">
          <a:xfrm>
            <a:off x="4876800" y="30321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3" name="Text Box 21"/>
          <p:cNvSpPr txBox="1">
            <a:spLocks noChangeArrowheads="1"/>
          </p:cNvSpPr>
          <p:nvPr/>
        </p:nvSpPr>
        <p:spPr bwMode="auto">
          <a:xfrm>
            <a:off x="5029200" y="26955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0454" name="Line 22"/>
          <p:cNvSpPr>
            <a:spLocks noChangeShapeType="1"/>
          </p:cNvSpPr>
          <p:nvPr/>
        </p:nvSpPr>
        <p:spPr bwMode="auto">
          <a:xfrm>
            <a:off x="4114800" y="2362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5" name="Line 23"/>
          <p:cNvSpPr>
            <a:spLocks noChangeShapeType="1"/>
          </p:cNvSpPr>
          <p:nvPr/>
        </p:nvSpPr>
        <p:spPr bwMode="auto">
          <a:xfrm>
            <a:off x="4114800" y="3733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6" name="Line 24"/>
          <p:cNvSpPr>
            <a:spLocks noChangeShapeType="1"/>
          </p:cNvSpPr>
          <p:nvPr/>
        </p:nvSpPr>
        <p:spPr bwMode="auto">
          <a:xfrm>
            <a:off x="2895600" y="25146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7" name="Line 25"/>
          <p:cNvSpPr>
            <a:spLocks noChangeShapeType="1"/>
          </p:cNvSpPr>
          <p:nvPr/>
        </p:nvSpPr>
        <p:spPr bwMode="auto">
          <a:xfrm>
            <a:off x="2667000" y="22098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8" name="Line 26"/>
          <p:cNvSpPr>
            <a:spLocks noChangeShapeType="1"/>
          </p:cNvSpPr>
          <p:nvPr/>
        </p:nvSpPr>
        <p:spPr bwMode="auto">
          <a:xfrm>
            <a:off x="2895600" y="35814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59" name="Line 27"/>
          <p:cNvSpPr>
            <a:spLocks noChangeShapeType="1"/>
          </p:cNvSpPr>
          <p:nvPr/>
        </p:nvSpPr>
        <p:spPr bwMode="auto">
          <a:xfrm>
            <a:off x="2667000" y="3886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60" name="Line 28"/>
          <p:cNvSpPr>
            <a:spLocks noChangeShapeType="1"/>
          </p:cNvSpPr>
          <p:nvPr/>
        </p:nvSpPr>
        <p:spPr bwMode="auto">
          <a:xfrm flipV="1">
            <a:off x="2895600" y="23622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61" name="Line 29"/>
          <p:cNvSpPr>
            <a:spLocks noChangeShapeType="1"/>
          </p:cNvSpPr>
          <p:nvPr/>
        </p:nvSpPr>
        <p:spPr bwMode="auto">
          <a:xfrm>
            <a:off x="2895600" y="25146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62" name="Text Box 30"/>
          <p:cNvSpPr txBox="1">
            <a:spLocks noChangeArrowheads="1"/>
          </p:cNvSpPr>
          <p:nvPr/>
        </p:nvSpPr>
        <p:spPr bwMode="auto">
          <a:xfrm>
            <a:off x="4114800" y="2025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0463" name="Text Box 31"/>
          <p:cNvSpPr txBox="1">
            <a:spLocks noChangeArrowheads="1"/>
          </p:cNvSpPr>
          <p:nvPr/>
        </p:nvSpPr>
        <p:spPr bwMode="auto">
          <a:xfrm>
            <a:off x="41148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0464" name="Line 32"/>
          <p:cNvSpPr>
            <a:spLocks noChangeShapeType="1"/>
          </p:cNvSpPr>
          <p:nvPr/>
        </p:nvSpPr>
        <p:spPr bwMode="auto">
          <a:xfrm>
            <a:off x="1143000" y="22098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65" name="Line 33"/>
          <p:cNvSpPr>
            <a:spLocks noChangeShapeType="1"/>
          </p:cNvSpPr>
          <p:nvPr/>
        </p:nvSpPr>
        <p:spPr bwMode="auto">
          <a:xfrm>
            <a:off x="1524000" y="23622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66" name="Line 34"/>
          <p:cNvSpPr>
            <a:spLocks noChangeShapeType="1"/>
          </p:cNvSpPr>
          <p:nvPr/>
        </p:nvSpPr>
        <p:spPr bwMode="auto">
          <a:xfrm>
            <a:off x="1524000" y="3733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67" name="Line 35"/>
          <p:cNvSpPr>
            <a:spLocks noChangeShapeType="1"/>
          </p:cNvSpPr>
          <p:nvPr/>
        </p:nvSpPr>
        <p:spPr bwMode="auto">
          <a:xfrm>
            <a:off x="1143000" y="3886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68" name="Text Box 36"/>
          <p:cNvSpPr txBox="1">
            <a:spLocks noChangeArrowheads="1"/>
          </p:cNvSpPr>
          <p:nvPr/>
        </p:nvSpPr>
        <p:spPr bwMode="auto">
          <a:xfrm>
            <a:off x="762000" y="20415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J</a:t>
            </a:r>
            <a:endParaRPr lang="en-US"/>
          </a:p>
        </p:txBody>
      </p:sp>
      <p:sp>
        <p:nvSpPr>
          <p:cNvPr id="530469" name="Text Box 37"/>
          <p:cNvSpPr txBox="1">
            <a:spLocks noChangeArrowheads="1"/>
          </p:cNvSpPr>
          <p:nvPr/>
        </p:nvSpPr>
        <p:spPr bwMode="auto">
          <a:xfrm>
            <a:off x="762000" y="3657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K</a:t>
            </a:r>
            <a:endParaRPr lang="en-US"/>
          </a:p>
        </p:txBody>
      </p:sp>
      <p:sp>
        <p:nvSpPr>
          <p:cNvPr id="530470" name="Line 38"/>
          <p:cNvSpPr>
            <a:spLocks noChangeShapeType="1"/>
          </p:cNvSpPr>
          <p:nvPr/>
        </p:nvSpPr>
        <p:spPr bwMode="auto">
          <a:xfrm>
            <a:off x="1524000" y="2378075"/>
            <a:ext cx="0" cy="2270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71" name="Line 39"/>
          <p:cNvSpPr>
            <a:spLocks noChangeShapeType="1"/>
          </p:cNvSpPr>
          <p:nvPr/>
        </p:nvSpPr>
        <p:spPr bwMode="auto">
          <a:xfrm>
            <a:off x="1143000" y="4648200"/>
            <a:ext cx="2133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72" name="Text Box 40"/>
          <p:cNvSpPr txBox="1">
            <a:spLocks noChangeArrowheads="1"/>
          </p:cNvSpPr>
          <p:nvPr/>
        </p:nvSpPr>
        <p:spPr bwMode="auto">
          <a:xfrm>
            <a:off x="304800" y="4419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30473" name="Text Box 41"/>
          <p:cNvSpPr txBox="1">
            <a:spLocks noChangeArrowheads="1"/>
          </p:cNvSpPr>
          <p:nvPr/>
        </p:nvSpPr>
        <p:spPr bwMode="auto">
          <a:xfrm>
            <a:off x="12954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0474" name="Text Box 42"/>
          <p:cNvSpPr txBox="1">
            <a:spLocks noChangeArrowheads="1"/>
          </p:cNvSpPr>
          <p:nvPr/>
        </p:nvSpPr>
        <p:spPr bwMode="auto">
          <a:xfrm>
            <a:off x="1295400" y="4311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grpSp>
        <p:nvGrpSpPr>
          <p:cNvPr id="530475" name="Group 43"/>
          <p:cNvGrpSpPr>
            <a:grpSpLocks/>
          </p:cNvGrpSpPr>
          <p:nvPr/>
        </p:nvGrpSpPr>
        <p:grpSpPr bwMode="auto">
          <a:xfrm>
            <a:off x="3276600" y="4343400"/>
            <a:ext cx="609600" cy="609600"/>
            <a:chOff x="4896" y="1680"/>
            <a:chExt cx="384" cy="384"/>
          </a:xfrm>
        </p:grpSpPr>
        <p:sp>
          <p:nvSpPr>
            <p:cNvPr id="530476" name="Oval 44"/>
            <p:cNvSpPr>
              <a:spLocks noChangeArrowheads="1"/>
            </p:cNvSpPr>
            <p:nvPr/>
          </p:nvSpPr>
          <p:spPr bwMode="auto">
            <a:xfrm>
              <a:off x="51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77" name="Freeform 45"/>
            <p:cNvSpPr>
              <a:spLocks/>
            </p:cNvSpPr>
            <p:nvPr/>
          </p:nvSpPr>
          <p:spPr bwMode="auto">
            <a:xfrm>
              <a:off x="4896" y="1680"/>
              <a:ext cx="28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40" y="192"/>
                </a:cxn>
                <a:cxn ang="0">
                  <a:pos x="0" y="0"/>
                </a:cxn>
              </a:cxnLst>
              <a:rect l="0" t="0" r="r" b="b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0478" name="Line 46"/>
          <p:cNvSpPr>
            <a:spLocks noChangeShapeType="1"/>
          </p:cNvSpPr>
          <p:nvPr/>
        </p:nvSpPr>
        <p:spPr bwMode="auto">
          <a:xfrm>
            <a:off x="3886200" y="46482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79" name="Line 47"/>
          <p:cNvSpPr>
            <a:spLocks noChangeShapeType="1"/>
          </p:cNvSpPr>
          <p:nvPr/>
        </p:nvSpPr>
        <p:spPr bwMode="auto">
          <a:xfrm>
            <a:off x="4876800" y="304800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80" name="Line 48"/>
          <p:cNvSpPr>
            <a:spLocks noChangeShapeType="1"/>
          </p:cNvSpPr>
          <p:nvPr/>
        </p:nvSpPr>
        <p:spPr bwMode="auto">
          <a:xfrm>
            <a:off x="4572000" y="3733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481" name="Line 49"/>
          <p:cNvSpPr>
            <a:spLocks noChangeShapeType="1"/>
          </p:cNvSpPr>
          <p:nvPr/>
        </p:nvSpPr>
        <p:spPr bwMode="auto">
          <a:xfrm>
            <a:off x="4572000" y="2057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0482" name="Group 50"/>
          <p:cNvGrpSpPr>
            <a:grpSpLocks/>
          </p:cNvGrpSpPr>
          <p:nvPr/>
        </p:nvGrpSpPr>
        <p:grpSpPr bwMode="auto">
          <a:xfrm>
            <a:off x="1828800" y="1905000"/>
            <a:ext cx="838200" cy="609600"/>
            <a:chOff x="864" y="1056"/>
            <a:chExt cx="528" cy="384"/>
          </a:xfrm>
        </p:grpSpPr>
        <p:sp>
          <p:nvSpPr>
            <p:cNvPr id="530483" name="AutoShape 51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84" name="Oval 52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0485" name="Group 53"/>
          <p:cNvGrpSpPr>
            <a:grpSpLocks/>
          </p:cNvGrpSpPr>
          <p:nvPr/>
        </p:nvGrpSpPr>
        <p:grpSpPr bwMode="auto">
          <a:xfrm>
            <a:off x="1828800" y="3581400"/>
            <a:ext cx="838200" cy="609600"/>
            <a:chOff x="864" y="1056"/>
            <a:chExt cx="528" cy="384"/>
          </a:xfrm>
        </p:grpSpPr>
        <p:sp>
          <p:nvSpPr>
            <p:cNvPr id="530486" name="AutoShape 54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87" name="Oval 55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0488" name="Group 56"/>
          <p:cNvGrpSpPr>
            <a:grpSpLocks/>
          </p:cNvGrpSpPr>
          <p:nvPr/>
        </p:nvGrpSpPr>
        <p:grpSpPr bwMode="auto">
          <a:xfrm>
            <a:off x="3276600" y="2057400"/>
            <a:ext cx="838200" cy="609600"/>
            <a:chOff x="864" y="1056"/>
            <a:chExt cx="528" cy="384"/>
          </a:xfrm>
        </p:grpSpPr>
        <p:sp>
          <p:nvSpPr>
            <p:cNvPr id="530489" name="AutoShape 57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90" name="Oval 58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0491" name="Group 59"/>
          <p:cNvGrpSpPr>
            <a:grpSpLocks/>
          </p:cNvGrpSpPr>
          <p:nvPr/>
        </p:nvGrpSpPr>
        <p:grpSpPr bwMode="auto">
          <a:xfrm>
            <a:off x="3276600" y="3429000"/>
            <a:ext cx="838200" cy="609600"/>
            <a:chOff x="864" y="1056"/>
            <a:chExt cx="528" cy="384"/>
          </a:xfrm>
        </p:grpSpPr>
        <p:sp>
          <p:nvSpPr>
            <p:cNvPr id="530492" name="AutoShape 60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93" name="Oval 61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0494" name="Group 62"/>
          <p:cNvGrpSpPr>
            <a:grpSpLocks/>
          </p:cNvGrpSpPr>
          <p:nvPr/>
        </p:nvGrpSpPr>
        <p:grpSpPr bwMode="auto">
          <a:xfrm>
            <a:off x="5562600" y="1905000"/>
            <a:ext cx="838200" cy="609600"/>
            <a:chOff x="864" y="1056"/>
            <a:chExt cx="528" cy="384"/>
          </a:xfrm>
        </p:grpSpPr>
        <p:sp>
          <p:nvSpPr>
            <p:cNvPr id="530495" name="AutoShape 63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96" name="Oval 64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0497" name="Group 65"/>
          <p:cNvGrpSpPr>
            <a:grpSpLocks/>
          </p:cNvGrpSpPr>
          <p:nvPr/>
        </p:nvGrpSpPr>
        <p:grpSpPr bwMode="auto">
          <a:xfrm>
            <a:off x="5562600" y="3581400"/>
            <a:ext cx="838200" cy="609600"/>
            <a:chOff x="864" y="1056"/>
            <a:chExt cx="528" cy="384"/>
          </a:xfrm>
        </p:grpSpPr>
        <p:sp>
          <p:nvSpPr>
            <p:cNvPr id="530498" name="AutoShape 66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499" name="Oval 67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0500" name="Group 68"/>
          <p:cNvGrpSpPr>
            <a:grpSpLocks/>
          </p:cNvGrpSpPr>
          <p:nvPr/>
        </p:nvGrpSpPr>
        <p:grpSpPr bwMode="auto">
          <a:xfrm>
            <a:off x="7010400" y="2057400"/>
            <a:ext cx="838200" cy="609600"/>
            <a:chOff x="864" y="1056"/>
            <a:chExt cx="528" cy="384"/>
          </a:xfrm>
        </p:grpSpPr>
        <p:sp>
          <p:nvSpPr>
            <p:cNvPr id="530501" name="AutoShape 69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502" name="Oval 70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0503" name="Group 71"/>
          <p:cNvGrpSpPr>
            <a:grpSpLocks/>
          </p:cNvGrpSpPr>
          <p:nvPr/>
        </p:nvGrpSpPr>
        <p:grpSpPr bwMode="auto">
          <a:xfrm>
            <a:off x="7010400" y="3429000"/>
            <a:ext cx="838200" cy="609600"/>
            <a:chOff x="864" y="1056"/>
            <a:chExt cx="528" cy="384"/>
          </a:xfrm>
        </p:grpSpPr>
        <p:sp>
          <p:nvSpPr>
            <p:cNvPr id="530504" name="AutoShape 72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0505" name="Oval 73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0506" name="Line 74"/>
          <p:cNvSpPr>
            <a:spLocks noChangeShapeType="1"/>
          </p:cNvSpPr>
          <p:nvPr/>
        </p:nvSpPr>
        <p:spPr bwMode="auto">
          <a:xfrm>
            <a:off x="1524000" y="1600200"/>
            <a:ext cx="510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07" name="Line 75"/>
          <p:cNvSpPr>
            <a:spLocks noChangeShapeType="1"/>
          </p:cNvSpPr>
          <p:nvPr/>
        </p:nvSpPr>
        <p:spPr bwMode="auto">
          <a:xfrm>
            <a:off x="6629400" y="16002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08" name="Line 76"/>
          <p:cNvSpPr>
            <a:spLocks noChangeShapeType="1"/>
          </p:cNvSpPr>
          <p:nvPr/>
        </p:nvSpPr>
        <p:spPr bwMode="auto">
          <a:xfrm>
            <a:off x="1524000" y="20574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09" name="Line 77"/>
          <p:cNvSpPr>
            <a:spLocks noChangeShapeType="1"/>
          </p:cNvSpPr>
          <p:nvPr/>
        </p:nvSpPr>
        <p:spPr bwMode="auto">
          <a:xfrm>
            <a:off x="1524000" y="16002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10" name="Line 78"/>
          <p:cNvSpPr>
            <a:spLocks noChangeShapeType="1"/>
          </p:cNvSpPr>
          <p:nvPr/>
        </p:nvSpPr>
        <p:spPr bwMode="auto">
          <a:xfrm>
            <a:off x="6629400" y="3581400"/>
            <a:ext cx="0" cy="15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11" name="Line 79"/>
          <p:cNvSpPr>
            <a:spLocks noChangeShapeType="1"/>
          </p:cNvSpPr>
          <p:nvPr/>
        </p:nvSpPr>
        <p:spPr bwMode="auto">
          <a:xfrm>
            <a:off x="1676400" y="5105400"/>
            <a:ext cx="495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12" name="Line 80"/>
          <p:cNvSpPr>
            <a:spLocks noChangeShapeType="1"/>
          </p:cNvSpPr>
          <p:nvPr/>
        </p:nvSpPr>
        <p:spPr bwMode="auto">
          <a:xfrm>
            <a:off x="1676400" y="40386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13" name="Line 81"/>
          <p:cNvSpPr>
            <a:spLocks noChangeShapeType="1"/>
          </p:cNvSpPr>
          <p:nvPr/>
        </p:nvSpPr>
        <p:spPr bwMode="auto">
          <a:xfrm>
            <a:off x="1676400" y="40386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0514" name="Text Box 82"/>
          <p:cNvSpPr txBox="1">
            <a:spLocks noChangeArrowheads="1"/>
          </p:cNvSpPr>
          <p:nvPr/>
        </p:nvSpPr>
        <p:spPr bwMode="auto">
          <a:xfrm>
            <a:off x="6400800" y="21780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0515" name="Text Box 83"/>
          <p:cNvSpPr txBox="1">
            <a:spLocks noChangeArrowheads="1"/>
          </p:cNvSpPr>
          <p:nvPr/>
        </p:nvSpPr>
        <p:spPr bwMode="auto">
          <a:xfrm>
            <a:off x="6400800" y="32448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2666E-241A-485B-8885-36DAE08922E6}" type="slidenum">
              <a:rPr lang="en-US"/>
              <a:pPr/>
              <a:t>32</a:t>
            </a:fld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T Flip Flop</a:t>
            </a:r>
          </a:p>
        </p:txBody>
      </p:sp>
      <p:sp>
        <p:nvSpPr>
          <p:cNvPr id="531459" name="Line 3"/>
          <p:cNvSpPr>
            <a:spLocks noChangeShapeType="1"/>
          </p:cNvSpPr>
          <p:nvPr/>
        </p:nvSpPr>
        <p:spPr bwMode="auto">
          <a:xfrm flipV="1">
            <a:off x="7848600" y="2362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0" name="Line 4"/>
          <p:cNvSpPr>
            <a:spLocks noChangeShapeType="1"/>
          </p:cNvSpPr>
          <p:nvPr/>
        </p:nvSpPr>
        <p:spPr bwMode="auto">
          <a:xfrm flipV="1">
            <a:off x="7848600" y="3733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1" name="Line 5"/>
          <p:cNvSpPr>
            <a:spLocks noChangeShapeType="1"/>
          </p:cNvSpPr>
          <p:nvPr/>
        </p:nvSpPr>
        <p:spPr bwMode="auto">
          <a:xfrm>
            <a:off x="6629400" y="25146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2" name="Line 6"/>
          <p:cNvSpPr>
            <a:spLocks noChangeShapeType="1"/>
          </p:cNvSpPr>
          <p:nvPr/>
        </p:nvSpPr>
        <p:spPr bwMode="auto">
          <a:xfrm>
            <a:off x="6400800" y="22098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3" name="Line 7"/>
          <p:cNvSpPr>
            <a:spLocks noChangeShapeType="1"/>
          </p:cNvSpPr>
          <p:nvPr/>
        </p:nvSpPr>
        <p:spPr bwMode="auto">
          <a:xfrm>
            <a:off x="6629400" y="35814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4" name="Line 8"/>
          <p:cNvSpPr>
            <a:spLocks noChangeShapeType="1"/>
          </p:cNvSpPr>
          <p:nvPr/>
        </p:nvSpPr>
        <p:spPr bwMode="auto">
          <a:xfrm>
            <a:off x="6400800" y="3886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5" name="Line 9"/>
          <p:cNvSpPr>
            <a:spLocks noChangeShapeType="1"/>
          </p:cNvSpPr>
          <p:nvPr/>
        </p:nvSpPr>
        <p:spPr bwMode="auto">
          <a:xfrm flipV="1">
            <a:off x="6629400" y="23622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6" name="Line 10"/>
          <p:cNvSpPr>
            <a:spLocks noChangeShapeType="1"/>
          </p:cNvSpPr>
          <p:nvPr/>
        </p:nvSpPr>
        <p:spPr bwMode="auto">
          <a:xfrm>
            <a:off x="6629400" y="25146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7848600" y="2025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468" name="Text Box 12"/>
          <p:cNvSpPr txBox="1">
            <a:spLocks noChangeArrowheads="1"/>
          </p:cNvSpPr>
          <p:nvPr/>
        </p:nvSpPr>
        <p:spPr bwMode="auto">
          <a:xfrm>
            <a:off x="78486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469" name="Text Box 13"/>
          <p:cNvSpPr txBox="1">
            <a:spLocks noChangeArrowheads="1"/>
          </p:cNvSpPr>
          <p:nvPr/>
        </p:nvSpPr>
        <p:spPr bwMode="auto">
          <a:xfrm>
            <a:off x="8229600" y="21336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</a:t>
            </a:r>
            <a:endParaRPr lang="en-US"/>
          </a:p>
        </p:txBody>
      </p:sp>
      <p:sp>
        <p:nvSpPr>
          <p:cNvPr id="531470" name="Text Box 14"/>
          <p:cNvSpPr txBox="1">
            <a:spLocks noChangeArrowheads="1"/>
          </p:cNvSpPr>
          <p:nvPr/>
        </p:nvSpPr>
        <p:spPr bwMode="auto">
          <a:xfrm>
            <a:off x="8229600" y="3505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Q’</a:t>
            </a:r>
            <a:endParaRPr lang="en-US"/>
          </a:p>
        </p:txBody>
      </p:sp>
      <p:sp>
        <p:nvSpPr>
          <p:cNvPr id="531471" name="Line 15"/>
          <p:cNvSpPr>
            <a:spLocks noChangeShapeType="1"/>
          </p:cNvSpPr>
          <p:nvPr/>
        </p:nvSpPr>
        <p:spPr bwMode="auto">
          <a:xfrm>
            <a:off x="4572000" y="20574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72" name="Line 16"/>
          <p:cNvSpPr>
            <a:spLocks noChangeShapeType="1"/>
          </p:cNvSpPr>
          <p:nvPr/>
        </p:nvSpPr>
        <p:spPr bwMode="auto">
          <a:xfrm>
            <a:off x="5257800" y="23622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73" name="Line 17"/>
          <p:cNvSpPr>
            <a:spLocks noChangeShapeType="1"/>
          </p:cNvSpPr>
          <p:nvPr/>
        </p:nvSpPr>
        <p:spPr bwMode="auto">
          <a:xfrm>
            <a:off x="5257800" y="3733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74" name="Line 18"/>
          <p:cNvSpPr>
            <a:spLocks noChangeShapeType="1"/>
          </p:cNvSpPr>
          <p:nvPr/>
        </p:nvSpPr>
        <p:spPr bwMode="auto">
          <a:xfrm>
            <a:off x="4572000" y="40386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75" name="Line 19"/>
          <p:cNvSpPr>
            <a:spLocks noChangeShapeType="1"/>
          </p:cNvSpPr>
          <p:nvPr/>
        </p:nvSpPr>
        <p:spPr bwMode="auto">
          <a:xfrm>
            <a:off x="5257800" y="2362200"/>
            <a:ext cx="0" cy="1371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76" name="Line 20"/>
          <p:cNvSpPr>
            <a:spLocks noChangeShapeType="1"/>
          </p:cNvSpPr>
          <p:nvPr/>
        </p:nvSpPr>
        <p:spPr bwMode="auto">
          <a:xfrm>
            <a:off x="4876800" y="30321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77" name="Text Box 21"/>
          <p:cNvSpPr txBox="1">
            <a:spLocks noChangeArrowheads="1"/>
          </p:cNvSpPr>
          <p:nvPr/>
        </p:nvSpPr>
        <p:spPr bwMode="auto">
          <a:xfrm>
            <a:off x="5029200" y="2695575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478" name="Line 22"/>
          <p:cNvSpPr>
            <a:spLocks noChangeShapeType="1"/>
          </p:cNvSpPr>
          <p:nvPr/>
        </p:nvSpPr>
        <p:spPr bwMode="auto">
          <a:xfrm>
            <a:off x="4114800" y="2362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79" name="Line 23"/>
          <p:cNvSpPr>
            <a:spLocks noChangeShapeType="1"/>
          </p:cNvSpPr>
          <p:nvPr/>
        </p:nvSpPr>
        <p:spPr bwMode="auto">
          <a:xfrm>
            <a:off x="4114800" y="37338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0" name="Line 24"/>
          <p:cNvSpPr>
            <a:spLocks noChangeShapeType="1"/>
          </p:cNvSpPr>
          <p:nvPr/>
        </p:nvSpPr>
        <p:spPr bwMode="auto">
          <a:xfrm>
            <a:off x="2895600" y="25146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1" name="Line 25"/>
          <p:cNvSpPr>
            <a:spLocks noChangeShapeType="1"/>
          </p:cNvSpPr>
          <p:nvPr/>
        </p:nvSpPr>
        <p:spPr bwMode="auto">
          <a:xfrm>
            <a:off x="2667000" y="22098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2" name="Line 26"/>
          <p:cNvSpPr>
            <a:spLocks noChangeShapeType="1"/>
          </p:cNvSpPr>
          <p:nvPr/>
        </p:nvSpPr>
        <p:spPr bwMode="auto">
          <a:xfrm>
            <a:off x="2895600" y="35814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3" name="Line 27"/>
          <p:cNvSpPr>
            <a:spLocks noChangeShapeType="1"/>
          </p:cNvSpPr>
          <p:nvPr/>
        </p:nvSpPr>
        <p:spPr bwMode="auto">
          <a:xfrm>
            <a:off x="2667000" y="3886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4" name="Line 28"/>
          <p:cNvSpPr>
            <a:spLocks noChangeShapeType="1"/>
          </p:cNvSpPr>
          <p:nvPr/>
        </p:nvSpPr>
        <p:spPr bwMode="auto">
          <a:xfrm flipV="1">
            <a:off x="2895600" y="23622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5" name="Line 29"/>
          <p:cNvSpPr>
            <a:spLocks noChangeShapeType="1"/>
          </p:cNvSpPr>
          <p:nvPr/>
        </p:nvSpPr>
        <p:spPr bwMode="auto">
          <a:xfrm>
            <a:off x="2895600" y="2514600"/>
            <a:ext cx="1447800" cy="1219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6" name="Text Box 30"/>
          <p:cNvSpPr txBox="1">
            <a:spLocks noChangeArrowheads="1"/>
          </p:cNvSpPr>
          <p:nvPr/>
        </p:nvSpPr>
        <p:spPr bwMode="auto">
          <a:xfrm>
            <a:off x="4114800" y="2025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487" name="Text Box 31"/>
          <p:cNvSpPr txBox="1">
            <a:spLocks noChangeArrowheads="1"/>
          </p:cNvSpPr>
          <p:nvPr/>
        </p:nvSpPr>
        <p:spPr bwMode="auto">
          <a:xfrm>
            <a:off x="41148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488" name="Line 32"/>
          <p:cNvSpPr>
            <a:spLocks noChangeShapeType="1"/>
          </p:cNvSpPr>
          <p:nvPr/>
        </p:nvSpPr>
        <p:spPr bwMode="auto">
          <a:xfrm>
            <a:off x="685800" y="2209800"/>
            <a:ext cx="114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89" name="Line 33"/>
          <p:cNvSpPr>
            <a:spLocks noChangeShapeType="1"/>
          </p:cNvSpPr>
          <p:nvPr/>
        </p:nvSpPr>
        <p:spPr bwMode="auto">
          <a:xfrm>
            <a:off x="1524000" y="23622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90" name="Line 34"/>
          <p:cNvSpPr>
            <a:spLocks noChangeShapeType="1"/>
          </p:cNvSpPr>
          <p:nvPr/>
        </p:nvSpPr>
        <p:spPr bwMode="auto">
          <a:xfrm>
            <a:off x="1524000" y="3733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91" name="Line 35"/>
          <p:cNvSpPr>
            <a:spLocks noChangeShapeType="1"/>
          </p:cNvSpPr>
          <p:nvPr/>
        </p:nvSpPr>
        <p:spPr bwMode="auto">
          <a:xfrm>
            <a:off x="1143000" y="3886200"/>
            <a:ext cx="685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92" name="Text Box 36"/>
          <p:cNvSpPr txBox="1">
            <a:spLocks noChangeArrowheads="1"/>
          </p:cNvSpPr>
          <p:nvPr/>
        </p:nvSpPr>
        <p:spPr bwMode="auto">
          <a:xfrm>
            <a:off x="304800" y="19812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T</a:t>
            </a:r>
            <a:endParaRPr lang="en-US"/>
          </a:p>
        </p:txBody>
      </p:sp>
      <p:sp>
        <p:nvSpPr>
          <p:cNvPr id="531493" name="Line 37"/>
          <p:cNvSpPr>
            <a:spLocks noChangeShapeType="1"/>
          </p:cNvSpPr>
          <p:nvPr/>
        </p:nvSpPr>
        <p:spPr bwMode="auto">
          <a:xfrm>
            <a:off x="1524000" y="2378075"/>
            <a:ext cx="0" cy="22701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94" name="Line 38"/>
          <p:cNvSpPr>
            <a:spLocks noChangeShapeType="1"/>
          </p:cNvSpPr>
          <p:nvPr/>
        </p:nvSpPr>
        <p:spPr bwMode="auto">
          <a:xfrm>
            <a:off x="1143000" y="4648200"/>
            <a:ext cx="2133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495" name="Text Box 39"/>
          <p:cNvSpPr txBox="1">
            <a:spLocks noChangeArrowheads="1"/>
          </p:cNvSpPr>
          <p:nvPr/>
        </p:nvSpPr>
        <p:spPr bwMode="auto">
          <a:xfrm>
            <a:off x="304800" y="44196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Clock</a:t>
            </a:r>
            <a:endParaRPr lang="en-US"/>
          </a:p>
        </p:txBody>
      </p:sp>
      <p:sp>
        <p:nvSpPr>
          <p:cNvPr id="531496" name="Text Box 40"/>
          <p:cNvSpPr txBox="1">
            <a:spLocks noChangeArrowheads="1"/>
          </p:cNvSpPr>
          <p:nvPr/>
        </p:nvSpPr>
        <p:spPr bwMode="auto">
          <a:xfrm>
            <a:off x="1295400" y="33972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497" name="Text Box 41"/>
          <p:cNvSpPr txBox="1">
            <a:spLocks noChangeArrowheads="1"/>
          </p:cNvSpPr>
          <p:nvPr/>
        </p:nvSpPr>
        <p:spPr bwMode="auto">
          <a:xfrm>
            <a:off x="1295400" y="43116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grpSp>
        <p:nvGrpSpPr>
          <p:cNvPr id="531498" name="Group 42"/>
          <p:cNvGrpSpPr>
            <a:grpSpLocks/>
          </p:cNvGrpSpPr>
          <p:nvPr/>
        </p:nvGrpSpPr>
        <p:grpSpPr bwMode="auto">
          <a:xfrm>
            <a:off x="3276600" y="4343400"/>
            <a:ext cx="609600" cy="609600"/>
            <a:chOff x="4896" y="1680"/>
            <a:chExt cx="384" cy="384"/>
          </a:xfrm>
        </p:grpSpPr>
        <p:sp>
          <p:nvSpPr>
            <p:cNvPr id="531499" name="Oval 43"/>
            <p:cNvSpPr>
              <a:spLocks noChangeArrowheads="1"/>
            </p:cNvSpPr>
            <p:nvPr/>
          </p:nvSpPr>
          <p:spPr bwMode="auto">
            <a:xfrm>
              <a:off x="51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00" name="Freeform 44"/>
            <p:cNvSpPr>
              <a:spLocks/>
            </p:cNvSpPr>
            <p:nvPr/>
          </p:nvSpPr>
          <p:spPr bwMode="auto">
            <a:xfrm>
              <a:off x="4896" y="1680"/>
              <a:ext cx="28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40" y="192"/>
                </a:cxn>
                <a:cxn ang="0">
                  <a:pos x="0" y="0"/>
                </a:cxn>
              </a:cxnLst>
              <a:rect l="0" t="0" r="r" b="b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1501" name="Line 45"/>
          <p:cNvSpPr>
            <a:spLocks noChangeShapeType="1"/>
          </p:cNvSpPr>
          <p:nvPr/>
        </p:nvSpPr>
        <p:spPr bwMode="auto">
          <a:xfrm>
            <a:off x="3886200" y="4648200"/>
            <a:ext cx="990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02" name="Line 46"/>
          <p:cNvSpPr>
            <a:spLocks noChangeShapeType="1"/>
          </p:cNvSpPr>
          <p:nvPr/>
        </p:nvSpPr>
        <p:spPr bwMode="auto">
          <a:xfrm>
            <a:off x="4876800" y="3048000"/>
            <a:ext cx="0" cy="1600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03" name="Line 47"/>
          <p:cNvSpPr>
            <a:spLocks noChangeShapeType="1"/>
          </p:cNvSpPr>
          <p:nvPr/>
        </p:nvSpPr>
        <p:spPr bwMode="auto">
          <a:xfrm>
            <a:off x="4572000" y="3733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04" name="Line 48"/>
          <p:cNvSpPr>
            <a:spLocks noChangeShapeType="1"/>
          </p:cNvSpPr>
          <p:nvPr/>
        </p:nvSpPr>
        <p:spPr bwMode="auto">
          <a:xfrm>
            <a:off x="4572000" y="2057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1505" name="Group 49"/>
          <p:cNvGrpSpPr>
            <a:grpSpLocks/>
          </p:cNvGrpSpPr>
          <p:nvPr/>
        </p:nvGrpSpPr>
        <p:grpSpPr bwMode="auto">
          <a:xfrm>
            <a:off x="1828800" y="1905000"/>
            <a:ext cx="838200" cy="609600"/>
            <a:chOff x="864" y="1056"/>
            <a:chExt cx="528" cy="384"/>
          </a:xfrm>
        </p:grpSpPr>
        <p:sp>
          <p:nvSpPr>
            <p:cNvPr id="531506" name="AutoShape 50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07" name="Oval 51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08" name="Group 52"/>
          <p:cNvGrpSpPr>
            <a:grpSpLocks/>
          </p:cNvGrpSpPr>
          <p:nvPr/>
        </p:nvGrpSpPr>
        <p:grpSpPr bwMode="auto">
          <a:xfrm>
            <a:off x="1828800" y="3581400"/>
            <a:ext cx="838200" cy="609600"/>
            <a:chOff x="864" y="1056"/>
            <a:chExt cx="528" cy="384"/>
          </a:xfrm>
        </p:grpSpPr>
        <p:sp>
          <p:nvSpPr>
            <p:cNvPr id="531509" name="AutoShape 53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10" name="Oval 54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11" name="Group 55"/>
          <p:cNvGrpSpPr>
            <a:grpSpLocks/>
          </p:cNvGrpSpPr>
          <p:nvPr/>
        </p:nvGrpSpPr>
        <p:grpSpPr bwMode="auto">
          <a:xfrm>
            <a:off x="3276600" y="2057400"/>
            <a:ext cx="838200" cy="609600"/>
            <a:chOff x="864" y="1056"/>
            <a:chExt cx="528" cy="384"/>
          </a:xfrm>
        </p:grpSpPr>
        <p:sp>
          <p:nvSpPr>
            <p:cNvPr id="531512" name="AutoShape 56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13" name="Oval 57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14" name="Group 58"/>
          <p:cNvGrpSpPr>
            <a:grpSpLocks/>
          </p:cNvGrpSpPr>
          <p:nvPr/>
        </p:nvGrpSpPr>
        <p:grpSpPr bwMode="auto">
          <a:xfrm>
            <a:off x="3276600" y="3429000"/>
            <a:ext cx="838200" cy="609600"/>
            <a:chOff x="864" y="1056"/>
            <a:chExt cx="528" cy="384"/>
          </a:xfrm>
        </p:grpSpPr>
        <p:sp>
          <p:nvSpPr>
            <p:cNvPr id="531515" name="AutoShape 59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16" name="Oval 60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17" name="Group 61"/>
          <p:cNvGrpSpPr>
            <a:grpSpLocks/>
          </p:cNvGrpSpPr>
          <p:nvPr/>
        </p:nvGrpSpPr>
        <p:grpSpPr bwMode="auto">
          <a:xfrm>
            <a:off x="5562600" y="1905000"/>
            <a:ext cx="838200" cy="609600"/>
            <a:chOff x="864" y="1056"/>
            <a:chExt cx="528" cy="384"/>
          </a:xfrm>
        </p:grpSpPr>
        <p:sp>
          <p:nvSpPr>
            <p:cNvPr id="531518" name="AutoShape 62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19" name="Oval 63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20" name="Group 64"/>
          <p:cNvGrpSpPr>
            <a:grpSpLocks/>
          </p:cNvGrpSpPr>
          <p:nvPr/>
        </p:nvGrpSpPr>
        <p:grpSpPr bwMode="auto">
          <a:xfrm>
            <a:off x="5562600" y="3581400"/>
            <a:ext cx="838200" cy="609600"/>
            <a:chOff x="864" y="1056"/>
            <a:chExt cx="528" cy="384"/>
          </a:xfrm>
        </p:grpSpPr>
        <p:sp>
          <p:nvSpPr>
            <p:cNvPr id="531521" name="AutoShape 65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22" name="Oval 66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23" name="Group 67"/>
          <p:cNvGrpSpPr>
            <a:grpSpLocks/>
          </p:cNvGrpSpPr>
          <p:nvPr/>
        </p:nvGrpSpPr>
        <p:grpSpPr bwMode="auto">
          <a:xfrm>
            <a:off x="7010400" y="2057400"/>
            <a:ext cx="838200" cy="609600"/>
            <a:chOff x="864" y="1056"/>
            <a:chExt cx="528" cy="384"/>
          </a:xfrm>
        </p:grpSpPr>
        <p:sp>
          <p:nvSpPr>
            <p:cNvPr id="531524" name="AutoShape 68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25" name="Oval 69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1526" name="Group 70"/>
          <p:cNvGrpSpPr>
            <a:grpSpLocks/>
          </p:cNvGrpSpPr>
          <p:nvPr/>
        </p:nvGrpSpPr>
        <p:grpSpPr bwMode="auto">
          <a:xfrm>
            <a:off x="7010400" y="3429000"/>
            <a:ext cx="838200" cy="609600"/>
            <a:chOff x="864" y="1056"/>
            <a:chExt cx="528" cy="384"/>
          </a:xfrm>
        </p:grpSpPr>
        <p:sp>
          <p:nvSpPr>
            <p:cNvPr id="531527" name="AutoShape 71"/>
            <p:cNvSpPr>
              <a:spLocks noChangeArrowheads="1"/>
            </p:cNvSpPr>
            <p:nvPr/>
          </p:nvSpPr>
          <p:spPr bwMode="auto">
            <a:xfrm>
              <a:off x="864" y="105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1528" name="Oval 72"/>
            <p:cNvSpPr>
              <a:spLocks noChangeArrowheads="1"/>
            </p:cNvSpPr>
            <p:nvPr/>
          </p:nvSpPr>
          <p:spPr bwMode="auto">
            <a:xfrm>
              <a:off x="1296" y="120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1529" name="Line 73"/>
          <p:cNvSpPr>
            <a:spLocks noChangeShapeType="1"/>
          </p:cNvSpPr>
          <p:nvPr/>
        </p:nvSpPr>
        <p:spPr bwMode="auto">
          <a:xfrm>
            <a:off x="1524000" y="1600200"/>
            <a:ext cx="510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0" name="Line 74"/>
          <p:cNvSpPr>
            <a:spLocks noChangeShapeType="1"/>
          </p:cNvSpPr>
          <p:nvPr/>
        </p:nvSpPr>
        <p:spPr bwMode="auto">
          <a:xfrm>
            <a:off x="6629400" y="16002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1" name="Line 75"/>
          <p:cNvSpPr>
            <a:spLocks noChangeShapeType="1"/>
          </p:cNvSpPr>
          <p:nvPr/>
        </p:nvSpPr>
        <p:spPr bwMode="auto">
          <a:xfrm>
            <a:off x="1524000" y="20574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2" name="Line 76"/>
          <p:cNvSpPr>
            <a:spLocks noChangeShapeType="1"/>
          </p:cNvSpPr>
          <p:nvPr/>
        </p:nvSpPr>
        <p:spPr bwMode="auto">
          <a:xfrm>
            <a:off x="1524000" y="16002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3" name="Line 77"/>
          <p:cNvSpPr>
            <a:spLocks noChangeShapeType="1"/>
          </p:cNvSpPr>
          <p:nvPr/>
        </p:nvSpPr>
        <p:spPr bwMode="auto">
          <a:xfrm>
            <a:off x="6629400" y="3581400"/>
            <a:ext cx="0" cy="15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4" name="Line 78"/>
          <p:cNvSpPr>
            <a:spLocks noChangeShapeType="1"/>
          </p:cNvSpPr>
          <p:nvPr/>
        </p:nvSpPr>
        <p:spPr bwMode="auto">
          <a:xfrm>
            <a:off x="1676400" y="5105400"/>
            <a:ext cx="4953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5" name="Line 79"/>
          <p:cNvSpPr>
            <a:spLocks noChangeShapeType="1"/>
          </p:cNvSpPr>
          <p:nvPr/>
        </p:nvSpPr>
        <p:spPr bwMode="auto">
          <a:xfrm>
            <a:off x="1676400" y="4038600"/>
            <a:ext cx="0" cy="1066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6" name="Line 80"/>
          <p:cNvSpPr>
            <a:spLocks noChangeShapeType="1"/>
          </p:cNvSpPr>
          <p:nvPr/>
        </p:nvSpPr>
        <p:spPr bwMode="auto">
          <a:xfrm>
            <a:off x="1676400" y="4038600"/>
            <a:ext cx="15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37" name="Text Box 81"/>
          <p:cNvSpPr txBox="1">
            <a:spLocks noChangeArrowheads="1"/>
          </p:cNvSpPr>
          <p:nvPr/>
        </p:nvSpPr>
        <p:spPr bwMode="auto">
          <a:xfrm>
            <a:off x="6400800" y="21780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538" name="Text Box 82"/>
          <p:cNvSpPr txBox="1">
            <a:spLocks noChangeArrowheads="1"/>
          </p:cNvSpPr>
          <p:nvPr/>
        </p:nvSpPr>
        <p:spPr bwMode="auto">
          <a:xfrm>
            <a:off x="6400800" y="3244850"/>
            <a:ext cx="45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  <p:sp>
        <p:nvSpPr>
          <p:cNvPr id="531539" name="Text Box 83"/>
          <p:cNvSpPr txBox="1">
            <a:spLocks noChangeArrowheads="1"/>
          </p:cNvSpPr>
          <p:nvPr/>
        </p:nvSpPr>
        <p:spPr bwMode="auto">
          <a:xfrm>
            <a:off x="762000" y="5486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/>
              <a:t>Q(t+1) </a:t>
            </a:r>
            <a:r>
              <a:rPr lang="en-US" b="1" dirty="0"/>
              <a:t>= T</a:t>
            </a:r>
            <a:r>
              <a:rPr lang="en-US" b="1" dirty="0">
                <a:sym typeface="Symbol" charset="2"/>
              </a:rPr>
              <a:t></a:t>
            </a:r>
            <a:r>
              <a:rPr lang="en-US" b="1" dirty="0"/>
              <a:t> </a:t>
            </a:r>
            <a:r>
              <a:rPr lang="en-US" b="1" dirty="0" smtClean="0"/>
              <a:t>Q(t) </a:t>
            </a:r>
            <a:r>
              <a:rPr lang="en-US" b="1" dirty="0"/>
              <a:t>= </a:t>
            </a:r>
            <a:r>
              <a:rPr lang="en-US" b="1" dirty="0" smtClean="0"/>
              <a:t>TQ(t)’+T’Q(t) </a:t>
            </a:r>
            <a:r>
              <a:rPr lang="en-US" b="1" dirty="0"/>
              <a:t>= </a:t>
            </a:r>
            <a:r>
              <a:rPr lang="en-US" b="1" dirty="0" smtClean="0"/>
              <a:t>JQ(t)’ </a:t>
            </a:r>
            <a:r>
              <a:rPr lang="en-US" b="1" dirty="0"/>
              <a:t>+ </a:t>
            </a:r>
            <a:r>
              <a:rPr lang="en-US" b="1" dirty="0" smtClean="0"/>
              <a:t>K’Q(t)</a:t>
            </a:r>
            <a:endParaRPr lang="en-US" b="1" dirty="0"/>
          </a:p>
        </p:txBody>
      </p:sp>
      <p:sp>
        <p:nvSpPr>
          <p:cNvPr id="531540" name="Line 84"/>
          <p:cNvSpPr>
            <a:spLocks noChangeShapeType="1"/>
          </p:cNvSpPr>
          <p:nvPr/>
        </p:nvSpPr>
        <p:spPr bwMode="auto">
          <a:xfrm flipV="1">
            <a:off x="1143000" y="2209800"/>
            <a:ext cx="0" cy="1676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1541" name="Text Box 85"/>
          <p:cNvSpPr txBox="1">
            <a:spLocks noChangeArrowheads="1"/>
          </p:cNvSpPr>
          <p:nvPr/>
        </p:nvSpPr>
        <p:spPr bwMode="auto">
          <a:xfrm>
            <a:off x="914400" y="1873250"/>
            <a:ext cx="533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•</a:t>
            </a:r>
            <a:endParaRPr lang="en-US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6372-FF2A-489C-B858-798B335672AA}" type="slidenum">
              <a:rPr lang="en-US"/>
              <a:pPr/>
              <a:t>4</a:t>
            </a:fld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Sequential System</a:t>
            </a:r>
          </a:p>
        </p:txBody>
      </p:sp>
      <p:grpSp>
        <p:nvGrpSpPr>
          <p:cNvPr id="500762" name="Group 26"/>
          <p:cNvGrpSpPr>
            <a:grpSpLocks/>
          </p:cNvGrpSpPr>
          <p:nvPr/>
        </p:nvGrpSpPr>
        <p:grpSpPr bwMode="auto">
          <a:xfrm>
            <a:off x="1219200" y="1447800"/>
            <a:ext cx="6781800" cy="2514600"/>
            <a:chOff x="768" y="912"/>
            <a:chExt cx="4272" cy="1584"/>
          </a:xfrm>
        </p:grpSpPr>
        <p:sp>
          <p:nvSpPr>
            <p:cNvPr id="500739" name="Rectangle 3"/>
            <p:cNvSpPr>
              <a:spLocks noChangeArrowheads="1"/>
            </p:cNvSpPr>
            <p:nvPr/>
          </p:nvSpPr>
          <p:spPr bwMode="auto">
            <a:xfrm>
              <a:off x="1968" y="912"/>
              <a:ext cx="1728" cy="528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0" name="Rectangle 4"/>
            <p:cNvSpPr>
              <a:spLocks noChangeArrowheads="1"/>
            </p:cNvSpPr>
            <p:nvPr/>
          </p:nvSpPr>
          <p:spPr bwMode="auto">
            <a:xfrm>
              <a:off x="2256" y="1536"/>
              <a:ext cx="1152" cy="48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2" name="Text Box 6"/>
            <p:cNvSpPr txBox="1">
              <a:spLocks noChangeArrowheads="1"/>
            </p:cNvSpPr>
            <p:nvPr/>
          </p:nvSpPr>
          <p:spPr bwMode="auto">
            <a:xfrm>
              <a:off x="2112" y="912"/>
              <a:ext cx="144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Combinational Logic</a:t>
              </a:r>
            </a:p>
          </p:txBody>
        </p:sp>
        <p:sp>
          <p:nvSpPr>
            <p:cNvPr id="500743" name="Text Box 7"/>
            <p:cNvSpPr txBox="1">
              <a:spLocks noChangeArrowheads="1"/>
            </p:cNvSpPr>
            <p:nvPr/>
          </p:nvSpPr>
          <p:spPr bwMode="auto">
            <a:xfrm>
              <a:off x="2256" y="1632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Memory</a:t>
              </a:r>
            </a:p>
          </p:txBody>
        </p:sp>
        <p:sp>
          <p:nvSpPr>
            <p:cNvPr id="500744" name="Line 8"/>
            <p:cNvSpPr>
              <a:spLocks noChangeShapeType="1"/>
            </p:cNvSpPr>
            <p:nvPr/>
          </p:nvSpPr>
          <p:spPr bwMode="auto">
            <a:xfrm>
              <a:off x="1488" y="10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5" name="Line 9"/>
            <p:cNvSpPr>
              <a:spLocks noChangeShapeType="1"/>
            </p:cNvSpPr>
            <p:nvPr/>
          </p:nvSpPr>
          <p:spPr bwMode="auto">
            <a:xfrm>
              <a:off x="1680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6" name="Line 10"/>
            <p:cNvSpPr>
              <a:spLocks noChangeShapeType="1"/>
            </p:cNvSpPr>
            <p:nvPr/>
          </p:nvSpPr>
          <p:spPr bwMode="auto">
            <a:xfrm>
              <a:off x="1680" y="177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1680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3696" y="129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49" name="Line 13"/>
            <p:cNvSpPr>
              <a:spLocks noChangeShapeType="1"/>
            </p:cNvSpPr>
            <p:nvPr/>
          </p:nvSpPr>
          <p:spPr bwMode="auto">
            <a:xfrm>
              <a:off x="3984" y="1296"/>
              <a:ext cx="0" cy="4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0" name="Line 14"/>
            <p:cNvSpPr>
              <a:spLocks noChangeShapeType="1"/>
            </p:cNvSpPr>
            <p:nvPr/>
          </p:nvSpPr>
          <p:spPr bwMode="auto">
            <a:xfrm>
              <a:off x="3408" y="1776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1" name="Line 15"/>
            <p:cNvSpPr>
              <a:spLocks noChangeShapeType="1"/>
            </p:cNvSpPr>
            <p:nvPr/>
          </p:nvSpPr>
          <p:spPr bwMode="auto">
            <a:xfrm>
              <a:off x="3696" y="10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0752" name="Text Box 16"/>
            <p:cNvSpPr txBox="1">
              <a:spLocks noChangeArrowheads="1"/>
            </p:cNvSpPr>
            <p:nvPr/>
          </p:nvSpPr>
          <p:spPr bwMode="auto">
            <a:xfrm>
              <a:off x="864" y="91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Inputs</a:t>
              </a:r>
            </a:p>
          </p:txBody>
        </p:sp>
        <p:sp>
          <p:nvSpPr>
            <p:cNvPr id="500753" name="Text Box 17"/>
            <p:cNvSpPr txBox="1">
              <a:spLocks noChangeArrowheads="1"/>
            </p:cNvSpPr>
            <p:nvPr/>
          </p:nvSpPr>
          <p:spPr bwMode="auto">
            <a:xfrm>
              <a:off x="4176" y="912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Outputs</a:t>
              </a:r>
            </a:p>
          </p:txBody>
        </p:sp>
        <p:sp>
          <p:nvSpPr>
            <p:cNvPr id="500754" name="Text Box 18"/>
            <p:cNvSpPr txBox="1">
              <a:spLocks noChangeArrowheads="1"/>
            </p:cNvSpPr>
            <p:nvPr/>
          </p:nvSpPr>
          <p:spPr bwMode="auto">
            <a:xfrm>
              <a:off x="3984" y="1296"/>
              <a:ext cx="6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Next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500755" name="Text Box 19"/>
            <p:cNvSpPr txBox="1">
              <a:spLocks noChangeArrowheads="1"/>
            </p:cNvSpPr>
            <p:nvPr/>
          </p:nvSpPr>
          <p:spPr bwMode="auto">
            <a:xfrm>
              <a:off x="768" y="1296"/>
              <a:ext cx="10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Present</a:t>
              </a:r>
              <a:br>
                <a:rPr lang="en-US"/>
              </a:br>
              <a:r>
                <a:rPr lang="en-US"/>
                <a:t>state</a:t>
              </a:r>
            </a:p>
          </p:txBody>
        </p:sp>
        <p:sp>
          <p:nvSpPr>
            <p:cNvPr id="500757" name="Text Box 21"/>
            <p:cNvSpPr txBox="1">
              <a:spLocks noChangeArrowheads="1"/>
            </p:cNvSpPr>
            <p:nvPr/>
          </p:nvSpPr>
          <p:spPr bwMode="auto">
            <a:xfrm>
              <a:off x="2400" y="220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Clock</a:t>
              </a:r>
            </a:p>
          </p:txBody>
        </p:sp>
        <p:sp>
          <p:nvSpPr>
            <p:cNvPr id="500758" name="Line 22"/>
            <p:cNvSpPr>
              <a:spLocks noChangeShapeType="1"/>
            </p:cNvSpPr>
            <p:nvPr/>
          </p:nvSpPr>
          <p:spPr bwMode="auto">
            <a:xfrm>
              <a:off x="2832" y="2016"/>
              <a:ext cx="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0761" name="Text Box 25"/>
          <p:cNvSpPr txBox="1">
            <a:spLocks noChangeArrowheads="1"/>
          </p:cNvSpPr>
          <p:nvPr/>
        </p:nvSpPr>
        <p:spPr bwMode="auto">
          <a:xfrm>
            <a:off x="1295400" y="3962400"/>
            <a:ext cx="6858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Combinational logic is a function of the system inputs and the contents of the memory.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Outputs of combinational logic are the system outputs and signals to update the memory.</a:t>
            </a:r>
          </a:p>
          <a:p>
            <a:pPr>
              <a:spcBef>
                <a:spcPct val="50000"/>
              </a:spcBef>
            </a:pPr>
            <a:r>
              <a:rPr lang="en-US" sz="2000" b="1"/>
              <a:t>The state changes only at discrete instants of time, typically synchronous to the clock signal.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3873E-82D9-4F64-B3EC-3DAFF30FD290}" type="slidenum">
              <a:rPr lang="en-US"/>
              <a:pPr/>
              <a:t>5</a:t>
            </a:fld>
            <a:endParaRPr lang="en-US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Binary Storage Devices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Latch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Static device, no clock involved.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Output changes immediately whenever the input changes.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for temporary (buffer) storage.</a:t>
            </a:r>
          </a:p>
          <a:p>
            <a:pPr>
              <a:lnSpc>
                <a:spcPct val="90000"/>
              </a:lnSpc>
            </a:pPr>
            <a:r>
              <a:rPr lang="en-US" sz="2800"/>
              <a:t>Flip flop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Clocked device.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Output changes shortly after a clock transition </a:t>
            </a:r>
            <a:br>
              <a:rPr lang="en-US" sz="2400"/>
            </a:br>
            <a:r>
              <a:rPr lang="en-US" sz="2400"/>
              <a:t>(at the edge of the clock).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Two outputs Q and Q</a:t>
            </a:r>
            <a:r>
              <a:rPr lang="en-US" sz="2400" b="1"/>
              <a:t>’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(bit stored and its complement).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269AA-8F52-4F4D-A9B3-E95048C9B570}" type="slidenum">
              <a:rPr lang="en-US"/>
              <a:pPr/>
              <a:t>6</a:t>
            </a:fld>
            <a:endParaRPr lang="en-US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 Latch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953000"/>
          </a:xfrm>
        </p:spPr>
        <p:txBody>
          <a:bodyPr/>
          <a:lstStyle/>
          <a:p>
            <a:r>
              <a:rPr lang="en-US" sz="2000"/>
              <a:t>A latch is a binary storage device with </a:t>
            </a:r>
            <a:r>
              <a:rPr lang="en-US" sz="2000">
                <a:solidFill>
                  <a:schemeClr val="hlink"/>
                </a:solidFill>
              </a:rPr>
              <a:t>feedback</a:t>
            </a:r>
            <a:r>
              <a:rPr lang="en-US" sz="2000"/>
              <a:t> -- the output of each gate is connected to the input of the other gate.</a:t>
            </a:r>
            <a:br>
              <a:rPr lang="en-US" sz="2000"/>
            </a:br>
            <a:r>
              <a:rPr lang="en-US" sz="2000"/>
              <a:t>P = (S+Q)</a:t>
            </a:r>
            <a:r>
              <a:rPr lang="en-US" sz="2000" b="1"/>
              <a:t>’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 = (R+P)</a:t>
            </a:r>
            <a:r>
              <a:rPr lang="en-US" sz="2000" b="1"/>
              <a:t>’</a:t>
            </a:r>
          </a:p>
          <a:p>
            <a:r>
              <a:rPr lang="en-US" sz="2000"/>
              <a:t>S=1, R=0 -- 1 is stored in Q -- </a:t>
            </a:r>
            <a:r>
              <a:rPr lang="en-US" sz="2000">
                <a:solidFill>
                  <a:schemeClr val="hlink"/>
                </a:solidFill>
              </a:rPr>
              <a:t>S (</a:t>
            </a:r>
            <a:r>
              <a:rPr lang="en-US" sz="2000" i="1">
                <a:solidFill>
                  <a:schemeClr val="hlink"/>
                </a:solidFill>
              </a:rPr>
              <a:t>set)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P = (1+Q)</a:t>
            </a:r>
            <a:r>
              <a:rPr lang="en-US" sz="2000" b="1"/>
              <a:t>’ </a:t>
            </a:r>
            <a:r>
              <a:rPr lang="en-US" sz="2000"/>
              <a:t>= 1</a:t>
            </a:r>
            <a:r>
              <a:rPr lang="en-US" sz="2000" b="1"/>
              <a:t>’</a:t>
            </a:r>
            <a:r>
              <a:rPr lang="en-US" sz="2000"/>
              <a:t> = 0</a:t>
            </a:r>
            <a:br>
              <a:rPr lang="en-US" sz="2000"/>
            </a:br>
            <a:r>
              <a:rPr lang="en-US" sz="2000"/>
              <a:t>Q = (0+0)</a:t>
            </a:r>
            <a:r>
              <a:rPr lang="en-US" sz="2000" b="1"/>
              <a:t>’</a:t>
            </a:r>
            <a:r>
              <a:rPr lang="en-US" sz="2000"/>
              <a:t> = 0</a:t>
            </a:r>
            <a:r>
              <a:rPr lang="en-US" sz="2000" b="1"/>
              <a:t>’</a:t>
            </a:r>
            <a:r>
              <a:rPr lang="en-US" sz="2000"/>
              <a:t> = 1</a:t>
            </a:r>
          </a:p>
          <a:p>
            <a:r>
              <a:rPr lang="en-US" sz="2000"/>
              <a:t>S=0, R=1 -- 0 is stored in Q -- </a:t>
            </a:r>
            <a:r>
              <a:rPr lang="en-US" sz="2000">
                <a:solidFill>
                  <a:schemeClr val="hlink"/>
                </a:solidFill>
              </a:rPr>
              <a:t>R (</a:t>
            </a:r>
            <a:r>
              <a:rPr lang="en-US" sz="2000" i="1">
                <a:solidFill>
                  <a:schemeClr val="hlink"/>
                </a:solidFill>
              </a:rPr>
              <a:t>reset)</a:t>
            </a:r>
            <a:r>
              <a:rPr lang="en-US" sz="2000"/>
              <a:t/>
            </a:r>
            <a:br>
              <a:rPr lang="en-US" sz="2000"/>
            </a:br>
            <a:r>
              <a:rPr lang="en-US" sz="2000"/>
              <a:t>Q = (1+P)</a:t>
            </a:r>
            <a:r>
              <a:rPr lang="en-US" sz="2000" b="1"/>
              <a:t>’ </a:t>
            </a:r>
            <a:r>
              <a:rPr lang="en-US" sz="2000"/>
              <a:t>= 1</a:t>
            </a:r>
            <a:r>
              <a:rPr lang="en-US" sz="2000" b="1"/>
              <a:t>’</a:t>
            </a:r>
            <a:r>
              <a:rPr lang="en-US" sz="2000"/>
              <a:t> = 0</a:t>
            </a:r>
            <a:br>
              <a:rPr lang="en-US" sz="2000"/>
            </a:br>
            <a:r>
              <a:rPr lang="en-US" sz="2000"/>
              <a:t>P = (0+0)</a:t>
            </a:r>
            <a:r>
              <a:rPr lang="en-US" sz="2000" b="1"/>
              <a:t>’</a:t>
            </a:r>
            <a:r>
              <a:rPr lang="en-US" sz="2000"/>
              <a:t> = 0</a:t>
            </a:r>
            <a:r>
              <a:rPr lang="en-US" sz="2000" b="1"/>
              <a:t>’</a:t>
            </a:r>
            <a:r>
              <a:rPr lang="en-US" sz="2000"/>
              <a:t> = 1</a:t>
            </a:r>
            <a:endParaRPr lang="en-US" sz="2000" b="1"/>
          </a:p>
          <a:p>
            <a:r>
              <a:rPr lang="en-US" sz="2000"/>
              <a:t>S=R=0 -- normal storage state</a:t>
            </a:r>
            <a:br>
              <a:rPr lang="en-US" sz="2000"/>
            </a:br>
            <a:r>
              <a:rPr lang="en-US" sz="2000"/>
              <a:t>P = Q</a:t>
            </a:r>
            <a:r>
              <a:rPr lang="en-US" sz="2000" b="1"/>
              <a:t>’</a:t>
            </a:r>
            <a:r>
              <a:rPr lang="en-US" sz="2000"/>
              <a:t> (Therefore, </a:t>
            </a:r>
            <a:r>
              <a:rPr lang="en-US" sz="2000">
                <a:solidFill>
                  <a:schemeClr val="hlink"/>
                </a:solidFill>
              </a:rPr>
              <a:t>P is labeled as Q</a:t>
            </a:r>
            <a:r>
              <a:rPr lang="en-US" sz="2000" b="1">
                <a:solidFill>
                  <a:schemeClr val="hlink"/>
                </a:solidFill>
              </a:rPr>
              <a:t>’</a:t>
            </a:r>
            <a:r>
              <a:rPr lang="en-US" sz="2000"/>
              <a:t>)</a:t>
            </a:r>
            <a:r>
              <a:rPr lang="en-US" sz="2000" b="1"/>
              <a:t/>
            </a:r>
            <a:br>
              <a:rPr lang="en-US" sz="2000" b="1"/>
            </a:br>
            <a:r>
              <a:rPr lang="en-US" sz="2000"/>
              <a:t>Q = P</a:t>
            </a:r>
            <a:r>
              <a:rPr lang="en-US" sz="2000" b="1"/>
              <a:t>’</a:t>
            </a:r>
          </a:p>
          <a:p>
            <a:r>
              <a:rPr lang="en-US" sz="2000"/>
              <a:t>S=R=1 -- undefined</a:t>
            </a:r>
            <a:br>
              <a:rPr lang="en-US" sz="2000"/>
            </a:br>
            <a:r>
              <a:rPr lang="en-US" sz="2000"/>
              <a:t>Unpredictable next state (race condition) when S=R=0</a:t>
            </a:r>
          </a:p>
        </p:txBody>
      </p:sp>
      <p:grpSp>
        <p:nvGrpSpPr>
          <p:cNvPr id="507934" name="Group 30"/>
          <p:cNvGrpSpPr>
            <a:grpSpLocks/>
          </p:cNvGrpSpPr>
          <p:nvPr/>
        </p:nvGrpSpPr>
        <p:grpSpPr bwMode="auto">
          <a:xfrm>
            <a:off x="5943600" y="1965325"/>
            <a:ext cx="3048000" cy="2073275"/>
            <a:chOff x="3648" y="1440"/>
            <a:chExt cx="1920" cy="1306"/>
          </a:xfrm>
        </p:grpSpPr>
        <p:grpSp>
          <p:nvGrpSpPr>
            <p:cNvPr id="507908" name="Group 4"/>
            <p:cNvGrpSpPr>
              <a:grpSpLocks/>
            </p:cNvGrpSpPr>
            <p:nvPr/>
          </p:nvGrpSpPr>
          <p:grpSpPr bwMode="auto">
            <a:xfrm>
              <a:off x="3648" y="1440"/>
              <a:ext cx="1584" cy="1306"/>
              <a:chOff x="3360" y="1248"/>
              <a:chExt cx="1584" cy="1306"/>
            </a:xfrm>
          </p:grpSpPr>
          <p:sp>
            <p:nvSpPr>
              <p:cNvPr id="507909" name="Oval 5"/>
              <p:cNvSpPr>
                <a:spLocks noChangeArrowheads="1"/>
              </p:cNvSpPr>
              <p:nvPr/>
            </p:nvSpPr>
            <p:spPr bwMode="auto">
              <a:xfrm>
                <a:off x="4272" y="1440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07910" name="Group 6"/>
              <p:cNvGrpSpPr>
                <a:grpSpLocks/>
              </p:cNvGrpSpPr>
              <p:nvPr/>
            </p:nvGrpSpPr>
            <p:grpSpPr bwMode="auto">
              <a:xfrm>
                <a:off x="3840" y="1296"/>
                <a:ext cx="432" cy="384"/>
                <a:chOff x="4032" y="2496"/>
                <a:chExt cx="432" cy="384"/>
              </a:xfrm>
            </p:grpSpPr>
            <p:sp>
              <p:nvSpPr>
                <p:cNvPr id="507911" name="Freeform 7"/>
                <p:cNvSpPr>
                  <a:spLocks/>
                </p:cNvSpPr>
                <p:nvPr/>
              </p:nvSpPr>
              <p:spPr bwMode="auto">
                <a:xfrm>
                  <a:off x="4032" y="2496"/>
                  <a:ext cx="48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336"/>
                    </a:cxn>
                    <a:cxn ang="0">
                      <a:pos x="0" y="720"/>
                    </a:cxn>
                  </a:cxnLst>
                  <a:rect l="0" t="0" r="r" b="b"/>
                  <a:pathLst>
                    <a:path w="144" h="720">
                      <a:moveTo>
                        <a:pt x="0" y="0"/>
                      </a:moveTo>
                      <a:cubicBezTo>
                        <a:pt x="72" y="108"/>
                        <a:pt x="144" y="216"/>
                        <a:pt x="144" y="336"/>
                      </a:cubicBezTo>
                      <a:cubicBezTo>
                        <a:pt x="144" y="456"/>
                        <a:pt x="32" y="648"/>
                        <a:pt x="0" y="720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12" name="Freeform 8"/>
                <p:cNvSpPr>
                  <a:spLocks/>
                </p:cNvSpPr>
                <p:nvPr/>
              </p:nvSpPr>
              <p:spPr bwMode="auto">
                <a:xfrm>
                  <a:off x="4032" y="2496"/>
                  <a:ext cx="432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20" y="192"/>
                    </a:cxn>
                    <a:cxn ang="0">
                      <a:pos x="1008" y="432"/>
                    </a:cxn>
                  </a:cxnLst>
                  <a:rect l="0" t="0" r="r" b="b"/>
                  <a:pathLst>
                    <a:path w="1008" h="432">
                      <a:moveTo>
                        <a:pt x="0" y="0"/>
                      </a:moveTo>
                      <a:cubicBezTo>
                        <a:pt x="276" y="60"/>
                        <a:pt x="552" y="120"/>
                        <a:pt x="720" y="192"/>
                      </a:cubicBezTo>
                      <a:cubicBezTo>
                        <a:pt x="888" y="264"/>
                        <a:pt x="948" y="348"/>
                        <a:pt x="1008" y="432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13" name="Freeform 9"/>
                <p:cNvSpPr>
                  <a:spLocks/>
                </p:cNvSpPr>
                <p:nvPr/>
              </p:nvSpPr>
              <p:spPr bwMode="auto">
                <a:xfrm flipV="1">
                  <a:off x="4032" y="2688"/>
                  <a:ext cx="432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20" y="192"/>
                    </a:cxn>
                    <a:cxn ang="0">
                      <a:pos x="1008" y="432"/>
                    </a:cxn>
                  </a:cxnLst>
                  <a:rect l="0" t="0" r="r" b="b"/>
                  <a:pathLst>
                    <a:path w="1008" h="432">
                      <a:moveTo>
                        <a:pt x="0" y="0"/>
                      </a:moveTo>
                      <a:cubicBezTo>
                        <a:pt x="276" y="60"/>
                        <a:pt x="552" y="120"/>
                        <a:pt x="720" y="192"/>
                      </a:cubicBezTo>
                      <a:cubicBezTo>
                        <a:pt x="888" y="264"/>
                        <a:pt x="948" y="348"/>
                        <a:pt x="1008" y="432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7914" name="Line 10"/>
              <p:cNvSpPr>
                <a:spLocks noChangeShapeType="1"/>
              </p:cNvSpPr>
              <p:nvPr/>
            </p:nvSpPr>
            <p:spPr bwMode="auto">
              <a:xfrm>
                <a:off x="4368" y="148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15" name="Oval 11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07916" name="Group 12"/>
              <p:cNvGrpSpPr>
                <a:grpSpLocks/>
              </p:cNvGrpSpPr>
              <p:nvPr/>
            </p:nvGrpSpPr>
            <p:grpSpPr bwMode="auto">
              <a:xfrm>
                <a:off x="3840" y="2160"/>
                <a:ext cx="432" cy="384"/>
                <a:chOff x="4032" y="2496"/>
                <a:chExt cx="432" cy="384"/>
              </a:xfrm>
            </p:grpSpPr>
            <p:sp>
              <p:nvSpPr>
                <p:cNvPr id="507917" name="Freeform 13"/>
                <p:cNvSpPr>
                  <a:spLocks/>
                </p:cNvSpPr>
                <p:nvPr/>
              </p:nvSpPr>
              <p:spPr bwMode="auto">
                <a:xfrm>
                  <a:off x="4032" y="2496"/>
                  <a:ext cx="48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336"/>
                    </a:cxn>
                    <a:cxn ang="0">
                      <a:pos x="0" y="720"/>
                    </a:cxn>
                  </a:cxnLst>
                  <a:rect l="0" t="0" r="r" b="b"/>
                  <a:pathLst>
                    <a:path w="144" h="720">
                      <a:moveTo>
                        <a:pt x="0" y="0"/>
                      </a:moveTo>
                      <a:cubicBezTo>
                        <a:pt x="72" y="108"/>
                        <a:pt x="144" y="216"/>
                        <a:pt x="144" y="336"/>
                      </a:cubicBezTo>
                      <a:cubicBezTo>
                        <a:pt x="144" y="456"/>
                        <a:pt x="32" y="648"/>
                        <a:pt x="0" y="720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18" name="Freeform 14"/>
                <p:cNvSpPr>
                  <a:spLocks/>
                </p:cNvSpPr>
                <p:nvPr/>
              </p:nvSpPr>
              <p:spPr bwMode="auto">
                <a:xfrm>
                  <a:off x="4032" y="2496"/>
                  <a:ext cx="432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20" y="192"/>
                    </a:cxn>
                    <a:cxn ang="0">
                      <a:pos x="1008" y="432"/>
                    </a:cxn>
                  </a:cxnLst>
                  <a:rect l="0" t="0" r="r" b="b"/>
                  <a:pathLst>
                    <a:path w="1008" h="432">
                      <a:moveTo>
                        <a:pt x="0" y="0"/>
                      </a:moveTo>
                      <a:cubicBezTo>
                        <a:pt x="276" y="60"/>
                        <a:pt x="552" y="120"/>
                        <a:pt x="720" y="192"/>
                      </a:cubicBezTo>
                      <a:cubicBezTo>
                        <a:pt x="888" y="264"/>
                        <a:pt x="948" y="348"/>
                        <a:pt x="1008" y="432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919" name="Freeform 15"/>
                <p:cNvSpPr>
                  <a:spLocks/>
                </p:cNvSpPr>
                <p:nvPr/>
              </p:nvSpPr>
              <p:spPr bwMode="auto">
                <a:xfrm flipV="1">
                  <a:off x="4032" y="2688"/>
                  <a:ext cx="432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20" y="192"/>
                    </a:cxn>
                    <a:cxn ang="0">
                      <a:pos x="1008" y="432"/>
                    </a:cxn>
                  </a:cxnLst>
                  <a:rect l="0" t="0" r="r" b="b"/>
                  <a:pathLst>
                    <a:path w="1008" h="432">
                      <a:moveTo>
                        <a:pt x="0" y="0"/>
                      </a:moveTo>
                      <a:cubicBezTo>
                        <a:pt x="276" y="60"/>
                        <a:pt x="552" y="120"/>
                        <a:pt x="720" y="192"/>
                      </a:cubicBezTo>
                      <a:cubicBezTo>
                        <a:pt x="888" y="264"/>
                        <a:pt x="948" y="348"/>
                        <a:pt x="1008" y="432"/>
                      </a:cubicBezTo>
                    </a:path>
                  </a:pathLst>
                </a:cu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7920" name="Line 16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21" name="Line 17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22" name="Line 18"/>
              <p:cNvSpPr>
                <a:spLocks noChangeShapeType="1"/>
              </p:cNvSpPr>
              <p:nvPr/>
            </p:nvSpPr>
            <p:spPr bwMode="auto">
              <a:xfrm>
                <a:off x="3600" y="13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23" name="Line 19"/>
              <p:cNvSpPr>
                <a:spLocks noChangeShapeType="1"/>
              </p:cNvSpPr>
              <p:nvPr/>
            </p:nvSpPr>
            <p:spPr bwMode="auto">
              <a:xfrm>
                <a:off x="3648" y="2256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24" name="Line 20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25" name="Line 21"/>
              <p:cNvSpPr>
                <a:spLocks noChangeShapeType="1"/>
              </p:cNvSpPr>
              <p:nvPr/>
            </p:nvSpPr>
            <p:spPr bwMode="auto">
              <a:xfrm flipV="1">
                <a:off x="3648" y="1488"/>
                <a:ext cx="912" cy="76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26" name="Line 22"/>
              <p:cNvSpPr>
                <a:spLocks noChangeShapeType="1"/>
              </p:cNvSpPr>
              <p:nvPr/>
            </p:nvSpPr>
            <p:spPr bwMode="auto">
              <a:xfrm>
                <a:off x="3648" y="1584"/>
                <a:ext cx="912" cy="76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927" name="Text Box 23"/>
              <p:cNvSpPr txBox="1">
                <a:spLocks noChangeArrowheads="1"/>
              </p:cNvSpPr>
              <p:nvPr/>
            </p:nvSpPr>
            <p:spPr bwMode="auto">
              <a:xfrm>
                <a:off x="4416" y="1276"/>
                <a:ext cx="28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600"/>
                  <a:t>•</a:t>
                </a:r>
                <a:endParaRPr lang="en-US" sz="3200"/>
              </a:p>
            </p:txBody>
          </p:sp>
          <p:sp>
            <p:nvSpPr>
              <p:cNvPr id="507928" name="Text Box 24"/>
              <p:cNvSpPr txBox="1">
                <a:spLocks noChangeArrowheads="1"/>
              </p:cNvSpPr>
              <p:nvPr/>
            </p:nvSpPr>
            <p:spPr bwMode="auto">
              <a:xfrm>
                <a:off x="4416" y="2140"/>
                <a:ext cx="288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3600"/>
                  <a:t>•</a:t>
                </a:r>
                <a:endParaRPr lang="en-US" sz="3200"/>
              </a:p>
            </p:txBody>
          </p:sp>
          <p:sp>
            <p:nvSpPr>
              <p:cNvPr id="507929" name="Text Box 25"/>
              <p:cNvSpPr txBox="1">
                <a:spLocks noChangeArrowheads="1"/>
              </p:cNvSpPr>
              <p:nvPr/>
            </p:nvSpPr>
            <p:spPr bwMode="auto">
              <a:xfrm>
                <a:off x="3360" y="124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S</a:t>
                </a:r>
                <a:endParaRPr lang="en-US"/>
              </a:p>
            </p:txBody>
          </p:sp>
          <p:sp>
            <p:nvSpPr>
              <p:cNvPr id="507930" name="Text Box 26"/>
              <p:cNvSpPr txBox="1">
                <a:spLocks noChangeArrowheads="1"/>
              </p:cNvSpPr>
              <p:nvPr/>
            </p:nvSpPr>
            <p:spPr bwMode="auto">
              <a:xfrm>
                <a:off x="3360" y="2304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R</a:t>
                </a:r>
                <a:endParaRPr lang="en-US"/>
              </a:p>
            </p:txBody>
          </p:sp>
          <p:sp>
            <p:nvSpPr>
              <p:cNvPr id="507931" name="Text Box 27"/>
              <p:cNvSpPr txBox="1">
                <a:spLocks noChangeArrowheads="1"/>
              </p:cNvSpPr>
              <p:nvPr/>
            </p:nvSpPr>
            <p:spPr bwMode="auto">
              <a:xfrm>
                <a:off x="4656" y="1344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P</a:t>
                </a:r>
                <a:endParaRPr lang="en-US"/>
              </a:p>
            </p:txBody>
          </p:sp>
          <p:sp>
            <p:nvSpPr>
              <p:cNvPr id="507932" name="Text Box 28"/>
              <p:cNvSpPr txBox="1">
                <a:spLocks noChangeArrowheads="1"/>
              </p:cNvSpPr>
              <p:nvPr/>
            </p:nvSpPr>
            <p:spPr bwMode="auto">
              <a:xfrm>
                <a:off x="4656" y="2198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b="1"/>
                  <a:t>Q</a:t>
                </a:r>
                <a:endParaRPr lang="en-US"/>
              </a:p>
            </p:txBody>
          </p:sp>
        </p:grpSp>
        <p:sp>
          <p:nvSpPr>
            <p:cNvPr id="507933" name="Text Box 29"/>
            <p:cNvSpPr txBox="1">
              <a:spLocks noChangeArrowheads="1"/>
            </p:cNvSpPr>
            <p:nvPr/>
          </p:nvSpPr>
          <p:spPr bwMode="auto">
            <a:xfrm>
              <a:off x="5136" y="1536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(Q’)</a:t>
              </a:r>
              <a:endParaRPr lang="en-US"/>
            </a:p>
          </p:txBody>
        </p:sp>
      </p:grpSp>
      <p:graphicFrame>
        <p:nvGraphicFramePr>
          <p:cNvPr id="508034" name="Group 130"/>
          <p:cNvGraphicFramePr>
            <a:graphicFrameLocks noGrp="1"/>
          </p:cNvGraphicFramePr>
          <p:nvPr/>
        </p:nvGraphicFramePr>
        <p:xfrm>
          <a:off x="6019800" y="4143375"/>
          <a:ext cx="2895600" cy="1645920"/>
        </p:xfrm>
        <a:graphic>
          <a:graphicData uri="http://schemas.openxmlformats.org/drawingml/2006/table">
            <a:tbl>
              <a:tblPr/>
              <a:tblGrid>
                <a:gridCol w="381000"/>
                <a:gridCol w="381000"/>
                <a:gridCol w="381000"/>
                <a:gridCol w="457200"/>
                <a:gridCol w="1295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’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Reset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Undefined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8AF2D-67C8-4D47-98FB-E1BE6987E1F7}" type="slidenum">
              <a:rPr lang="en-US"/>
              <a:pPr/>
              <a:t>7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Waveform of SR Latch</a:t>
            </a:r>
          </a:p>
        </p:txBody>
      </p:sp>
      <p:sp>
        <p:nvSpPr>
          <p:cNvPr id="510986" name="Line 10"/>
          <p:cNvSpPr>
            <a:spLocks noChangeShapeType="1"/>
          </p:cNvSpPr>
          <p:nvPr/>
        </p:nvSpPr>
        <p:spPr bwMode="auto">
          <a:xfrm>
            <a:off x="1371600" y="16764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87" name="Line 11"/>
          <p:cNvSpPr>
            <a:spLocks noChangeShapeType="1"/>
          </p:cNvSpPr>
          <p:nvPr/>
        </p:nvSpPr>
        <p:spPr bwMode="auto">
          <a:xfrm>
            <a:off x="2590800" y="19812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88" name="Line 12"/>
          <p:cNvSpPr>
            <a:spLocks noChangeShapeType="1"/>
          </p:cNvSpPr>
          <p:nvPr/>
        </p:nvSpPr>
        <p:spPr bwMode="auto">
          <a:xfrm>
            <a:off x="3810000" y="16764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89" name="Line 13"/>
          <p:cNvSpPr>
            <a:spLocks noChangeShapeType="1"/>
          </p:cNvSpPr>
          <p:nvPr/>
        </p:nvSpPr>
        <p:spPr bwMode="auto">
          <a:xfrm>
            <a:off x="5029200" y="19812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0" name="Line 14"/>
          <p:cNvSpPr>
            <a:spLocks noChangeShapeType="1"/>
          </p:cNvSpPr>
          <p:nvPr/>
        </p:nvSpPr>
        <p:spPr bwMode="auto">
          <a:xfrm>
            <a:off x="6248400" y="16764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1" name="Line 15"/>
          <p:cNvSpPr>
            <a:spLocks noChangeShapeType="1"/>
          </p:cNvSpPr>
          <p:nvPr/>
        </p:nvSpPr>
        <p:spPr bwMode="auto">
          <a:xfrm>
            <a:off x="7467600" y="1981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2" name="Line 16"/>
          <p:cNvSpPr>
            <a:spLocks noChangeShapeType="1"/>
          </p:cNvSpPr>
          <p:nvPr/>
        </p:nvSpPr>
        <p:spPr bwMode="auto">
          <a:xfrm>
            <a:off x="3200400" y="22860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3" name="Line 17"/>
          <p:cNvSpPr>
            <a:spLocks noChangeShapeType="1"/>
          </p:cNvSpPr>
          <p:nvPr/>
        </p:nvSpPr>
        <p:spPr bwMode="auto">
          <a:xfrm>
            <a:off x="1371600" y="25908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4" name="Line 18"/>
          <p:cNvSpPr>
            <a:spLocks noChangeShapeType="1"/>
          </p:cNvSpPr>
          <p:nvPr/>
        </p:nvSpPr>
        <p:spPr bwMode="auto">
          <a:xfrm>
            <a:off x="4419600" y="25908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5" name="Line 19"/>
          <p:cNvSpPr>
            <a:spLocks noChangeShapeType="1"/>
          </p:cNvSpPr>
          <p:nvPr/>
        </p:nvSpPr>
        <p:spPr bwMode="auto">
          <a:xfrm>
            <a:off x="5638800" y="22860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6" name="Line 20"/>
          <p:cNvSpPr>
            <a:spLocks noChangeShapeType="1"/>
          </p:cNvSpPr>
          <p:nvPr/>
        </p:nvSpPr>
        <p:spPr bwMode="auto">
          <a:xfrm>
            <a:off x="7467600" y="25908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7" name="Line 21"/>
          <p:cNvSpPr>
            <a:spLocks noChangeShapeType="1"/>
          </p:cNvSpPr>
          <p:nvPr/>
        </p:nvSpPr>
        <p:spPr bwMode="auto">
          <a:xfrm>
            <a:off x="1371600" y="28956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8" name="Line 22"/>
          <p:cNvSpPr>
            <a:spLocks noChangeShapeType="1"/>
          </p:cNvSpPr>
          <p:nvPr/>
        </p:nvSpPr>
        <p:spPr bwMode="auto">
          <a:xfrm>
            <a:off x="3200400" y="32004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0999" name="Line 23"/>
          <p:cNvSpPr>
            <a:spLocks noChangeShapeType="1"/>
          </p:cNvSpPr>
          <p:nvPr/>
        </p:nvSpPr>
        <p:spPr bwMode="auto">
          <a:xfrm>
            <a:off x="4419600" y="2895600"/>
            <a:ext cx="1219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0" name="Line 24"/>
          <p:cNvSpPr>
            <a:spLocks noChangeShapeType="1"/>
          </p:cNvSpPr>
          <p:nvPr/>
        </p:nvSpPr>
        <p:spPr bwMode="auto">
          <a:xfrm>
            <a:off x="5638800" y="3200400"/>
            <a:ext cx="1905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1" name="Line 25"/>
          <p:cNvSpPr>
            <a:spLocks noChangeShapeType="1"/>
          </p:cNvSpPr>
          <p:nvPr/>
        </p:nvSpPr>
        <p:spPr bwMode="auto">
          <a:xfrm>
            <a:off x="3200400" y="2286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2" name="Line 26"/>
          <p:cNvSpPr>
            <a:spLocks noChangeShapeType="1"/>
          </p:cNvSpPr>
          <p:nvPr/>
        </p:nvSpPr>
        <p:spPr bwMode="auto">
          <a:xfrm>
            <a:off x="32004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3" name="Line 27"/>
          <p:cNvSpPr>
            <a:spLocks noChangeShapeType="1"/>
          </p:cNvSpPr>
          <p:nvPr/>
        </p:nvSpPr>
        <p:spPr bwMode="auto">
          <a:xfrm>
            <a:off x="4419600" y="2286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4" name="Line 28"/>
          <p:cNvSpPr>
            <a:spLocks noChangeShapeType="1"/>
          </p:cNvSpPr>
          <p:nvPr/>
        </p:nvSpPr>
        <p:spPr bwMode="auto">
          <a:xfrm>
            <a:off x="44196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5" name="Line 29"/>
          <p:cNvSpPr>
            <a:spLocks noChangeShapeType="1"/>
          </p:cNvSpPr>
          <p:nvPr/>
        </p:nvSpPr>
        <p:spPr bwMode="auto">
          <a:xfrm>
            <a:off x="5638800" y="2286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6" name="Line 30"/>
          <p:cNvSpPr>
            <a:spLocks noChangeShapeType="1"/>
          </p:cNvSpPr>
          <p:nvPr/>
        </p:nvSpPr>
        <p:spPr bwMode="auto">
          <a:xfrm>
            <a:off x="56388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7" name="Line 31"/>
          <p:cNvSpPr>
            <a:spLocks noChangeShapeType="1"/>
          </p:cNvSpPr>
          <p:nvPr/>
        </p:nvSpPr>
        <p:spPr bwMode="auto">
          <a:xfrm>
            <a:off x="1371600" y="38100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8" name="Line 32"/>
          <p:cNvSpPr>
            <a:spLocks noChangeShapeType="1"/>
          </p:cNvSpPr>
          <p:nvPr/>
        </p:nvSpPr>
        <p:spPr bwMode="auto">
          <a:xfrm>
            <a:off x="3200400" y="3505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09" name="Line 33"/>
          <p:cNvSpPr>
            <a:spLocks noChangeShapeType="1"/>
          </p:cNvSpPr>
          <p:nvPr/>
        </p:nvSpPr>
        <p:spPr bwMode="auto">
          <a:xfrm>
            <a:off x="3810000" y="3810000"/>
            <a:ext cx="1828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10" name="Line 34"/>
          <p:cNvSpPr>
            <a:spLocks noChangeShapeType="1"/>
          </p:cNvSpPr>
          <p:nvPr/>
        </p:nvSpPr>
        <p:spPr bwMode="auto">
          <a:xfrm>
            <a:off x="5638800" y="3505200"/>
            <a:ext cx="609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12" name="Line 36"/>
          <p:cNvSpPr>
            <a:spLocks noChangeShapeType="1"/>
          </p:cNvSpPr>
          <p:nvPr/>
        </p:nvSpPr>
        <p:spPr bwMode="auto">
          <a:xfrm>
            <a:off x="6248400" y="3810000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13" name="Line 37"/>
          <p:cNvSpPr>
            <a:spLocks noChangeShapeType="1"/>
          </p:cNvSpPr>
          <p:nvPr/>
        </p:nvSpPr>
        <p:spPr bwMode="auto">
          <a:xfrm>
            <a:off x="32004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14" name="Line 38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15" name="Line 39"/>
          <p:cNvSpPr>
            <a:spLocks noChangeShapeType="1"/>
          </p:cNvSpPr>
          <p:nvPr/>
        </p:nvSpPr>
        <p:spPr bwMode="auto">
          <a:xfrm>
            <a:off x="56388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16" name="Line 40"/>
          <p:cNvSpPr>
            <a:spLocks noChangeShapeType="1"/>
          </p:cNvSpPr>
          <p:nvPr/>
        </p:nvSpPr>
        <p:spPr bwMode="auto">
          <a:xfrm>
            <a:off x="62484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19" name="Line 43"/>
          <p:cNvSpPr>
            <a:spLocks noChangeShapeType="1"/>
          </p:cNvSpPr>
          <p:nvPr/>
        </p:nvSpPr>
        <p:spPr bwMode="auto">
          <a:xfrm>
            <a:off x="7467600" y="2286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0" name="Line 44"/>
          <p:cNvSpPr>
            <a:spLocks noChangeShapeType="1"/>
          </p:cNvSpPr>
          <p:nvPr/>
        </p:nvSpPr>
        <p:spPr bwMode="auto">
          <a:xfrm>
            <a:off x="7467600" y="1676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1" name="Line 45"/>
          <p:cNvSpPr>
            <a:spLocks noChangeShapeType="1"/>
          </p:cNvSpPr>
          <p:nvPr/>
        </p:nvSpPr>
        <p:spPr bwMode="auto">
          <a:xfrm>
            <a:off x="6248400" y="1676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2" name="Line 46"/>
          <p:cNvSpPr>
            <a:spLocks noChangeShapeType="1"/>
          </p:cNvSpPr>
          <p:nvPr/>
        </p:nvSpPr>
        <p:spPr bwMode="auto">
          <a:xfrm>
            <a:off x="5029200" y="1676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3" name="Line 47"/>
          <p:cNvSpPr>
            <a:spLocks noChangeShapeType="1"/>
          </p:cNvSpPr>
          <p:nvPr/>
        </p:nvSpPr>
        <p:spPr bwMode="auto">
          <a:xfrm>
            <a:off x="3810000" y="1676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4" name="Line 48"/>
          <p:cNvSpPr>
            <a:spLocks noChangeShapeType="1"/>
          </p:cNvSpPr>
          <p:nvPr/>
        </p:nvSpPr>
        <p:spPr bwMode="auto">
          <a:xfrm>
            <a:off x="2590800" y="1676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6" name="Line 50"/>
          <p:cNvSpPr>
            <a:spLocks noChangeShapeType="1"/>
          </p:cNvSpPr>
          <p:nvPr/>
        </p:nvSpPr>
        <p:spPr bwMode="auto">
          <a:xfrm>
            <a:off x="75438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7" name="Line 51"/>
          <p:cNvSpPr>
            <a:spLocks noChangeShapeType="1"/>
          </p:cNvSpPr>
          <p:nvPr/>
        </p:nvSpPr>
        <p:spPr bwMode="auto">
          <a:xfrm>
            <a:off x="76200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8" name="Line 52"/>
          <p:cNvSpPr>
            <a:spLocks noChangeShapeType="1"/>
          </p:cNvSpPr>
          <p:nvPr/>
        </p:nvSpPr>
        <p:spPr bwMode="auto">
          <a:xfrm>
            <a:off x="76962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29" name="Line 53"/>
          <p:cNvSpPr>
            <a:spLocks noChangeShapeType="1"/>
          </p:cNvSpPr>
          <p:nvPr/>
        </p:nvSpPr>
        <p:spPr bwMode="auto">
          <a:xfrm>
            <a:off x="77724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0" name="Line 54"/>
          <p:cNvSpPr>
            <a:spLocks noChangeShapeType="1"/>
          </p:cNvSpPr>
          <p:nvPr/>
        </p:nvSpPr>
        <p:spPr bwMode="auto">
          <a:xfrm>
            <a:off x="78486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1" name="Line 55"/>
          <p:cNvSpPr>
            <a:spLocks noChangeShapeType="1"/>
          </p:cNvSpPr>
          <p:nvPr/>
        </p:nvSpPr>
        <p:spPr bwMode="auto">
          <a:xfrm>
            <a:off x="79248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2" name="Line 56"/>
          <p:cNvSpPr>
            <a:spLocks noChangeShapeType="1"/>
          </p:cNvSpPr>
          <p:nvPr/>
        </p:nvSpPr>
        <p:spPr bwMode="auto">
          <a:xfrm>
            <a:off x="80010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3" name="Line 57"/>
          <p:cNvSpPr>
            <a:spLocks noChangeShapeType="1"/>
          </p:cNvSpPr>
          <p:nvPr/>
        </p:nvSpPr>
        <p:spPr bwMode="auto">
          <a:xfrm>
            <a:off x="8077200" y="2895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6" name="Line 60"/>
          <p:cNvSpPr>
            <a:spLocks noChangeShapeType="1"/>
          </p:cNvSpPr>
          <p:nvPr/>
        </p:nvSpPr>
        <p:spPr bwMode="auto">
          <a:xfrm>
            <a:off x="7543800" y="2895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7" name="Line 61"/>
          <p:cNvSpPr>
            <a:spLocks noChangeShapeType="1"/>
          </p:cNvSpPr>
          <p:nvPr/>
        </p:nvSpPr>
        <p:spPr bwMode="auto">
          <a:xfrm>
            <a:off x="7620000" y="32004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8" name="Line 62"/>
          <p:cNvSpPr>
            <a:spLocks noChangeShapeType="1"/>
          </p:cNvSpPr>
          <p:nvPr/>
        </p:nvSpPr>
        <p:spPr bwMode="auto">
          <a:xfrm>
            <a:off x="7696200" y="2895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39" name="Line 63"/>
          <p:cNvSpPr>
            <a:spLocks noChangeShapeType="1"/>
          </p:cNvSpPr>
          <p:nvPr/>
        </p:nvSpPr>
        <p:spPr bwMode="auto">
          <a:xfrm>
            <a:off x="7772400" y="32004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0" name="Line 64"/>
          <p:cNvSpPr>
            <a:spLocks noChangeShapeType="1"/>
          </p:cNvSpPr>
          <p:nvPr/>
        </p:nvSpPr>
        <p:spPr bwMode="auto">
          <a:xfrm>
            <a:off x="7848600" y="2895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1" name="Line 65"/>
          <p:cNvSpPr>
            <a:spLocks noChangeShapeType="1"/>
          </p:cNvSpPr>
          <p:nvPr/>
        </p:nvSpPr>
        <p:spPr bwMode="auto">
          <a:xfrm>
            <a:off x="7924800" y="32004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2" name="Line 66"/>
          <p:cNvSpPr>
            <a:spLocks noChangeShapeType="1"/>
          </p:cNvSpPr>
          <p:nvPr/>
        </p:nvSpPr>
        <p:spPr bwMode="auto">
          <a:xfrm>
            <a:off x="8001000" y="28956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4" name="Line 68"/>
          <p:cNvSpPr>
            <a:spLocks noChangeShapeType="1"/>
          </p:cNvSpPr>
          <p:nvPr/>
        </p:nvSpPr>
        <p:spPr bwMode="auto">
          <a:xfrm>
            <a:off x="75438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5" name="Line 69"/>
          <p:cNvSpPr>
            <a:spLocks noChangeShapeType="1"/>
          </p:cNvSpPr>
          <p:nvPr/>
        </p:nvSpPr>
        <p:spPr bwMode="auto">
          <a:xfrm>
            <a:off x="76200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6" name="Line 70"/>
          <p:cNvSpPr>
            <a:spLocks noChangeShapeType="1"/>
          </p:cNvSpPr>
          <p:nvPr/>
        </p:nvSpPr>
        <p:spPr bwMode="auto">
          <a:xfrm>
            <a:off x="76962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7" name="Line 71"/>
          <p:cNvSpPr>
            <a:spLocks noChangeShapeType="1"/>
          </p:cNvSpPr>
          <p:nvPr/>
        </p:nvSpPr>
        <p:spPr bwMode="auto">
          <a:xfrm>
            <a:off x="77724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8" name="Line 72"/>
          <p:cNvSpPr>
            <a:spLocks noChangeShapeType="1"/>
          </p:cNvSpPr>
          <p:nvPr/>
        </p:nvSpPr>
        <p:spPr bwMode="auto">
          <a:xfrm>
            <a:off x="78486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49" name="Line 73"/>
          <p:cNvSpPr>
            <a:spLocks noChangeShapeType="1"/>
          </p:cNvSpPr>
          <p:nvPr/>
        </p:nvSpPr>
        <p:spPr bwMode="auto">
          <a:xfrm>
            <a:off x="79248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0" name="Line 74"/>
          <p:cNvSpPr>
            <a:spLocks noChangeShapeType="1"/>
          </p:cNvSpPr>
          <p:nvPr/>
        </p:nvSpPr>
        <p:spPr bwMode="auto">
          <a:xfrm>
            <a:off x="80010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1" name="Line 75"/>
          <p:cNvSpPr>
            <a:spLocks noChangeShapeType="1"/>
          </p:cNvSpPr>
          <p:nvPr/>
        </p:nvSpPr>
        <p:spPr bwMode="auto">
          <a:xfrm>
            <a:off x="8077200" y="35052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2" name="Line 76"/>
          <p:cNvSpPr>
            <a:spLocks noChangeShapeType="1"/>
          </p:cNvSpPr>
          <p:nvPr/>
        </p:nvSpPr>
        <p:spPr bwMode="auto">
          <a:xfrm>
            <a:off x="7543800" y="35052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3" name="Line 77"/>
          <p:cNvSpPr>
            <a:spLocks noChangeShapeType="1"/>
          </p:cNvSpPr>
          <p:nvPr/>
        </p:nvSpPr>
        <p:spPr bwMode="auto">
          <a:xfrm>
            <a:off x="7620000" y="38100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4" name="Line 78"/>
          <p:cNvSpPr>
            <a:spLocks noChangeShapeType="1"/>
          </p:cNvSpPr>
          <p:nvPr/>
        </p:nvSpPr>
        <p:spPr bwMode="auto">
          <a:xfrm>
            <a:off x="7696200" y="35052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5" name="Line 79"/>
          <p:cNvSpPr>
            <a:spLocks noChangeShapeType="1"/>
          </p:cNvSpPr>
          <p:nvPr/>
        </p:nvSpPr>
        <p:spPr bwMode="auto">
          <a:xfrm>
            <a:off x="7772400" y="38100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6" name="Line 80"/>
          <p:cNvSpPr>
            <a:spLocks noChangeShapeType="1"/>
          </p:cNvSpPr>
          <p:nvPr/>
        </p:nvSpPr>
        <p:spPr bwMode="auto">
          <a:xfrm>
            <a:off x="7848600" y="35052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7" name="Line 81"/>
          <p:cNvSpPr>
            <a:spLocks noChangeShapeType="1"/>
          </p:cNvSpPr>
          <p:nvPr/>
        </p:nvSpPr>
        <p:spPr bwMode="auto">
          <a:xfrm>
            <a:off x="7924800" y="38100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58" name="Line 82"/>
          <p:cNvSpPr>
            <a:spLocks noChangeShapeType="1"/>
          </p:cNvSpPr>
          <p:nvPr/>
        </p:nvSpPr>
        <p:spPr bwMode="auto">
          <a:xfrm>
            <a:off x="8001000" y="3505200"/>
            <a:ext cx="76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60" name="Text Box 84"/>
          <p:cNvSpPr txBox="1">
            <a:spLocks noChangeArrowheads="1"/>
          </p:cNvSpPr>
          <p:nvPr/>
        </p:nvSpPr>
        <p:spPr bwMode="auto">
          <a:xfrm>
            <a:off x="914400" y="16605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S</a:t>
            </a:r>
            <a:endParaRPr lang="en-US"/>
          </a:p>
        </p:txBody>
      </p:sp>
      <p:sp>
        <p:nvSpPr>
          <p:cNvPr id="511061" name="Text Box 85"/>
          <p:cNvSpPr txBox="1">
            <a:spLocks noChangeArrowheads="1"/>
          </p:cNvSpPr>
          <p:nvPr/>
        </p:nvSpPr>
        <p:spPr bwMode="auto">
          <a:xfrm>
            <a:off x="914400" y="22701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R</a:t>
            </a:r>
            <a:endParaRPr lang="en-US"/>
          </a:p>
        </p:txBody>
      </p:sp>
      <p:sp>
        <p:nvSpPr>
          <p:cNvPr id="511062" name="Text Box 86"/>
          <p:cNvSpPr txBox="1">
            <a:spLocks noChangeArrowheads="1"/>
          </p:cNvSpPr>
          <p:nvPr/>
        </p:nvSpPr>
        <p:spPr bwMode="auto">
          <a:xfrm>
            <a:off x="914400" y="28797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</a:t>
            </a:r>
            <a:endParaRPr lang="en-US"/>
          </a:p>
        </p:txBody>
      </p:sp>
      <p:sp>
        <p:nvSpPr>
          <p:cNvPr id="511063" name="Text Box 87"/>
          <p:cNvSpPr txBox="1">
            <a:spLocks noChangeArrowheads="1"/>
          </p:cNvSpPr>
          <p:nvPr/>
        </p:nvSpPr>
        <p:spPr bwMode="auto">
          <a:xfrm>
            <a:off x="914400" y="3489325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Q’</a:t>
            </a:r>
            <a:endParaRPr lang="en-US"/>
          </a:p>
        </p:txBody>
      </p:sp>
      <p:sp>
        <p:nvSpPr>
          <p:cNvPr id="511064" name="Text Box 88"/>
          <p:cNvSpPr txBox="1">
            <a:spLocks noChangeArrowheads="1"/>
          </p:cNvSpPr>
          <p:nvPr/>
        </p:nvSpPr>
        <p:spPr bwMode="auto">
          <a:xfrm>
            <a:off x="1524000" y="44799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Set</a:t>
            </a:r>
            <a:endParaRPr lang="en-US"/>
          </a:p>
        </p:txBody>
      </p:sp>
      <p:sp>
        <p:nvSpPr>
          <p:cNvPr id="511065" name="Line 89"/>
          <p:cNvSpPr>
            <a:spLocks noChangeShapeType="1"/>
          </p:cNvSpPr>
          <p:nvPr/>
        </p:nvSpPr>
        <p:spPr bwMode="auto">
          <a:xfrm>
            <a:off x="2590800" y="1676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66" name="Line 90"/>
          <p:cNvSpPr>
            <a:spLocks noChangeShapeType="1"/>
          </p:cNvSpPr>
          <p:nvPr/>
        </p:nvSpPr>
        <p:spPr bwMode="auto">
          <a:xfrm>
            <a:off x="3200400" y="1676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67" name="Line 91"/>
          <p:cNvSpPr>
            <a:spLocks noChangeShapeType="1"/>
          </p:cNvSpPr>
          <p:nvPr/>
        </p:nvSpPr>
        <p:spPr bwMode="auto">
          <a:xfrm>
            <a:off x="3810000" y="16764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68" name="Line 92"/>
          <p:cNvSpPr>
            <a:spLocks noChangeShapeType="1"/>
          </p:cNvSpPr>
          <p:nvPr/>
        </p:nvSpPr>
        <p:spPr bwMode="auto">
          <a:xfrm>
            <a:off x="4419600" y="16764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69" name="Line 93"/>
          <p:cNvSpPr>
            <a:spLocks noChangeShapeType="1"/>
          </p:cNvSpPr>
          <p:nvPr/>
        </p:nvSpPr>
        <p:spPr bwMode="auto">
          <a:xfrm>
            <a:off x="5029200" y="1676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70" name="Line 94"/>
          <p:cNvSpPr>
            <a:spLocks noChangeShapeType="1"/>
          </p:cNvSpPr>
          <p:nvPr/>
        </p:nvSpPr>
        <p:spPr bwMode="auto">
          <a:xfrm>
            <a:off x="5638800" y="1676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71" name="Line 95"/>
          <p:cNvSpPr>
            <a:spLocks noChangeShapeType="1"/>
          </p:cNvSpPr>
          <p:nvPr/>
        </p:nvSpPr>
        <p:spPr bwMode="auto">
          <a:xfrm>
            <a:off x="6248400" y="1676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72" name="Line 96"/>
          <p:cNvSpPr>
            <a:spLocks noChangeShapeType="1"/>
          </p:cNvSpPr>
          <p:nvPr/>
        </p:nvSpPr>
        <p:spPr bwMode="auto">
          <a:xfrm>
            <a:off x="7467600" y="16764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73" name="Text Box 97"/>
          <p:cNvSpPr txBox="1">
            <a:spLocks noChangeArrowheads="1"/>
          </p:cNvSpPr>
          <p:nvPr/>
        </p:nvSpPr>
        <p:spPr bwMode="auto">
          <a:xfrm>
            <a:off x="2362200" y="4845050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Hold</a:t>
            </a:r>
            <a:endParaRPr lang="en-US"/>
          </a:p>
        </p:txBody>
      </p:sp>
      <p:sp>
        <p:nvSpPr>
          <p:cNvPr id="511074" name="Text Box 98"/>
          <p:cNvSpPr txBox="1">
            <a:spLocks noChangeArrowheads="1"/>
          </p:cNvSpPr>
          <p:nvPr/>
        </p:nvSpPr>
        <p:spPr bwMode="auto">
          <a:xfrm>
            <a:off x="2971800" y="447992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Reset</a:t>
            </a:r>
            <a:endParaRPr lang="en-US"/>
          </a:p>
        </p:txBody>
      </p:sp>
      <p:sp>
        <p:nvSpPr>
          <p:cNvPr id="511075" name="Text Box 99"/>
          <p:cNvSpPr txBox="1">
            <a:spLocks noChangeArrowheads="1"/>
          </p:cNvSpPr>
          <p:nvPr/>
        </p:nvSpPr>
        <p:spPr bwMode="auto">
          <a:xfrm>
            <a:off x="34290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Forbidden</a:t>
            </a:r>
            <a:endParaRPr lang="en-US"/>
          </a:p>
        </p:txBody>
      </p:sp>
      <p:sp>
        <p:nvSpPr>
          <p:cNvPr id="511076" name="Text Box 100"/>
          <p:cNvSpPr txBox="1">
            <a:spLocks noChangeArrowheads="1"/>
          </p:cNvSpPr>
          <p:nvPr/>
        </p:nvSpPr>
        <p:spPr bwMode="auto">
          <a:xfrm>
            <a:off x="4267200" y="4479925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Set</a:t>
            </a:r>
            <a:endParaRPr lang="en-US"/>
          </a:p>
        </p:txBody>
      </p:sp>
      <p:sp>
        <p:nvSpPr>
          <p:cNvPr id="511077" name="Text Box 101"/>
          <p:cNvSpPr txBox="1">
            <a:spLocks noChangeArrowheads="1"/>
          </p:cNvSpPr>
          <p:nvPr/>
        </p:nvSpPr>
        <p:spPr bwMode="auto">
          <a:xfrm>
            <a:off x="4800600" y="486092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Hold</a:t>
            </a:r>
            <a:endParaRPr lang="en-US"/>
          </a:p>
        </p:txBody>
      </p:sp>
      <p:sp>
        <p:nvSpPr>
          <p:cNvPr id="511078" name="Text Box 102"/>
          <p:cNvSpPr txBox="1">
            <a:spLocks noChangeArrowheads="1"/>
          </p:cNvSpPr>
          <p:nvPr/>
        </p:nvSpPr>
        <p:spPr bwMode="auto">
          <a:xfrm>
            <a:off x="5410200" y="447992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Reset</a:t>
            </a:r>
            <a:endParaRPr lang="en-US"/>
          </a:p>
        </p:txBody>
      </p:sp>
      <p:sp>
        <p:nvSpPr>
          <p:cNvPr id="511079" name="Text Box 103"/>
          <p:cNvSpPr txBox="1">
            <a:spLocks noChangeArrowheads="1"/>
          </p:cNvSpPr>
          <p:nvPr/>
        </p:nvSpPr>
        <p:spPr bwMode="auto">
          <a:xfrm>
            <a:off x="6172200" y="48609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Forbidden</a:t>
            </a:r>
            <a:endParaRPr lang="en-US"/>
          </a:p>
        </p:txBody>
      </p:sp>
      <p:sp>
        <p:nvSpPr>
          <p:cNvPr id="511080" name="Text Box 104"/>
          <p:cNvSpPr txBox="1">
            <a:spLocks noChangeArrowheads="1"/>
          </p:cNvSpPr>
          <p:nvPr/>
        </p:nvSpPr>
        <p:spPr bwMode="auto">
          <a:xfrm>
            <a:off x="7315200" y="447992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/>
              <a:t>Race</a:t>
            </a:r>
            <a:endParaRPr lang="en-US"/>
          </a:p>
        </p:txBody>
      </p:sp>
      <p:sp>
        <p:nvSpPr>
          <p:cNvPr id="511081" name="Line 105"/>
          <p:cNvSpPr>
            <a:spLocks noChangeShapeType="1"/>
          </p:cNvSpPr>
          <p:nvPr/>
        </p:nvSpPr>
        <p:spPr bwMode="auto">
          <a:xfrm flipV="1">
            <a:off x="2057400" y="39624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2" name="Line 106"/>
          <p:cNvSpPr>
            <a:spLocks noChangeShapeType="1"/>
          </p:cNvSpPr>
          <p:nvPr/>
        </p:nvSpPr>
        <p:spPr bwMode="auto">
          <a:xfrm flipV="1">
            <a:off x="2895600" y="39624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3" name="Line 107"/>
          <p:cNvSpPr>
            <a:spLocks noChangeShapeType="1"/>
          </p:cNvSpPr>
          <p:nvPr/>
        </p:nvSpPr>
        <p:spPr bwMode="auto">
          <a:xfrm flipV="1">
            <a:off x="3505200" y="39624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4" name="Line 108"/>
          <p:cNvSpPr>
            <a:spLocks noChangeShapeType="1"/>
          </p:cNvSpPr>
          <p:nvPr/>
        </p:nvSpPr>
        <p:spPr bwMode="auto">
          <a:xfrm flipV="1">
            <a:off x="4114800" y="39624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5" name="Line 109"/>
          <p:cNvSpPr>
            <a:spLocks noChangeShapeType="1"/>
          </p:cNvSpPr>
          <p:nvPr/>
        </p:nvSpPr>
        <p:spPr bwMode="auto">
          <a:xfrm flipV="1">
            <a:off x="4724400" y="39624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6" name="Line 110"/>
          <p:cNvSpPr>
            <a:spLocks noChangeShapeType="1"/>
          </p:cNvSpPr>
          <p:nvPr/>
        </p:nvSpPr>
        <p:spPr bwMode="auto">
          <a:xfrm flipV="1">
            <a:off x="5334000" y="39624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7" name="Line 111"/>
          <p:cNvSpPr>
            <a:spLocks noChangeShapeType="1"/>
          </p:cNvSpPr>
          <p:nvPr/>
        </p:nvSpPr>
        <p:spPr bwMode="auto">
          <a:xfrm flipV="1">
            <a:off x="5943600" y="39624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8" name="Line 112"/>
          <p:cNvSpPr>
            <a:spLocks noChangeShapeType="1"/>
          </p:cNvSpPr>
          <p:nvPr/>
        </p:nvSpPr>
        <p:spPr bwMode="auto">
          <a:xfrm flipV="1">
            <a:off x="6858000" y="3962400"/>
            <a:ext cx="0" cy="914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89" name="Line 113"/>
          <p:cNvSpPr>
            <a:spLocks noChangeShapeType="1"/>
          </p:cNvSpPr>
          <p:nvPr/>
        </p:nvSpPr>
        <p:spPr bwMode="auto">
          <a:xfrm flipV="1">
            <a:off x="7848600" y="39624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90" name="Rectangle 114"/>
          <p:cNvSpPr>
            <a:spLocks noChangeArrowheads="1"/>
          </p:cNvSpPr>
          <p:nvPr/>
        </p:nvSpPr>
        <p:spPr bwMode="auto">
          <a:xfrm>
            <a:off x="3733800" y="1600200"/>
            <a:ext cx="762000" cy="2286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1091" name="Rectangle 115"/>
          <p:cNvSpPr>
            <a:spLocks noChangeArrowheads="1"/>
          </p:cNvSpPr>
          <p:nvPr/>
        </p:nvSpPr>
        <p:spPr bwMode="auto">
          <a:xfrm>
            <a:off x="6172200" y="1600200"/>
            <a:ext cx="1371600" cy="2286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D014-250F-407A-A093-1EE618DB673A}" type="slidenum">
              <a:rPr lang="en-US"/>
              <a:pPr/>
              <a:t>8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Gated SR Latch</a:t>
            </a:r>
          </a:p>
        </p:txBody>
      </p:sp>
      <p:grpSp>
        <p:nvGrpSpPr>
          <p:cNvPr id="509995" name="Group 43"/>
          <p:cNvGrpSpPr>
            <a:grpSpLocks/>
          </p:cNvGrpSpPr>
          <p:nvPr/>
        </p:nvGrpSpPr>
        <p:grpSpPr bwMode="auto">
          <a:xfrm>
            <a:off x="2133600" y="1447800"/>
            <a:ext cx="4800600" cy="2470150"/>
            <a:chOff x="1728" y="1334"/>
            <a:chExt cx="3024" cy="1556"/>
          </a:xfrm>
        </p:grpSpPr>
        <p:sp>
          <p:nvSpPr>
            <p:cNvPr id="509956" name="Oval 4"/>
            <p:cNvSpPr>
              <a:spLocks noChangeArrowheads="1"/>
            </p:cNvSpPr>
            <p:nvPr/>
          </p:nvSpPr>
          <p:spPr bwMode="auto">
            <a:xfrm>
              <a:off x="4080" y="1632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9957" name="Group 5"/>
            <p:cNvGrpSpPr>
              <a:grpSpLocks/>
            </p:cNvGrpSpPr>
            <p:nvPr/>
          </p:nvGrpSpPr>
          <p:grpSpPr bwMode="auto">
            <a:xfrm>
              <a:off x="3648" y="1488"/>
              <a:ext cx="432" cy="384"/>
              <a:chOff x="4032" y="2496"/>
              <a:chExt cx="432" cy="384"/>
            </a:xfrm>
          </p:grpSpPr>
          <p:sp>
            <p:nvSpPr>
              <p:cNvPr id="509958" name="Freeform 6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959" name="Freeform 7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960" name="Freeform 8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9961" name="Line 9"/>
            <p:cNvSpPr>
              <a:spLocks noChangeShapeType="1"/>
            </p:cNvSpPr>
            <p:nvPr/>
          </p:nvSpPr>
          <p:spPr bwMode="auto">
            <a:xfrm>
              <a:off x="4176" y="168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62" name="Oval 10"/>
            <p:cNvSpPr>
              <a:spLocks noChangeArrowheads="1"/>
            </p:cNvSpPr>
            <p:nvPr/>
          </p:nvSpPr>
          <p:spPr bwMode="auto">
            <a:xfrm>
              <a:off x="4080" y="2496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09963" name="Group 11"/>
            <p:cNvGrpSpPr>
              <a:grpSpLocks/>
            </p:cNvGrpSpPr>
            <p:nvPr/>
          </p:nvGrpSpPr>
          <p:grpSpPr bwMode="auto">
            <a:xfrm>
              <a:off x="3648" y="2352"/>
              <a:ext cx="432" cy="384"/>
              <a:chOff x="4032" y="2496"/>
              <a:chExt cx="432" cy="384"/>
            </a:xfrm>
          </p:grpSpPr>
          <p:sp>
            <p:nvSpPr>
              <p:cNvPr id="509964" name="Freeform 12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965" name="Freeform 13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966" name="Freeform 14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9967" name="Line 15"/>
            <p:cNvSpPr>
              <a:spLocks noChangeShapeType="1"/>
            </p:cNvSpPr>
            <p:nvPr/>
          </p:nvSpPr>
          <p:spPr bwMode="auto">
            <a:xfrm>
              <a:off x="4176" y="2544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68" name="Line 16"/>
            <p:cNvSpPr>
              <a:spLocks noChangeShapeType="1"/>
            </p:cNvSpPr>
            <p:nvPr/>
          </p:nvSpPr>
          <p:spPr bwMode="auto">
            <a:xfrm>
              <a:off x="3456" y="177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69" name="Line 17"/>
            <p:cNvSpPr>
              <a:spLocks noChangeShapeType="1"/>
            </p:cNvSpPr>
            <p:nvPr/>
          </p:nvSpPr>
          <p:spPr bwMode="auto">
            <a:xfrm>
              <a:off x="3024" y="1584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70" name="Line 18"/>
            <p:cNvSpPr>
              <a:spLocks noChangeShapeType="1"/>
            </p:cNvSpPr>
            <p:nvPr/>
          </p:nvSpPr>
          <p:spPr bwMode="auto">
            <a:xfrm>
              <a:off x="3456" y="244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71" name="Line 19"/>
            <p:cNvSpPr>
              <a:spLocks noChangeShapeType="1"/>
            </p:cNvSpPr>
            <p:nvPr/>
          </p:nvSpPr>
          <p:spPr bwMode="auto">
            <a:xfrm>
              <a:off x="3024" y="2640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72" name="Line 20"/>
            <p:cNvSpPr>
              <a:spLocks noChangeShapeType="1"/>
            </p:cNvSpPr>
            <p:nvPr/>
          </p:nvSpPr>
          <p:spPr bwMode="auto">
            <a:xfrm flipV="1">
              <a:off x="3456" y="1680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73" name="Line 21"/>
            <p:cNvSpPr>
              <a:spLocks noChangeShapeType="1"/>
            </p:cNvSpPr>
            <p:nvPr/>
          </p:nvSpPr>
          <p:spPr bwMode="auto">
            <a:xfrm>
              <a:off x="3456" y="1776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74" name="Text Box 22"/>
            <p:cNvSpPr txBox="1">
              <a:spLocks noChangeArrowheads="1"/>
            </p:cNvSpPr>
            <p:nvPr/>
          </p:nvSpPr>
          <p:spPr bwMode="auto">
            <a:xfrm>
              <a:off x="4224" y="1468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09975" name="Text Box 23"/>
            <p:cNvSpPr txBox="1">
              <a:spLocks noChangeArrowheads="1"/>
            </p:cNvSpPr>
            <p:nvPr/>
          </p:nvSpPr>
          <p:spPr bwMode="auto">
            <a:xfrm>
              <a:off x="4224" y="2332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09976" name="Text Box 24"/>
            <p:cNvSpPr txBox="1">
              <a:spLocks noChangeArrowheads="1"/>
            </p:cNvSpPr>
            <p:nvPr/>
          </p:nvSpPr>
          <p:spPr bwMode="auto">
            <a:xfrm>
              <a:off x="3120" y="133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SG</a:t>
              </a:r>
              <a:endParaRPr lang="en-US"/>
            </a:p>
          </p:txBody>
        </p:sp>
        <p:sp>
          <p:nvSpPr>
            <p:cNvPr id="509978" name="Text Box 26"/>
            <p:cNvSpPr txBox="1">
              <a:spLocks noChangeArrowheads="1"/>
            </p:cNvSpPr>
            <p:nvPr/>
          </p:nvSpPr>
          <p:spPr bwMode="auto">
            <a:xfrm>
              <a:off x="4464" y="153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  <a:endParaRPr lang="en-US"/>
            </a:p>
          </p:txBody>
        </p:sp>
        <p:sp>
          <p:nvSpPr>
            <p:cNvPr id="509979" name="Text Box 27"/>
            <p:cNvSpPr txBox="1">
              <a:spLocks noChangeArrowheads="1"/>
            </p:cNvSpPr>
            <p:nvPr/>
          </p:nvSpPr>
          <p:spPr bwMode="auto">
            <a:xfrm>
              <a:off x="4464" y="239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  <a:endParaRPr lang="en-US"/>
            </a:p>
          </p:txBody>
        </p:sp>
        <p:sp>
          <p:nvSpPr>
            <p:cNvPr id="509980" name="AutoShape 28"/>
            <p:cNvSpPr>
              <a:spLocks noChangeArrowheads="1"/>
            </p:cNvSpPr>
            <p:nvPr/>
          </p:nvSpPr>
          <p:spPr bwMode="auto">
            <a:xfrm>
              <a:off x="2592" y="1392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81" name="AutoShape 29"/>
            <p:cNvSpPr>
              <a:spLocks noChangeArrowheads="1"/>
            </p:cNvSpPr>
            <p:nvPr/>
          </p:nvSpPr>
          <p:spPr bwMode="auto">
            <a:xfrm>
              <a:off x="2592" y="2448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82" name="Line 30"/>
            <p:cNvSpPr>
              <a:spLocks noChangeShapeType="1"/>
            </p:cNvSpPr>
            <p:nvPr/>
          </p:nvSpPr>
          <p:spPr bwMode="auto">
            <a:xfrm>
              <a:off x="2160" y="1488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83" name="Line 31"/>
            <p:cNvSpPr>
              <a:spLocks noChangeShapeType="1"/>
            </p:cNvSpPr>
            <p:nvPr/>
          </p:nvSpPr>
          <p:spPr bwMode="auto">
            <a:xfrm>
              <a:off x="2400" y="168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84" name="Line 32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85" name="Line 33"/>
            <p:cNvSpPr>
              <a:spLocks noChangeShapeType="1"/>
            </p:cNvSpPr>
            <p:nvPr/>
          </p:nvSpPr>
          <p:spPr bwMode="auto">
            <a:xfrm>
              <a:off x="2160" y="2736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86" name="Text Box 34"/>
            <p:cNvSpPr txBox="1">
              <a:spLocks noChangeArrowheads="1"/>
            </p:cNvSpPr>
            <p:nvPr/>
          </p:nvSpPr>
          <p:spPr bwMode="auto">
            <a:xfrm>
              <a:off x="1920" y="133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</a:t>
              </a:r>
              <a:endParaRPr lang="en-US"/>
            </a:p>
          </p:txBody>
        </p:sp>
        <p:sp>
          <p:nvSpPr>
            <p:cNvPr id="509987" name="Text Box 35"/>
            <p:cNvSpPr txBox="1">
              <a:spLocks noChangeArrowheads="1"/>
            </p:cNvSpPr>
            <p:nvPr/>
          </p:nvSpPr>
          <p:spPr bwMode="auto">
            <a:xfrm>
              <a:off x="1920" y="258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</a:t>
              </a:r>
              <a:endParaRPr lang="en-US"/>
            </a:p>
          </p:txBody>
        </p:sp>
        <p:sp>
          <p:nvSpPr>
            <p:cNvPr id="509988" name="Text Box 36"/>
            <p:cNvSpPr txBox="1">
              <a:spLocks noChangeArrowheads="1"/>
            </p:cNvSpPr>
            <p:nvPr/>
          </p:nvSpPr>
          <p:spPr bwMode="auto">
            <a:xfrm>
              <a:off x="3120" y="264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RG</a:t>
              </a:r>
              <a:endParaRPr lang="en-US"/>
            </a:p>
          </p:txBody>
        </p:sp>
        <p:sp>
          <p:nvSpPr>
            <p:cNvPr id="509990" name="Line 38"/>
            <p:cNvSpPr>
              <a:spLocks noChangeShapeType="1"/>
            </p:cNvSpPr>
            <p:nvPr/>
          </p:nvSpPr>
          <p:spPr bwMode="auto">
            <a:xfrm>
              <a:off x="2400" y="1680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91" name="Line 39"/>
            <p:cNvSpPr>
              <a:spLocks noChangeShapeType="1"/>
            </p:cNvSpPr>
            <p:nvPr/>
          </p:nvSpPr>
          <p:spPr bwMode="auto">
            <a:xfrm>
              <a:off x="2160" y="211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9993" name="Text Box 41"/>
            <p:cNvSpPr txBox="1">
              <a:spLocks noChangeArrowheads="1"/>
            </p:cNvSpPr>
            <p:nvPr/>
          </p:nvSpPr>
          <p:spPr bwMode="auto">
            <a:xfrm>
              <a:off x="1728" y="1968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Gate</a:t>
              </a:r>
              <a:endParaRPr lang="en-US"/>
            </a:p>
          </p:txBody>
        </p:sp>
        <p:sp>
          <p:nvSpPr>
            <p:cNvPr id="509994" name="Text Box 42"/>
            <p:cNvSpPr txBox="1">
              <a:spLocks noChangeArrowheads="1"/>
            </p:cNvSpPr>
            <p:nvPr/>
          </p:nvSpPr>
          <p:spPr bwMode="auto">
            <a:xfrm>
              <a:off x="2256" y="1900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</p:grpSp>
      <p:graphicFrame>
        <p:nvGraphicFramePr>
          <p:cNvPr id="510145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21429"/>
              </p:ext>
            </p:extLst>
          </p:nvPr>
        </p:nvGraphicFramePr>
        <p:xfrm>
          <a:off x="2971800" y="4114800"/>
          <a:ext cx="3581400" cy="1828800"/>
        </p:xfrm>
        <a:graphic>
          <a:graphicData uri="http://schemas.openxmlformats.org/drawingml/2006/table">
            <a:tbl>
              <a:tblPr/>
              <a:tblGrid>
                <a:gridCol w="838200"/>
                <a:gridCol w="628650"/>
                <a:gridCol w="571500"/>
                <a:gridCol w="154305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Gate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Unchanged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Unchanged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(Reset)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(Set)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Undefined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49E6-E343-4E2C-8239-4B31DD3B36D8}" type="slidenum">
              <a:rPr lang="en-US"/>
              <a:pPr/>
              <a:t>9</a:t>
            </a:fld>
            <a:endParaRPr lang="en-US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 Latch</a:t>
            </a:r>
          </a:p>
        </p:txBody>
      </p:sp>
      <p:grpSp>
        <p:nvGrpSpPr>
          <p:cNvPr id="515120" name="Group 48"/>
          <p:cNvGrpSpPr>
            <a:grpSpLocks/>
          </p:cNvGrpSpPr>
          <p:nvPr/>
        </p:nvGrpSpPr>
        <p:grpSpPr bwMode="auto">
          <a:xfrm>
            <a:off x="1371600" y="1339850"/>
            <a:ext cx="5867400" cy="2622550"/>
            <a:chOff x="672" y="844"/>
            <a:chExt cx="3696" cy="1652"/>
          </a:xfrm>
        </p:grpSpPr>
        <p:sp>
          <p:nvSpPr>
            <p:cNvPr id="515076" name="Oval 4"/>
            <p:cNvSpPr>
              <a:spLocks noChangeArrowheads="1"/>
            </p:cNvSpPr>
            <p:nvPr/>
          </p:nvSpPr>
          <p:spPr bwMode="auto">
            <a:xfrm>
              <a:off x="3696" y="1210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5077" name="Group 5"/>
            <p:cNvGrpSpPr>
              <a:grpSpLocks/>
            </p:cNvGrpSpPr>
            <p:nvPr/>
          </p:nvGrpSpPr>
          <p:grpSpPr bwMode="auto">
            <a:xfrm>
              <a:off x="3264" y="1066"/>
              <a:ext cx="432" cy="384"/>
              <a:chOff x="4032" y="2496"/>
              <a:chExt cx="432" cy="384"/>
            </a:xfrm>
          </p:grpSpPr>
          <p:sp>
            <p:nvSpPr>
              <p:cNvPr id="515078" name="Freeform 6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079" name="Freeform 7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080" name="Freeform 8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081" name="Line 9"/>
            <p:cNvSpPr>
              <a:spLocks noChangeShapeType="1"/>
            </p:cNvSpPr>
            <p:nvPr/>
          </p:nvSpPr>
          <p:spPr bwMode="auto">
            <a:xfrm>
              <a:off x="3792" y="125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3696" y="2074"/>
              <a:ext cx="96" cy="9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5083" name="Group 11"/>
            <p:cNvGrpSpPr>
              <a:grpSpLocks/>
            </p:cNvGrpSpPr>
            <p:nvPr/>
          </p:nvGrpSpPr>
          <p:grpSpPr bwMode="auto">
            <a:xfrm>
              <a:off x="3264" y="1930"/>
              <a:ext cx="432" cy="384"/>
              <a:chOff x="4032" y="2496"/>
              <a:chExt cx="432" cy="384"/>
            </a:xfrm>
          </p:grpSpPr>
          <p:sp>
            <p:nvSpPr>
              <p:cNvPr id="515084" name="Freeform 12"/>
              <p:cNvSpPr>
                <a:spLocks/>
              </p:cNvSpPr>
              <p:nvPr/>
            </p:nvSpPr>
            <p:spPr bwMode="auto">
              <a:xfrm>
                <a:off x="4032" y="2496"/>
                <a:ext cx="4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4" y="336"/>
                  </a:cxn>
                  <a:cxn ang="0">
                    <a:pos x="0" y="720"/>
                  </a:cxn>
                </a:cxnLst>
                <a:rect l="0" t="0" r="r" b="b"/>
                <a:pathLst>
                  <a:path w="144" h="720">
                    <a:moveTo>
                      <a:pt x="0" y="0"/>
                    </a:moveTo>
                    <a:cubicBezTo>
                      <a:pt x="72" y="108"/>
                      <a:pt x="144" y="216"/>
                      <a:pt x="144" y="336"/>
                    </a:cubicBezTo>
                    <a:cubicBezTo>
                      <a:pt x="144" y="456"/>
                      <a:pt x="32" y="648"/>
                      <a:pt x="0" y="72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085" name="Freeform 13"/>
              <p:cNvSpPr>
                <a:spLocks/>
              </p:cNvSpPr>
              <p:nvPr/>
            </p:nvSpPr>
            <p:spPr bwMode="auto">
              <a:xfrm>
                <a:off x="4032" y="2496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086" name="Freeform 14"/>
              <p:cNvSpPr>
                <a:spLocks/>
              </p:cNvSpPr>
              <p:nvPr/>
            </p:nvSpPr>
            <p:spPr bwMode="auto">
              <a:xfrm flipV="1">
                <a:off x="4032" y="2688"/>
                <a:ext cx="432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0" y="192"/>
                  </a:cxn>
                  <a:cxn ang="0">
                    <a:pos x="1008" y="432"/>
                  </a:cxn>
                </a:cxnLst>
                <a:rect l="0" t="0" r="r" b="b"/>
                <a:pathLst>
                  <a:path w="1008" h="432">
                    <a:moveTo>
                      <a:pt x="0" y="0"/>
                    </a:moveTo>
                    <a:cubicBezTo>
                      <a:pt x="276" y="60"/>
                      <a:pt x="552" y="120"/>
                      <a:pt x="720" y="192"/>
                    </a:cubicBezTo>
                    <a:cubicBezTo>
                      <a:pt x="888" y="264"/>
                      <a:pt x="948" y="348"/>
                      <a:pt x="1008" y="432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3792" y="2122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3072" y="135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2640" y="1162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3072" y="202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1" name="Line 19"/>
            <p:cNvSpPr>
              <a:spLocks noChangeShapeType="1"/>
            </p:cNvSpPr>
            <p:nvPr/>
          </p:nvSpPr>
          <p:spPr bwMode="auto">
            <a:xfrm>
              <a:off x="2640" y="2218"/>
              <a:ext cx="67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2" name="Line 20"/>
            <p:cNvSpPr>
              <a:spLocks noChangeShapeType="1"/>
            </p:cNvSpPr>
            <p:nvPr/>
          </p:nvSpPr>
          <p:spPr bwMode="auto">
            <a:xfrm flipV="1">
              <a:off x="3072" y="1258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3" name="Line 21"/>
            <p:cNvSpPr>
              <a:spLocks noChangeShapeType="1"/>
            </p:cNvSpPr>
            <p:nvPr/>
          </p:nvSpPr>
          <p:spPr bwMode="auto">
            <a:xfrm>
              <a:off x="3072" y="1354"/>
              <a:ext cx="912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3840" y="1046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3840" y="1910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2736" y="91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SG</a:t>
              </a:r>
              <a:endParaRPr lang="en-US"/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4080" y="111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Q’</a:t>
              </a:r>
              <a:endParaRPr lang="en-US"/>
            </a:p>
          </p:txBody>
        </p:sp>
        <p:sp>
          <p:nvSpPr>
            <p:cNvPr id="515098" name="Text Box 26"/>
            <p:cNvSpPr txBox="1">
              <a:spLocks noChangeArrowheads="1"/>
            </p:cNvSpPr>
            <p:nvPr/>
          </p:nvSpPr>
          <p:spPr bwMode="auto">
            <a:xfrm>
              <a:off x="4080" y="19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Q</a:t>
              </a:r>
              <a:endParaRPr lang="en-US"/>
            </a:p>
          </p:txBody>
        </p:sp>
        <p:sp>
          <p:nvSpPr>
            <p:cNvPr id="515099" name="AutoShape 27"/>
            <p:cNvSpPr>
              <a:spLocks noChangeArrowheads="1"/>
            </p:cNvSpPr>
            <p:nvPr/>
          </p:nvSpPr>
          <p:spPr bwMode="auto">
            <a:xfrm>
              <a:off x="2208" y="970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0" name="AutoShape 28"/>
            <p:cNvSpPr>
              <a:spLocks noChangeArrowheads="1"/>
            </p:cNvSpPr>
            <p:nvPr/>
          </p:nvSpPr>
          <p:spPr bwMode="auto">
            <a:xfrm>
              <a:off x="2208" y="2026"/>
              <a:ext cx="432" cy="384"/>
            </a:xfrm>
            <a:prstGeom prst="flowChartDelay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1" name="Line 29"/>
            <p:cNvSpPr>
              <a:spLocks noChangeShapeType="1"/>
            </p:cNvSpPr>
            <p:nvPr/>
          </p:nvSpPr>
          <p:spPr bwMode="auto">
            <a:xfrm>
              <a:off x="1152" y="1056"/>
              <a:ext cx="10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2" name="Line 30"/>
            <p:cNvSpPr>
              <a:spLocks noChangeShapeType="1"/>
            </p:cNvSpPr>
            <p:nvPr/>
          </p:nvSpPr>
          <p:spPr bwMode="auto">
            <a:xfrm>
              <a:off x="2016" y="125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3" name="Line 31"/>
            <p:cNvSpPr>
              <a:spLocks noChangeShapeType="1"/>
            </p:cNvSpPr>
            <p:nvPr/>
          </p:nvSpPr>
          <p:spPr bwMode="auto">
            <a:xfrm>
              <a:off x="2016" y="212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4" name="Line 32"/>
            <p:cNvSpPr>
              <a:spLocks noChangeShapeType="1"/>
            </p:cNvSpPr>
            <p:nvPr/>
          </p:nvSpPr>
          <p:spPr bwMode="auto">
            <a:xfrm>
              <a:off x="1968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5" name="Text Box 33"/>
            <p:cNvSpPr txBox="1">
              <a:spLocks noChangeArrowheads="1"/>
            </p:cNvSpPr>
            <p:nvPr/>
          </p:nvSpPr>
          <p:spPr bwMode="auto">
            <a:xfrm>
              <a:off x="912" y="9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D</a:t>
              </a:r>
              <a:endParaRPr lang="en-US"/>
            </a:p>
          </p:txBody>
        </p:sp>
        <p:sp>
          <p:nvSpPr>
            <p:cNvPr id="515107" name="Text Box 35"/>
            <p:cNvSpPr txBox="1">
              <a:spLocks noChangeArrowheads="1"/>
            </p:cNvSpPr>
            <p:nvPr/>
          </p:nvSpPr>
          <p:spPr bwMode="auto">
            <a:xfrm>
              <a:off x="2736" y="2218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RG</a:t>
              </a:r>
              <a:endParaRPr lang="en-US"/>
            </a:p>
          </p:txBody>
        </p:sp>
        <p:sp>
          <p:nvSpPr>
            <p:cNvPr id="515108" name="Line 36"/>
            <p:cNvSpPr>
              <a:spLocks noChangeShapeType="1"/>
            </p:cNvSpPr>
            <p:nvPr/>
          </p:nvSpPr>
          <p:spPr bwMode="auto">
            <a:xfrm>
              <a:off x="2016" y="1258"/>
              <a:ext cx="0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09" name="Line 37"/>
            <p:cNvSpPr>
              <a:spLocks noChangeShapeType="1"/>
            </p:cNvSpPr>
            <p:nvPr/>
          </p:nvSpPr>
          <p:spPr bwMode="auto">
            <a:xfrm>
              <a:off x="1152" y="1680"/>
              <a:ext cx="86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10" name="Text Box 38"/>
            <p:cNvSpPr txBox="1">
              <a:spLocks noChangeArrowheads="1"/>
            </p:cNvSpPr>
            <p:nvPr/>
          </p:nvSpPr>
          <p:spPr bwMode="auto">
            <a:xfrm>
              <a:off x="672" y="1546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/>
                <a:t>Gate</a:t>
              </a:r>
              <a:endParaRPr lang="en-US"/>
            </a:p>
          </p:txBody>
        </p:sp>
        <p:sp>
          <p:nvSpPr>
            <p:cNvPr id="515111" name="Text Box 39"/>
            <p:cNvSpPr txBox="1">
              <a:spLocks noChangeArrowheads="1"/>
            </p:cNvSpPr>
            <p:nvPr/>
          </p:nvSpPr>
          <p:spPr bwMode="auto">
            <a:xfrm>
              <a:off x="1872" y="1478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  <p:grpSp>
          <p:nvGrpSpPr>
            <p:cNvPr id="515112" name="Group 40"/>
            <p:cNvGrpSpPr>
              <a:grpSpLocks/>
            </p:cNvGrpSpPr>
            <p:nvPr/>
          </p:nvGrpSpPr>
          <p:grpSpPr bwMode="auto">
            <a:xfrm>
              <a:off x="1584" y="2112"/>
              <a:ext cx="384" cy="384"/>
              <a:chOff x="4896" y="1680"/>
              <a:chExt cx="384" cy="384"/>
            </a:xfrm>
          </p:grpSpPr>
          <p:sp>
            <p:nvSpPr>
              <p:cNvPr id="515113" name="Oval 41"/>
              <p:cNvSpPr>
                <a:spLocks noChangeArrowheads="1"/>
              </p:cNvSpPr>
              <p:nvPr/>
            </p:nvSpPr>
            <p:spPr bwMode="auto">
              <a:xfrm>
                <a:off x="5184" y="182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114" name="Freeform 42"/>
              <p:cNvSpPr>
                <a:spLocks/>
              </p:cNvSpPr>
              <p:nvPr/>
            </p:nvSpPr>
            <p:spPr bwMode="auto">
              <a:xfrm>
                <a:off x="4896" y="1680"/>
                <a:ext cx="28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192"/>
                  </a:cxn>
                  <a:cxn ang="0">
                    <a:pos x="0" y="0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5116" name="Line 44"/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17" name="Line 45"/>
            <p:cNvSpPr>
              <a:spLocks noChangeShapeType="1"/>
            </p:cNvSpPr>
            <p:nvPr/>
          </p:nvSpPr>
          <p:spPr bwMode="auto">
            <a:xfrm>
              <a:off x="1344" y="10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18" name="Text Box 46"/>
            <p:cNvSpPr txBox="1">
              <a:spLocks noChangeArrowheads="1"/>
            </p:cNvSpPr>
            <p:nvPr/>
          </p:nvSpPr>
          <p:spPr bwMode="auto">
            <a:xfrm>
              <a:off x="1200" y="844"/>
              <a:ext cx="28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600"/>
                <a:t>•</a:t>
              </a:r>
              <a:endParaRPr lang="en-US" sz="3200"/>
            </a:p>
          </p:txBody>
        </p:sp>
      </p:grpSp>
      <p:sp>
        <p:nvSpPr>
          <p:cNvPr id="515119" name="Text Box 47"/>
          <p:cNvSpPr txBox="1">
            <a:spLocks noChangeArrowheads="1"/>
          </p:cNvSpPr>
          <p:nvPr/>
        </p:nvSpPr>
        <p:spPr bwMode="auto">
          <a:xfrm>
            <a:off x="1600200" y="4114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Undefined state in the SR latch is eliminated.</a:t>
            </a:r>
            <a:endParaRPr lang="en-US">
              <a:solidFill>
                <a:srgbClr val="FF3399"/>
              </a:solidFill>
            </a:endParaRPr>
          </a:p>
        </p:txBody>
      </p:sp>
      <p:graphicFrame>
        <p:nvGraphicFramePr>
          <p:cNvPr id="515168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28075"/>
              </p:ext>
            </p:extLst>
          </p:nvPr>
        </p:nvGraphicFramePr>
        <p:xfrm>
          <a:off x="3009900" y="4724400"/>
          <a:ext cx="3009900" cy="1219200"/>
        </p:xfrm>
        <a:graphic>
          <a:graphicData uri="http://schemas.openxmlformats.org/drawingml/2006/table">
            <a:tbl>
              <a:tblPr/>
              <a:tblGrid>
                <a:gridCol w="838200"/>
                <a:gridCol w="628650"/>
                <a:gridCol w="1543050"/>
              </a:tblGrid>
              <a:tr h="184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Gate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Q(t+1)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Unchanged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 (Reset)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(Set)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course-template">
  <a:themeElements>
    <a:clrScheme name="1_course-templat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course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urse-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urse-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urse-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urse-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urse-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urse-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course-template</Template>
  <TotalTime>5736</TotalTime>
  <Words>1662</Words>
  <Application>Microsoft Office PowerPoint</Application>
  <PresentationFormat>On-screen Show (4:3)</PresentationFormat>
  <Paragraphs>833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1_course-template</vt:lpstr>
      <vt:lpstr>Sequential System</vt:lpstr>
      <vt:lpstr>PowerPoint Presentation</vt:lpstr>
      <vt:lpstr>Clocked System</vt:lpstr>
      <vt:lpstr>Synchronous Sequential System</vt:lpstr>
      <vt:lpstr>Types of Binary Storage Devices</vt:lpstr>
      <vt:lpstr>SR Latch</vt:lpstr>
      <vt:lpstr>Waveform of SR Latch</vt:lpstr>
      <vt:lpstr>Gated SR Latch</vt:lpstr>
      <vt:lpstr>D Latch</vt:lpstr>
      <vt:lpstr>S’R’ Latch (NAND Gate)</vt:lpstr>
      <vt:lpstr>Flip Flop</vt:lpstr>
      <vt:lpstr>SR Master/Slave Flip Flop</vt:lpstr>
      <vt:lpstr>SR (Set-Reset) Flip Flop</vt:lpstr>
      <vt:lpstr>Timing Diagram of SR Flip Flop</vt:lpstr>
      <vt:lpstr>D Flip Flop</vt:lpstr>
      <vt:lpstr>Trailing-Edge Triggered D Flip Flop</vt:lpstr>
      <vt:lpstr>Leading-Edge Triggered D Flip Flop</vt:lpstr>
      <vt:lpstr>JK Flip Flop</vt:lpstr>
      <vt:lpstr>Timing Diagram of JK Flip Flop</vt:lpstr>
      <vt:lpstr>T (Toggle) Flip Flop</vt:lpstr>
      <vt:lpstr>Two Flip Flops</vt:lpstr>
      <vt:lpstr>Basic Idea of Pipelining</vt:lpstr>
      <vt:lpstr>Flip Flop with Clear &amp; Preset Inputs</vt:lpstr>
      <vt:lpstr>Timing for Flip Flop with Clear &amp; Preset </vt:lpstr>
      <vt:lpstr>Example of Sequential System</vt:lpstr>
      <vt:lpstr>Describing Sequential System</vt:lpstr>
      <vt:lpstr>Timing Trace</vt:lpstr>
      <vt:lpstr>Implementation of SR Flip Flop</vt:lpstr>
      <vt:lpstr>State Table/Diagram of The Example</vt:lpstr>
      <vt:lpstr>Implementation of D Flip Flop</vt:lpstr>
      <vt:lpstr>Implementation of JK Flip Flop</vt:lpstr>
      <vt:lpstr>Implementation of T Flip Flop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PHS205  Digital Systems</dc:title>
  <dc:subject>Sequential System</dc:subject>
  <dc:creator>Bo Hatfield</dc:creator>
  <cp:lastModifiedBy>Bo</cp:lastModifiedBy>
  <cp:revision>468</cp:revision>
  <dcterms:created xsi:type="dcterms:W3CDTF">2003-08-31T03:14:01Z</dcterms:created>
  <dcterms:modified xsi:type="dcterms:W3CDTF">2011-11-22T11:59:23Z</dcterms:modified>
</cp:coreProperties>
</file>