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Play"/>
      <p:regular r:id="rId30"/>
      <p:bold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gUGdmFMzRAk55EkZGcp6/ubufX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lay-bold.fntdata"/><Relationship Id="rId30" Type="http://schemas.openxmlformats.org/officeDocument/2006/relationships/font" Target="fonts/Play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-bold.fntdata"/><Relationship Id="rId10" Type="http://schemas.openxmlformats.org/officeDocument/2006/relationships/slide" Target="slides/slide6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9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e3ae82dc7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e3ae82dc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e3ae82dc7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e3ae82dc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e3ae82dc7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e3ae82dc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e3ae82dc7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e3ae82dc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e3ae82dc7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e3ae82dc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e3ae82dc7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e3ae82dc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e3ae82dc7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e3ae82dc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e3ae82dc7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e3ae82dc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e3ae82dc7_2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e3ae82dc7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e3ae82dc7_2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e3ae82dc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e3ae82dc7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e3ae82dc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e3ae82dc7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e3ae82dc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e3ae82dc7_2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e3ae82dc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e3ae82dc7_2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e3ae82dc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e3ae82dc7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e3ae82d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e3ae82dc7_2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ce3ae82dc7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e3ae82dc7_2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e3ae82dc7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e3ae82dc7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e3ae82dc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e3ae82d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ce3ae82dc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e3ae82dc7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e3ae82dc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uggingface.co/vinai/phobert-base-v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datasets/linhlpv/vietnamese-sentiment-analys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afef.vn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afef.vn/sitemap.x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Phân tích cảm xúc</a:t>
            </a:r>
            <a:br>
              <a:rPr lang="en-US"/>
            </a:br>
            <a:r>
              <a:rPr lang="en-US"/>
              <a:t>tin tức chứng khoán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GV hướng dẫn: TS. Vũ Tiến Dũng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Thành viên: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Nguyễn Ngọc Đức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Hà Thanh Hương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Nguyễn Thị Minh Phượng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2ce3ae82dc7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199" cy="6310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e3ae82dc7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Phân tích cảm xúc tóm tắt bài báo</a:t>
            </a:r>
            <a:endParaRPr/>
          </a:p>
        </p:txBody>
      </p:sp>
      <p:sp>
        <p:nvSpPr>
          <p:cNvPr id="147" name="Google Shape;147;g2ce3ae82dc7_0_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Chọn mô hình: pre-trained transformer đã được đào tạo trước (pre-trained)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Năng lực thực hiện các thao tác xử lý ngôn ngữ tự nhiên (Natural Language Processing - NLP) tốt nhất hiện nay: cơ chế chú ý (attention mechanism) giúp </a:t>
            </a:r>
            <a:r>
              <a:rPr lang="en-US"/>
              <a:t>biểu diễn ngữ cảnh của câu (</a:t>
            </a:r>
            <a:r>
              <a:rPr lang="en-US"/>
              <a:t>thể hiện mỗi từ còn chịu ảnh hưởng của những từ nào khác trong câu dưới dạng số mà mô hình có thể hiểu và học được).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Sử dụng model đã được đào tạo trước để hạn chế yêu cầu tài nguyên tính toán và dữ liệu đầu vào: chỉ cần đào tạo thêm với dữ liệu và thời gian ngắn là có thể đạt hiệu quả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-&gt; Chọn lựa mô hình </a:t>
            </a:r>
            <a:r>
              <a:rPr lang="en-US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PhoBERT-base-v2</a:t>
            </a:r>
            <a:r>
              <a:rPr lang="en-US"/>
              <a:t> thuộc dạng mô hình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BERT (Bidirectional Encoder Representations) transformer,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/>
              <a:t>đã được đào tạo sẵn với dữ liệu ~140 GB text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e3ae82dc7_0_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Phân tích cảm xúc tóm tắt bài báo</a:t>
            </a:r>
            <a:endParaRPr/>
          </a:p>
        </p:txBody>
      </p:sp>
      <p:sp>
        <p:nvSpPr>
          <p:cNvPr id="153" name="Google Shape;153;g2ce3ae82dc7_0_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Điều chỉnh mô hình (fine-tuning)</a:t>
            </a:r>
            <a:r>
              <a:rPr lang="en-US"/>
              <a:t>: gồm 02 bước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Sentiment Analysis: điều chỉnh mô hình phoBert để thực hiện việc phân tích cảm xúc, dựa trên dữ liệu ~</a:t>
            </a:r>
            <a:r>
              <a:rPr lang="en-US" u="sng">
                <a:solidFill>
                  <a:schemeClr val="hlink"/>
                </a:solidFill>
                <a:hlinkClick r:id="rId3"/>
              </a:rPr>
              <a:t>30.000 review thương mại điện tử</a:t>
            </a:r>
            <a:r>
              <a:rPr lang="en-US"/>
              <a:t>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Stock Specialize: chuyên môn hóa mô hình với dữ liệu ~700 tóm tắt tin tức, thông tin chứng khoán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Các mốc so sánh: Phân tích cảm xúc là một thao tác xử lý ngôn ngữ tự nhiên (NLP) và mang tính chủ quan.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Mô hình đơn giản (Bag-of-Word) đạt độ chính xác 70%.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Mô hình tốt nhất hiện nay đạt độ chính xác ~85-90%.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e3ae82dc7_0_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Phân tích cảm xúc tóm tắt bài báo</a:t>
            </a:r>
            <a:endParaRPr/>
          </a:p>
        </p:txBody>
      </p:sp>
      <p:sp>
        <p:nvSpPr>
          <p:cNvPr id="159" name="Google Shape;159;g2ce3ae82dc7_0_37"/>
          <p:cNvSpPr txBox="1"/>
          <p:nvPr>
            <p:ph idx="1" type="body"/>
          </p:nvPr>
        </p:nvSpPr>
        <p:spPr>
          <a:xfrm>
            <a:off x="838200" y="1825625"/>
            <a:ext cx="5417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Luồng công việc điều chỉnh mô hình: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Tiền xử lý dữ liệu:</a:t>
            </a:r>
            <a:r>
              <a:rPr lang="en-US"/>
              <a:t> ghép các từ ghép trong tiếng_Việt.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Chuẩn bị dữ liệu: tách tập train/eval/test, tokenize đầu vào (biến thành số token), encode biến mục tiêu (biến thành số)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Train/evaluate: thực hiện trên thư viện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Trainer</a:t>
            </a:r>
            <a:endParaRPr/>
          </a:p>
        </p:txBody>
      </p:sp>
      <p:sp>
        <p:nvSpPr>
          <p:cNvPr id="160" name="Google Shape;160;g2ce3ae82dc7_0_37"/>
          <p:cNvSpPr txBox="1"/>
          <p:nvPr>
            <p:ph idx="1" type="body"/>
          </p:nvPr>
        </p:nvSpPr>
        <p:spPr>
          <a:xfrm>
            <a:off x="6444875" y="1690700"/>
            <a:ext cx="5251800" cy="448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pyvi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ViTokenizer</a:t>
            </a:r>
            <a:endParaRPr sz="10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text_preprocessing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Remove trailing whitespace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U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'\s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strip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Segmentation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ViTokenizer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tokenize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preprocess_data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preprocessed_data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DataFrame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preprocessed_data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'input'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'input'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].apply(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text_preprocessing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preprocessed_data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'label'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'label'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].replace(</a:t>
            </a:r>
            <a:r>
              <a:rPr lang="en-US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INPUT_MAPPING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preprocessed_data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e3ae82dc7_0_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Phân tích cảm xúc tóm tắt bài báo</a:t>
            </a:r>
            <a:endParaRPr/>
          </a:p>
        </p:txBody>
      </p:sp>
      <p:sp>
        <p:nvSpPr>
          <p:cNvPr id="166" name="Google Shape;166;g2ce3ae82dc7_0_44"/>
          <p:cNvSpPr txBox="1"/>
          <p:nvPr>
            <p:ph idx="1" type="body"/>
          </p:nvPr>
        </p:nvSpPr>
        <p:spPr>
          <a:xfrm>
            <a:off x="838200" y="1825625"/>
            <a:ext cx="5417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Luồng công việc điều chỉnh mô hình: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Tiền xử lý dữ liệu: ghép các từ ghép trong tiếng_Việt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Chuẩn bị dữ liệu:</a:t>
            </a:r>
            <a:r>
              <a:rPr lang="en-US"/>
              <a:t> tách tập train/eval/test, tokenize đầu vào (biến thành số token), encode biến mục tiêu (biến thành số)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Train/evaluate: thực hiện trên thư viện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Trainer</a:t>
            </a:r>
            <a:endParaRPr/>
          </a:p>
        </p:txBody>
      </p:sp>
      <p:sp>
        <p:nvSpPr>
          <p:cNvPr id="167" name="Google Shape;167;g2ce3ae82dc7_0_44"/>
          <p:cNvSpPr txBox="1"/>
          <p:nvPr>
            <p:ph idx="1" type="body"/>
          </p:nvPr>
        </p:nvSpPr>
        <p:spPr>
          <a:xfrm>
            <a:off x="6444875" y="1690700"/>
            <a:ext cx="5251800" cy="448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datasets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DatasetDict</a:t>
            </a:r>
            <a:endParaRPr sz="10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transformers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AutoTokenizer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DataCollatorWithPadding</a:t>
            </a:r>
            <a:endParaRPr sz="10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transformers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RobertaForSequenceClassification</a:t>
            </a:r>
            <a:endParaRPr sz="10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prepare_raw_data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seed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SEED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raw_data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from_pandas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dataset_dict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raw_data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test_size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shuffle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seed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seed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Access the train and test splits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train_data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dataset_dict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"train"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test_data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dataset_dict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"test"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Split the test_data into eval and test sets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test_data_dict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test_data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test_size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shuffle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seed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seed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Access the train and eval splits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eval_data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test_data_dict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"train"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test_data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test_data_dict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"test"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Create a DatasetDict object and combine the datasets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raw_datasets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DatasetDict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"train"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train_data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"validation"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eval_data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"test"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test_data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raw_datasets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raw_data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prepare_for_trainer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checkpoint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seed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SEED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raw_datasets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raw_data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prepare_raw_data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phobert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RobertaForSequenceClassification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from_pretrained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checkpoint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num_labels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NUMS_LABEL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CHECKPOINT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U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"vinai/phobert-base-v2"</a:t>
            </a:r>
            <a:endParaRPr sz="1050">
              <a:solidFill>
                <a:srgbClr val="811F3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tokenizer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AutoTokenizer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from_pretrained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CHECKPOINT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tokenize_function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tokenizer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"input"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truncation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tokenized_datasets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raw_datasets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tokenize_function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batched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data_collator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DataCollatorWithPadding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tokenizer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tokenizer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phobert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tokenizer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data_collator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tokenized_datasets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raw_datasets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raw_data</a:t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e3ae82dc7_0_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Phân tích cảm xúc tóm tắt bài báo</a:t>
            </a:r>
            <a:endParaRPr/>
          </a:p>
        </p:txBody>
      </p:sp>
      <p:sp>
        <p:nvSpPr>
          <p:cNvPr id="173" name="Google Shape;173;g2ce3ae82dc7_0_51"/>
          <p:cNvSpPr txBox="1"/>
          <p:nvPr>
            <p:ph idx="1" type="body"/>
          </p:nvPr>
        </p:nvSpPr>
        <p:spPr>
          <a:xfrm>
            <a:off x="838200" y="1825625"/>
            <a:ext cx="5417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Luồng công việc điều chỉnh mô hình: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Tiền xử lý dữ liệu: ghép các từ ghép trong tiếng_Việt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Chuẩn bị dữ liệu: tác</a:t>
            </a:r>
            <a:r>
              <a:rPr lang="en-US"/>
              <a:t>h tập train/eval/test, tokenize đầu vào (biến thành số token), encode biến mục tiêu (biến thành số)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Train/evaluate:</a:t>
            </a:r>
            <a:r>
              <a:rPr lang="en-US"/>
              <a:t> thực hiện trên thư viện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Trainer</a:t>
            </a:r>
            <a:endParaRPr/>
          </a:p>
        </p:txBody>
      </p:sp>
      <p:sp>
        <p:nvSpPr>
          <p:cNvPr id="174" name="Google Shape;174;g2ce3ae82dc7_0_51"/>
          <p:cNvSpPr txBox="1"/>
          <p:nvPr>
            <p:ph idx="1" type="body"/>
          </p:nvPr>
        </p:nvSpPr>
        <p:spPr>
          <a:xfrm>
            <a:off x="6444875" y="1690700"/>
            <a:ext cx="5251800" cy="448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transformers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TrainingArguments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Trainer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output_dir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U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"D:</a:t>
            </a:r>
            <a:r>
              <a:rPr lang="en-US" sz="1050">
                <a:solidFill>
                  <a:srgbClr val="EE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lang="en-U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est\sentiment_analysis"</a:t>
            </a:r>
            <a:endParaRPr sz="1050">
              <a:solidFill>
                <a:srgbClr val="811F3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training_args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TrainingArguments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output_dir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output_dir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evaluation_strategy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"epoch"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save_strategy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"epoch"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save_total_limit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num_train_epochs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per_device_train_batch_size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per_device_eval_batch_size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trainer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Trainer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phobert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training_args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train_dataset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tokenized_datasets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"train"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eval_dataset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tokenized_datasets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"validation"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data_collator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data_collator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tokenizer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tokenizer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compute_metrics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compute_accuracy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trainer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endParaRPr sz="105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trainer.save_model(SENTIMENT_ANALYSIS_CHECKPOINT)</a:t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e3ae82dc7_0_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Phân tích cảm xúc tóm tắt bài báo</a:t>
            </a:r>
            <a:endParaRPr/>
          </a:p>
        </p:txBody>
      </p:sp>
      <p:sp>
        <p:nvSpPr>
          <p:cNvPr id="180" name="Google Shape;180;g2ce3ae82dc7_0_59"/>
          <p:cNvSpPr txBox="1"/>
          <p:nvPr>
            <p:ph idx="1" type="body"/>
          </p:nvPr>
        </p:nvSpPr>
        <p:spPr>
          <a:xfrm>
            <a:off x="838200" y="1825625"/>
            <a:ext cx="10351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Kết quả điều chỉnh (trên tập test)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Sentiment analysis: Đạt ~80% độ chính xác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Stock specialize: Đạt ~84% độ chính xác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e3ae82dc7_3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Cơ sở dữ liệu: CosmosDB</a:t>
            </a:r>
            <a:endParaRPr/>
          </a:p>
        </p:txBody>
      </p:sp>
      <p:pic>
        <p:nvPicPr>
          <p:cNvPr id="186" name="Google Shape;186;g2ce3ae82dc7_3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00" y="1539250"/>
            <a:ext cx="11024479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e3ae82dc7_2_82"/>
          <p:cNvSpPr txBox="1"/>
          <p:nvPr>
            <p:ph type="title"/>
          </p:nvPr>
        </p:nvSpPr>
        <p:spPr>
          <a:xfrm>
            <a:off x="838200" y="365125"/>
            <a:ext cx="10515600" cy="90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5</a:t>
            </a:r>
            <a:r>
              <a:rPr lang="en-US"/>
              <a:t>. Website </a:t>
            </a:r>
            <a:endParaRPr/>
          </a:p>
        </p:txBody>
      </p:sp>
      <p:pic>
        <p:nvPicPr>
          <p:cNvPr id="192" name="Google Shape;192;g2ce3ae82dc7_2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500" y="1179800"/>
            <a:ext cx="10371000" cy="54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e3ae82dc7_2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5</a:t>
            </a:r>
            <a:r>
              <a:rPr lang="en-US"/>
              <a:t>. Website - Tính năng Tìm kiếm</a:t>
            </a:r>
            <a:endParaRPr/>
          </a:p>
        </p:txBody>
      </p:sp>
      <p:pic>
        <p:nvPicPr>
          <p:cNvPr id="198" name="Google Shape;198;g2ce3ae82dc7_2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625" y="1840925"/>
            <a:ext cx="10602150" cy="45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I. </a:t>
            </a:r>
            <a:r>
              <a:rPr lang="en-US"/>
              <a:t>Mục đích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Phục vụ nhà đầu tư quan tâm tới mã chứng khoán: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Tổng hợp tin tức/trao đổi… liên quan tới mã chứng khoán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Tóm tắt nội dung liên quan tới mã chứng khoán đó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Phân tích cảm xúc nội dung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e3ae82dc7_2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5</a:t>
            </a:r>
            <a:r>
              <a:rPr lang="en-US"/>
              <a:t>. Mô tả website - Tính năng Tìm kiếm</a:t>
            </a:r>
            <a:endParaRPr/>
          </a:p>
        </p:txBody>
      </p:sp>
      <p:sp>
        <p:nvSpPr>
          <p:cNvPr id="204" name="Google Shape;204;g2ce3ae82dc7_2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50"/>
              <a:t>Mô tả chức năng tìm kiếm dữ liệu:</a:t>
            </a:r>
            <a:endParaRPr b="1" sz="2550"/>
          </a:p>
          <a:p>
            <a:pPr indent="-3905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50"/>
              <a:buChar char="-"/>
            </a:pPr>
            <a:r>
              <a:rPr lang="en-US" sz="2550"/>
              <a:t>Website cho phép tìm kiếm các bài báo liên quan đến một mã chứng khoán truyền vào</a:t>
            </a:r>
            <a:endParaRPr sz="2550"/>
          </a:p>
          <a:p>
            <a:pPr indent="-3905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50"/>
              <a:buChar char="-"/>
            </a:pPr>
            <a:r>
              <a:rPr lang="en-US" sz="2550"/>
              <a:t>Kết quả tìm kiếm trả ra bao gồm các thông tin:</a:t>
            </a:r>
            <a:endParaRPr sz="2550"/>
          </a:p>
          <a:p>
            <a:pPr indent="-39052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50"/>
              <a:buChar char="-"/>
            </a:pPr>
            <a:r>
              <a:rPr lang="en-US" sz="2550"/>
              <a:t>Mã chứng khoán: Mã chứng khoán</a:t>
            </a:r>
            <a:endParaRPr sz="2550"/>
          </a:p>
          <a:p>
            <a:pPr indent="-39052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50"/>
              <a:buChar char="-"/>
            </a:pPr>
            <a:r>
              <a:rPr lang="en-US" sz="2550"/>
              <a:t>URL: Link bài báo liên quan</a:t>
            </a:r>
            <a:endParaRPr sz="2550"/>
          </a:p>
          <a:p>
            <a:pPr indent="-39052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50"/>
              <a:buChar char="-"/>
            </a:pPr>
            <a:r>
              <a:rPr lang="en-US" sz="2550"/>
              <a:t>Ngày tạo: Thời gian tạo của bài báo</a:t>
            </a:r>
            <a:endParaRPr sz="2550"/>
          </a:p>
          <a:p>
            <a:pPr indent="-39052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50"/>
              <a:buChar char="-"/>
            </a:pPr>
            <a:r>
              <a:rPr lang="en-US" sz="2550"/>
              <a:t>Phân loại: Đánh giá nội dung bài báo: Positive/ Negative/ Neutral</a:t>
            </a:r>
            <a:endParaRPr sz="2550"/>
          </a:p>
          <a:p>
            <a:pPr indent="-39052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50"/>
              <a:buChar char="-"/>
            </a:pPr>
            <a:r>
              <a:rPr lang="en-US" sz="2550"/>
              <a:t>Nội dung: Nội dung tóm tắt liên quan đến mã chứng khoán đang tìm kiếm</a:t>
            </a:r>
            <a:endParaRPr sz="255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5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e3ae82dc7_2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5</a:t>
            </a:r>
            <a:r>
              <a:rPr lang="en-US"/>
              <a:t>. Website - Tính năng Thêm mới</a:t>
            </a:r>
            <a:endParaRPr/>
          </a:p>
        </p:txBody>
      </p:sp>
      <p:sp>
        <p:nvSpPr>
          <p:cNvPr id="210" name="Google Shape;210;g2ce3ae82dc7_2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50"/>
              <a:t>Cách sử dụng:</a:t>
            </a:r>
            <a:endParaRPr b="1" sz="2550"/>
          </a:p>
          <a:p>
            <a:pPr indent="-3905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50"/>
              <a:buChar char="-"/>
            </a:pPr>
            <a:r>
              <a:rPr lang="en-US" sz="2550"/>
              <a:t>Nhập các thông tin cần tra cứu, bao gồm:</a:t>
            </a:r>
            <a:endParaRPr sz="2550"/>
          </a:p>
          <a:p>
            <a:pPr indent="-39052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50"/>
              <a:buChar char="-"/>
            </a:pPr>
            <a:r>
              <a:rPr lang="en-US" sz="2550"/>
              <a:t>Mã chứng khoán: thông tin bắt buộc</a:t>
            </a:r>
            <a:endParaRPr sz="2550"/>
          </a:p>
          <a:p>
            <a:pPr indent="-39052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50"/>
              <a:buChar char="-"/>
            </a:pPr>
            <a:r>
              <a:rPr lang="en-US" sz="2550"/>
              <a:t>Phân loại: có 4 lựa chọn: Positive/ Negative/ Neutral hoặc Blank (tra cứu tất cả các phân loại)</a:t>
            </a:r>
            <a:endParaRPr sz="2550"/>
          </a:p>
          <a:p>
            <a:pPr indent="-39052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50"/>
              <a:buChar char="-"/>
            </a:pPr>
            <a:r>
              <a:rPr lang="en-US" sz="2550"/>
              <a:t>Thời gian: Ngày tạo từ/ Ngày tạo đến</a:t>
            </a:r>
            <a:endParaRPr sz="2550"/>
          </a:p>
          <a:p>
            <a:pPr indent="-3905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50"/>
              <a:buChar char="-"/>
            </a:pPr>
            <a:r>
              <a:rPr lang="en-US" sz="2550"/>
              <a:t>Click vào button </a:t>
            </a:r>
            <a:r>
              <a:rPr b="1" lang="en-US" sz="2550"/>
              <a:t>Tìm kiếm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e3ae82dc7_2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5</a:t>
            </a:r>
            <a:r>
              <a:rPr lang="en-US"/>
              <a:t>. Website - Tính năng Thêm mới</a:t>
            </a:r>
            <a:endParaRPr/>
          </a:p>
        </p:txBody>
      </p:sp>
      <p:pic>
        <p:nvPicPr>
          <p:cNvPr id="216" name="Google Shape;216;g2ce3ae82dc7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77250"/>
            <a:ext cx="10150174" cy="49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e3ae82dc7_2_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r>
              <a:rPr lang="en-US"/>
              <a:t>. Website - Tính năng Thêm mới</a:t>
            </a:r>
            <a:endParaRPr/>
          </a:p>
        </p:txBody>
      </p:sp>
      <p:sp>
        <p:nvSpPr>
          <p:cNvPr id="222" name="Google Shape;222;g2ce3ae82dc7_2_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50"/>
              <a:t>Mô tả chức năng thêm dữ liệu:</a:t>
            </a:r>
            <a:endParaRPr b="1" sz="2550"/>
          </a:p>
          <a:p>
            <a:pPr indent="-27749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3137"/>
              <a:buChar char="-"/>
            </a:pPr>
            <a:r>
              <a:rPr lang="en-US" sz="2550"/>
              <a:t>Thêm 1 hoặc nhiều bài báo mới</a:t>
            </a:r>
            <a:endParaRPr sz="2550"/>
          </a:p>
          <a:p>
            <a:pPr indent="-27749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3137"/>
              <a:buChar char="-"/>
            </a:pPr>
            <a:r>
              <a:rPr lang="en-US" sz="2550"/>
              <a:t>Thông tin bài báo bao gồm: Link bài báo, ngày tạo của bài báo, nội dung bài báo</a:t>
            </a:r>
            <a:endParaRPr sz="255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50"/>
              <a:t>Cách sử dụng:</a:t>
            </a:r>
            <a:endParaRPr b="1" sz="255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/>
              <a:t>2 cách: </a:t>
            </a:r>
            <a:endParaRPr sz="2550"/>
          </a:p>
          <a:p>
            <a:pPr indent="-27749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3137"/>
              <a:buChar char="-"/>
            </a:pPr>
            <a:r>
              <a:rPr lang="en-US" sz="2550"/>
              <a:t>Cách 1: Thêm từng bài báo:</a:t>
            </a:r>
            <a:endParaRPr sz="2550"/>
          </a:p>
          <a:p>
            <a:pPr indent="-277494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3137"/>
              <a:buChar char="-"/>
            </a:pPr>
            <a:r>
              <a:rPr lang="en-US" sz="2550"/>
              <a:t>Click button “Tạo mới” trên màn hình chính</a:t>
            </a:r>
            <a:endParaRPr sz="2550"/>
          </a:p>
          <a:p>
            <a:pPr indent="-277494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3137"/>
              <a:buChar char="-"/>
            </a:pPr>
            <a:r>
              <a:rPr lang="en-US" sz="2550"/>
              <a:t>Điền thông tin link bài báo, ngày tạo của bài báo, nội dung bài báo vào ô tương ứng</a:t>
            </a:r>
            <a:endParaRPr sz="2550"/>
          </a:p>
          <a:p>
            <a:pPr indent="-277494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3137"/>
              <a:buChar char="-"/>
            </a:pPr>
            <a:r>
              <a:rPr lang="en-US" sz="2550"/>
              <a:t>Click vào tạo mới</a:t>
            </a:r>
            <a:endParaRPr sz="2550"/>
          </a:p>
          <a:p>
            <a:pPr indent="-27749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3137"/>
              <a:buChar char="-"/>
            </a:pPr>
            <a:r>
              <a:rPr lang="en-US" sz="2550"/>
              <a:t>Cách 2: Thêm nhiều bài báo:</a:t>
            </a:r>
            <a:endParaRPr sz="2550"/>
          </a:p>
          <a:p>
            <a:pPr indent="-277494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3137"/>
              <a:buChar char="-"/>
            </a:pPr>
            <a:r>
              <a:rPr lang="en-US" sz="2550"/>
              <a:t>Click button “Tạo mới” trên màn hình chính</a:t>
            </a:r>
            <a:endParaRPr sz="2550"/>
          </a:p>
          <a:p>
            <a:pPr indent="-277494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3137"/>
              <a:buChar char="-"/>
            </a:pPr>
            <a:r>
              <a:rPr lang="en-US" sz="2550"/>
              <a:t>Tải “template”  mẫu để điền theo yêu cầu (bao gồm thông tin link bài báo, ngày tạo của bài báo, nội dung bài báo vào ô tương)</a:t>
            </a:r>
            <a:endParaRPr sz="2550"/>
          </a:p>
          <a:p>
            <a:pPr indent="-277494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3137"/>
              <a:buChar char="-"/>
            </a:pPr>
            <a:r>
              <a:rPr lang="en-US" sz="2550"/>
              <a:t>Import file vừa điền theo template</a:t>
            </a:r>
            <a:endParaRPr sz="1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e3ae82dc7_0_65"/>
          <p:cNvSpPr txBox="1"/>
          <p:nvPr>
            <p:ph type="title"/>
          </p:nvPr>
        </p:nvSpPr>
        <p:spPr>
          <a:xfrm>
            <a:off x="838200" y="378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</a:t>
            </a:r>
            <a:r>
              <a:rPr lang="en-US"/>
              <a:t>. Mục tiêu mở rộng</a:t>
            </a:r>
            <a:endParaRPr/>
          </a:p>
        </p:txBody>
      </p:sp>
      <p:sp>
        <p:nvSpPr>
          <p:cNvPr id="228" name="Google Shape;228;g2ce3ae82dc7_0_6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052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50"/>
              <a:buChar char="-"/>
            </a:pPr>
            <a:r>
              <a:rPr lang="en-US" sz="2550"/>
              <a:t>Thêm nhiều nguồn thông tin hơn: các trang báo khác, các trang mạng xã hội, forum…</a:t>
            </a:r>
            <a:endParaRPr sz="2550"/>
          </a:p>
          <a:p>
            <a:pPr indent="-39052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50"/>
              <a:buChar char="-"/>
            </a:pPr>
            <a:r>
              <a:rPr lang="en-US" sz="2550"/>
              <a:t>Tiếp tục huấn luyện chuyên môn hóa mô hình phân tích tình cảm với dữ liệu về tin tức tài chính/doanh nghiệp</a:t>
            </a:r>
            <a:endParaRPr sz="255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e3ae82dc7_2_77"/>
          <p:cNvSpPr txBox="1"/>
          <p:nvPr>
            <p:ph type="title"/>
          </p:nvPr>
        </p:nvSpPr>
        <p:spPr>
          <a:xfrm>
            <a:off x="760250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II. Bài toán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Cập nhật tin tức là một phần quan trọng và ảnh hưởng trực tiếp tới hiệu quả.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Tuy nhiên, tin tức, thông tin hàng ngày rất nhiều, khiến cho việc theo dõi tin tức nói chung rất khó khăn, chưa kể tới việc xác định ý nghĩa của tin tức đó.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15265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 Công cụ tổng hợp, tóm tắt và đánh giá thông tin sẽ mang lại giá trị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e3ae82dc7_2_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III. </a:t>
            </a:r>
            <a:r>
              <a:rPr lang="en-US"/>
              <a:t>Workflow</a:t>
            </a:r>
            <a:endParaRPr/>
          </a:p>
        </p:txBody>
      </p:sp>
      <p:pic>
        <p:nvPicPr>
          <p:cNvPr id="103" name="Google Shape;103;g2ce3ae82dc7_2_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204" y="1566269"/>
            <a:ext cx="10773600" cy="47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III. Workflow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888129" y="1825625"/>
            <a:ext cx="10749600" cy="4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27685" lvl="0" marL="5143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Thu thập và tiền xử lý tin tức: thư viện BeautifulSoup</a:t>
            </a:r>
            <a:r>
              <a:rPr b="1" lang="en-US" sz="2800">
                <a:solidFill>
                  <a:schemeClr val="dk1"/>
                </a:solidFill>
              </a:rPr>
              <a:t> </a:t>
            </a:r>
            <a:r>
              <a:rPr lang="en-US" sz="2800">
                <a:solidFill>
                  <a:schemeClr val="dk1"/>
                </a:solidFill>
              </a:rPr>
              <a:t>để crawl và service </a:t>
            </a:r>
            <a:r>
              <a:rPr lang="en-US" sz="2800">
                <a:solidFill>
                  <a:schemeClr val="dk1"/>
                </a:solidFill>
              </a:rPr>
              <a:t>Azure Databricks để xử lý dữ liệu.</a:t>
            </a:r>
            <a:endParaRPr sz="2800">
              <a:solidFill>
                <a:schemeClr val="dk1"/>
              </a:solidFill>
            </a:endParaRPr>
          </a:p>
          <a:p>
            <a:pPr indent="-527685" lvl="0" marL="5143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Tóm tắt nội dung: Open-AI API để thực hiện nhận diện và tóm tắt theo từng đối tượng (named-entity-recognition + summarize).</a:t>
            </a:r>
            <a:endParaRPr sz="2800">
              <a:solidFill>
                <a:schemeClr val="dk1"/>
              </a:solidFill>
            </a:endParaRPr>
          </a:p>
          <a:p>
            <a:pPr indent="-527685" lvl="0" marL="5143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Phân tích cảm xúc tóm tắt: sử dụng các thư viện trong hệ sinh thái HuggingFace để sử dụng model đã được đào tạo sẵn và điều chỉnh (fine-tune).</a:t>
            </a:r>
            <a:endParaRPr sz="2800">
              <a:solidFill>
                <a:schemeClr val="dk1"/>
              </a:solidFill>
            </a:endParaRPr>
          </a:p>
          <a:p>
            <a:pPr indent="-527685" lvl="0" marL="5143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Lưu trữ: sử dụng service Azure CosmosDB.</a:t>
            </a:r>
            <a:endParaRPr sz="2800">
              <a:solidFill>
                <a:schemeClr val="dk1"/>
              </a:solidFill>
            </a:endParaRPr>
          </a:p>
          <a:p>
            <a:pPr indent="-527685" lvl="0" marL="5143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Website và API: truy vấn, thêm mới (tự động xử lý dữ liệu mới).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e3ae82dc7_0_7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IV. Phân công các bước thực hiện</a:t>
            </a:r>
            <a:endParaRPr/>
          </a:p>
        </p:txBody>
      </p:sp>
      <p:sp>
        <p:nvSpPr>
          <p:cNvPr id="115" name="Google Shape;115;g2ce3ae82dc7_0_7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Thu thập và tiền xử lý dữ liệu: Đức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Chuẩn bị training set: Phượng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Xây dựng cơ sở lưu trữ dữ liệu: Hương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Tóm tắt mã chứng khoán</a:t>
            </a:r>
            <a:r>
              <a:rPr lang="en-US"/>
              <a:t> theo bài báo</a:t>
            </a:r>
            <a:r>
              <a:rPr lang="en-US"/>
              <a:t>: Phượng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Phân tích cảm xúc tóm tắt bài báo: Đức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Website Front-End: Phượng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Website Back-End: Hương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Viết API và các luồng tự động hóa: Hương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1. </a:t>
            </a:r>
            <a:r>
              <a:rPr lang="en-US"/>
              <a:t>Thu thập và tiền xử lý dữ liệu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838200" y="1825625"/>
            <a:ext cx="5193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Nguồn dữ liệu: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https://cafef.vn/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Công cụ thu thập: thư viện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BeautifulSoup</a:t>
            </a:r>
            <a:r>
              <a:rPr lang="en-US"/>
              <a:t> do bài báo có cấu trúc đơn giản và chỉ quan tâm tới nội dung chữ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Nhược điểm: Không xử lý được các bài toán đặc biệt như infographics, feature story…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Thông tin thu thập (text): đường dẫn, tiêu đề, câu dẫn, nội dung, ngày đăng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Quản lý thông qua 2 class là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articles </a:t>
            </a:r>
            <a:r>
              <a:rPr lang="en-US"/>
              <a:t>và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article_managers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6444875" y="1690700"/>
            <a:ext cx="5251800" cy="448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process_url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html_text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requests_headers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soup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BeautifulSoup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html_text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'lxml'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linify_text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soup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'h1'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class_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type: ignore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published_time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linify_text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soup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'span'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class_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'pdate'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type: ignore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categories_list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soup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find_all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class_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'category-page__name cat'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categories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categories_list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categories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categories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linify_text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.text)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categories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categories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linify_text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soup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'h2'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class_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'sapo'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type: ignore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text_container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soup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'div'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class_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'detail-content afcbc-body'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text_container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find_all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type: ignore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linify_text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.text)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categories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categories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lastmod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not_available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lastmod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published_time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e3ae82dc7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1. Thu thập và tiền xử lý dữ liệu</a:t>
            </a:r>
            <a:endParaRPr/>
          </a:p>
        </p:txBody>
      </p:sp>
      <p:sp>
        <p:nvSpPr>
          <p:cNvPr id="128" name="Google Shape;128;g2ce3ae82dc7_0_7"/>
          <p:cNvSpPr txBox="1"/>
          <p:nvPr>
            <p:ph idx="1" type="body"/>
          </p:nvPr>
        </p:nvSpPr>
        <p:spPr>
          <a:xfrm>
            <a:off x="838200" y="1825625"/>
            <a:ext cx="5193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Luồng công việc: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Bắt đầu từ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sitemap</a:t>
            </a:r>
            <a:r>
              <a:rPr lang="en-US"/>
              <a:t> </a:t>
            </a:r>
            <a:r>
              <a:rPr lang="en-US"/>
              <a:t>của cafef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Lọc tất cả các sub-sitemap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Tìm tất cả đường dẫn bài báo trong các sub-sitemap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Thu thập, tiền xử lý từng bài báo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Ghi lại đầu ra và những sub-sitemap đã thu thập hết, những bài báo không thu thập được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Chọn lọc chủ đề quan tâm</a:t>
            </a:r>
            <a:endParaRPr/>
          </a:p>
        </p:txBody>
      </p:sp>
      <p:sp>
        <p:nvSpPr>
          <p:cNvPr id="129" name="Google Shape;129;g2ce3ae82dc7_0_7"/>
          <p:cNvSpPr txBox="1"/>
          <p:nvPr>
            <p:ph idx="1" type="body"/>
          </p:nvPr>
        </p:nvSpPr>
        <p:spPr>
          <a:xfrm>
            <a:off x="6444875" y="1690700"/>
            <a:ext cx="5251800" cy="448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article_managers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ArticleManagers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excluded_articles_file_path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U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'outputs/excluded_links.txt'</a:t>
            </a:r>
            <a:endParaRPr sz="1050">
              <a:solidFill>
                <a:srgbClr val="811F3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output_folder_path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U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"outputs/cafef/"</a:t>
            </a:r>
            <a:endParaRPr sz="1050">
              <a:solidFill>
                <a:srgbClr val="811F3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processed_submaps_file_path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U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'outputs/processed_submaps.txt'</a:t>
            </a:r>
            <a:endParaRPr sz="1050">
              <a:solidFill>
                <a:srgbClr val="811F3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sitemap_url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U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'https://cafef.vn/sitemap.xml'</a:t>
            </a:r>
            <a:endParaRPr sz="1050">
              <a:solidFill>
                <a:srgbClr val="811F3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ArticleManagers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excluded_articles_file_path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excluded_articles_file_path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crawl_and_save_sitemap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sitemap_url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sitemap_url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processed_submaps_file_path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processed_submaps_file_path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output_folder_path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output_folder_path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process_urls_from_submaps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processed_submaps_file_path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output_folder_path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filtered_output_folder_path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U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"outputs/cafef/filtered/"</a:t>
            </a:r>
            <a:endParaRPr sz="1050">
              <a:solidFill>
                <a:srgbClr val="811F3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filter_articles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processed_submaps_file_path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output_folder_path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filtered_output_folder_path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e3ae82dc7_2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r>
              <a:rPr lang="en-US"/>
              <a:t>. Tóm tắt bài báo</a:t>
            </a:r>
            <a:endParaRPr/>
          </a:p>
        </p:txBody>
      </p:sp>
      <p:sp>
        <p:nvSpPr>
          <p:cNvPr id="135" name="Google Shape;135;g2ce3ae82dc7_2_0"/>
          <p:cNvSpPr txBox="1"/>
          <p:nvPr>
            <p:ph idx="1" type="body"/>
          </p:nvPr>
        </p:nvSpPr>
        <p:spPr>
          <a:xfrm>
            <a:off x="838200" y="1825625"/>
            <a:ext cx="40455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Sử dụng OpenAI API để tóm tắt các bài báo theo từng mã chứng khoán được đề cập trong bài và nội dung chính liên quan đến mã chứng khoán đó.</a:t>
            </a:r>
            <a:endParaRPr/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Mô hình sử dụng: </a:t>
            </a:r>
            <a:r>
              <a:rPr b="1" lang="en-US"/>
              <a:t>gpt-3.5-turbo-instruct</a:t>
            </a:r>
            <a:endParaRPr/>
          </a:p>
        </p:txBody>
      </p:sp>
      <p:pic>
        <p:nvPicPr>
          <p:cNvPr id="136" name="Google Shape;136;g2ce3ae82dc7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900" y="1633388"/>
            <a:ext cx="681990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2024-04-21T01:54:29Z</dcterms:created>
  <dc:creator>Duc Nguyen Ngoc</dc:creator>
</cp:coreProperties>
</file>