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7" r:id="rId12"/>
    <p:sldId id="268" r:id="rId13"/>
    <p:sldId id="269" r:id="rId14"/>
    <p:sldId id="273" r:id="rId15"/>
    <p:sldId id="278" r:id="rId16"/>
    <p:sldId id="277" r:id="rId17"/>
    <p:sldId id="274" r:id="rId18"/>
    <p:sldId id="276" r:id="rId19"/>
    <p:sldId id="279" r:id="rId20"/>
    <p:sldId id="280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7"/>
    <p:restoredTop sz="94729"/>
  </p:normalViewPr>
  <p:slideViewPr>
    <p:cSldViewPr snapToGrid="0" snapToObjects="1">
      <p:cViewPr>
        <p:scale>
          <a:sx n="400" d="100"/>
          <a:sy n="400" d="100"/>
        </p:scale>
        <p:origin x="-10480" y="-4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2E3E8-94A2-7646-99E3-833985F9D2B7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DC854-8101-5544-95FF-58657E9F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9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C854-8101-5544-95FF-58657E9FAA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C854-8101-5544-95FF-58657E9FAA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7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29B0-34CD-BB47-A8F9-595749878A1E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29B0-34CD-BB47-A8F9-595749878A1E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0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29B0-34CD-BB47-A8F9-595749878A1E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29B0-34CD-BB47-A8F9-595749878A1E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5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29B0-34CD-BB47-A8F9-595749878A1E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29B0-34CD-BB47-A8F9-595749878A1E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29B0-34CD-BB47-A8F9-595749878A1E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4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29B0-34CD-BB47-A8F9-595749878A1E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5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29B0-34CD-BB47-A8F9-595749878A1E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6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29B0-34CD-BB47-A8F9-595749878A1E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0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29B0-34CD-BB47-A8F9-595749878A1E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0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E29B0-34CD-BB47-A8F9-595749878A1E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904462" y="237462"/>
            <a:ext cx="6383077" cy="6383077"/>
            <a:chOff x="219428" y="193369"/>
            <a:chExt cx="6383077" cy="6383077"/>
          </a:xfrm>
        </p:grpSpPr>
        <p:sp>
          <p:nvSpPr>
            <p:cNvPr id="9" name="Oval 8"/>
            <p:cNvSpPr/>
            <p:nvPr/>
          </p:nvSpPr>
          <p:spPr>
            <a:xfrm>
              <a:off x="219428" y="193369"/>
              <a:ext cx="6383077" cy="6383077"/>
            </a:xfrm>
            <a:prstGeom prst="ellipse">
              <a:avLst/>
            </a:prstGeom>
            <a:ln w="762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ArchUp">
                <a:avLst>
                  <a:gd name="adj" fmla="val 10836181"/>
                </a:avLst>
              </a:prstTxWarp>
              <a:noAutofit/>
            </a:bodyPr>
            <a:lstStyle/>
            <a:p>
              <a:pPr algn="ctr"/>
              <a:endParaRPr lang="en-US" sz="4000" dirty="0">
                <a:latin typeface="Graduate" charset="0"/>
                <a:ea typeface="Graduate" charset="0"/>
                <a:cs typeface="Graduate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19428" y="193369"/>
              <a:ext cx="6383077" cy="638307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ArchUp">
                <a:avLst>
                  <a:gd name="adj" fmla="val 10836181"/>
                </a:avLst>
              </a:prstTxWarp>
              <a:noAutofit/>
            </a:bodyPr>
            <a:lstStyle/>
            <a:p>
              <a:pPr algn="ctr"/>
              <a:r>
                <a:rPr lang="en-US" sz="4000" dirty="0" smtClean="0">
                  <a:solidFill>
                    <a:srgbClr val="C00000"/>
                  </a:solidFill>
                  <a:latin typeface="Graduate" charset="0"/>
                  <a:ea typeface="Graduate" charset="0"/>
                  <a:cs typeface="Graduate" charset="0"/>
                </a:rPr>
                <a:t>Pforzheimer House</a:t>
              </a:r>
              <a:endParaRPr lang="en-US" sz="4000" dirty="0">
                <a:solidFill>
                  <a:srgbClr val="C00000"/>
                </a:solidFill>
                <a:latin typeface="Graduate" charset="0"/>
                <a:ea typeface="Graduate" charset="0"/>
                <a:cs typeface="Graduate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19428" y="193369"/>
              <a:ext cx="6383077" cy="638307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prstTxWarp prst="textArchDown">
                <a:avLst/>
              </a:prstTxWarp>
            </a:bodyPr>
            <a:lstStyle/>
            <a:p>
              <a:pPr algn="ctr"/>
              <a:r>
                <a:rPr lang="en-US" sz="4000" dirty="0" smtClean="0">
                  <a:latin typeface="Graduate" charset="0"/>
                  <a:ea typeface="Graduate" charset="0"/>
                  <a:cs typeface="Graduate" charset="0"/>
                </a:rPr>
                <a:t>Harvard University</a:t>
              </a:r>
              <a:endParaRPr lang="en-US" sz="4000" dirty="0">
                <a:latin typeface="Graduate" charset="0"/>
                <a:ea typeface="Graduate" charset="0"/>
                <a:cs typeface="Graduate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12226" y="985454"/>
            <a:ext cx="2967548" cy="4887093"/>
            <a:chOff x="8700426" y="1743635"/>
            <a:chExt cx="2967548" cy="4887093"/>
          </a:xfrm>
        </p:grpSpPr>
        <p:sp>
          <p:nvSpPr>
            <p:cNvPr id="11" name="TextBox 10"/>
            <p:cNvSpPr txBox="1"/>
            <p:nvPr/>
          </p:nvSpPr>
          <p:spPr>
            <a:xfrm>
              <a:off x="9389786" y="2321856"/>
              <a:ext cx="2278188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400" dirty="0">
                  <a:solidFill>
                    <a:srgbClr val="C00000"/>
                  </a:solidFill>
                  <a:latin typeface="Graduate" charset="0"/>
                  <a:ea typeface="Graduate" charset="0"/>
                  <a:cs typeface="Graduate" charset="0"/>
                </a:rPr>
                <a:t>F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00426" y="1743635"/>
              <a:ext cx="2377574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400" dirty="0" smtClean="0">
                  <a:latin typeface="Graduate" charset="0"/>
                  <a:ea typeface="Graduate" charset="0"/>
                  <a:cs typeface="Graduate" charset="0"/>
                </a:rPr>
                <a:t>P</a:t>
              </a:r>
              <a:endParaRPr lang="en-US" sz="27400" dirty="0">
                <a:latin typeface="Graduate" charset="0"/>
                <a:ea typeface="Graduate" charset="0"/>
                <a:cs typeface="Graduat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68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04462" y="237462"/>
            <a:ext cx="6383077" cy="6383077"/>
          </a:xfrm>
          <a:prstGeom prst="ellipse">
            <a:avLst/>
          </a:prstGeom>
          <a:ln w="1524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endParaRPr lang="en-US" sz="4000" dirty="0"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Graduate" charset="0"/>
                <a:ea typeface="Graduate" charset="0"/>
                <a:cs typeface="Graduate" charset="0"/>
              </a:rPr>
              <a:t>Pforzheimer House</a:t>
            </a:r>
            <a:endParaRPr lang="en-US" sz="4400" b="1" dirty="0">
              <a:solidFill>
                <a:schemeClr val="tx1"/>
              </a:solidFill>
              <a:latin typeface="Graduate" charset="0"/>
              <a:ea typeface="Graduate" charset="0"/>
              <a:cs typeface="Graduate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12226" y="985454"/>
            <a:ext cx="2967548" cy="4887093"/>
            <a:chOff x="8700426" y="1743635"/>
            <a:chExt cx="2967548" cy="4887093"/>
          </a:xfrm>
        </p:grpSpPr>
        <p:sp>
          <p:nvSpPr>
            <p:cNvPr id="15" name="TextBox 14"/>
            <p:cNvSpPr txBox="1"/>
            <p:nvPr/>
          </p:nvSpPr>
          <p:spPr>
            <a:xfrm>
              <a:off x="9389786" y="2321856"/>
              <a:ext cx="2278188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>
                  <a:solidFill>
                    <a:srgbClr val="C00000"/>
                  </a:solidFill>
                  <a:latin typeface="Graduate" charset="0"/>
                  <a:ea typeface="Graduate" charset="0"/>
                  <a:cs typeface="Graduate" charset="0"/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00426" y="1743635"/>
              <a:ext cx="2377574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 smtClean="0">
                  <a:latin typeface="Graduate" charset="0"/>
                  <a:ea typeface="Graduate" charset="0"/>
                  <a:cs typeface="Graduate" charset="0"/>
                </a:rPr>
                <a:t>P</a:t>
              </a:r>
              <a:endParaRPr lang="en-US" sz="26400" dirty="0">
                <a:latin typeface="Graduate" charset="0"/>
                <a:ea typeface="Graduate" charset="0"/>
                <a:cs typeface="Graduate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900615" y="2460869"/>
            <a:ext cx="833560" cy="2664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04462" y="237462"/>
            <a:ext cx="6383077" cy="6383077"/>
          </a:xfrm>
          <a:prstGeom prst="ellipse">
            <a:avLst/>
          </a:prstGeom>
          <a:ln w="1524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endParaRPr lang="en-US" sz="4000" dirty="0"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Graduate" charset="0"/>
                <a:ea typeface="Graduate" charset="0"/>
                <a:cs typeface="Graduate" charset="0"/>
              </a:rPr>
              <a:t>Pforzheimer</a:t>
            </a:r>
            <a:endParaRPr lang="en-US" sz="4400" b="1" dirty="0">
              <a:solidFill>
                <a:schemeClr val="tx1"/>
              </a:solidFill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en-US" sz="4400" b="1" dirty="0" smtClean="0">
                <a:latin typeface="Graduate" charset="0"/>
                <a:ea typeface="Graduate" charset="0"/>
                <a:cs typeface="Graduate" charset="0"/>
              </a:rPr>
              <a:t>House</a:t>
            </a:r>
            <a:endParaRPr lang="en-US" sz="4400" b="1" dirty="0">
              <a:latin typeface="Graduate" charset="0"/>
              <a:ea typeface="Graduate" charset="0"/>
              <a:cs typeface="Graduate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12226" y="985454"/>
            <a:ext cx="2967548" cy="4887093"/>
            <a:chOff x="8700426" y="1743635"/>
            <a:chExt cx="2967548" cy="4887093"/>
          </a:xfrm>
        </p:grpSpPr>
        <p:sp>
          <p:nvSpPr>
            <p:cNvPr id="15" name="TextBox 14"/>
            <p:cNvSpPr txBox="1"/>
            <p:nvPr/>
          </p:nvSpPr>
          <p:spPr>
            <a:xfrm>
              <a:off x="9389786" y="2321856"/>
              <a:ext cx="2278188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>
                  <a:solidFill>
                    <a:srgbClr val="C00000"/>
                  </a:solidFill>
                  <a:latin typeface="Graduate" charset="0"/>
                  <a:ea typeface="Graduate" charset="0"/>
                  <a:cs typeface="Graduate" charset="0"/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00426" y="1743635"/>
              <a:ext cx="2377574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 smtClean="0">
                  <a:latin typeface="Graduate" charset="0"/>
                  <a:ea typeface="Graduate" charset="0"/>
                  <a:cs typeface="Graduate" charset="0"/>
                </a:rPr>
                <a:t>P</a:t>
              </a:r>
              <a:endParaRPr lang="en-US" sz="26400" dirty="0">
                <a:latin typeface="Graduate" charset="0"/>
                <a:ea typeface="Graduate" charset="0"/>
                <a:cs typeface="Graduate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900615" y="2460869"/>
            <a:ext cx="833560" cy="2664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04462" y="237462"/>
            <a:ext cx="6383077" cy="6383077"/>
          </a:xfrm>
          <a:prstGeom prst="ellipse">
            <a:avLst/>
          </a:prstGeom>
          <a:ln w="1524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endParaRPr lang="en-US" sz="4000" dirty="0"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r>
              <a:rPr lang="en-US" sz="4400" b="1" spc="600" dirty="0" smtClean="0">
                <a:solidFill>
                  <a:schemeClr val="tx1"/>
                </a:solidFill>
                <a:latin typeface="Graduate" charset="0"/>
                <a:ea typeface="Graduate" charset="0"/>
                <a:cs typeface="Graduate" charset="0"/>
              </a:rPr>
              <a:t>Pforzheimer</a:t>
            </a:r>
            <a:endParaRPr lang="en-US" sz="4400" b="1" spc="600" dirty="0">
              <a:solidFill>
                <a:schemeClr val="tx1"/>
              </a:solidFill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en-US" sz="4400" b="1" spc="600" dirty="0" smtClean="0">
                <a:latin typeface="Graduate" charset="0"/>
                <a:ea typeface="Graduate" charset="0"/>
                <a:cs typeface="Graduate" charset="0"/>
              </a:rPr>
              <a:t>House</a:t>
            </a:r>
            <a:endParaRPr lang="en-US" sz="4400" b="1" spc="600" dirty="0">
              <a:latin typeface="Graduate" charset="0"/>
              <a:ea typeface="Graduate" charset="0"/>
              <a:cs typeface="Graduate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12226" y="985454"/>
            <a:ext cx="2967548" cy="4887093"/>
            <a:chOff x="8700426" y="1743635"/>
            <a:chExt cx="2967548" cy="4887093"/>
          </a:xfrm>
        </p:grpSpPr>
        <p:sp>
          <p:nvSpPr>
            <p:cNvPr id="15" name="TextBox 14"/>
            <p:cNvSpPr txBox="1"/>
            <p:nvPr/>
          </p:nvSpPr>
          <p:spPr>
            <a:xfrm>
              <a:off x="9389786" y="2321856"/>
              <a:ext cx="2278188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>
                  <a:solidFill>
                    <a:srgbClr val="C00000"/>
                  </a:solidFill>
                  <a:latin typeface="Graduate" charset="0"/>
                  <a:ea typeface="Graduate" charset="0"/>
                  <a:cs typeface="Graduate" charset="0"/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00426" y="1743635"/>
              <a:ext cx="2377574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 smtClean="0">
                  <a:latin typeface="Graduate" charset="0"/>
                  <a:ea typeface="Graduate" charset="0"/>
                  <a:cs typeface="Graduate" charset="0"/>
                </a:rPr>
                <a:t>P</a:t>
              </a:r>
              <a:endParaRPr lang="en-US" sz="26400" dirty="0">
                <a:latin typeface="Graduate" charset="0"/>
                <a:ea typeface="Graduate" charset="0"/>
                <a:cs typeface="Graduate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900615" y="2460869"/>
            <a:ext cx="833560" cy="2664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04462" y="237462"/>
            <a:ext cx="6383077" cy="6383077"/>
          </a:xfrm>
          <a:prstGeom prst="ellipse">
            <a:avLst/>
          </a:prstGeom>
          <a:ln w="1524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endParaRPr lang="en-US" sz="4000" dirty="0"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r>
              <a:rPr lang="en-US" sz="4400" b="1" spc="600" dirty="0" smtClean="0">
                <a:solidFill>
                  <a:srgbClr val="C00000"/>
                </a:solidFill>
                <a:latin typeface="Graduate" charset="0"/>
                <a:ea typeface="Graduate" charset="0"/>
                <a:cs typeface="Graduate" charset="0"/>
              </a:rPr>
              <a:t>Pforzheimer</a:t>
            </a:r>
            <a:endParaRPr lang="en-US" sz="4400" b="1" spc="600" dirty="0">
              <a:solidFill>
                <a:srgbClr val="C00000"/>
              </a:solidFill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en-US" sz="4400" b="1" spc="600" dirty="0" smtClean="0">
                <a:latin typeface="Graduate" charset="0"/>
                <a:ea typeface="Graduate" charset="0"/>
                <a:cs typeface="Graduate" charset="0"/>
              </a:rPr>
              <a:t>House</a:t>
            </a:r>
            <a:endParaRPr lang="en-US" sz="4400" b="1" spc="600" dirty="0">
              <a:latin typeface="Graduate" charset="0"/>
              <a:ea typeface="Graduate" charset="0"/>
              <a:cs typeface="Graduate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12226" y="985454"/>
            <a:ext cx="2967548" cy="4887093"/>
            <a:chOff x="8700426" y="1743635"/>
            <a:chExt cx="2967548" cy="4887093"/>
          </a:xfrm>
        </p:grpSpPr>
        <p:sp>
          <p:nvSpPr>
            <p:cNvPr id="15" name="TextBox 14"/>
            <p:cNvSpPr txBox="1"/>
            <p:nvPr/>
          </p:nvSpPr>
          <p:spPr>
            <a:xfrm>
              <a:off x="9389786" y="2321856"/>
              <a:ext cx="2278188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>
                  <a:solidFill>
                    <a:srgbClr val="C00000"/>
                  </a:solidFill>
                  <a:latin typeface="Graduate" charset="0"/>
                  <a:ea typeface="Graduate" charset="0"/>
                  <a:cs typeface="Graduate" charset="0"/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00426" y="1743635"/>
              <a:ext cx="2377574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 smtClean="0">
                  <a:latin typeface="Graduate" charset="0"/>
                  <a:ea typeface="Graduate" charset="0"/>
                  <a:cs typeface="Graduate" charset="0"/>
                </a:rPr>
                <a:t>P</a:t>
              </a:r>
              <a:endParaRPr lang="en-US" sz="26400" dirty="0">
                <a:latin typeface="Graduate" charset="0"/>
                <a:ea typeface="Graduate" charset="0"/>
                <a:cs typeface="Graduate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900615" y="2460869"/>
            <a:ext cx="833560" cy="2664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04462" y="237462"/>
            <a:ext cx="6383077" cy="6383077"/>
          </a:xfrm>
          <a:prstGeom prst="ellipse">
            <a:avLst/>
          </a:prstGeom>
          <a:ln w="2286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endParaRPr lang="en-US" sz="4000" dirty="0"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r>
              <a:rPr lang="en-US" sz="4800" b="1" spc="600" dirty="0" smtClean="0">
                <a:solidFill>
                  <a:srgbClr val="C00000"/>
                </a:solidFill>
                <a:latin typeface="Graduate" charset="0"/>
                <a:ea typeface="Graduate" charset="0"/>
                <a:cs typeface="Graduate" charset="0"/>
              </a:rPr>
              <a:t>Pforzheimer</a:t>
            </a:r>
            <a:endParaRPr lang="en-US" sz="4800" b="1" spc="600" dirty="0">
              <a:solidFill>
                <a:srgbClr val="C00000"/>
              </a:solidFill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en-US" sz="4800" b="1" spc="600" dirty="0" smtClean="0">
                <a:latin typeface="Graduate" charset="0"/>
                <a:ea typeface="Graduate" charset="0"/>
                <a:cs typeface="Graduate" charset="0"/>
              </a:rPr>
              <a:t>House</a:t>
            </a:r>
            <a:endParaRPr lang="en-US" sz="4800" b="1" spc="600" dirty="0">
              <a:latin typeface="Graduate" charset="0"/>
              <a:ea typeface="Graduate" charset="0"/>
              <a:cs typeface="Graduate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12226" y="985454"/>
            <a:ext cx="2967548" cy="4887093"/>
            <a:chOff x="8700426" y="1743635"/>
            <a:chExt cx="2967548" cy="4887093"/>
          </a:xfrm>
        </p:grpSpPr>
        <p:sp>
          <p:nvSpPr>
            <p:cNvPr id="15" name="TextBox 14"/>
            <p:cNvSpPr txBox="1"/>
            <p:nvPr/>
          </p:nvSpPr>
          <p:spPr>
            <a:xfrm>
              <a:off x="9389786" y="2321856"/>
              <a:ext cx="2278188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>
                  <a:solidFill>
                    <a:srgbClr val="C00000"/>
                  </a:solidFill>
                  <a:latin typeface="Graduate" charset="0"/>
                  <a:ea typeface="Graduate" charset="0"/>
                  <a:cs typeface="Graduate" charset="0"/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00426" y="1743635"/>
              <a:ext cx="2377574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 smtClean="0">
                  <a:latin typeface="Graduate" charset="0"/>
                  <a:ea typeface="Graduate" charset="0"/>
                  <a:cs typeface="Graduate" charset="0"/>
                </a:rPr>
                <a:t>P</a:t>
              </a:r>
              <a:endParaRPr lang="en-US" sz="26400" dirty="0">
                <a:latin typeface="Graduate" charset="0"/>
                <a:ea typeface="Graduate" charset="0"/>
                <a:cs typeface="Graduate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900615" y="2460869"/>
            <a:ext cx="833560" cy="2664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04462" y="237462"/>
            <a:ext cx="6383077" cy="6383077"/>
          </a:xfrm>
          <a:prstGeom prst="ellipse">
            <a:avLst/>
          </a:prstGeom>
          <a:ln w="2286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endParaRPr lang="en-US" sz="4000" dirty="0"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r>
              <a:rPr lang="en-US" sz="5400" b="1" spc="600" dirty="0" smtClean="0">
                <a:solidFill>
                  <a:srgbClr val="C00000"/>
                </a:solidFill>
                <a:latin typeface="Graduate" charset="0"/>
                <a:ea typeface="Graduate" charset="0"/>
                <a:cs typeface="Graduate" charset="0"/>
              </a:rPr>
              <a:t>Pforzheimer</a:t>
            </a:r>
            <a:endParaRPr lang="en-US" sz="5400" b="1" spc="600" dirty="0">
              <a:solidFill>
                <a:srgbClr val="C00000"/>
              </a:solidFill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en-US" sz="5400" b="1" spc="600" dirty="0" smtClean="0">
                <a:latin typeface="Graduate" charset="0"/>
                <a:ea typeface="Graduate" charset="0"/>
                <a:cs typeface="Graduate" charset="0"/>
              </a:rPr>
              <a:t>House</a:t>
            </a:r>
            <a:endParaRPr lang="en-US" sz="5400" b="1" spc="600" dirty="0">
              <a:latin typeface="Graduate" charset="0"/>
              <a:ea typeface="Graduate" charset="0"/>
              <a:cs typeface="Graduate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12226" y="985454"/>
            <a:ext cx="2967548" cy="4887093"/>
            <a:chOff x="8700426" y="1743635"/>
            <a:chExt cx="2967548" cy="4887093"/>
          </a:xfrm>
        </p:grpSpPr>
        <p:sp>
          <p:nvSpPr>
            <p:cNvPr id="15" name="TextBox 14"/>
            <p:cNvSpPr txBox="1"/>
            <p:nvPr/>
          </p:nvSpPr>
          <p:spPr>
            <a:xfrm>
              <a:off x="9389786" y="2321856"/>
              <a:ext cx="2278188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>
                  <a:solidFill>
                    <a:srgbClr val="C00000"/>
                  </a:solidFill>
                  <a:latin typeface="Graduate" charset="0"/>
                  <a:ea typeface="Graduate" charset="0"/>
                  <a:cs typeface="Graduate" charset="0"/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00426" y="1743635"/>
              <a:ext cx="2377574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 smtClean="0">
                  <a:latin typeface="Graduate" charset="0"/>
                  <a:ea typeface="Graduate" charset="0"/>
                  <a:cs typeface="Graduate" charset="0"/>
                </a:rPr>
                <a:t>P</a:t>
              </a:r>
              <a:endParaRPr lang="en-US" sz="26400" dirty="0">
                <a:latin typeface="Graduate" charset="0"/>
                <a:ea typeface="Graduate" charset="0"/>
                <a:cs typeface="Graduate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900615" y="2460869"/>
            <a:ext cx="833560" cy="2664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04462" y="237462"/>
            <a:ext cx="6383077" cy="6383077"/>
          </a:xfrm>
          <a:prstGeom prst="ellipse">
            <a:avLst/>
          </a:prstGeom>
          <a:ln w="2286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endParaRPr lang="en-US" sz="4000" dirty="0"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r>
              <a:rPr lang="en-US" sz="4000" b="1" spc="300" dirty="0" smtClean="0">
                <a:solidFill>
                  <a:srgbClr val="C00000"/>
                </a:solidFill>
                <a:latin typeface="Graduate" charset="0"/>
                <a:ea typeface="Graduate" charset="0"/>
                <a:cs typeface="Graduate" charset="0"/>
              </a:rPr>
              <a:t>Pforzheimer House</a:t>
            </a:r>
            <a:endParaRPr lang="en-US" sz="4000" b="1" spc="300" dirty="0">
              <a:solidFill>
                <a:srgbClr val="C00000"/>
              </a:solidFill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en-US" sz="4000" b="1" spc="300" dirty="0" smtClean="0">
                <a:latin typeface="Graduate" charset="0"/>
                <a:ea typeface="Graduate" charset="0"/>
                <a:cs typeface="Graduate" charset="0"/>
              </a:rPr>
              <a:t>Est. 1995</a:t>
            </a:r>
            <a:endParaRPr lang="en-US" sz="4000" b="1" spc="300" dirty="0">
              <a:latin typeface="Graduate" charset="0"/>
              <a:ea typeface="Graduate" charset="0"/>
              <a:cs typeface="Graduate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12226" y="985454"/>
            <a:ext cx="2967548" cy="4887093"/>
            <a:chOff x="8700426" y="1743635"/>
            <a:chExt cx="2967548" cy="4887093"/>
          </a:xfrm>
        </p:grpSpPr>
        <p:sp>
          <p:nvSpPr>
            <p:cNvPr id="15" name="TextBox 14"/>
            <p:cNvSpPr txBox="1"/>
            <p:nvPr/>
          </p:nvSpPr>
          <p:spPr>
            <a:xfrm>
              <a:off x="9389786" y="2321856"/>
              <a:ext cx="2278188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>
                  <a:solidFill>
                    <a:srgbClr val="C00000"/>
                  </a:solidFill>
                  <a:latin typeface="Graduate" charset="0"/>
                  <a:ea typeface="Graduate" charset="0"/>
                  <a:cs typeface="Graduate" charset="0"/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00426" y="1743635"/>
              <a:ext cx="2377574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 smtClean="0">
                  <a:latin typeface="Graduate" charset="0"/>
                  <a:ea typeface="Graduate" charset="0"/>
                  <a:cs typeface="Graduate" charset="0"/>
                </a:rPr>
                <a:t>P</a:t>
              </a:r>
              <a:endParaRPr lang="en-US" sz="26400" dirty="0">
                <a:latin typeface="Graduate" charset="0"/>
                <a:ea typeface="Graduate" charset="0"/>
                <a:cs typeface="Graduate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900615" y="2460869"/>
            <a:ext cx="833560" cy="2664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9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04462" y="237462"/>
            <a:ext cx="6383077" cy="6383077"/>
          </a:xfrm>
          <a:prstGeom prst="ellipse">
            <a:avLst/>
          </a:prstGeom>
          <a:ln w="2286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endParaRPr lang="en-US" sz="4000" dirty="0"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Graduate" charset="0"/>
                <a:ea typeface="Graduate" charset="0"/>
                <a:cs typeface="Graduate" charset="0"/>
              </a:rPr>
              <a:t>Pforzheimer House</a:t>
            </a:r>
            <a:endParaRPr lang="en-US" sz="4000" b="1" dirty="0">
              <a:solidFill>
                <a:srgbClr val="C00000"/>
              </a:solidFill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en-US" sz="4000" b="1" dirty="0" smtClean="0">
                <a:latin typeface="Graduate" charset="0"/>
                <a:ea typeface="Graduate" charset="0"/>
                <a:cs typeface="Graduate" charset="0"/>
              </a:rPr>
              <a:t>Harvard University</a:t>
            </a:r>
            <a:endParaRPr lang="en-US" sz="4000" b="1" dirty="0">
              <a:latin typeface="Graduate" charset="0"/>
              <a:ea typeface="Graduate" charset="0"/>
              <a:cs typeface="Graduate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12226" y="985454"/>
            <a:ext cx="2967548" cy="4887093"/>
            <a:chOff x="8700426" y="1743635"/>
            <a:chExt cx="2967548" cy="4887093"/>
          </a:xfrm>
        </p:grpSpPr>
        <p:sp>
          <p:nvSpPr>
            <p:cNvPr id="15" name="TextBox 14"/>
            <p:cNvSpPr txBox="1"/>
            <p:nvPr/>
          </p:nvSpPr>
          <p:spPr>
            <a:xfrm>
              <a:off x="9389786" y="2321856"/>
              <a:ext cx="2278188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>
                  <a:solidFill>
                    <a:srgbClr val="C00000"/>
                  </a:solidFill>
                  <a:latin typeface="Graduate" charset="0"/>
                  <a:ea typeface="Graduate" charset="0"/>
                  <a:cs typeface="Graduate" charset="0"/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00426" y="1743635"/>
              <a:ext cx="2377574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 smtClean="0">
                  <a:latin typeface="Graduate" charset="0"/>
                  <a:ea typeface="Graduate" charset="0"/>
                  <a:cs typeface="Graduate" charset="0"/>
                </a:rPr>
                <a:t>P</a:t>
              </a:r>
              <a:endParaRPr lang="en-US" sz="26400" dirty="0">
                <a:latin typeface="Graduate" charset="0"/>
                <a:ea typeface="Graduate" charset="0"/>
                <a:cs typeface="Graduate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900615" y="2460869"/>
            <a:ext cx="833560" cy="2664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04462" y="237462"/>
            <a:ext cx="6383077" cy="6383077"/>
          </a:xfrm>
          <a:prstGeom prst="ellipse">
            <a:avLst/>
          </a:prstGeom>
          <a:ln w="3048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endParaRPr lang="en-US" sz="36000" dirty="0">
              <a:latin typeface="Graduate" charset="0"/>
              <a:ea typeface="Graduate" charset="0"/>
              <a:cs typeface="Graduate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18511" y="171334"/>
            <a:ext cx="3954979" cy="6515332"/>
            <a:chOff x="4041567" y="680654"/>
            <a:chExt cx="3954979" cy="6515332"/>
          </a:xfrm>
        </p:grpSpPr>
        <p:grpSp>
          <p:nvGrpSpPr>
            <p:cNvPr id="14" name="Group 13"/>
            <p:cNvGrpSpPr/>
            <p:nvPr/>
          </p:nvGrpSpPr>
          <p:grpSpPr>
            <a:xfrm>
              <a:off x="4041567" y="680654"/>
              <a:ext cx="3954979" cy="6515332"/>
              <a:chOff x="8370226" y="1438835"/>
              <a:chExt cx="3954979" cy="65153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389786" y="2321856"/>
                <a:ext cx="2935419" cy="5632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0" dirty="0">
                    <a:solidFill>
                      <a:srgbClr val="C00000"/>
                    </a:solidFill>
                    <a:latin typeface="Graduate" charset="0"/>
                    <a:ea typeface="Graduate" charset="0"/>
                    <a:cs typeface="Graduate" charset="0"/>
                  </a:rPr>
                  <a:t>F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370226" y="1438835"/>
                <a:ext cx="3065263" cy="5632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0" dirty="0" smtClean="0">
                    <a:latin typeface="Graduate" charset="0"/>
                    <a:ea typeface="Graduate" charset="0"/>
                    <a:cs typeface="Graduate" charset="0"/>
                  </a:rPr>
                  <a:t>P</a:t>
                </a:r>
                <a:endParaRPr lang="en-US" sz="36000" dirty="0">
                  <a:latin typeface="Graduate" charset="0"/>
                  <a:ea typeface="Graduate" charset="0"/>
                  <a:cs typeface="Graduate" charset="0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6012679" y="2771257"/>
              <a:ext cx="1494910" cy="366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0"/>
            </a:p>
          </p:txBody>
        </p:sp>
      </p:grpSp>
    </p:spTree>
    <p:extLst>
      <p:ext uri="{BB962C8B-B14F-4D97-AF65-F5344CB8AC3E}">
        <p14:creationId xmlns:p14="http://schemas.microsoft.com/office/powerpoint/2010/main" val="146778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987" y="-438911"/>
            <a:ext cx="3744504" cy="425365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773" y="3301530"/>
            <a:ext cx="2915491" cy="317041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3" y="3301530"/>
            <a:ext cx="2915491" cy="31704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772" y="102712"/>
            <a:ext cx="2915491" cy="317041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889504" y="0"/>
            <a:ext cx="7344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Graduate" charset="0"/>
                <a:ea typeface="Graduate" charset="0"/>
                <a:cs typeface="Graduate" charset="0"/>
              </a:rPr>
              <a:t>1</a:t>
            </a:r>
            <a:endParaRPr lang="en-US" sz="6600" b="1" dirty="0"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89976" y="-14588"/>
            <a:ext cx="7344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Graduate" charset="0"/>
                <a:ea typeface="Graduate" charset="0"/>
                <a:cs typeface="Graduate" charset="0"/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89504" y="3301530"/>
            <a:ext cx="7344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Graduate" charset="0"/>
                <a:ea typeface="Graduate" charset="0"/>
                <a:cs typeface="Graduate" charset="0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926552" y="3390423"/>
            <a:ext cx="7344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Graduate" charset="0"/>
                <a:ea typeface="Graduate" charset="0"/>
                <a:cs typeface="Graduate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6163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04462" y="237462"/>
            <a:ext cx="6383077" cy="6383077"/>
          </a:xfrm>
          <a:prstGeom prst="ellips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endParaRPr lang="en-US" sz="4000" dirty="0"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Graduate" charset="0"/>
                <a:ea typeface="Graduate" charset="0"/>
                <a:cs typeface="Graduate" charset="0"/>
              </a:rPr>
              <a:t>Pforzheimer House</a:t>
            </a:r>
            <a:endParaRPr lang="en-US" sz="4000" dirty="0">
              <a:solidFill>
                <a:srgbClr val="C00000"/>
              </a:solidFill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en-US" sz="4000" dirty="0" smtClean="0">
                <a:latin typeface="Graduate" charset="0"/>
                <a:ea typeface="Graduate" charset="0"/>
                <a:cs typeface="Graduate" charset="0"/>
              </a:rPr>
              <a:t>Harvard University</a:t>
            </a:r>
            <a:endParaRPr lang="en-US" sz="4000" dirty="0">
              <a:latin typeface="Graduate" charset="0"/>
              <a:ea typeface="Graduate" charset="0"/>
              <a:cs typeface="Graduate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12226" y="985454"/>
            <a:ext cx="2967548" cy="4887093"/>
            <a:chOff x="8700426" y="1743635"/>
            <a:chExt cx="2967548" cy="4887093"/>
          </a:xfrm>
        </p:grpSpPr>
        <p:sp>
          <p:nvSpPr>
            <p:cNvPr id="15" name="TextBox 14"/>
            <p:cNvSpPr txBox="1"/>
            <p:nvPr/>
          </p:nvSpPr>
          <p:spPr>
            <a:xfrm>
              <a:off x="9389786" y="2321856"/>
              <a:ext cx="2278188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400" dirty="0">
                  <a:solidFill>
                    <a:srgbClr val="C00000"/>
                  </a:solidFill>
                  <a:latin typeface="Graduate" charset="0"/>
                  <a:ea typeface="Graduate" charset="0"/>
                  <a:cs typeface="Graduate" charset="0"/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00426" y="1743635"/>
              <a:ext cx="2377574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400" dirty="0" smtClean="0">
                  <a:latin typeface="Graduate" charset="0"/>
                  <a:ea typeface="Graduate" charset="0"/>
                  <a:cs typeface="Graduate" charset="0"/>
                </a:rPr>
                <a:t>P</a:t>
              </a:r>
              <a:endParaRPr lang="en-US" sz="27400" dirty="0">
                <a:latin typeface="Graduate" charset="0"/>
                <a:ea typeface="Graduate" charset="0"/>
                <a:cs typeface="Graduat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573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00" y="102712"/>
            <a:ext cx="2377440" cy="270070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773" y="3301530"/>
            <a:ext cx="1920240" cy="208813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3" y="3301530"/>
            <a:ext cx="1920240" cy="208813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771" y="102712"/>
            <a:ext cx="1920240" cy="208813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889504" y="0"/>
            <a:ext cx="7344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Graduate" charset="0"/>
                <a:ea typeface="Graduate" charset="0"/>
                <a:cs typeface="Graduate" charset="0"/>
              </a:rPr>
              <a:t>1</a:t>
            </a:r>
            <a:endParaRPr lang="en-US" sz="6600" b="1" dirty="0"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89976" y="-14588"/>
            <a:ext cx="7344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Graduate" charset="0"/>
                <a:ea typeface="Graduate" charset="0"/>
                <a:cs typeface="Graduate" charset="0"/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89504" y="3301530"/>
            <a:ext cx="7344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Graduate" charset="0"/>
                <a:ea typeface="Graduate" charset="0"/>
                <a:cs typeface="Graduate" charset="0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926552" y="3390423"/>
            <a:ext cx="7344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Graduate" charset="0"/>
                <a:ea typeface="Graduate" charset="0"/>
                <a:cs typeface="Graduate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57469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04462" y="237462"/>
            <a:ext cx="6383077" cy="6383077"/>
          </a:xfrm>
          <a:prstGeom prst="ellipse">
            <a:avLst/>
          </a:prstGeom>
          <a:ln w="2286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endParaRPr lang="en-US" sz="4000" dirty="0"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r>
              <a:rPr lang="en-US" sz="5400" b="1" spc="600" dirty="0" smtClean="0">
                <a:solidFill>
                  <a:srgbClr val="C00000"/>
                </a:solidFill>
                <a:latin typeface="Graduate" charset="0"/>
                <a:ea typeface="Graduate" charset="0"/>
                <a:cs typeface="Graduate" charset="0"/>
              </a:rPr>
              <a:t>Pforzheimer</a:t>
            </a:r>
            <a:endParaRPr lang="en-US" sz="5400" b="1" spc="600" dirty="0">
              <a:solidFill>
                <a:srgbClr val="C00000"/>
              </a:solidFill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en-US" sz="5400" b="1" spc="600" dirty="0" smtClean="0">
                <a:latin typeface="Graduate" charset="0"/>
                <a:ea typeface="Graduate" charset="0"/>
                <a:cs typeface="Graduate" charset="0"/>
              </a:rPr>
              <a:t>House</a:t>
            </a:r>
            <a:endParaRPr lang="en-US" sz="5400" b="1" spc="600" dirty="0">
              <a:latin typeface="Graduate" charset="0"/>
              <a:ea typeface="Graduate" charset="0"/>
              <a:cs typeface="Graduate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12226" y="985454"/>
            <a:ext cx="2967548" cy="4887093"/>
            <a:chOff x="8700426" y="1743635"/>
            <a:chExt cx="2967548" cy="4887093"/>
          </a:xfrm>
        </p:grpSpPr>
        <p:sp>
          <p:nvSpPr>
            <p:cNvPr id="15" name="TextBox 14"/>
            <p:cNvSpPr txBox="1"/>
            <p:nvPr/>
          </p:nvSpPr>
          <p:spPr>
            <a:xfrm>
              <a:off x="9389786" y="2321856"/>
              <a:ext cx="2278188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>
                  <a:solidFill>
                    <a:srgbClr val="C00000"/>
                  </a:solidFill>
                  <a:latin typeface="Graduate" charset="0"/>
                  <a:ea typeface="Graduate" charset="0"/>
                  <a:cs typeface="Graduate" charset="0"/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00426" y="1743635"/>
              <a:ext cx="2377574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 smtClean="0">
                  <a:latin typeface="Graduate" charset="0"/>
                  <a:ea typeface="Graduate" charset="0"/>
                  <a:cs typeface="Graduate" charset="0"/>
                </a:rPr>
                <a:t>P</a:t>
              </a:r>
              <a:endParaRPr lang="en-US" sz="26400" dirty="0">
                <a:latin typeface="Graduate" charset="0"/>
                <a:ea typeface="Graduate" charset="0"/>
                <a:cs typeface="Graduate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900615" y="2460869"/>
            <a:ext cx="833560" cy="2664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04462" y="237462"/>
            <a:ext cx="6383077" cy="6383077"/>
          </a:xfrm>
          <a:prstGeom prst="ellipse">
            <a:avLst/>
          </a:prstGeom>
          <a:ln w="228600">
            <a:solidFill>
              <a:srgbClr val="A51C3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endParaRPr lang="en-US" sz="4000" dirty="0"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r>
              <a:rPr lang="en-US" sz="5400" b="1" spc="600" dirty="0" smtClean="0">
                <a:solidFill>
                  <a:srgbClr val="A51C30"/>
                </a:solidFill>
                <a:latin typeface="Graduate" charset="0"/>
                <a:ea typeface="Graduate" charset="0"/>
                <a:cs typeface="Graduate" charset="0"/>
              </a:rPr>
              <a:t>Pforzheimer</a:t>
            </a:r>
            <a:endParaRPr lang="en-US" sz="5400" b="1" spc="600" dirty="0">
              <a:solidFill>
                <a:srgbClr val="A51C30"/>
              </a:solidFill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en-US" sz="5400" b="1" spc="600" dirty="0" smtClean="0">
                <a:latin typeface="Graduate" charset="0"/>
                <a:ea typeface="Graduate" charset="0"/>
                <a:cs typeface="Graduate" charset="0"/>
              </a:rPr>
              <a:t>House</a:t>
            </a:r>
            <a:endParaRPr lang="en-US" sz="5400" b="1" spc="600" dirty="0">
              <a:latin typeface="Graduate" charset="0"/>
              <a:ea typeface="Graduate" charset="0"/>
              <a:cs typeface="Graduate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12226" y="985454"/>
            <a:ext cx="2967548" cy="4887093"/>
            <a:chOff x="8700426" y="1743635"/>
            <a:chExt cx="2967548" cy="4887093"/>
          </a:xfrm>
        </p:grpSpPr>
        <p:sp>
          <p:nvSpPr>
            <p:cNvPr id="15" name="TextBox 14"/>
            <p:cNvSpPr txBox="1"/>
            <p:nvPr/>
          </p:nvSpPr>
          <p:spPr>
            <a:xfrm>
              <a:off x="9389786" y="2321856"/>
              <a:ext cx="2278188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>
                  <a:solidFill>
                    <a:srgbClr val="A51C30"/>
                  </a:solidFill>
                  <a:latin typeface="Graduate" charset="0"/>
                  <a:ea typeface="Graduate" charset="0"/>
                  <a:cs typeface="Graduate" charset="0"/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00426" y="1743635"/>
              <a:ext cx="2377574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 smtClean="0">
                  <a:latin typeface="Graduate" charset="0"/>
                  <a:ea typeface="Graduate" charset="0"/>
                  <a:cs typeface="Graduate" charset="0"/>
                </a:rPr>
                <a:t>P</a:t>
              </a:r>
              <a:endParaRPr lang="en-US" sz="26400" dirty="0">
                <a:latin typeface="Graduate" charset="0"/>
                <a:ea typeface="Graduate" charset="0"/>
                <a:cs typeface="Graduate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900615" y="2460869"/>
            <a:ext cx="833560" cy="266456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04462" y="237462"/>
            <a:ext cx="6383077" cy="6383077"/>
          </a:xfrm>
          <a:prstGeom prst="ellips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endParaRPr lang="en-US" sz="4000" dirty="0"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Graduate" charset="0"/>
                <a:ea typeface="Graduate" charset="0"/>
                <a:cs typeface="Graduate" charset="0"/>
              </a:rPr>
              <a:t>Pforzheimer House</a:t>
            </a:r>
            <a:endParaRPr lang="en-US" sz="4000" b="1" dirty="0">
              <a:solidFill>
                <a:srgbClr val="C00000"/>
              </a:solidFill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en-US" sz="4000" b="1" dirty="0" smtClean="0">
                <a:latin typeface="Graduate" charset="0"/>
                <a:ea typeface="Graduate" charset="0"/>
                <a:cs typeface="Graduate" charset="0"/>
              </a:rPr>
              <a:t>Harvard University</a:t>
            </a:r>
            <a:endParaRPr lang="en-US" sz="4000" b="1" dirty="0">
              <a:latin typeface="Graduate" charset="0"/>
              <a:ea typeface="Graduate" charset="0"/>
              <a:cs typeface="Graduate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12226" y="985454"/>
            <a:ext cx="2967548" cy="4887093"/>
            <a:chOff x="8700426" y="1743635"/>
            <a:chExt cx="2967548" cy="4887093"/>
          </a:xfrm>
        </p:grpSpPr>
        <p:sp>
          <p:nvSpPr>
            <p:cNvPr id="15" name="TextBox 14"/>
            <p:cNvSpPr txBox="1"/>
            <p:nvPr/>
          </p:nvSpPr>
          <p:spPr>
            <a:xfrm>
              <a:off x="9389786" y="2321856"/>
              <a:ext cx="2278188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400" dirty="0">
                  <a:solidFill>
                    <a:srgbClr val="C00000"/>
                  </a:solidFill>
                  <a:latin typeface="Graduate" charset="0"/>
                  <a:ea typeface="Graduate" charset="0"/>
                  <a:cs typeface="Graduate" charset="0"/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00426" y="1743635"/>
              <a:ext cx="2377574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400" dirty="0" smtClean="0">
                  <a:latin typeface="Graduate" charset="0"/>
                  <a:ea typeface="Graduate" charset="0"/>
                  <a:cs typeface="Graduate" charset="0"/>
                </a:rPr>
                <a:t>P</a:t>
              </a:r>
              <a:endParaRPr lang="en-US" sz="27400" dirty="0">
                <a:latin typeface="Graduate" charset="0"/>
                <a:ea typeface="Graduate" charset="0"/>
                <a:cs typeface="Graduat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81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04462" y="237462"/>
            <a:ext cx="6383077" cy="6383077"/>
          </a:xfrm>
          <a:prstGeom prst="ellips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endParaRPr lang="en-US" sz="4000" dirty="0"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Graduate" charset="0"/>
                <a:ea typeface="Graduate" charset="0"/>
                <a:cs typeface="Graduate" charset="0"/>
              </a:rPr>
              <a:t>Pforzheimer House</a:t>
            </a:r>
            <a:endParaRPr lang="en-US" sz="4400" b="1" dirty="0">
              <a:solidFill>
                <a:srgbClr val="C00000"/>
              </a:solidFill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en-US" sz="4400" b="1" dirty="0" smtClean="0">
                <a:latin typeface="Graduate" charset="0"/>
                <a:ea typeface="Graduate" charset="0"/>
                <a:cs typeface="Graduate" charset="0"/>
              </a:rPr>
              <a:t>Harvard University</a:t>
            </a:r>
            <a:endParaRPr lang="en-US" sz="4400" b="1" dirty="0">
              <a:latin typeface="Graduate" charset="0"/>
              <a:ea typeface="Graduate" charset="0"/>
              <a:cs typeface="Graduate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12226" y="985454"/>
            <a:ext cx="2967548" cy="4887093"/>
            <a:chOff x="8700426" y="1743635"/>
            <a:chExt cx="2967548" cy="4887093"/>
          </a:xfrm>
        </p:grpSpPr>
        <p:sp>
          <p:nvSpPr>
            <p:cNvPr id="15" name="TextBox 14"/>
            <p:cNvSpPr txBox="1"/>
            <p:nvPr/>
          </p:nvSpPr>
          <p:spPr>
            <a:xfrm>
              <a:off x="9389786" y="2321856"/>
              <a:ext cx="2278188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400" dirty="0">
                  <a:solidFill>
                    <a:srgbClr val="C00000"/>
                  </a:solidFill>
                  <a:latin typeface="Graduate" charset="0"/>
                  <a:ea typeface="Graduate" charset="0"/>
                  <a:cs typeface="Graduate" charset="0"/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00426" y="1743635"/>
              <a:ext cx="2377574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400" dirty="0" smtClean="0">
                  <a:latin typeface="Graduate" charset="0"/>
                  <a:ea typeface="Graduate" charset="0"/>
                  <a:cs typeface="Graduate" charset="0"/>
                </a:rPr>
                <a:t>P</a:t>
              </a:r>
              <a:endParaRPr lang="en-US" sz="27400" dirty="0">
                <a:latin typeface="Graduate" charset="0"/>
                <a:ea typeface="Graduate" charset="0"/>
                <a:cs typeface="Graduat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7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04462" y="237462"/>
            <a:ext cx="6383077" cy="6383077"/>
          </a:xfrm>
          <a:prstGeom prst="ellips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endParaRPr lang="en-US" sz="4000" dirty="0"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Graduate" charset="0"/>
                <a:ea typeface="Graduate" charset="0"/>
                <a:cs typeface="Graduate" charset="0"/>
              </a:rPr>
              <a:t>Pforzheimer House</a:t>
            </a:r>
            <a:endParaRPr lang="en-US" sz="4400" b="1" dirty="0">
              <a:solidFill>
                <a:srgbClr val="C00000"/>
              </a:solidFill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en-US" sz="4400" b="1" dirty="0" smtClean="0">
                <a:latin typeface="Graduate" charset="0"/>
                <a:ea typeface="Graduate" charset="0"/>
                <a:cs typeface="Graduate" charset="0"/>
              </a:rPr>
              <a:t>Harvard University</a:t>
            </a:r>
            <a:endParaRPr lang="en-US" sz="4400" b="1" dirty="0">
              <a:latin typeface="Graduate" charset="0"/>
              <a:ea typeface="Graduate" charset="0"/>
              <a:cs typeface="Graduate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12226" y="985454"/>
            <a:ext cx="2967548" cy="4887093"/>
            <a:chOff x="8700426" y="1743635"/>
            <a:chExt cx="2967548" cy="4887093"/>
          </a:xfrm>
        </p:grpSpPr>
        <p:sp>
          <p:nvSpPr>
            <p:cNvPr id="15" name="TextBox 14"/>
            <p:cNvSpPr txBox="1"/>
            <p:nvPr/>
          </p:nvSpPr>
          <p:spPr>
            <a:xfrm>
              <a:off x="9389786" y="2321856"/>
              <a:ext cx="2278188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>
                  <a:solidFill>
                    <a:srgbClr val="C00000"/>
                  </a:solidFill>
                  <a:latin typeface="Graduate" charset="0"/>
                  <a:ea typeface="Graduate" charset="0"/>
                  <a:cs typeface="Graduate" charset="0"/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00426" y="1743635"/>
              <a:ext cx="2377574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 smtClean="0">
                  <a:latin typeface="Graduate" charset="0"/>
                  <a:ea typeface="Graduate" charset="0"/>
                  <a:cs typeface="Graduate" charset="0"/>
                </a:rPr>
                <a:t>P</a:t>
              </a:r>
              <a:endParaRPr lang="en-US" sz="26400" dirty="0">
                <a:latin typeface="Graduate" charset="0"/>
                <a:ea typeface="Graduate" charset="0"/>
                <a:cs typeface="Graduat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2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04462" y="237462"/>
            <a:ext cx="6383077" cy="6383077"/>
          </a:xfrm>
          <a:prstGeom prst="ellipse">
            <a:avLst/>
          </a:prstGeom>
          <a:ln w="1524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endParaRPr lang="en-US" sz="4000" dirty="0"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Graduate" charset="0"/>
                <a:ea typeface="Graduate" charset="0"/>
                <a:cs typeface="Graduate" charset="0"/>
              </a:rPr>
              <a:t>Pforzheimer House</a:t>
            </a:r>
            <a:endParaRPr lang="en-US" sz="4400" b="1" dirty="0">
              <a:solidFill>
                <a:srgbClr val="C00000"/>
              </a:solidFill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en-US" sz="4400" b="1" dirty="0" smtClean="0">
                <a:latin typeface="Graduate" charset="0"/>
                <a:ea typeface="Graduate" charset="0"/>
                <a:cs typeface="Graduate" charset="0"/>
              </a:rPr>
              <a:t>Harvard University</a:t>
            </a:r>
            <a:endParaRPr lang="en-US" sz="4400" b="1" dirty="0">
              <a:latin typeface="Graduate" charset="0"/>
              <a:ea typeface="Graduate" charset="0"/>
              <a:cs typeface="Graduate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12226" y="985454"/>
            <a:ext cx="2967548" cy="4887093"/>
            <a:chOff x="8700426" y="1743635"/>
            <a:chExt cx="2967548" cy="4887093"/>
          </a:xfrm>
        </p:grpSpPr>
        <p:sp>
          <p:nvSpPr>
            <p:cNvPr id="15" name="TextBox 14"/>
            <p:cNvSpPr txBox="1"/>
            <p:nvPr/>
          </p:nvSpPr>
          <p:spPr>
            <a:xfrm>
              <a:off x="9389786" y="2321856"/>
              <a:ext cx="2278188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>
                  <a:solidFill>
                    <a:srgbClr val="C00000"/>
                  </a:solidFill>
                  <a:latin typeface="Graduate" charset="0"/>
                  <a:ea typeface="Graduate" charset="0"/>
                  <a:cs typeface="Graduate" charset="0"/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00426" y="1743635"/>
              <a:ext cx="2377574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 smtClean="0">
                  <a:latin typeface="Graduate" charset="0"/>
                  <a:ea typeface="Graduate" charset="0"/>
                  <a:cs typeface="Graduate" charset="0"/>
                </a:rPr>
                <a:t>P</a:t>
              </a:r>
              <a:endParaRPr lang="en-US" sz="26400" dirty="0">
                <a:latin typeface="Graduate" charset="0"/>
                <a:ea typeface="Graduate" charset="0"/>
                <a:cs typeface="Graduat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0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04462" y="237462"/>
            <a:ext cx="6383077" cy="6383077"/>
          </a:xfrm>
          <a:prstGeom prst="ellipse">
            <a:avLst/>
          </a:prstGeom>
          <a:ln w="1524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endParaRPr lang="en-US" sz="4000" dirty="0"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Graduate" charset="0"/>
                <a:ea typeface="Graduate" charset="0"/>
                <a:cs typeface="Graduate" charset="0"/>
              </a:rPr>
              <a:t>Pforzheimer House</a:t>
            </a:r>
            <a:endParaRPr lang="en-US" sz="4400" b="1" dirty="0">
              <a:solidFill>
                <a:srgbClr val="C00000"/>
              </a:solidFill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en-US" sz="4400" b="1" dirty="0" smtClean="0">
                <a:latin typeface="Graduate" charset="0"/>
                <a:ea typeface="Graduate" charset="0"/>
                <a:cs typeface="Graduate" charset="0"/>
              </a:rPr>
              <a:t>Harvard University</a:t>
            </a:r>
            <a:endParaRPr lang="en-US" sz="4400" b="1" dirty="0">
              <a:latin typeface="Graduate" charset="0"/>
              <a:ea typeface="Graduate" charset="0"/>
              <a:cs typeface="Graduate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12226" y="985454"/>
            <a:ext cx="2967548" cy="4887093"/>
            <a:chOff x="8700426" y="1743635"/>
            <a:chExt cx="2967548" cy="4887093"/>
          </a:xfrm>
        </p:grpSpPr>
        <p:sp>
          <p:nvSpPr>
            <p:cNvPr id="15" name="TextBox 14"/>
            <p:cNvSpPr txBox="1"/>
            <p:nvPr/>
          </p:nvSpPr>
          <p:spPr>
            <a:xfrm>
              <a:off x="9389786" y="2321856"/>
              <a:ext cx="2278188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>
                  <a:solidFill>
                    <a:srgbClr val="C00000"/>
                  </a:solidFill>
                  <a:latin typeface="Graduate" charset="0"/>
                  <a:ea typeface="Graduate" charset="0"/>
                  <a:cs typeface="Graduate" charset="0"/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00426" y="1743635"/>
              <a:ext cx="2377574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 smtClean="0">
                  <a:latin typeface="Graduate" charset="0"/>
                  <a:ea typeface="Graduate" charset="0"/>
                  <a:cs typeface="Graduate" charset="0"/>
                </a:rPr>
                <a:t>P</a:t>
              </a:r>
              <a:endParaRPr lang="en-US" sz="26400" dirty="0">
                <a:latin typeface="Graduate" charset="0"/>
                <a:ea typeface="Graduate" charset="0"/>
                <a:cs typeface="Graduate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900615" y="2460869"/>
            <a:ext cx="833560" cy="2664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04462" y="237462"/>
            <a:ext cx="6383077" cy="6383077"/>
          </a:xfrm>
          <a:prstGeom prst="ellipse">
            <a:avLst/>
          </a:prstGeom>
          <a:ln w="1524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endParaRPr lang="en-US" sz="4000" dirty="0"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Graduate" charset="0"/>
                <a:ea typeface="Graduate" charset="0"/>
                <a:cs typeface="Graduate" charset="0"/>
              </a:rPr>
              <a:t>Pforzheimer House</a:t>
            </a:r>
            <a:endParaRPr lang="en-US" sz="4400" b="1" dirty="0">
              <a:solidFill>
                <a:srgbClr val="C00000"/>
              </a:solidFill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en-US" sz="4400" b="1" dirty="0" smtClean="0">
                <a:latin typeface="Graduate" charset="0"/>
                <a:ea typeface="Graduate" charset="0"/>
                <a:cs typeface="Graduate" charset="0"/>
              </a:rPr>
              <a:t>Quad Life est. 1995</a:t>
            </a:r>
            <a:endParaRPr lang="en-US" sz="4400" b="1" dirty="0">
              <a:latin typeface="Graduate" charset="0"/>
              <a:ea typeface="Graduate" charset="0"/>
              <a:cs typeface="Graduate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12226" y="985454"/>
            <a:ext cx="2967548" cy="4887093"/>
            <a:chOff x="8700426" y="1743635"/>
            <a:chExt cx="2967548" cy="4887093"/>
          </a:xfrm>
        </p:grpSpPr>
        <p:sp>
          <p:nvSpPr>
            <p:cNvPr id="15" name="TextBox 14"/>
            <p:cNvSpPr txBox="1"/>
            <p:nvPr/>
          </p:nvSpPr>
          <p:spPr>
            <a:xfrm>
              <a:off x="9389786" y="2321856"/>
              <a:ext cx="2278188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>
                  <a:solidFill>
                    <a:srgbClr val="C00000"/>
                  </a:solidFill>
                  <a:latin typeface="Graduate" charset="0"/>
                  <a:ea typeface="Graduate" charset="0"/>
                  <a:cs typeface="Graduate" charset="0"/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00426" y="1743635"/>
              <a:ext cx="2377574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 smtClean="0">
                  <a:latin typeface="Graduate" charset="0"/>
                  <a:ea typeface="Graduate" charset="0"/>
                  <a:cs typeface="Graduate" charset="0"/>
                </a:rPr>
                <a:t>P</a:t>
              </a:r>
              <a:endParaRPr lang="en-US" sz="26400" dirty="0">
                <a:latin typeface="Graduate" charset="0"/>
                <a:ea typeface="Graduate" charset="0"/>
                <a:cs typeface="Graduate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900615" y="2460869"/>
            <a:ext cx="833560" cy="2664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04462" y="237462"/>
            <a:ext cx="6383077" cy="6383077"/>
          </a:xfrm>
          <a:prstGeom prst="ellipse">
            <a:avLst/>
          </a:prstGeom>
          <a:ln w="1524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endParaRPr lang="en-US" sz="4000" dirty="0"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0836181"/>
              </a:avLst>
            </a:prstTxWarp>
            <a:no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Graduate" charset="0"/>
                <a:ea typeface="Graduate" charset="0"/>
                <a:cs typeface="Graduate" charset="0"/>
              </a:rPr>
              <a:t>Pforzheimer House</a:t>
            </a:r>
            <a:endParaRPr lang="en-US" sz="4400" b="1" dirty="0">
              <a:solidFill>
                <a:srgbClr val="C00000"/>
              </a:solidFill>
              <a:latin typeface="Graduate" charset="0"/>
              <a:ea typeface="Graduate" charset="0"/>
              <a:cs typeface="Graduate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05584" y="-161416"/>
            <a:ext cx="7180832" cy="71808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en-US" sz="4400" b="1" dirty="0">
                <a:latin typeface="Graduate" charset="0"/>
                <a:ea typeface="Graduate" charset="0"/>
                <a:cs typeface="Graduate" charset="0"/>
              </a:rPr>
              <a:t>E</a:t>
            </a:r>
            <a:r>
              <a:rPr lang="en-US" sz="4400" b="1" dirty="0" smtClean="0">
                <a:latin typeface="Graduate" charset="0"/>
                <a:ea typeface="Graduate" charset="0"/>
                <a:cs typeface="Graduate" charset="0"/>
              </a:rPr>
              <a:t>st. 1995</a:t>
            </a:r>
            <a:endParaRPr lang="en-US" sz="4400" b="1" dirty="0">
              <a:latin typeface="Graduate" charset="0"/>
              <a:ea typeface="Graduate" charset="0"/>
              <a:cs typeface="Graduate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12226" y="985454"/>
            <a:ext cx="2967548" cy="4887093"/>
            <a:chOff x="8700426" y="1743635"/>
            <a:chExt cx="2967548" cy="4887093"/>
          </a:xfrm>
        </p:grpSpPr>
        <p:sp>
          <p:nvSpPr>
            <p:cNvPr id="15" name="TextBox 14"/>
            <p:cNvSpPr txBox="1"/>
            <p:nvPr/>
          </p:nvSpPr>
          <p:spPr>
            <a:xfrm>
              <a:off x="9389786" y="2321856"/>
              <a:ext cx="2278188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>
                  <a:solidFill>
                    <a:srgbClr val="C00000"/>
                  </a:solidFill>
                  <a:latin typeface="Graduate" charset="0"/>
                  <a:ea typeface="Graduate" charset="0"/>
                  <a:cs typeface="Graduate" charset="0"/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00426" y="1743635"/>
              <a:ext cx="2377574" cy="430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400" dirty="0" smtClean="0">
                  <a:latin typeface="Graduate" charset="0"/>
                  <a:ea typeface="Graduate" charset="0"/>
                  <a:cs typeface="Graduate" charset="0"/>
                </a:rPr>
                <a:t>P</a:t>
              </a:r>
              <a:endParaRPr lang="en-US" sz="26400" dirty="0">
                <a:latin typeface="Graduate" charset="0"/>
                <a:ea typeface="Graduate" charset="0"/>
                <a:cs typeface="Graduate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900615" y="2460869"/>
            <a:ext cx="833560" cy="2664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115</Words>
  <Application>Microsoft Macintosh PowerPoint</Application>
  <PresentationFormat>Widescreen</PresentationFormat>
  <Paragraphs>87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Graduate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neelmehta96@gmail.com</dc:creator>
  <cp:lastModifiedBy>neelmehta96@gmail.com</cp:lastModifiedBy>
  <cp:revision>15</cp:revision>
  <cp:lastPrinted>2015-11-29T01:31:08Z</cp:lastPrinted>
  <dcterms:created xsi:type="dcterms:W3CDTF">2015-11-09T16:20:55Z</dcterms:created>
  <dcterms:modified xsi:type="dcterms:W3CDTF">2015-11-29T02:51:17Z</dcterms:modified>
</cp:coreProperties>
</file>