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14398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043884-EE23-4CB8-A913-2EB4BF2D09F2}"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331932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17498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29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4150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017950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035181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706773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349704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11225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62160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1043884-EE23-4CB8-A913-2EB4BF2D09F2}"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322382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1043884-EE23-4CB8-A913-2EB4BF2D09F2}" type="datetimeFigureOut">
              <a:rPr lang="tr-TR" smtClean="0"/>
              <a:t>12.11.2022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341062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190838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278905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71043884-EE23-4CB8-A913-2EB4BF2D09F2}" type="datetimeFigureOut">
              <a:rPr lang="tr-TR" smtClean="0"/>
              <a:t>12.11.2022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83177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043884-EE23-4CB8-A913-2EB4BF2D09F2}"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EB388B-CF52-4F09-806B-A4A9FA37BBF1}" type="slidenum">
              <a:rPr lang="tr-TR" smtClean="0"/>
              <a:t>‹#›</a:t>
            </a:fld>
            <a:endParaRPr lang="tr-TR"/>
          </a:p>
        </p:txBody>
      </p:sp>
    </p:spTree>
    <p:extLst>
      <p:ext uri="{BB962C8B-B14F-4D97-AF65-F5344CB8AC3E}">
        <p14:creationId xmlns:p14="http://schemas.microsoft.com/office/powerpoint/2010/main" val="148277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043884-EE23-4CB8-A913-2EB4BF2D09F2}" type="datetimeFigureOut">
              <a:rPr lang="tr-TR" smtClean="0"/>
              <a:t>12.11.2022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EB388B-CF52-4F09-806B-A4A9FA37BBF1}" type="slidenum">
              <a:rPr lang="tr-TR" smtClean="0"/>
              <a:t>‹#›</a:t>
            </a:fld>
            <a:endParaRPr lang="tr-TR"/>
          </a:p>
        </p:txBody>
      </p:sp>
    </p:spTree>
    <p:extLst>
      <p:ext uri="{BB962C8B-B14F-4D97-AF65-F5344CB8AC3E}">
        <p14:creationId xmlns:p14="http://schemas.microsoft.com/office/powerpoint/2010/main" val="562907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E1CCCC-A6ED-4073-A188-20F803301A9C}"/>
              </a:ext>
            </a:extLst>
          </p:cNvPr>
          <p:cNvSpPr>
            <a:spLocks noGrp="1"/>
          </p:cNvSpPr>
          <p:nvPr>
            <p:ph type="ctrTitle"/>
          </p:nvPr>
        </p:nvSpPr>
        <p:spPr/>
        <p:txBody>
          <a:bodyPr/>
          <a:lstStyle/>
          <a:p>
            <a:r>
              <a:rPr lang="tr-TR" sz="4400" b="1" i="1" dirty="0"/>
              <a:t>EKMEK DOKU ANALİZİ VE ARAYÜZ PROGRAMININ GELİŞTİRİLMESİ </a:t>
            </a:r>
          </a:p>
        </p:txBody>
      </p:sp>
      <p:sp>
        <p:nvSpPr>
          <p:cNvPr id="3" name="Alt Başlık 2">
            <a:extLst>
              <a:ext uri="{FF2B5EF4-FFF2-40B4-BE49-F238E27FC236}">
                <a16:creationId xmlns:a16="http://schemas.microsoft.com/office/drawing/2014/main" id="{7980F9DF-AB2E-4BFB-9E22-F2995812638A}"/>
              </a:ext>
            </a:extLst>
          </p:cNvPr>
          <p:cNvSpPr>
            <a:spLocks noGrp="1"/>
          </p:cNvSpPr>
          <p:nvPr>
            <p:ph type="subTitle" idx="1"/>
          </p:nvPr>
        </p:nvSpPr>
        <p:spPr>
          <a:xfrm>
            <a:off x="0" y="5996580"/>
            <a:ext cx="8825658" cy="861420"/>
          </a:xfrm>
        </p:spPr>
        <p:txBody>
          <a:bodyPr>
            <a:normAutofit/>
          </a:bodyPr>
          <a:lstStyle/>
          <a:p>
            <a:r>
              <a:rPr lang="tr-TR" sz="1100" dirty="0"/>
              <a:t>Görüntü işleme Ödev 1</a:t>
            </a:r>
          </a:p>
          <a:p>
            <a:r>
              <a:rPr lang="tr-TR" sz="1100" dirty="0"/>
              <a:t>Hatice us </a:t>
            </a:r>
          </a:p>
          <a:p>
            <a:r>
              <a:rPr lang="tr-TR" sz="1100" dirty="0"/>
              <a:t>02185076064</a:t>
            </a:r>
          </a:p>
        </p:txBody>
      </p:sp>
    </p:spTree>
    <p:extLst>
      <p:ext uri="{BB962C8B-B14F-4D97-AF65-F5344CB8AC3E}">
        <p14:creationId xmlns:p14="http://schemas.microsoft.com/office/powerpoint/2010/main" val="382665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A082F8-07BA-416B-8D58-3E64F4271D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0E977BA-DC51-4FE6-9D33-74A83C951F75}"/>
              </a:ext>
            </a:extLst>
          </p:cNvPr>
          <p:cNvSpPr>
            <a:spLocks noGrp="1"/>
          </p:cNvSpPr>
          <p:nvPr>
            <p:ph idx="1"/>
          </p:nvPr>
        </p:nvSpPr>
        <p:spPr/>
        <p:txBody>
          <a:bodyPr/>
          <a:lstStyle/>
          <a:p>
            <a:r>
              <a:rPr lang="tr-TR" dirty="0"/>
              <a:t>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p>
          <a:p>
            <a:endParaRPr lang="tr-TR" dirty="0"/>
          </a:p>
          <a:p>
            <a:r>
              <a:rPr lang="tr-TR" dirty="0"/>
              <a:t>Tüm bu işlemler sonucu FL ve GL lipaz enzimlerinin DATEM kadar olmasa da ekmek hacmine olumlu etki yaptığını göstermiştir </a:t>
            </a:r>
          </a:p>
        </p:txBody>
      </p:sp>
    </p:spTree>
    <p:extLst>
      <p:ext uri="{BB962C8B-B14F-4D97-AF65-F5344CB8AC3E}">
        <p14:creationId xmlns:p14="http://schemas.microsoft.com/office/powerpoint/2010/main" val="181636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14476-2790-4416-9BB9-E224F2559A9B}"/>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D3517062-C60D-4E47-94D9-4E71EEF518E3}"/>
              </a:ext>
            </a:extLst>
          </p:cNvPr>
          <p:cNvSpPr>
            <a:spLocks noGrp="1"/>
          </p:cNvSpPr>
          <p:nvPr>
            <p:ph idx="1"/>
          </p:nvPr>
        </p:nvSpPr>
        <p:spPr/>
        <p:txBody>
          <a:bodyPr/>
          <a:lstStyle/>
          <a:p>
            <a:r>
              <a:rPr lang="tr-TR" dirty="0"/>
              <a:t>Gazi Üniversitesi Mühendislik Mimarlık Fakültesi Dergisi</a:t>
            </a:r>
          </a:p>
          <a:p>
            <a:r>
              <a:rPr lang="tr-TR" dirty="0"/>
              <a:t>https://admin.inonu.edu.tr/application/ModuleContent/12048/02-11-2022_060240780.pdf</a:t>
            </a:r>
          </a:p>
        </p:txBody>
      </p:sp>
    </p:spTree>
    <p:extLst>
      <p:ext uri="{BB962C8B-B14F-4D97-AF65-F5344CB8AC3E}">
        <p14:creationId xmlns:p14="http://schemas.microsoft.com/office/powerpoint/2010/main" val="277579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A7A298A-FB38-4FB3-9306-59A858901494}"/>
              </a:ext>
            </a:extLst>
          </p:cNvPr>
          <p:cNvPicPr>
            <a:picLocks noChangeAspect="1"/>
          </p:cNvPicPr>
          <p:nvPr/>
        </p:nvPicPr>
        <p:blipFill>
          <a:blip r:embed="rId2"/>
          <a:stretch>
            <a:fillRect/>
          </a:stretch>
        </p:blipFill>
        <p:spPr>
          <a:xfrm>
            <a:off x="205650" y="5528345"/>
            <a:ext cx="11614438" cy="1325032"/>
          </a:xfrm>
          <a:prstGeom prst="rect">
            <a:avLst/>
          </a:prstGeom>
        </p:spPr>
      </p:pic>
    </p:spTree>
    <p:extLst>
      <p:ext uri="{BB962C8B-B14F-4D97-AF65-F5344CB8AC3E}">
        <p14:creationId xmlns:p14="http://schemas.microsoft.com/office/powerpoint/2010/main" val="17252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74AD0D-EF6D-4AF3-A3C8-62F730E29B6D}"/>
              </a:ext>
            </a:extLst>
          </p:cNvPr>
          <p:cNvSpPr>
            <a:spLocks noGrp="1"/>
          </p:cNvSpPr>
          <p:nvPr>
            <p:ph type="title"/>
          </p:nvPr>
        </p:nvSpPr>
        <p:spPr>
          <a:xfrm>
            <a:off x="646111" y="452718"/>
            <a:ext cx="9404723" cy="629462"/>
          </a:xfrm>
        </p:spPr>
        <p:txBody>
          <a:bodyPr/>
          <a:lstStyle/>
          <a:p>
            <a:r>
              <a:rPr lang="tr-TR" sz="3200" dirty="0"/>
              <a:t>Giriş</a:t>
            </a:r>
          </a:p>
        </p:txBody>
      </p:sp>
      <p:sp>
        <p:nvSpPr>
          <p:cNvPr id="3" name="İçerik Yer Tutucusu 2">
            <a:extLst>
              <a:ext uri="{FF2B5EF4-FFF2-40B4-BE49-F238E27FC236}">
                <a16:creationId xmlns:a16="http://schemas.microsoft.com/office/drawing/2014/main" id="{9366A0CD-0108-4234-BF93-236B956302E7}"/>
              </a:ext>
            </a:extLst>
          </p:cNvPr>
          <p:cNvSpPr>
            <a:spLocks noGrp="1"/>
          </p:cNvSpPr>
          <p:nvPr>
            <p:ph idx="1"/>
          </p:nvPr>
        </p:nvSpPr>
        <p:spPr>
          <a:xfrm>
            <a:off x="645132" y="1275128"/>
            <a:ext cx="9404722" cy="4973272"/>
          </a:xfrm>
        </p:spPr>
        <p:txBody>
          <a:bodyPr/>
          <a:lstStyle/>
          <a:p>
            <a:r>
              <a:rPr lang="tr-TR" dirty="0"/>
              <a:t>Ekmekler, kullanılan ürünlerin miktarı ve cinsine göre farklı kalitede üretilmektedir. Ekmek kalitesini, dokusundaki gözenekleri bir çok açıdan değerlendirerek inceleyebiliriz.</a:t>
            </a:r>
          </a:p>
          <a:p>
            <a:r>
              <a:rPr lang="tr-TR" dirty="0"/>
              <a:t>Örneğin yapımında kalitesiz un kullanılan bir ekmek, küçük hacimli, basık ve düzensiz bir gözenek yapısına sahip olmakta, kabuk yapısında düzensiz çatlak ve yarıklar bulunmakta, ayrıca kısa sürede bayatlamaktadır. Bu tip problemlerin iyileştirilmesi içinse uygun miktarlarda katkı maddeleri kullanılır.</a:t>
            </a:r>
          </a:p>
          <a:p>
            <a:r>
              <a:rPr lang="tr-TR" dirty="0"/>
              <a:t>Bu miktarlara bağlı olarak ekmeğin kalitesini bir çok açıdan analiz edebilmek adına görüntü işleme teknikleri kullanılır.</a:t>
            </a:r>
          </a:p>
          <a:p>
            <a:r>
              <a:rPr lang="tr-TR" dirty="0"/>
              <a:t>Ekmek kalitesinin belirlenmesine yönelik bir çok çalışma yapılmıştır. Bu çalışmaların  çoğunluğu ekmek gözenekleri üzerinde inceleme yapılarak gerçekleştirilmiştir.</a:t>
            </a:r>
          </a:p>
        </p:txBody>
      </p:sp>
    </p:spTree>
    <p:extLst>
      <p:ext uri="{BB962C8B-B14F-4D97-AF65-F5344CB8AC3E}">
        <p14:creationId xmlns:p14="http://schemas.microsoft.com/office/powerpoint/2010/main" val="213382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3E1E04-B617-400C-8D38-D30DA2FEF54C}"/>
              </a:ext>
            </a:extLst>
          </p:cNvPr>
          <p:cNvSpPr>
            <a:spLocks noGrp="1"/>
          </p:cNvSpPr>
          <p:nvPr>
            <p:ph type="title"/>
          </p:nvPr>
        </p:nvSpPr>
        <p:spPr/>
        <p:txBody>
          <a:bodyPr/>
          <a:lstStyle/>
          <a:p>
            <a:r>
              <a:rPr lang="tr-TR" dirty="0"/>
              <a:t>Deneysel Metot</a:t>
            </a:r>
            <a:br>
              <a:rPr lang="tr-TR" dirty="0"/>
            </a:br>
            <a:br>
              <a:rPr lang="tr-TR" sz="1400" dirty="0"/>
            </a:br>
            <a:r>
              <a:rPr lang="tr-TR" sz="1400" dirty="0"/>
              <a:t>Veri Kümesi</a:t>
            </a:r>
          </a:p>
        </p:txBody>
      </p:sp>
      <p:pic>
        <p:nvPicPr>
          <p:cNvPr id="4" name="İçerik Yer Tutucusu 3">
            <a:extLst>
              <a:ext uri="{FF2B5EF4-FFF2-40B4-BE49-F238E27FC236}">
                <a16:creationId xmlns:a16="http://schemas.microsoft.com/office/drawing/2014/main" id="{D0068097-3736-49C0-93FE-4CE09EFE384D}"/>
              </a:ext>
            </a:extLst>
          </p:cNvPr>
          <p:cNvPicPr>
            <a:picLocks noGrp="1" noChangeAspect="1"/>
          </p:cNvPicPr>
          <p:nvPr>
            <p:ph idx="1"/>
          </p:nvPr>
        </p:nvPicPr>
        <p:blipFill>
          <a:blip r:embed="rId2"/>
          <a:stretch>
            <a:fillRect/>
          </a:stretch>
        </p:blipFill>
        <p:spPr>
          <a:xfrm>
            <a:off x="646111" y="2152269"/>
            <a:ext cx="2975106" cy="3694496"/>
          </a:xfrm>
          <a:prstGeom prst="rect">
            <a:avLst/>
          </a:prstGeom>
        </p:spPr>
      </p:pic>
      <p:sp>
        <p:nvSpPr>
          <p:cNvPr id="5" name="Metin kutusu 4">
            <a:extLst>
              <a:ext uri="{FF2B5EF4-FFF2-40B4-BE49-F238E27FC236}">
                <a16:creationId xmlns:a16="http://schemas.microsoft.com/office/drawing/2014/main" id="{FCA7C9BA-EA3C-4774-82A6-45C1600C8BE8}"/>
              </a:ext>
            </a:extLst>
          </p:cNvPr>
          <p:cNvSpPr txBox="1"/>
          <p:nvPr/>
        </p:nvSpPr>
        <p:spPr>
          <a:xfrm>
            <a:off x="3707934" y="2152269"/>
            <a:ext cx="7491369" cy="3416320"/>
          </a:xfrm>
          <a:prstGeom prst="rect">
            <a:avLst/>
          </a:prstGeom>
          <a:noFill/>
        </p:spPr>
        <p:txBody>
          <a:bodyPr wrap="square" rtlCol="0">
            <a:spAutoFit/>
          </a:bodyPr>
          <a:lstStyle/>
          <a:p>
            <a:r>
              <a:rPr lang="tr-TR" dirty="0"/>
              <a:t>Belirlenen miktarda gerekli maddeler kullanılarak elde edilen ekmeklerin görüntüsü bir tarayıcı aracılığıyla bilgisayara aktarılmıştır.</a:t>
            </a:r>
          </a:p>
          <a:p>
            <a:endParaRPr lang="tr-TR" dirty="0"/>
          </a:p>
          <a:p>
            <a:r>
              <a:rPr lang="tr-TR" dirty="0"/>
              <a:t>Görüntüler, 300 DPI’da ve RGB renkli olarak BMP formatında 3508*2552 piksel olarak bilgisayara kaydedilmiştir </a:t>
            </a:r>
          </a:p>
          <a:p>
            <a:endParaRPr lang="tr-TR" dirty="0"/>
          </a:p>
          <a:p>
            <a:r>
              <a:rPr lang="tr-TR" dirty="0"/>
              <a:t>Çalışmada 104 farklı ekmek görüntüsü kullanılmış ve bunların 8 tanesi kontrol grubunu oluşturmaktadır.</a:t>
            </a:r>
          </a:p>
          <a:p>
            <a:endParaRPr lang="tr-TR" dirty="0"/>
          </a:p>
          <a:p>
            <a:r>
              <a:rPr lang="tr-TR" dirty="0"/>
              <a:t> Bu kontrol grubunu oluşturan ekmeklerin yapımında hiçbir katkı maddesi kullanılmamıştır. </a:t>
            </a:r>
          </a:p>
        </p:txBody>
      </p:sp>
    </p:spTree>
    <p:extLst>
      <p:ext uri="{BB962C8B-B14F-4D97-AF65-F5344CB8AC3E}">
        <p14:creationId xmlns:p14="http://schemas.microsoft.com/office/powerpoint/2010/main" val="269635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04DB78-756F-46A9-B9B6-037AADEE6FE8}"/>
              </a:ext>
            </a:extLst>
          </p:cNvPr>
          <p:cNvSpPr>
            <a:spLocks noGrp="1"/>
          </p:cNvSpPr>
          <p:nvPr>
            <p:ph type="title"/>
          </p:nvPr>
        </p:nvSpPr>
        <p:spPr>
          <a:xfrm>
            <a:off x="691759" y="721165"/>
            <a:ext cx="9404723" cy="411348"/>
          </a:xfrm>
        </p:spPr>
        <p:txBody>
          <a:bodyPr/>
          <a:lstStyle/>
          <a:p>
            <a:r>
              <a:rPr lang="tr-TR" sz="1600" dirty="0"/>
              <a:t>Yöntemler</a:t>
            </a:r>
          </a:p>
        </p:txBody>
      </p:sp>
      <p:sp>
        <p:nvSpPr>
          <p:cNvPr id="3" name="İçerik Yer Tutucusu 2">
            <a:extLst>
              <a:ext uri="{FF2B5EF4-FFF2-40B4-BE49-F238E27FC236}">
                <a16:creationId xmlns:a16="http://schemas.microsoft.com/office/drawing/2014/main" id="{7C1BAF14-3F33-4FEC-8C6A-BC15C5EAF8F8}"/>
              </a:ext>
            </a:extLst>
          </p:cNvPr>
          <p:cNvSpPr>
            <a:spLocks noGrp="1"/>
          </p:cNvSpPr>
          <p:nvPr>
            <p:ph idx="1"/>
          </p:nvPr>
        </p:nvSpPr>
        <p:spPr>
          <a:xfrm>
            <a:off x="5394121" y="1533045"/>
            <a:ext cx="5897303" cy="2300724"/>
          </a:xfrm>
        </p:spPr>
        <p:txBody>
          <a:bodyPr/>
          <a:lstStyle/>
          <a:p>
            <a:r>
              <a:rPr lang="tr-TR" dirty="0"/>
              <a:t>Dört ekmek ayrı ayrı değerlendirilecek şekilde 104 farklı ekmek görüntüsü elde edilmiştir.</a:t>
            </a:r>
          </a:p>
          <a:p>
            <a:r>
              <a:rPr lang="tr-TR" dirty="0"/>
              <a:t>Bu ekmek görselleri gri seviye görüntüsüne</a:t>
            </a:r>
          </a:p>
          <a:p>
            <a:pPr marL="0" indent="0">
              <a:buNone/>
            </a:pPr>
            <a:r>
              <a:rPr lang="tr-TR" dirty="0"/>
              <a:t>dönüştürülmüştür. </a:t>
            </a:r>
          </a:p>
          <a:p>
            <a:pPr marL="0" indent="0">
              <a:buNone/>
            </a:pPr>
            <a:endParaRPr lang="tr-TR" dirty="0"/>
          </a:p>
        </p:txBody>
      </p:sp>
      <p:pic>
        <p:nvPicPr>
          <p:cNvPr id="4" name="Picture 398">
            <a:extLst>
              <a:ext uri="{FF2B5EF4-FFF2-40B4-BE49-F238E27FC236}">
                <a16:creationId xmlns:a16="http://schemas.microsoft.com/office/drawing/2014/main" id="{F3136DED-7440-40D2-A805-C359AA71BBE9}"/>
              </a:ext>
            </a:extLst>
          </p:cNvPr>
          <p:cNvPicPr/>
          <p:nvPr/>
        </p:nvPicPr>
        <p:blipFill>
          <a:blip r:embed="rId2"/>
          <a:stretch>
            <a:fillRect/>
          </a:stretch>
        </p:blipFill>
        <p:spPr>
          <a:xfrm>
            <a:off x="646110" y="1533046"/>
            <a:ext cx="4521507" cy="4922937"/>
          </a:xfrm>
          <a:prstGeom prst="rect">
            <a:avLst/>
          </a:prstGeom>
        </p:spPr>
      </p:pic>
    </p:spTree>
    <p:extLst>
      <p:ext uri="{BB962C8B-B14F-4D97-AF65-F5344CB8AC3E}">
        <p14:creationId xmlns:p14="http://schemas.microsoft.com/office/powerpoint/2010/main" val="425782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3D874B-CBA4-4E64-A1B8-DD6C20BB7523}"/>
              </a:ext>
            </a:extLst>
          </p:cNvPr>
          <p:cNvSpPr>
            <a:spLocks noGrp="1"/>
          </p:cNvSpPr>
          <p:nvPr>
            <p:ph type="title"/>
          </p:nvPr>
        </p:nvSpPr>
        <p:spPr>
          <a:xfrm>
            <a:off x="646111" y="422579"/>
            <a:ext cx="9404723" cy="453293"/>
          </a:xfrm>
        </p:spPr>
        <p:txBody>
          <a:bodyPr/>
          <a:lstStyle/>
          <a:p>
            <a:r>
              <a:rPr lang="tr-TR" sz="1600" dirty="0"/>
              <a:t>Histogram Germe</a:t>
            </a:r>
          </a:p>
        </p:txBody>
      </p:sp>
      <p:sp>
        <p:nvSpPr>
          <p:cNvPr id="3" name="İçerik Yer Tutucusu 2">
            <a:extLst>
              <a:ext uri="{FF2B5EF4-FFF2-40B4-BE49-F238E27FC236}">
                <a16:creationId xmlns:a16="http://schemas.microsoft.com/office/drawing/2014/main" id="{B5671ECD-C212-4E28-9020-A744C58099CF}"/>
              </a:ext>
            </a:extLst>
          </p:cNvPr>
          <p:cNvSpPr>
            <a:spLocks noGrp="1"/>
          </p:cNvSpPr>
          <p:nvPr>
            <p:ph idx="1"/>
          </p:nvPr>
        </p:nvSpPr>
        <p:spPr>
          <a:xfrm>
            <a:off x="385894" y="3901244"/>
            <a:ext cx="9463107" cy="2717670"/>
          </a:xfrm>
        </p:spPr>
        <p:txBody>
          <a:bodyPr>
            <a:normAutofit/>
          </a:bodyPr>
          <a:lstStyle/>
          <a:p>
            <a:pPr marL="0" indent="0">
              <a:buNone/>
            </a:pPr>
            <a:r>
              <a:rPr lang="tr-TR" sz="1200" dirty="0"/>
              <a:t>   Analiz için gerçekleştirilen    -</a:t>
            </a:r>
            <a:r>
              <a:rPr lang="tr-TR" sz="1100" dirty="0"/>
              <a:t>Gri seviye görüntülerinin kontrastı </a:t>
            </a:r>
            <a:r>
              <a:rPr lang="tr-TR" sz="1200" dirty="0"/>
              <a:t>   - </a:t>
            </a:r>
            <a:r>
              <a:rPr lang="tr-TR" sz="1100" dirty="0"/>
              <a:t>Gözeneklerin belirginliği gri seviye      Germe işlemi sonucu oluşan</a:t>
            </a:r>
          </a:p>
          <a:p>
            <a:pPr marL="0" indent="0">
              <a:buNone/>
            </a:pPr>
            <a:r>
              <a:rPr lang="tr-TR" sz="1100" dirty="0"/>
              <a:t>             </a:t>
            </a:r>
            <a:r>
              <a:rPr lang="tr-TR" sz="1200" dirty="0"/>
              <a:t>işlemler                         </a:t>
            </a:r>
            <a:r>
              <a:rPr lang="tr-TR" sz="1100" dirty="0"/>
              <a:t>bu yöntem sayesinde iyileştirilmiştir.         görüntüsüne göre artmaktadır          histogram. Piksel aralığı</a:t>
            </a:r>
            <a:endParaRPr lang="tr-TR" sz="1200" dirty="0"/>
          </a:p>
          <a:p>
            <a:pPr marL="0" indent="0">
              <a:buNone/>
            </a:pPr>
            <a:r>
              <a:rPr lang="tr-TR" sz="1100" dirty="0"/>
              <a:t>                                                                                                                                                                                            histogram  boyunca yayılmıştır.</a:t>
            </a:r>
          </a:p>
          <a:p>
            <a:pPr marL="0" indent="0">
              <a:buNone/>
            </a:pPr>
            <a:r>
              <a:rPr lang="tr-TR" sz="1100" dirty="0"/>
              <a:t>-Histogram germe işlemi düşük </a:t>
            </a:r>
          </a:p>
          <a:p>
            <a:pPr marL="0" indent="0">
              <a:buNone/>
            </a:pPr>
            <a:r>
              <a:rPr lang="tr-TR" sz="1100" dirty="0"/>
              <a:t>kontrastlı resimlere uygulanan </a:t>
            </a:r>
          </a:p>
          <a:p>
            <a:pPr marL="0" indent="0">
              <a:buNone/>
            </a:pPr>
            <a:r>
              <a:rPr lang="tr-TR" sz="1100" dirty="0"/>
              <a:t>bir yöntem olup histogramı geniş</a:t>
            </a:r>
          </a:p>
          <a:p>
            <a:pPr marL="0" indent="0">
              <a:buNone/>
            </a:pPr>
            <a:r>
              <a:rPr lang="tr-TR" sz="1100" dirty="0"/>
              <a:t> bir bölgeye yayma mantığına</a:t>
            </a:r>
          </a:p>
          <a:p>
            <a:pPr marL="0" indent="0">
              <a:buNone/>
            </a:pPr>
            <a:r>
              <a:rPr lang="tr-TR" sz="1100" dirty="0"/>
              <a:t> dayanmaktadır.</a:t>
            </a:r>
            <a:endParaRPr lang="tr-TR" sz="1200" dirty="0"/>
          </a:p>
        </p:txBody>
      </p:sp>
      <p:pic>
        <p:nvPicPr>
          <p:cNvPr id="4" name="Picture 465">
            <a:extLst>
              <a:ext uri="{FF2B5EF4-FFF2-40B4-BE49-F238E27FC236}">
                <a16:creationId xmlns:a16="http://schemas.microsoft.com/office/drawing/2014/main" id="{F76DBF09-61E2-4515-AE9A-CCEBA00C80BD}"/>
              </a:ext>
            </a:extLst>
          </p:cNvPr>
          <p:cNvPicPr/>
          <p:nvPr/>
        </p:nvPicPr>
        <p:blipFill>
          <a:blip r:embed="rId2"/>
          <a:stretch>
            <a:fillRect/>
          </a:stretch>
        </p:blipFill>
        <p:spPr>
          <a:xfrm>
            <a:off x="646111" y="819074"/>
            <a:ext cx="2006175" cy="3073417"/>
          </a:xfrm>
          <a:prstGeom prst="rect">
            <a:avLst/>
          </a:prstGeom>
        </p:spPr>
      </p:pic>
      <p:pic>
        <p:nvPicPr>
          <p:cNvPr id="5" name="Picture 467">
            <a:extLst>
              <a:ext uri="{FF2B5EF4-FFF2-40B4-BE49-F238E27FC236}">
                <a16:creationId xmlns:a16="http://schemas.microsoft.com/office/drawing/2014/main" id="{D924296C-C993-48D0-9E81-3B07C1FF3CFB}"/>
              </a:ext>
            </a:extLst>
          </p:cNvPr>
          <p:cNvPicPr/>
          <p:nvPr/>
        </p:nvPicPr>
        <p:blipFill>
          <a:blip r:embed="rId3"/>
          <a:stretch>
            <a:fillRect/>
          </a:stretch>
        </p:blipFill>
        <p:spPr>
          <a:xfrm>
            <a:off x="2788419" y="852101"/>
            <a:ext cx="2085585" cy="3040389"/>
          </a:xfrm>
          <a:prstGeom prst="rect">
            <a:avLst/>
          </a:prstGeom>
        </p:spPr>
      </p:pic>
      <p:grpSp>
        <p:nvGrpSpPr>
          <p:cNvPr id="6" name="Group 17537">
            <a:extLst>
              <a:ext uri="{FF2B5EF4-FFF2-40B4-BE49-F238E27FC236}">
                <a16:creationId xmlns:a16="http://schemas.microsoft.com/office/drawing/2014/main" id="{3924A042-23EA-402C-902F-9506386F2BBB}"/>
              </a:ext>
            </a:extLst>
          </p:cNvPr>
          <p:cNvGrpSpPr/>
          <p:nvPr/>
        </p:nvGrpSpPr>
        <p:grpSpPr>
          <a:xfrm>
            <a:off x="4952445" y="719889"/>
            <a:ext cx="2494327" cy="3328585"/>
            <a:chOff x="0" y="0"/>
            <a:chExt cx="3060966" cy="3536696"/>
          </a:xfrm>
        </p:grpSpPr>
        <p:sp>
          <p:nvSpPr>
            <p:cNvPr id="7" name="Rectangle 444">
              <a:extLst>
                <a:ext uri="{FF2B5EF4-FFF2-40B4-BE49-F238E27FC236}">
                  <a16:creationId xmlns:a16="http://schemas.microsoft.com/office/drawing/2014/main" id="{FCAC8840-EA6C-4C70-B3C0-E5F347063FF0}"/>
                </a:ext>
              </a:extLst>
            </p:cNvPr>
            <p:cNvSpPr/>
            <p:nvPr/>
          </p:nvSpPr>
          <p:spPr>
            <a:xfrm>
              <a:off x="0" y="0"/>
              <a:ext cx="41148" cy="149724"/>
            </a:xfrm>
            <a:prstGeom prst="rect">
              <a:avLst/>
            </a:prstGeom>
            <a:ln>
              <a:noFill/>
            </a:ln>
          </p:spPr>
          <p:txBody>
            <a:bodyPr vert="horz" lIns="0" tIns="0" rIns="0" bIns="0" rtlCol="0">
              <a:noAutofit/>
            </a:bodyPr>
            <a:lstStyle/>
            <a:p>
              <a:pPr marL="9525" indent="-6350" algn="l">
                <a:lnSpc>
                  <a:spcPct val="107000"/>
                </a:lnSpc>
                <a:spcAft>
                  <a:spcPts val="800"/>
                </a:spcAft>
              </a:pPr>
              <a:r>
                <a:rPr lang="tr-TR" sz="950">
                  <a:solidFill>
                    <a:srgbClr val="000000"/>
                  </a:solidFill>
                  <a:effectLst/>
                  <a:latin typeface="Times New Roman" panose="02020603050405020304" pitchFamily="18" charset="0"/>
                  <a:ea typeface="Times New Roman" panose="02020603050405020304" pitchFamily="18" charset="0"/>
                </a:rPr>
                <a:t> </a:t>
              </a:r>
            </a:p>
          </p:txBody>
        </p:sp>
        <p:sp>
          <p:nvSpPr>
            <p:cNvPr id="8" name="Rectangle 445">
              <a:extLst>
                <a:ext uri="{FF2B5EF4-FFF2-40B4-BE49-F238E27FC236}">
                  <a16:creationId xmlns:a16="http://schemas.microsoft.com/office/drawing/2014/main" id="{C4A98E56-D771-4DB5-9502-913AA3DF1301}"/>
                </a:ext>
              </a:extLst>
            </p:cNvPr>
            <p:cNvSpPr/>
            <p:nvPr/>
          </p:nvSpPr>
          <p:spPr>
            <a:xfrm>
              <a:off x="3019818" y="3364249"/>
              <a:ext cx="41148" cy="149725"/>
            </a:xfrm>
            <a:prstGeom prst="rect">
              <a:avLst/>
            </a:prstGeom>
            <a:ln>
              <a:noFill/>
            </a:ln>
          </p:spPr>
          <p:txBody>
            <a:bodyPr vert="horz" lIns="0" tIns="0" rIns="0" bIns="0" rtlCol="0">
              <a:noAutofit/>
            </a:bodyPr>
            <a:lstStyle/>
            <a:p>
              <a:pPr marL="9525" indent="-6350" algn="l">
                <a:lnSpc>
                  <a:spcPct val="107000"/>
                </a:lnSpc>
                <a:spcAft>
                  <a:spcPts val="800"/>
                </a:spcAft>
              </a:pPr>
              <a:r>
                <a:rPr lang="tr-TR" sz="950">
                  <a:solidFill>
                    <a:srgbClr val="000000"/>
                  </a:solidFill>
                  <a:effectLst/>
                  <a:latin typeface="Times New Roman" panose="02020603050405020304" pitchFamily="18" charset="0"/>
                  <a:ea typeface="Times New Roman" panose="02020603050405020304" pitchFamily="18" charset="0"/>
                </a:rPr>
                <a:t> </a:t>
              </a:r>
            </a:p>
          </p:txBody>
        </p:sp>
        <p:sp>
          <p:nvSpPr>
            <p:cNvPr id="9" name="Rectangle 446">
              <a:extLst>
                <a:ext uri="{FF2B5EF4-FFF2-40B4-BE49-F238E27FC236}">
                  <a16:creationId xmlns:a16="http://schemas.microsoft.com/office/drawing/2014/main" id="{30C10C6D-DDC7-4535-B8AC-F24C48C982DB}"/>
                </a:ext>
              </a:extLst>
            </p:cNvPr>
            <p:cNvSpPr/>
            <p:nvPr/>
          </p:nvSpPr>
          <p:spPr>
            <a:xfrm>
              <a:off x="1488181" y="3462284"/>
              <a:ext cx="20450" cy="74412"/>
            </a:xfrm>
            <a:prstGeom prst="rect">
              <a:avLst/>
            </a:prstGeom>
            <a:ln>
              <a:noFill/>
            </a:ln>
          </p:spPr>
          <p:txBody>
            <a:bodyPr vert="horz" lIns="0" tIns="0" rIns="0" bIns="0" rtlCol="0">
              <a:noAutofit/>
            </a:bodyPr>
            <a:lstStyle/>
            <a:p>
              <a:pPr marL="9525" indent="-6350" algn="l">
                <a:lnSpc>
                  <a:spcPct val="107000"/>
                </a:lnSpc>
                <a:spcAft>
                  <a:spcPts val="800"/>
                </a:spcAft>
              </a:pPr>
              <a:r>
                <a:rPr lang="tr-TR" sz="500">
                  <a:solidFill>
                    <a:srgbClr val="000000"/>
                  </a:solidFill>
                  <a:effectLst/>
                  <a:latin typeface="Times New Roman" panose="02020603050405020304" pitchFamily="18" charset="0"/>
                  <a:ea typeface="Times New Roman" panose="02020603050405020304" pitchFamily="18" charset="0"/>
                </a:rPr>
                <a:t> </a:t>
              </a:r>
              <a:endParaRPr lang="tr-TR" sz="950">
                <a:solidFill>
                  <a:srgbClr val="000000"/>
                </a:solidFill>
                <a:effectLst/>
                <a:latin typeface="Times New Roman" panose="02020603050405020304" pitchFamily="18" charset="0"/>
                <a:ea typeface="Times New Roman" panose="02020603050405020304" pitchFamily="18" charset="0"/>
              </a:endParaRPr>
            </a:p>
          </p:txBody>
        </p:sp>
        <p:pic>
          <p:nvPicPr>
            <p:cNvPr id="10" name="Picture 469">
              <a:extLst>
                <a:ext uri="{FF2B5EF4-FFF2-40B4-BE49-F238E27FC236}">
                  <a16:creationId xmlns:a16="http://schemas.microsoft.com/office/drawing/2014/main" id="{9B41F8A4-E3E4-454F-A0F2-1A24BFB9E2FE}"/>
                </a:ext>
              </a:extLst>
            </p:cNvPr>
            <p:cNvPicPr/>
            <p:nvPr/>
          </p:nvPicPr>
          <p:blipFill>
            <a:blip r:embed="rId4"/>
            <a:stretch>
              <a:fillRect/>
            </a:stretch>
          </p:blipFill>
          <p:spPr>
            <a:xfrm>
              <a:off x="19044" y="133845"/>
              <a:ext cx="2974848" cy="3290316"/>
            </a:xfrm>
            <a:prstGeom prst="rect">
              <a:avLst/>
            </a:prstGeom>
          </p:spPr>
        </p:pic>
        <p:sp>
          <p:nvSpPr>
            <p:cNvPr id="11" name="Shape 470">
              <a:extLst>
                <a:ext uri="{FF2B5EF4-FFF2-40B4-BE49-F238E27FC236}">
                  <a16:creationId xmlns:a16="http://schemas.microsoft.com/office/drawing/2014/main" id="{F96A96C5-F67B-458D-9C27-B5211292E552}"/>
                </a:ext>
              </a:extLst>
            </p:cNvPr>
            <p:cNvSpPr/>
            <p:nvPr/>
          </p:nvSpPr>
          <p:spPr>
            <a:xfrm>
              <a:off x="6090" y="121653"/>
              <a:ext cx="1500378" cy="3315462"/>
            </a:xfrm>
            <a:custGeom>
              <a:avLst/>
              <a:gdLst/>
              <a:ahLst/>
              <a:cxnLst/>
              <a:rect l="0" t="0" r="0" b="0"/>
              <a:pathLst>
                <a:path w="1500378" h="3315462">
                  <a:moveTo>
                    <a:pt x="6096" y="0"/>
                  </a:moveTo>
                  <a:lnTo>
                    <a:pt x="1500378" y="0"/>
                  </a:lnTo>
                  <a:lnTo>
                    <a:pt x="1500378" y="12192"/>
                  </a:lnTo>
                  <a:lnTo>
                    <a:pt x="12954" y="12192"/>
                  </a:lnTo>
                  <a:lnTo>
                    <a:pt x="12954" y="3302508"/>
                  </a:lnTo>
                  <a:lnTo>
                    <a:pt x="1500378" y="3302508"/>
                  </a:lnTo>
                  <a:lnTo>
                    <a:pt x="1500378" y="3315462"/>
                  </a:lnTo>
                  <a:lnTo>
                    <a:pt x="6096" y="3315462"/>
                  </a:lnTo>
                  <a:cubicBezTo>
                    <a:pt x="3048" y="3315462"/>
                    <a:pt x="0" y="3312414"/>
                    <a:pt x="0" y="3309366"/>
                  </a:cubicBezTo>
                  <a:lnTo>
                    <a:pt x="0" y="6096"/>
                  </a:lnTo>
                  <a:cubicBezTo>
                    <a:pt x="0" y="2286"/>
                    <a:pt x="3048" y="0"/>
                    <a:pt x="609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tr-TR"/>
            </a:p>
          </p:txBody>
        </p:sp>
        <p:sp>
          <p:nvSpPr>
            <p:cNvPr id="12" name="Shape 471">
              <a:extLst>
                <a:ext uri="{FF2B5EF4-FFF2-40B4-BE49-F238E27FC236}">
                  <a16:creationId xmlns:a16="http://schemas.microsoft.com/office/drawing/2014/main" id="{42DB3D34-DEA0-45A8-AEC0-C09B5DCE6833}"/>
                </a:ext>
              </a:extLst>
            </p:cNvPr>
            <p:cNvSpPr/>
            <p:nvPr/>
          </p:nvSpPr>
          <p:spPr>
            <a:xfrm>
              <a:off x="1506468" y="121653"/>
              <a:ext cx="1500378" cy="3315462"/>
            </a:xfrm>
            <a:custGeom>
              <a:avLst/>
              <a:gdLst/>
              <a:ahLst/>
              <a:cxnLst/>
              <a:rect l="0" t="0" r="0" b="0"/>
              <a:pathLst>
                <a:path w="1500378" h="3315462">
                  <a:moveTo>
                    <a:pt x="0" y="0"/>
                  </a:moveTo>
                  <a:lnTo>
                    <a:pt x="1494282" y="0"/>
                  </a:lnTo>
                  <a:cubicBezTo>
                    <a:pt x="1497330" y="0"/>
                    <a:pt x="1500378" y="2286"/>
                    <a:pt x="1500378" y="6096"/>
                  </a:cubicBezTo>
                  <a:lnTo>
                    <a:pt x="1500378" y="3309366"/>
                  </a:lnTo>
                  <a:cubicBezTo>
                    <a:pt x="1500378" y="3312414"/>
                    <a:pt x="1497330" y="3315462"/>
                    <a:pt x="1494282" y="3315462"/>
                  </a:cubicBezTo>
                  <a:lnTo>
                    <a:pt x="0" y="3315462"/>
                  </a:lnTo>
                  <a:lnTo>
                    <a:pt x="0" y="3302508"/>
                  </a:lnTo>
                  <a:lnTo>
                    <a:pt x="1487424" y="3302508"/>
                  </a:lnTo>
                  <a:lnTo>
                    <a:pt x="1487424" y="12192"/>
                  </a:lnTo>
                  <a:lnTo>
                    <a:pt x="0" y="12192"/>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tr-TR"/>
            </a:p>
          </p:txBody>
        </p:sp>
      </p:grpSp>
      <p:pic>
        <p:nvPicPr>
          <p:cNvPr id="13" name="Picture 473">
            <a:extLst>
              <a:ext uri="{FF2B5EF4-FFF2-40B4-BE49-F238E27FC236}">
                <a16:creationId xmlns:a16="http://schemas.microsoft.com/office/drawing/2014/main" id="{DBD7A7DA-603B-41A2-A5A2-3A6F00FABBA2}"/>
              </a:ext>
            </a:extLst>
          </p:cNvPr>
          <p:cNvPicPr/>
          <p:nvPr/>
        </p:nvPicPr>
        <p:blipFill>
          <a:blip r:embed="rId5"/>
          <a:stretch>
            <a:fillRect/>
          </a:stretch>
        </p:blipFill>
        <p:spPr>
          <a:xfrm>
            <a:off x="7480132" y="860927"/>
            <a:ext cx="2295969" cy="3120368"/>
          </a:xfrm>
          <a:prstGeom prst="rect">
            <a:avLst/>
          </a:prstGeom>
        </p:spPr>
      </p:pic>
      <p:pic>
        <p:nvPicPr>
          <p:cNvPr id="14" name="Picture 595">
            <a:extLst>
              <a:ext uri="{FF2B5EF4-FFF2-40B4-BE49-F238E27FC236}">
                <a16:creationId xmlns:a16="http://schemas.microsoft.com/office/drawing/2014/main" id="{3D633FA6-5128-4E00-88C5-2BA464F9324D}"/>
              </a:ext>
            </a:extLst>
          </p:cNvPr>
          <p:cNvPicPr/>
          <p:nvPr/>
        </p:nvPicPr>
        <p:blipFill>
          <a:blip r:embed="rId6"/>
          <a:stretch>
            <a:fillRect/>
          </a:stretch>
        </p:blipFill>
        <p:spPr>
          <a:xfrm>
            <a:off x="9849001" y="847607"/>
            <a:ext cx="2295969" cy="3145903"/>
          </a:xfrm>
          <a:prstGeom prst="rect">
            <a:avLst/>
          </a:prstGeom>
        </p:spPr>
      </p:pic>
      <p:sp>
        <p:nvSpPr>
          <p:cNvPr id="16" name="Metin kutusu 15">
            <a:extLst>
              <a:ext uri="{FF2B5EF4-FFF2-40B4-BE49-F238E27FC236}">
                <a16:creationId xmlns:a16="http://schemas.microsoft.com/office/drawing/2014/main" id="{FAF2E7E5-798C-4812-AE20-448A629AF3E8}"/>
              </a:ext>
            </a:extLst>
          </p:cNvPr>
          <p:cNvSpPr txBox="1"/>
          <p:nvPr/>
        </p:nvSpPr>
        <p:spPr>
          <a:xfrm>
            <a:off x="9966121" y="4048474"/>
            <a:ext cx="2080470" cy="2354491"/>
          </a:xfrm>
          <a:prstGeom prst="rect">
            <a:avLst/>
          </a:prstGeom>
          <a:noFill/>
        </p:spPr>
        <p:txBody>
          <a:bodyPr wrap="square" rtlCol="0">
            <a:spAutoFit/>
          </a:bodyPr>
          <a:lstStyle/>
          <a:p>
            <a:r>
              <a:rPr lang="tr-TR" sz="1050" dirty="0"/>
              <a:t>Histogram eşitleme renk değerleri düzgün dağılımlı olmayan görüntüler için uygun bir görüntü iyileştirme metodudur.</a:t>
            </a:r>
          </a:p>
          <a:p>
            <a:r>
              <a:rPr lang="tr-TR" sz="1050" dirty="0"/>
              <a:t>Ekmek dokularının açık renkte, gözeneklerin ise koyu renkte olduğu görülmektedir. Histogram eşitleme işleminden sonra ön işleme aşaması bitmiş olup, gözeneklerin bölütlenmesiyle görüntü işleme aşamasına geçilecektir.</a:t>
            </a:r>
          </a:p>
        </p:txBody>
      </p:sp>
    </p:spTree>
    <p:extLst>
      <p:ext uri="{BB962C8B-B14F-4D97-AF65-F5344CB8AC3E}">
        <p14:creationId xmlns:p14="http://schemas.microsoft.com/office/powerpoint/2010/main" val="286555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723B61-51C7-4EED-B25A-B560977E6640}"/>
              </a:ext>
            </a:extLst>
          </p:cNvPr>
          <p:cNvSpPr>
            <a:spLocks noGrp="1"/>
          </p:cNvSpPr>
          <p:nvPr>
            <p:ph type="title"/>
          </p:nvPr>
        </p:nvSpPr>
        <p:spPr>
          <a:xfrm>
            <a:off x="646111" y="452718"/>
            <a:ext cx="9404723" cy="369403"/>
          </a:xfrm>
        </p:spPr>
        <p:txBody>
          <a:bodyPr/>
          <a:lstStyle/>
          <a:p>
            <a:r>
              <a:rPr lang="tr-TR" sz="1400" dirty="0"/>
              <a:t>Gözeneklerin Otomatik Olarak Bölütlenmesi</a:t>
            </a:r>
          </a:p>
        </p:txBody>
      </p:sp>
      <p:sp>
        <p:nvSpPr>
          <p:cNvPr id="3" name="İçerik Yer Tutucusu 2">
            <a:extLst>
              <a:ext uri="{FF2B5EF4-FFF2-40B4-BE49-F238E27FC236}">
                <a16:creationId xmlns:a16="http://schemas.microsoft.com/office/drawing/2014/main" id="{51E1A8C6-8F60-47A6-A167-1A6295336498}"/>
              </a:ext>
            </a:extLst>
          </p:cNvPr>
          <p:cNvSpPr>
            <a:spLocks noGrp="1"/>
          </p:cNvSpPr>
          <p:nvPr>
            <p:ph idx="1"/>
          </p:nvPr>
        </p:nvSpPr>
        <p:spPr>
          <a:xfrm>
            <a:off x="914400" y="4160940"/>
            <a:ext cx="10435905" cy="2087460"/>
          </a:xfrm>
        </p:spPr>
        <p:txBody>
          <a:bodyPr/>
          <a:lstStyle/>
          <a:p>
            <a:r>
              <a:rPr lang="tr-TR" sz="1800" dirty="0"/>
              <a:t>Görüntüler otsu yöntemiyle eşiklenerek ikili görüntü haline dönüştürülmüştür. </a:t>
            </a:r>
          </a:p>
          <a:p>
            <a:r>
              <a:rPr lang="tr-TR" sz="1800" dirty="0"/>
              <a:t>Otsu yöntemi, gri seviye görüntüler üzerinde uygulanabilen bir eşik belirleme yöntemidir.</a:t>
            </a:r>
          </a:p>
          <a:p>
            <a:r>
              <a:rPr lang="tr-TR" sz="1800" dirty="0"/>
              <a:t>Doku analizi yapılacak ekmek yüzeyi belirlenip, bu bölgede bulunan gözenekler bölütlenmiştir</a:t>
            </a:r>
            <a:r>
              <a:rPr lang="tr-TR" dirty="0"/>
              <a:t>.</a:t>
            </a:r>
          </a:p>
        </p:txBody>
      </p:sp>
      <p:pic>
        <p:nvPicPr>
          <p:cNvPr id="4" name="Picture 601">
            <a:extLst>
              <a:ext uri="{FF2B5EF4-FFF2-40B4-BE49-F238E27FC236}">
                <a16:creationId xmlns:a16="http://schemas.microsoft.com/office/drawing/2014/main" id="{B1633FBC-0B58-4F9C-908F-AA4A935305BC}"/>
              </a:ext>
            </a:extLst>
          </p:cNvPr>
          <p:cNvPicPr/>
          <p:nvPr/>
        </p:nvPicPr>
        <p:blipFill>
          <a:blip r:embed="rId2"/>
          <a:stretch>
            <a:fillRect/>
          </a:stretch>
        </p:blipFill>
        <p:spPr>
          <a:xfrm>
            <a:off x="422088" y="949865"/>
            <a:ext cx="2505783" cy="2556731"/>
          </a:xfrm>
          <a:prstGeom prst="rect">
            <a:avLst/>
          </a:prstGeom>
        </p:spPr>
      </p:pic>
      <p:pic>
        <p:nvPicPr>
          <p:cNvPr id="6" name="Resim 5">
            <a:extLst>
              <a:ext uri="{FF2B5EF4-FFF2-40B4-BE49-F238E27FC236}">
                <a16:creationId xmlns:a16="http://schemas.microsoft.com/office/drawing/2014/main" id="{D36D35DE-522B-4161-9FC1-A4181F71621D}"/>
              </a:ext>
            </a:extLst>
          </p:cNvPr>
          <p:cNvPicPr>
            <a:picLocks noChangeAspect="1"/>
          </p:cNvPicPr>
          <p:nvPr/>
        </p:nvPicPr>
        <p:blipFill>
          <a:blip r:embed="rId3"/>
          <a:stretch>
            <a:fillRect/>
          </a:stretch>
        </p:blipFill>
        <p:spPr>
          <a:xfrm>
            <a:off x="3202325" y="870731"/>
            <a:ext cx="2505783" cy="2674795"/>
          </a:xfrm>
          <a:prstGeom prst="rect">
            <a:avLst/>
          </a:prstGeom>
        </p:spPr>
      </p:pic>
      <p:pic>
        <p:nvPicPr>
          <p:cNvPr id="7" name="Resim 6">
            <a:extLst>
              <a:ext uri="{FF2B5EF4-FFF2-40B4-BE49-F238E27FC236}">
                <a16:creationId xmlns:a16="http://schemas.microsoft.com/office/drawing/2014/main" id="{83E66230-2EA6-415F-8EEE-C83C135DFF83}"/>
              </a:ext>
            </a:extLst>
          </p:cNvPr>
          <p:cNvPicPr>
            <a:picLocks noChangeAspect="1"/>
          </p:cNvPicPr>
          <p:nvPr/>
        </p:nvPicPr>
        <p:blipFill>
          <a:blip r:embed="rId4"/>
          <a:stretch>
            <a:fillRect/>
          </a:stretch>
        </p:blipFill>
        <p:spPr>
          <a:xfrm>
            <a:off x="5996474" y="870731"/>
            <a:ext cx="2505783" cy="2623577"/>
          </a:xfrm>
          <a:prstGeom prst="rect">
            <a:avLst/>
          </a:prstGeom>
        </p:spPr>
      </p:pic>
      <p:pic>
        <p:nvPicPr>
          <p:cNvPr id="8" name="Resim 7">
            <a:extLst>
              <a:ext uri="{FF2B5EF4-FFF2-40B4-BE49-F238E27FC236}">
                <a16:creationId xmlns:a16="http://schemas.microsoft.com/office/drawing/2014/main" id="{F4F5C912-9A2B-4727-A133-6A414A9BBD92}"/>
              </a:ext>
            </a:extLst>
          </p:cNvPr>
          <p:cNvPicPr>
            <a:picLocks noChangeAspect="1"/>
          </p:cNvPicPr>
          <p:nvPr/>
        </p:nvPicPr>
        <p:blipFill>
          <a:blip r:embed="rId5"/>
          <a:stretch>
            <a:fillRect/>
          </a:stretch>
        </p:blipFill>
        <p:spPr>
          <a:xfrm>
            <a:off x="8790623" y="870731"/>
            <a:ext cx="2220156" cy="2623577"/>
          </a:xfrm>
          <a:prstGeom prst="rect">
            <a:avLst/>
          </a:prstGeom>
        </p:spPr>
      </p:pic>
    </p:spTree>
    <p:extLst>
      <p:ext uri="{BB962C8B-B14F-4D97-AF65-F5344CB8AC3E}">
        <p14:creationId xmlns:p14="http://schemas.microsoft.com/office/powerpoint/2010/main" val="351328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9323A-6173-47E8-AF50-D316B85FEC39}"/>
              </a:ext>
            </a:extLst>
          </p:cNvPr>
          <p:cNvSpPr>
            <a:spLocks noGrp="1"/>
          </p:cNvSpPr>
          <p:nvPr>
            <p:ph type="title"/>
          </p:nvPr>
        </p:nvSpPr>
        <p:spPr>
          <a:xfrm>
            <a:off x="646111" y="452718"/>
            <a:ext cx="9404723" cy="453293"/>
          </a:xfrm>
        </p:spPr>
        <p:txBody>
          <a:bodyPr/>
          <a:lstStyle/>
          <a:p>
            <a:r>
              <a:rPr lang="tr-TR" sz="1600" dirty="0"/>
              <a:t>Bağlantılı Bileşen Etiketleme İle Gözenek Etiketleme</a:t>
            </a:r>
          </a:p>
        </p:txBody>
      </p:sp>
      <p:pic>
        <p:nvPicPr>
          <p:cNvPr id="4" name="Resim 3">
            <a:extLst>
              <a:ext uri="{FF2B5EF4-FFF2-40B4-BE49-F238E27FC236}">
                <a16:creationId xmlns:a16="http://schemas.microsoft.com/office/drawing/2014/main" id="{34C83946-013A-4DC9-89EC-68BAFFAED7B8}"/>
              </a:ext>
            </a:extLst>
          </p:cNvPr>
          <p:cNvPicPr>
            <a:picLocks noChangeAspect="1"/>
          </p:cNvPicPr>
          <p:nvPr/>
        </p:nvPicPr>
        <p:blipFill>
          <a:blip r:embed="rId2"/>
          <a:stretch>
            <a:fillRect/>
          </a:stretch>
        </p:blipFill>
        <p:spPr>
          <a:xfrm>
            <a:off x="646111" y="2380472"/>
            <a:ext cx="2975106" cy="2298391"/>
          </a:xfrm>
          <a:prstGeom prst="rect">
            <a:avLst/>
          </a:prstGeom>
        </p:spPr>
      </p:pic>
      <p:sp>
        <p:nvSpPr>
          <p:cNvPr id="7" name="İçerik Yer Tutucusu 6">
            <a:extLst>
              <a:ext uri="{FF2B5EF4-FFF2-40B4-BE49-F238E27FC236}">
                <a16:creationId xmlns:a16="http://schemas.microsoft.com/office/drawing/2014/main" id="{C8835E7D-A419-46B9-915B-672CF66F9072}"/>
              </a:ext>
            </a:extLst>
          </p:cNvPr>
          <p:cNvSpPr>
            <a:spLocks noGrp="1"/>
          </p:cNvSpPr>
          <p:nvPr>
            <p:ph idx="1"/>
          </p:nvPr>
        </p:nvSpPr>
        <p:spPr>
          <a:xfrm>
            <a:off x="3749879" y="2209801"/>
            <a:ext cx="7138873" cy="4195481"/>
          </a:xfrm>
        </p:spPr>
        <p:txBody>
          <a:bodyPr>
            <a:normAutofit/>
          </a:bodyPr>
          <a:lstStyle/>
          <a:p>
            <a:r>
              <a:rPr lang="tr-TR" sz="1400" dirty="0"/>
              <a:t>Siyah-beyaz görüntüler üzerine uygulanmakta olup birbiri ile 4’lü ya da 8’li komşuluğa sahip piksellerin bir grup içerisinde toplanmasını sağlar.</a:t>
            </a:r>
          </a:p>
          <a:p>
            <a:r>
              <a:rPr lang="tr-TR" sz="1400" dirty="0"/>
              <a:t>Her grup nesneyi temsil edecek şekilde numaralandırılır.</a:t>
            </a:r>
          </a:p>
          <a:p>
            <a:r>
              <a:rPr lang="tr-TR" sz="1400" dirty="0"/>
              <a:t>Pikseller taranıp aşağıdaki algoritma uygulanır ;</a:t>
            </a:r>
          </a:p>
          <a:p>
            <a:pPr marL="0" indent="0">
              <a:buNone/>
            </a:pPr>
            <a:r>
              <a:rPr lang="tr-TR" sz="1400" dirty="0"/>
              <a:t> { </a:t>
            </a:r>
          </a:p>
          <a:p>
            <a:pPr marL="0" indent="0">
              <a:buNone/>
            </a:pPr>
            <a:r>
              <a:rPr lang="tr-TR" sz="1400" dirty="0"/>
              <a:t>Piksel Siyaha eşit değilse </a:t>
            </a:r>
          </a:p>
          <a:p>
            <a:pPr marL="0" indent="0">
              <a:buNone/>
            </a:pPr>
            <a:r>
              <a:rPr lang="tr-TR" sz="1400" dirty="0"/>
              <a:t>-Pikselin Tüm komşularına bak (8’li komşuluk için) </a:t>
            </a:r>
          </a:p>
          <a:p>
            <a:pPr marL="0" indent="0">
              <a:buNone/>
            </a:pPr>
            <a:r>
              <a:rPr lang="tr-TR" sz="1400" dirty="0"/>
              <a:t>-Tüm komşular siyah veya beyaz ise bu yeni bir pikseldir bu piksele yeni bir değer ata, diğer piksele geç</a:t>
            </a:r>
          </a:p>
          <a:p>
            <a:pPr marL="0" indent="0">
              <a:buNone/>
            </a:pPr>
            <a:r>
              <a:rPr lang="tr-TR" sz="1400" dirty="0"/>
              <a:t> -Komşu piksellerden herhangi biri siyah ya da beyaz piksel ise bir önceki etiket numarasına bu pikseli kaydet</a:t>
            </a:r>
          </a:p>
          <a:p>
            <a:pPr marL="0" indent="0">
              <a:buNone/>
            </a:pPr>
            <a:r>
              <a:rPr lang="tr-TR" sz="1400" dirty="0"/>
              <a:t> } </a:t>
            </a:r>
          </a:p>
        </p:txBody>
      </p:sp>
    </p:spTree>
    <p:extLst>
      <p:ext uri="{BB962C8B-B14F-4D97-AF65-F5344CB8AC3E}">
        <p14:creationId xmlns:p14="http://schemas.microsoft.com/office/powerpoint/2010/main" val="371522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2AAD51-2253-4289-8895-B0756B47F243}"/>
              </a:ext>
            </a:extLst>
          </p:cNvPr>
          <p:cNvSpPr>
            <a:spLocks noGrp="1"/>
          </p:cNvSpPr>
          <p:nvPr>
            <p:ph type="title"/>
          </p:nvPr>
        </p:nvSpPr>
        <p:spPr>
          <a:xfrm>
            <a:off x="646111" y="452718"/>
            <a:ext cx="9404723" cy="444904"/>
          </a:xfrm>
        </p:spPr>
        <p:txBody>
          <a:bodyPr/>
          <a:lstStyle/>
          <a:p>
            <a:r>
              <a:rPr lang="tr-TR" sz="1800" dirty="0"/>
              <a:t>Gözenekleri Büyüklüklerine Göre Sınıflandırılması</a:t>
            </a:r>
          </a:p>
        </p:txBody>
      </p:sp>
      <p:sp>
        <p:nvSpPr>
          <p:cNvPr id="3" name="İçerik Yer Tutucusu 2">
            <a:extLst>
              <a:ext uri="{FF2B5EF4-FFF2-40B4-BE49-F238E27FC236}">
                <a16:creationId xmlns:a16="http://schemas.microsoft.com/office/drawing/2014/main" id="{783B573F-2D48-4164-8283-8BA02E73F760}"/>
              </a:ext>
            </a:extLst>
          </p:cNvPr>
          <p:cNvSpPr>
            <a:spLocks noGrp="1"/>
          </p:cNvSpPr>
          <p:nvPr>
            <p:ph idx="1"/>
          </p:nvPr>
        </p:nvSpPr>
        <p:spPr>
          <a:xfrm>
            <a:off x="5100508" y="2584375"/>
            <a:ext cx="5914080" cy="1895345"/>
          </a:xfrm>
        </p:spPr>
        <p:txBody>
          <a:bodyPr/>
          <a:lstStyle/>
          <a:p>
            <a:r>
              <a:rPr lang="tr-TR" dirty="0"/>
              <a:t>İşlemler sonucu belirlenen sınırlar için renklendirme yapılır.</a:t>
            </a:r>
          </a:p>
          <a:p>
            <a:r>
              <a:rPr lang="tr-TR" dirty="0"/>
              <a:t>Bu hem bize gözeneklerin sınıflandırılması imkânı vermekte hem de görsel analiz imkânı sunmaktadır.</a:t>
            </a:r>
          </a:p>
          <a:p>
            <a:endParaRPr lang="tr-TR" dirty="0"/>
          </a:p>
        </p:txBody>
      </p:sp>
      <p:pic>
        <p:nvPicPr>
          <p:cNvPr id="4" name="Resim 3">
            <a:extLst>
              <a:ext uri="{FF2B5EF4-FFF2-40B4-BE49-F238E27FC236}">
                <a16:creationId xmlns:a16="http://schemas.microsoft.com/office/drawing/2014/main" id="{7D5FEBA7-8120-4981-A10A-A20E8C065FD4}"/>
              </a:ext>
            </a:extLst>
          </p:cNvPr>
          <p:cNvPicPr>
            <a:picLocks noChangeAspect="1"/>
          </p:cNvPicPr>
          <p:nvPr/>
        </p:nvPicPr>
        <p:blipFill>
          <a:blip r:embed="rId2"/>
          <a:stretch>
            <a:fillRect/>
          </a:stretch>
        </p:blipFill>
        <p:spPr>
          <a:xfrm>
            <a:off x="757900" y="1384750"/>
            <a:ext cx="3937709" cy="4034537"/>
          </a:xfrm>
          <a:prstGeom prst="rect">
            <a:avLst/>
          </a:prstGeom>
        </p:spPr>
      </p:pic>
    </p:spTree>
    <p:extLst>
      <p:ext uri="{BB962C8B-B14F-4D97-AF65-F5344CB8AC3E}">
        <p14:creationId xmlns:p14="http://schemas.microsoft.com/office/powerpoint/2010/main" val="211189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9886BC-01E8-4596-B035-DACCE7E3545C}"/>
              </a:ext>
            </a:extLst>
          </p:cNvPr>
          <p:cNvSpPr>
            <a:spLocks noGrp="1"/>
          </p:cNvSpPr>
          <p:nvPr>
            <p:ph type="title"/>
          </p:nvPr>
        </p:nvSpPr>
        <p:spPr>
          <a:xfrm>
            <a:off x="646111" y="452718"/>
            <a:ext cx="9404723" cy="537183"/>
          </a:xfrm>
        </p:spPr>
        <p:txBody>
          <a:bodyPr/>
          <a:lstStyle/>
          <a:p>
            <a:r>
              <a:rPr lang="tr-TR" sz="1800" dirty="0"/>
              <a:t>ZSI Başarım İndeksinin Belirlenmesi</a:t>
            </a:r>
          </a:p>
        </p:txBody>
      </p:sp>
      <p:sp>
        <p:nvSpPr>
          <p:cNvPr id="3" name="İçerik Yer Tutucusu 2">
            <a:extLst>
              <a:ext uri="{FF2B5EF4-FFF2-40B4-BE49-F238E27FC236}">
                <a16:creationId xmlns:a16="http://schemas.microsoft.com/office/drawing/2014/main" id="{846CE1F3-5B31-43EA-9F2B-6A4FCC262227}"/>
              </a:ext>
            </a:extLst>
          </p:cNvPr>
          <p:cNvSpPr>
            <a:spLocks noGrp="1"/>
          </p:cNvSpPr>
          <p:nvPr>
            <p:ph idx="1"/>
          </p:nvPr>
        </p:nvSpPr>
        <p:spPr>
          <a:xfrm>
            <a:off x="5227322" y="2139194"/>
            <a:ext cx="4823512" cy="3229760"/>
          </a:xfrm>
        </p:spPr>
        <p:txBody>
          <a:bodyPr/>
          <a:lstStyle/>
          <a:p>
            <a:r>
              <a:rPr lang="tr-TR" dirty="0"/>
              <a:t>Otomatik bölütleme ve elle bölütleme sonucu elde edilen gözenekler üst üste çakıştırılarak ZSI başarım indeksi belirlenmiştir.</a:t>
            </a:r>
          </a:p>
          <a:p>
            <a:r>
              <a:rPr lang="tr-TR" dirty="0"/>
              <a:t>Kırmızı renk otomatik bölütlemeyi, yeşil renk elle bölütlemeyi, sarı renk ise her iki bölütlemede ortak bölütlenen bölgeyi göstermektedir. </a:t>
            </a:r>
          </a:p>
          <a:p>
            <a:endParaRPr lang="tr-TR" dirty="0"/>
          </a:p>
        </p:txBody>
      </p:sp>
      <p:pic>
        <p:nvPicPr>
          <p:cNvPr id="5" name="Resim 4">
            <a:extLst>
              <a:ext uri="{FF2B5EF4-FFF2-40B4-BE49-F238E27FC236}">
                <a16:creationId xmlns:a16="http://schemas.microsoft.com/office/drawing/2014/main" id="{E34003B8-C38C-4DC8-B1A2-CDCA33224196}"/>
              </a:ext>
            </a:extLst>
          </p:cNvPr>
          <p:cNvPicPr>
            <a:picLocks noChangeAspect="1"/>
          </p:cNvPicPr>
          <p:nvPr/>
        </p:nvPicPr>
        <p:blipFill>
          <a:blip r:embed="rId2"/>
          <a:stretch>
            <a:fillRect/>
          </a:stretch>
        </p:blipFill>
        <p:spPr>
          <a:xfrm>
            <a:off x="944897" y="1328457"/>
            <a:ext cx="5772150" cy="5076825"/>
          </a:xfrm>
          <a:prstGeom prst="rect">
            <a:avLst/>
          </a:prstGeom>
        </p:spPr>
      </p:pic>
    </p:spTree>
    <p:extLst>
      <p:ext uri="{BB962C8B-B14F-4D97-AF65-F5344CB8AC3E}">
        <p14:creationId xmlns:p14="http://schemas.microsoft.com/office/powerpoint/2010/main" val="3855127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TotalTime>
  <Words>592</Words>
  <Application>Microsoft Office PowerPoint</Application>
  <PresentationFormat>Geniş ekran</PresentationFormat>
  <Paragraphs>61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Century Gothic</vt:lpstr>
      <vt:lpstr>Times New Roman</vt:lpstr>
      <vt:lpstr>Wingdings 3</vt:lpstr>
      <vt:lpstr>İyon</vt:lpstr>
      <vt:lpstr>EKMEK DOKU ANALİZİ VE ARAYÜZ PROGRAMININ GELİŞTİRİLMESİ </vt:lpstr>
      <vt:lpstr>Giriş</vt:lpstr>
      <vt:lpstr>Deneysel Metot  Veri Kümesi</vt:lpstr>
      <vt:lpstr>Yöntemler</vt:lpstr>
      <vt:lpstr>Histogram Germe</vt:lpstr>
      <vt:lpstr>Gözeneklerin Otomatik Olarak Bölütlenmesi</vt:lpstr>
      <vt:lpstr>Bağlantılı Bileşen Etiketleme İle Gözenek Etiketleme</vt:lpstr>
      <vt:lpstr>Gözenekleri Büyüklüklerine Göre Sınıflandırılması</vt:lpstr>
      <vt:lpstr>ZSI Başarım İndeksinin Belirlenmesi</vt:lpstr>
      <vt:lpstr>PowerPoint Sunusu</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EKMEK DOKU ANALİZİ VE ARAYÜZ PROGRAMININ GELİŞTİRİLMESİ</dc:title>
  <dc:creator>Hatice Us</dc:creator>
  <cp:lastModifiedBy>Hatice Us</cp:lastModifiedBy>
  <cp:revision>11</cp:revision>
  <dcterms:created xsi:type="dcterms:W3CDTF">2022-11-12T01:19:36Z</dcterms:created>
  <dcterms:modified xsi:type="dcterms:W3CDTF">2022-11-12T03:03:55Z</dcterms:modified>
</cp:coreProperties>
</file>