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tice Us" initials="HU" lastIdx="1" clrIdx="0">
    <p:extLst>
      <p:ext uri="{19B8F6BF-5375-455C-9EA6-DF929625EA0E}">
        <p15:presenceInfo xmlns:p15="http://schemas.microsoft.com/office/powerpoint/2012/main" userId="Hatice 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163439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A3988F-8471-4FD9-927B-ECE227BF7DF9}"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177845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3464940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359911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247203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A3988F-8471-4FD9-927B-ECE227BF7DF9}" type="datetimeFigureOut">
              <a:rPr lang="tr-TR" smtClean="0"/>
              <a:t>12.11.2022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1883090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AA3988F-8471-4FD9-927B-ECE227BF7DF9}" type="datetimeFigureOut">
              <a:rPr lang="tr-TR" smtClean="0"/>
              <a:t>12.11.2022</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3476406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4267469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151946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3509040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A3988F-8471-4FD9-927B-ECE227BF7DF9}" type="datetimeFigureOut">
              <a:rPr lang="tr-TR" smtClean="0"/>
              <a:t>12.11.2022</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182573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AA3988F-8471-4FD9-927B-ECE227BF7DF9}"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23533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AA3988F-8471-4FD9-927B-ECE227BF7DF9}" type="datetimeFigureOut">
              <a:rPr lang="tr-TR" smtClean="0"/>
              <a:t>12.11.2022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275855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AA3988F-8471-4FD9-927B-ECE227BF7DF9}" type="datetimeFigureOut">
              <a:rPr lang="tr-TR" smtClean="0"/>
              <a:t>12.11.2022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95327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3988F-8471-4FD9-927B-ECE227BF7DF9}" type="datetimeFigureOut">
              <a:rPr lang="tr-TR" smtClean="0"/>
              <a:t>12.11.2022</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233631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A3988F-8471-4FD9-927B-ECE227BF7DF9}"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4226343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A3988F-8471-4FD9-927B-ECE227BF7DF9}" type="datetimeFigureOut">
              <a:rPr lang="tr-TR" smtClean="0"/>
              <a:t>12.11.2022</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E21B8-E4F9-41E1-87C3-C0D3B1114507}" type="slidenum">
              <a:rPr lang="tr-TR" smtClean="0"/>
              <a:t>‹#›</a:t>
            </a:fld>
            <a:endParaRPr lang="tr-TR"/>
          </a:p>
        </p:txBody>
      </p:sp>
    </p:spTree>
    <p:extLst>
      <p:ext uri="{BB962C8B-B14F-4D97-AF65-F5344CB8AC3E}">
        <p14:creationId xmlns:p14="http://schemas.microsoft.com/office/powerpoint/2010/main" val="45535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AA3988F-8471-4FD9-927B-ECE227BF7DF9}" type="datetimeFigureOut">
              <a:rPr lang="tr-TR" smtClean="0"/>
              <a:t>12.11.2022</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AE21B8-E4F9-41E1-87C3-C0D3B1114507}" type="slidenum">
              <a:rPr lang="tr-TR" smtClean="0"/>
              <a:t>‹#›</a:t>
            </a:fld>
            <a:endParaRPr lang="tr-TR"/>
          </a:p>
        </p:txBody>
      </p:sp>
    </p:spTree>
    <p:extLst>
      <p:ext uri="{BB962C8B-B14F-4D97-AF65-F5344CB8AC3E}">
        <p14:creationId xmlns:p14="http://schemas.microsoft.com/office/powerpoint/2010/main" val="79040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AD6473-C14F-4F17-917E-FCD3AADDE935}"/>
              </a:ext>
            </a:extLst>
          </p:cNvPr>
          <p:cNvSpPr>
            <a:spLocks noGrp="1"/>
          </p:cNvSpPr>
          <p:nvPr>
            <p:ph type="ctrTitle"/>
          </p:nvPr>
        </p:nvSpPr>
        <p:spPr/>
        <p:txBody>
          <a:bodyPr/>
          <a:lstStyle/>
          <a:p>
            <a:r>
              <a:rPr lang="tr-TR" sz="2800" dirty="0"/>
              <a:t>Görüntü İşleme Yöntemleri Kullanılarak</a:t>
            </a:r>
            <a:br>
              <a:rPr lang="tr-TR" sz="2800" dirty="0"/>
            </a:br>
            <a:r>
              <a:rPr lang="tr-TR" sz="2800" dirty="0"/>
              <a:t>Kiraz Meyvesinin Sınıflandırılması</a:t>
            </a:r>
          </a:p>
        </p:txBody>
      </p:sp>
    </p:spTree>
    <p:extLst>
      <p:ext uri="{BB962C8B-B14F-4D97-AF65-F5344CB8AC3E}">
        <p14:creationId xmlns:p14="http://schemas.microsoft.com/office/powerpoint/2010/main" val="42243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FA3428-9B40-4312-A150-99B73426D49C}"/>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D32FF6CC-994C-48F2-9445-8713A3AF671A}"/>
              </a:ext>
            </a:extLst>
          </p:cNvPr>
          <p:cNvSpPr>
            <a:spLocks noGrp="1"/>
          </p:cNvSpPr>
          <p:nvPr>
            <p:ph idx="1"/>
          </p:nvPr>
        </p:nvSpPr>
        <p:spPr/>
        <p:txBody>
          <a:bodyPr/>
          <a:lstStyle/>
          <a:p>
            <a:r>
              <a:rPr lang="tr-TR" dirty="0"/>
              <a:t>Türkiye dünya kiraz üretiminde büyük bir paya sahiptir.</a:t>
            </a:r>
          </a:p>
          <a:p>
            <a:r>
              <a:rPr lang="tr-TR" dirty="0"/>
              <a:t>Ticaret aşamasında belirli niteliklere göre sınıflandırılmış kaliteli ürünler tercih edilir. Ancak ürünlerdeki şekilsel farklılıklar ve insanlardan kaynaklanan hatalar nedeniyle verimli bir sınıflandırma yapılamamaktadır.</a:t>
            </a:r>
          </a:p>
          <a:p>
            <a:r>
              <a:rPr lang="tr-TR" dirty="0"/>
              <a:t>Bu yüzden görüntü işleme yöntemleri kullanılmalıdır.</a:t>
            </a:r>
          </a:p>
          <a:p>
            <a:r>
              <a:rPr lang="tr-TR" dirty="0"/>
              <a:t>Kirazların, Matlab R2013a programı kullanılarak büyüklüklerine göre sınıflandırılması amaçlanmıştır.</a:t>
            </a:r>
          </a:p>
        </p:txBody>
      </p:sp>
    </p:spTree>
    <p:extLst>
      <p:ext uri="{BB962C8B-B14F-4D97-AF65-F5344CB8AC3E}">
        <p14:creationId xmlns:p14="http://schemas.microsoft.com/office/powerpoint/2010/main" val="216121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253565-3180-470F-8FD4-B16214E88428}"/>
              </a:ext>
            </a:extLst>
          </p:cNvPr>
          <p:cNvSpPr>
            <a:spLocks noGrp="1"/>
          </p:cNvSpPr>
          <p:nvPr>
            <p:ph type="title"/>
          </p:nvPr>
        </p:nvSpPr>
        <p:spPr/>
        <p:txBody>
          <a:bodyPr/>
          <a:lstStyle/>
          <a:p>
            <a:r>
              <a:rPr lang="tr-TR"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Materyal ve Metot </a:t>
            </a:r>
            <a:br>
              <a:rPr lang="tr-TR"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r>
              <a:rPr lang="tr-TR" sz="1400" dirty="0"/>
              <a:t>Kiraz Meyvesi</a:t>
            </a:r>
            <a:br>
              <a:rPr lang="tr-TR" sz="18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br>
            <a:endParaRPr lang="tr-TR" dirty="0"/>
          </a:p>
        </p:txBody>
      </p:sp>
      <p:sp>
        <p:nvSpPr>
          <p:cNvPr id="3" name="İçerik Yer Tutucusu 2">
            <a:extLst>
              <a:ext uri="{FF2B5EF4-FFF2-40B4-BE49-F238E27FC236}">
                <a16:creationId xmlns:a16="http://schemas.microsoft.com/office/drawing/2014/main" id="{7DCBCA50-1076-4E50-8FF5-E0AB4EC861AB}"/>
              </a:ext>
            </a:extLst>
          </p:cNvPr>
          <p:cNvSpPr>
            <a:spLocks noGrp="1"/>
          </p:cNvSpPr>
          <p:nvPr>
            <p:ph idx="1"/>
          </p:nvPr>
        </p:nvSpPr>
        <p:spPr>
          <a:xfrm>
            <a:off x="1322734" y="4756558"/>
            <a:ext cx="8825659" cy="1649136"/>
          </a:xfrm>
        </p:spPr>
        <p:txBody>
          <a:bodyPr/>
          <a:lstStyle/>
          <a:p>
            <a:r>
              <a:rPr lang="tr-TR" dirty="0">
                <a:solidFill>
                  <a:srgbClr val="000000"/>
                </a:solidFill>
                <a:latin typeface="Times New Roman" panose="02020603050405020304" pitchFamily="18" charset="0"/>
                <a:ea typeface="Times New Roman" panose="02020603050405020304" pitchFamily="18" charset="0"/>
              </a:rPr>
              <a:t>K</a:t>
            </a:r>
            <a:r>
              <a:rPr lang="tr-TR" sz="1800" dirty="0">
                <a:solidFill>
                  <a:srgbClr val="000000"/>
                </a:solidFill>
                <a:effectLst/>
                <a:latin typeface="Times New Roman" panose="02020603050405020304" pitchFamily="18" charset="0"/>
                <a:ea typeface="Times New Roman" panose="02020603050405020304" pitchFamily="18" charset="0"/>
              </a:rPr>
              <a:t>iraz, tatlı aromalı, sulu ve sert çekirdekli bir meyve türüdür. </a:t>
            </a:r>
          </a:p>
          <a:p>
            <a:r>
              <a:rPr lang="tr-TR" sz="1800" dirty="0">
                <a:solidFill>
                  <a:srgbClr val="000000"/>
                </a:solidFill>
                <a:effectLst/>
                <a:latin typeface="Times New Roman" panose="02020603050405020304" pitchFamily="18" charset="0"/>
                <a:ea typeface="Times New Roman" panose="02020603050405020304" pitchFamily="18" charset="0"/>
              </a:rPr>
              <a:t>Dünyada 1500 civarında çeşidi vardır.</a:t>
            </a:r>
          </a:p>
          <a:p>
            <a:pPr marL="0" indent="0">
              <a:buNone/>
            </a:pPr>
            <a:endParaRPr lang="tr-TR" dirty="0"/>
          </a:p>
        </p:txBody>
      </p:sp>
      <p:pic>
        <p:nvPicPr>
          <p:cNvPr id="4" name="Resim 3">
            <a:extLst>
              <a:ext uri="{FF2B5EF4-FFF2-40B4-BE49-F238E27FC236}">
                <a16:creationId xmlns:a16="http://schemas.microsoft.com/office/drawing/2014/main" id="{FA88D5FF-30CF-4E4C-8992-297E68EE9D6E}"/>
              </a:ext>
            </a:extLst>
          </p:cNvPr>
          <p:cNvPicPr>
            <a:picLocks noChangeAspect="1"/>
          </p:cNvPicPr>
          <p:nvPr/>
        </p:nvPicPr>
        <p:blipFill>
          <a:blip r:embed="rId2"/>
          <a:stretch>
            <a:fillRect/>
          </a:stretch>
        </p:blipFill>
        <p:spPr>
          <a:xfrm>
            <a:off x="1533007" y="2268338"/>
            <a:ext cx="8265334" cy="2133785"/>
          </a:xfrm>
          <a:prstGeom prst="rect">
            <a:avLst/>
          </a:prstGeom>
        </p:spPr>
      </p:pic>
    </p:spTree>
    <p:extLst>
      <p:ext uri="{BB962C8B-B14F-4D97-AF65-F5344CB8AC3E}">
        <p14:creationId xmlns:p14="http://schemas.microsoft.com/office/powerpoint/2010/main" val="40542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1F581-9A98-40CF-BE6F-4C30206BE0A9}"/>
              </a:ext>
            </a:extLst>
          </p:cNvPr>
          <p:cNvSpPr>
            <a:spLocks noGrp="1"/>
          </p:cNvSpPr>
          <p:nvPr>
            <p:ph type="title"/>
          </p:nvPr>
        </p:nvSpPr>
        <p:spPr/>
        <p:txBody>
          <a:bodyPr/>
          <a:lstStyle/>
          <a:p>
            <a:r>
              <a:rPr lang="tr-TR" sz="1800" dirty="0"/>
              <a:t>Görüntü İşleme</a:t>
            </a:r>
          </a:p>
        </p:txBody>
      </p:sp>
      <p:sp>
        <p:nvSpPr>
          <p:cNvPr id="3" name="İçerik Yer Tutucusu 2">
            <a:extLst>
              <a:ext uri="{FF2B5EF4-FFF2-40B4-BE49-F238E27FC236}">
                <a16:creationId xmlns:a16="http://schemas.microsoft.com/office/drawing/2014/main" id="{64850BC7-FC96-4784-841B-2C84B88EEEB9}"/>
              </a:ext>
            </a:extLst>
          </p:cNvPr>
          <p:cNvSpPr>
            <a:spLocks noGrp="1"/>
          </p:cNvSpPr>
          <p:nvPr>
            <p:ph idx="1"/>
          </p:nvPr>
        </p:nvSpPr>
        <p:spPr>
          <a:xfrm>
            <a:off x="1154954" y="4840447"/>
            <a:ext cx="8825659" cy="1439411"/>
          </a:xfrm>
        </p:spPr>
        <p:txBody>
          <a:bodyPr>
            <a:normAutofit fontScale="92500"/>
          </a:bodyPr>
          <a:lstStyle/>
          <a:p>
            <a:r>
              <a:rPr lang="tr-TR" dirty="0"/>
              <a:t>Görüntü işleme, görüntüyü dijital form haline getirerek görüntü üzerinde belirli yöntemlerle çeşitli işlemler gerçekleştirmek için kullanılır.</a:t>
            </a:r>
          </a:p>
          <a:p>
            <a:r>
              <a:rPr lang="tr-TR" dirty="0"/>
              <a:t>Matrisler üzerinde yapılan işlemler bütünüdür.</a:t>
            </a:r>
          </a:p>
          <a:p>
            <a:r>
              <a:rPr lang="tr-TR" dirty="0"/>
              <a:t>Görüntü işlemede başta </a:t>
            </a:r>
            <a:r>
              <a:rPr lang="tr-TR" dirty="0" err="1"/>
              <a:t>python</a:t>
            </a:r>
            <a:r>
              <a:rPr lang="tr-TR" dirty="0"/>
              <a:t> olmak üzere bir çok dil ve kütüphane kullanılır.</a:t>
            </a:r>
          </a:p>
        </p:txBody>
      </p:sp>
      <p:pic>
        <p:nvPicPr>
          <p:cNvPr id="4" name="Resim 3">
            <a:extLst>
              <a:ext uri="{FF2B5EF4-FFF2-40B4-BE49-F238E27FC236}">
                <a16:creationId xmlns:a16="http://schemas.microsoft.com/office/drawing/2014/main" id="{19084BAA-44AF-49EB-9336-1706C5264BC6}"/>
              </a:ext>
            </a:extLst>
          </p:cNvPr>
          <p:cNvPicPr>
            <a:picLocks noChangeAspect="1"/>
          </p:cNvPicPr>
          <p:nvPr/>
        </p:nvPicPr>
        <p:blipFill>
          <a:blip r:embed="rId2"/>
          <a:stretch>
            <a:fillRect/>
          </a:stretch>
        </p:blipFill>
        <p:spPr>
          <a:xfrm>
            <a:off x="2718328" y="2709609"/>
            <a:ext cx="5634664" cy="1438781"/>
          </a:xfrm>
          <a:prstGeom prst="rect">
            <a:avLst/>
          </a:prstGeom>
        </p:spPr>
      </p:pic>
    </p:spTree>
    <p:extLst>
      <p:ext uri="{BB962C8B-B14F-4D97-AF65-F5344CB8AC3E}">
        <p14:creationId xmlns:p14="http://schemas.microsoft.com/office/powerpoint/2010/main" val="122154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4D257B-EEB1-43C4-BC4D-6D7DFD25D625}"/>
              </a:ext>
            </a:extLst>
          </p:cNvPr>
          <p:cNvSpPr>
            <a:spLocks noGrp="1"/>
          </p:cNvSpPr>
          <p:nvPr>
            <p:ph type="title"/>
          </p:nvPr>
        </p:nvSpPr>
        <p:spPr/>
        <p:txBody>
          <a:bodyPr/>
          <a:lstStyle/>
          <a:p>
            <a:r>
              <a:rPr lang="tr-TR" sz="2000" dirty="0"/>
              <a:t>Uygulama</a:t>
            </a:r>
          </a:p>
        </p:txBody>
      </p:sp>
      <p:graphicFrame>
        <p:nvGraphicFramePr>
          <p:cNvPr id="7" name="Tablo 7">
            <a:extLst>
              <a:ext uri="{FF2B5EF4-FFF2-40B4-BE49-F238E27FC236}">
                <a16:creationId xmlns:a16="http://schemas.microsoft.com/office/drawing/2014/main" id="{DB8F7518-CC78-44F4-9D57-28DB5F7C2195}"/>
              </a:ext>
            </a:extLst>
          </p:cNvPr>
          <p:cNvGraphicFramePr>
            <a:graphicFrameLocks noGrp="1"/>
          </p:cNvGraphicFramePr>
          <p:nvPr>
            <p:ph idx="1"/>
            <p:extLst>
              <p:ext uri="{D42A27DB-BD31-4B8C-83A1-F6EECF244321}">
                <p14:modId xmlns:p14="http://schemas.microsoft.com/office/powerpoint/2010/main" val="3661252506"/>
              </p:ext>
            </p:extLst>
          </p:nvPr>
        </p:nvGraphicFramePr>
        <p:xfrm>
          <a:off x="207116" y="2347126"/>
          <a:ext cx="4399068" cy="1173740"/>
        </p:xfrm>
        <a:graphic>
          <a:graphicData uri="http://schemas.openxmlformats.org/drawingml/2006/table">
            <a:tbl>
              <a:tblPr firstRow="1" bandRow="1">
                <a:tableStyleId>{5C22544A-7EE6-4342-B048-85BDC9FD1C3A}</a:tableStyleId>
              </a:tblPr>
              <a:tblGrid>
                <a:gridCol w="2199534">
                  <a:extLst>
                    <a:ext uri="{9D8B030D-6E8A-4147-A177-3AD203B41FA5}">
                      <a16:colId xmlns:a16="http://schemas.microsoft.com/office/drawing/2014/main" val="2689759888"/>
                    </a:ext>
                  </a:extLst>
                </a:gridCol>
                <a:gridCol w="2199534">
                  <a:extLst>
                    <a:ext uri="{9D8B030D-6E8A-4147-A177-3AD203B41FA5}">
                      <a16:colId xmlns:a16="http://schemas.microsoft.com/office/drawing/2014/main" val="2145371775"/>
                    </a:ext>
                  </a:extLst>
                </a:gridCol>
              </a:tblGrid>
              <a:tr h="293435">
                <a:tc>
                  <a:txBody>
                    <a:bodyPr/>
                    <a:lstStyle/>
                    <a:p>
                      <a:pPr marL="7620" marR="271780" indent="220980" algn="l">
                        <a:lnSpc>
                          <a:spcPct val="107000"/>
                        </a:lnSpc>
                        <a:spcAft>
                          <a:spcPts val="25"/>
                        </a:spcAft>
                      </a:pPr>
                      <a:r>
                        <a:rPr lang="tr-TR"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Kiraz Boyutu(mm) </a:t>
                      </a:r>
                      <a:endParaRPr lang="tr-TR"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7620" marB="0" anchor="ctr"/>
                </a:tc>
                <a:tc>
                  <a:txBody>
                    <a:bodyPr/>
                    <a:lstStyle/>
                    <a:p>
                      <a:pPr marL="518160" marR="271780" indent="220980" algn="l">
                        <a:lnSpc>
                          <a:spcPct val="107000"/>
                        </a:lnSpc>
                        <a:spcAft>
                          <a:spcPts val="25"/>
                        </a:spcAft>
                      </a:pPr>
                      <a:r>
                        <a:rPr lang="tr-TR" sz="1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Kiraz Sınıfı </a:t>
                      </a:r>
                      <a:endParaRPr lang="tr-TR"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73025" marT="7620" marB="0" anchor="ctr"/>
                </a:tc>
                <a:extLst>
                  <a:ext uri="{0D108BD9-81ED-4DB2-BD59-A6C34878D82A}">
                    <a16:rowId xmlns:a16="http://schemas.microsoft.com/office/drawing/2014/main" val="190435551"/>
                  </a:ext>
                </a:extLst>
              </a:tr>
              <a:tr h="293435">
                <a:tc>
                  <a:txBody>
                    <a:bodyPr/>
                    <a:lstStyle/>
                    <a:p>
                      <a:pPr marL="7620" marR="271780" indent="220980" algn="l">
                        <a:lnSpc>
                          <a:spcPct val="107000"/>
                        </a:lnSpc>
                        <a:spcAft>
                          <a:spcPts val="25"/>
                        </a:spcAft>
                      </a:pPr>
                      <a:r>
                        <a:rPr lang="tr-TR"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&lt;22 </a:t>
                      </a:r>
                    </a:p>
                  </a:txBody>
                  <a:tcPr marL="69850" marR="73025" marT="7620" marB="0"/>
                </a:tc>
                <a:tc>
                  <a:txBody>
                    <a:bodyPr/>
                    <a:lstStyle/>
                    <a:p>
                      <a:pPr marL="518160" marR="271780" indent="220980" algn="l">
                        <a:lnSpc>
                          <a:spcPct val="107000"/>
                        </a:lnSpc>
                        <a:spcAft>
                          <a:spcPts val="25"/>
                        </a:spcAft>
                      </a:pPr>
                      <a:r>
                        <a:rPr lang="tr-TR"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Küçük Boy </a:t>
                      </a:r>
                    </a:p>
                  </a:txBody>
                  <a:tcPr marL="69850" marR="73025" marT="7620" marB="0"/>
                </a:tc>
                <a:extLst>
                  <a:ext uri="{0D108BD9-81ED-4DB2-BD59-A6C34878D82A}">
                    <a16:rowId xmlns:a16="http://schemas.microsoft.com/office/drawing/2014/main" val="790431659"/>
                  </a:ext>
                </a:extLst>
              </a:tr>
              <a:tr h="293435">
                <a:tc>
                  <a:txBody>
                    <a:bodyPr/>
                    <a:lstStyle/>
                    <a:p>
                      <a:pPr marL="7620" marR="271780" indent="220980" algn="l">
                        <a:lnSpc>
                          <a:spcPct val="107000"/>
                        </a:lnSpc>
                        <a:spcAft>
                          <a:spcPts val="25"/>
                        </a:spcAft>
                      </a:pPr>
                      <a:r>
                        <a:rPr lang="tr-TR"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22- 28 </a:t>
                      </a:r>
                    </a:p>
                  </a:txBody>
                  <a:tcPr marL="69850" marR="73025" marT="7620" marB="0"/>
                </a:tc>
                <a:tc>
                  <a:txBody>
                    <a:bodyPr/>
                    <a:lstStyle/>
                    <a:p>
                      <a:pPr marL="518160" marR="271780" indent="220980" algn="l">
                        <a:lnSpc>
                          <a:spcPct val="107000"/>
                        </a:lnSpc>
                        <a:spcAft>
                          <a:spcPts val="25"/>
                        </a:spcAft>
                      </a:pPr>
                      <a:r>
                        <a:rPr lang="tr-TR"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Orta Boy </a:t>
                      </a:r>
                    </a:p>
                  </a:txBody>
                  <a:tcPr marL="69850" marR="73025" marT="7620" marB="0"/>
                </a:tc>
                <a:extLst>
                  <a:ext uri="{0D108BD9-81ED-4DB2-BD59-A6C34878D82A}">
                    <a16:rowId xmlns:a16="http://schemas.microsoft.com/office/drawing/2014/main" val="4055509365"/>
                  </a:ext>
                </a:extLst>
              </a:tr>
              <a:tr h="293435">
                <a:tc>
                  <a:txBody>
                    <a:bodyPr/>
                    <a:lstStyle/>
                    <a:p>
                      <a:pPr marL="7620" marR="271780" indent="220980" algn="l">
                        <a:lnSpc>
                          <a:spcPct val="107000"/>
                        </a:lnSpc>
                        <a:spcAft>
                          <a:spcPts val="25"/>
                        </a:spcAft>
                      </a:pPr>
                      <a:r>
                        <a:rPr lang="tr-TR"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&gt;28 </a:t>
                      </a:r>
                    </a:p>
                  </a:txBody>
                  <a:tcPr marL="69850" marR="73025" marT="7620" marB="0"/>
                </a:tc>
                <a:tc>
                  <a:txBody>
                    <a:bodyPr/>
                    <a:lstStyle/>
                    <a:p>
                      <a:pPr marL="518160" marR="271780" indent="220980" algn="l">
                        <a:lnSpc>
                          <a:spcPct val="107000"/>
                        </a:lnSpc>
                        <a:spcAft>
                          <a:spcPts val="25"/>
                        </a:spcAft>
                      </a:pPr>
                      <a:r>
                        <a:rPr lang="tr-TR"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Büyük Boy </a:t>
                      </a:r>
                    </a:p>
                  </a:txBody>
                  <a:tcPr marL="69850" marR="73025" marT="7620" marB="0"/>
                </a:tc>
                <a:extLst>
                  <a:ext uri="{0D108BD9-81ED-4DB2-BD59-A6C34878D82A}">
                    <a16:rowId xmlns:a16="http://schemas.microsoft.com/office/drawing/2014/main" val="1990706818"/>
                  </a:ext>
                </a:extLst>
              </a:tr>
            </a:tbl>
          </a:graphicData>
        </a:graphic>
      </p:graphicFrame>
      <p:sp>
        <p:nvSpPr>
          <p:cNvPr id="8" name="Metin kutusu 7">
            <a:extLst>
              <a:ext uri="{FF2B5EF4-FFF2-40B4-BE49-F238E27FC236}">
                <a16:creationId xmlns:a16="http://schemas.microsoft.com/office/drawing/2014/main" id="{A700B34A-D9B1-42C3-9579-1C2C23BA9666}"/>
              </a:ext>
            </a:extLst>
          </p:cNvPr>
          <p:cNvSpPr txBox="1"/>
          <p:nvPr/>
        </p:nvSpPr>
        <p:spPr>
          <a:xfrm>
            <a:off x="4910649" y="2518497"/>
            <a:ext cx="5350337" cy="830997"/>
          </a:xfrm>
          <a:prstGeom prst="rect">
            <a:avLst/>
          </a:prstGeom>
          <a:noFill/>
        </p:spPr>
        <p:txBody>
          <a:bodyPr wrap="square" rtlCol="0">
            <a:spAutoFit/>
          </a:bodyPr>
          <a:lstStyle/>
          <a:p>
            <a:r>
              <a:rPr lang="tr-TR" sz="1600" dirty="0"/>
              <a:t>Kirazlar tabloda belirtilen boyutlara göre sınıflandırılacak fakat bu boyutlar kiraz çeşidine ve sınıflandırma biçimine göre değiştirilebilir.</a:t>
            </a:r>
          </a:p>
        </p:txBody>
      </p:sp>
      <p:pic>
        <p:nvPicPr>
          <p:cNvPr id="17" name="Picture 628">
            <a:extLst>
              <a:ext uri="{FF2B5EF4-FFF2-40B4-BE49-F238E27FC236}">
                <a16:creationId xmlns:a16="http://schemas.microsoft.com/office/drawing/2014/main" id="{DE48D95D-194B-4891-B026-36FFE09D806C}"/>
              </a:ext>
            </a:extLst>
          </p:cNvPr>
          <p:cNvPicPr/>
          <p:nvPr/>
        </p:nvPicPr>
        <p:blipFill>
          <a:blip r:embed="rId2"/>
          <a:stretch>
            <a:fillRect/>
          </a:stretch>
        </p:blipFill>
        <p:spPr>
          <a:xfrm>
            <a:off x="2195166" y="4110862"/>
            <a:ext cx="6195060" cy="1969135"/>
          </a:xfrm>
          <a:prstGeom prst="rect">
            <a:avLst/>
          </a:prstGeom>
        </p:spPr>
      </p:pic>
      <p:sp>
        <p:nvSpPr>
          <p:cNvPr id="18" name="Metin kutusu 17">
            <a:extLst>
              <a:ext uri="{FF2B5EF4-FFF2-40B4-BE49-F238E27FC236}">
                <a16:creationId xmlns:a16="http://schemas.microsoft.com/office/drawing/2014/main" id="{9D114A39-9241-4D9C-B7B6-694A4882384A}"/>
              </a:ext>
            </a:extLst>
          </p:cNvPr>
          <p:cNvSpPr txBox="1"/>
          <p:nvPr/>
        </p:nvSpPr>
        <p:spPr>
          <a:xfrm>
            <a:off x="4483694" y="6079997"/>
            <a:ext cx="5289846" cy="307777"/>
          </a:xfrm>
          <a:prstGeom prst="rect">
            <a:avLst/>
          </a:prstGeom>
          <a:noFill/>
        </p:spPr>
        <p:txBody>
          <a:bodyPr wrap="square" rtlCol="0">
            <a:spAutoFit/>
          </a:bodyPr>
          <a:lstStyle/>
          <a:p>
            <a:r>
              <a:rPr lang="tr-TR" sz="1400" dirty="0"/>
              <a:t>Sınıflandırma Adımları</a:t>
            </a:r>
          </a:p>
        </p:txBody>
      </p:sp>
    </p:spTree>
    <p:extLst>
      <p:ext uri="{BB962C8B-B14F-4D97-AF65-F5344CB8AC3E}">
        <p14:creationId xmlns:p14="http://schemas.microsoft.com/office/powerpoint/2010/main" val="2342299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8EA078-333A-40CC-BEA2-FBEC5738C43F}"/>
              </a:ext>
            </a:extLst>
          </p:cNvPr>
          <p:cNvSpPr>
            <a:spLocks noGrp="1"/>
          </p:cNvSpPr>
          <p:nvPr>
            <p:ph idx="1"/>
          </p:nvPr>
        </p:nvSpPr>
        <p:spPr>
          <a:xfrm>
            <a:off x="4178893" y="2468032"/>
            <a:ext cx="6382835" cy="3416300"/>
          </a:xfrm>
        </p:spPr>
        <p:txBody>
          <a:bodyPr>
            <a:normAutofit lnSpcReduction="10000"/>
          </a:bodyPr>
          <a:lstStyle/>
          <a:p>
            <a:r>
              <a:rPr lang="tr-TR" dirty="0"/>
              <a:t>İşlenmemiş resim programa yüklenir.</a:t>
            </a:r>
          </a:p>
          <a:p>
            <a:r>
              <a:rPr lang="tr-TR" dirty="0"/>
              <a:t>Sisteme yüklenen resim siyah- beyaz piksellere dönüştürülür.</a:t>
            </a:r>
          </a:p>
          <a:p>
            <a:r>
              <a:rPr lang="tr-TR" dirty="0"/>
              <a:t>Resim binary moda dönüştürülür. Bu işlem iki aşamada gerçekleştirilir. Önce arka plan beyaza kirazlar ise siyaha dönüştürülür. İkinci aşamada ise binary moddaki resim Matlab bwboundaries komutu ile ters çevrilip arka plan siyaha, sınıflandırılacak olan kirazlar ise beyaza dönüştürülür. </a:t>
            </a:r>
          </a:p>
          <a:p>
            <a:r>
              <a:rPr lang="tr-TR" dirty="0"/>
              <a:t>Sınırlar mavi renk ile belirlenmiş ve görseldeki nesne sayısı ekrana yansımıştır.</a:t>
            </a:r>
          </a:p>
          <a:p>
            <a:endParaRPr lang="tr-TR" dirty="0"/>
          </a:p>
        </p:txBody>
      </p:sp>
      <p:pic>
        <p:nvPicPr>
          <p:cNvPr id="4" name="Picture 767">
            <a:extLst>
              <a:ext uri="{FF2B5EF4-FFF2-40B4-BE49-F238E27FC236}">
                <a16:creationId xmlns:a16="http://schemas.microsoft.com/office/drawing/2014/main" id="{B43DEA71-CBE4-407D-A190-30739EC9B44F}"/>
              </a:ext>
            </a:extLst>
          </p:cNvPr>
          <p:cNvPicPr/>
          <p:nvPr/>
        </p:nvPicPr>
        <p:blipFill>
          <a:blip r:embed="rId2"/>
          <a:stretch>
            <a:fillRect/>
          </a:stretch>
        </p:blipFill>
        <p:spPr>
          <a:xfrm>
            <a:off x="335263" y="1482687"/>
            <a:ext cx="3608070" cy="1576705"/>
          </a:xfrm>
          <a:prstGeom prst="rect">
            <a:avLst/>
          </a:prstGeom>
        </p:spPr>
      </p:pic>
      <p:pic>
        <p:nvPicPr>
          <p:cNvPr id="5" name="Picture 769">
            <a:extLst>
              <a:ext uri="{FF2B5EF4-FFF2-40B4-BE49-F238E27FC236}">
                <a16:creationId xmlns:a16="http://schemas.microsoft.com/office/drawing/2014/main" id="{91BF31EA-5DBF-4740-8AD0-F4157A818D53}"/>
              </a:ext>
            </a:extLst>
          </p:cNvPr>
          <p:cNvPicPr/>
          <p:nvPr/>
        </p:nvPicPr>
        <p:blipFill>
          <a:blip r:embed="rId3"/>
          <a:stretch>
            <a:fillRect/>
          </a:stretch>
        </p:blipFill>
        <p:spPr>
          <a:xfrm>
            <a:off x="335257" y="3208953"/>
            <a:ext cx="3608071" cy="1576705"/>
          </a:xfrm>
          <a:prstGeom prst="rect">
            <a:avLst/>
          </a:prstGeom>
        </p:spPr>
      </p:pic>
      <p:pic>
        <p:nvPicPr>
          <p:cNvPr id="6" name="Picture 771">
            <a:extLst>
              <a:ext uri="{FF2B5EF4-FFF2-40B4-BE49-F238E27FC236}">
                <a16:creationId xmlns:a16="http://schemas.microsoft.com/office/drawing/2014/main" id="{8C3BA1DD-3E1E-4417-A4FD-A0388B3F75F6}"/>
              </a:ext>
            </a:extLst>
          </p:cNvPr>
          <p:cNvPicPr/>
          <p:nvPr/>
        </p:nvPicPr>
        <p:blipFill>
          <a:blip r:embed="rId4"/>
          <a:stretch>
            <a:fillRect/>
          </a:stretch>
        </p:blipFill>
        <p:spPr>
          <a:xfrm>
            <a:off x="335259" y="4935219"/>
            <a:ext cx="3608069" cy="1435685"/>
          </a:xfrm>
          <a:prstGeom prst="rect">
            <a:avLst/>
          </a:prstGeom>
        </p:spPr>
      </p:pic>
    </p:spTree>
    <p:extLst>
      <p:ext uri="{BB962C8B-B14F-4D97-AF65-F5344CB8AC3E}">
        <p14:creationId xmlns:p14="http://schemas.microsoft.com/office/powerpoint/2010/main" val="421410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04F903-E833-4E88-B48D-D205AB6E9349}"/>
              </a:ext>
            </a:extLst>
          </p:cNvPr>
          <p:cNvSpPr>
            <a:spLocks noGrp="1"/>
          </p:cNvSpPr>
          <p:nvPr>
            <p:ph type="title"/>
          </p:nvPr>
        </p:nvSpPr>
        <p:spPr>
          <a:xfrm>
            <a:off x="770393" y="965835"/>
            <a:ext cx="8761413" cy="308201"/>
          </a:xfrm>
        </p:spPr>
        <p:txBody>
          <a:bodyPr/>
          <a:lstStyle/>
          <a:p>
            <a:r>
              <a:rPr lang="tr-TR" sz="2400" dirty="0"/>
              <a:t>Sonuç</a:t>
            </a:r>
          </a:p>
        </p:txBody>
      </p:sp>
      <p:sp>
        <p:nvSpPr>
          <p:cNvPr id="3" name="İçerik Yer Tutucusu 2">
            <a:extLst>
              <a:ext uri="{FF2B5EF4-FFF2-40B4-BE49-F238E27FC236}">
                <a16:creationId xmlns:a16="http://schemas.microsoft.com/office/drawing/2014/main" id="{F8D25ECB-9536-4A6B-A010-42E905CAB10F}"/>
              </a:ext>
            </a:extLst>
          </p:cNvPr>
          <p:cNvSpPr>
            <a:spLocks noGrp="1"/>
          </p:cNvSpPr>
          <p:nvPr>
            <p:ph idx="1"/>
          </p:nvPr>
        </p:nvSpPr>
        <p:spPr>
          <a:xfrm>
            <a:off x="1410056" y="4144710"/>
            <a:ext cx="8761412" cy="2615013"/>
          </a:xfrm>
        </p:spPr>
        <p:txBody>
          <a:bodyPr/>
          <a:lstStyle/>
          <a:p>
            <a:pPr marL="0" indent="0">
              <a:buNone/>
            </a:pPr>
            <a:r>
              <a:rPr lang="tr-TR" dirty="0"/>
              <a:t> Kirazlar üst üste gelmeden ayrık bir şekilde değerendirilerek yapılan bütün işlemlerden sonra alan bilgileri hesaplanmıştır.</a:t>
            </a:r>
          </a:p>
          <a:p>
            <a:pPr marL="0" indent="0">
              <a:buNone/>
            </a:pPr>
            <a:r>
              <a:rPr lang="tr-TR" dirty="0"/>
              <a:t>Boyut standartlarına göre değerlendirilip sınıflandırılmıştır.</a:t>
            </a:r>
          </a:p>
          <a:p>
            <a:pPr marL="0" indent="0">
              <a:buNone/>
            </a:pPr>
            <a:r>
              <a:rPr lang="tr-TR" dirty="0"/>
              <a:t>Kirazlar üst üste gelmeden değerlendirildiği için sınıflandırma başarısı %100dür.</a:t>
            </a:r>
          </a:p>
          <a:p>
            <a:pPr marL="0" indent="0">
              <a:buNone/>
            </a:pPr>
            <a:r>
              <a:rPr lang="tr-TR" dirty="0"/>
              <a:t>Ancak üst üste gelmesi durumunda bu başarı yüzdesi düşecektir.</a:t>
            </a:r>
          </a:p>
        </p:txBody>
      </p:sp>
      <p:pic>
        <p:nvPicPr>
          <p:cNvPr id="4" name="Picture 1014">
            <a:extLst>
              <a:ext uri="{FF2B5EF4-FFF2-40B4-BE49-F238E27FC236}">
                <a16:creationId xmlns:a16="http://schemas.microsoft.com/office/drawing/2014/main" id="{CD082E2E-0324-4562-904C-3D9EDEED832B}"/>
              </a:ext>
            </a:extLst>
          </p:cNvPr>
          <p:cNvPicPr/>
          <p:nvPr/>
        </p:nvPicPr>
        <p:blipFill>
          <a:blip r:embed="rId2"/>
          <a:stretch>
            <a:fillRect/>
          </a:stretch>
        </p:blipFill>
        <p:spPr>
          <a:xfrm>
            <a:off x="3094680" y="2170791"/>
            <a:ext cx="5392163" cy="1649179"/>
          </a:xfrm>
          <a:prstGeom prst="rect">
            <a:avLst/>
          </a:prstGeom>
        </p:spPr>
      </p:pic>
    </p:spTree>
    <p:extLst>
      <p:ext uri="{BB962C8B-B14F-4D97-AF65-F5344CB8AC3E}">
        <p14:creationId xmlns:p14="http://schemas.microsoft.com/office/powerpoint/2010/main" val="90928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864D2-A846-4F39-BFF1-F1CE98085D9B}"/>
              </a:ext>
            </a:extLst>
          </p:cNvPr>
          <p:cNvSpPr>
            <a:spLocks noGrp="1"/>
          </p:cNvSpPr>
          <p:nvPr>
            <p:ph type="title"/>
          </p:nvPr>
        </p:nvSpPr>
        <p:spPr/>
        <p:txBody>
          <a:bodyPr/>
          <a:lstStyle/>
          <a:p>
            <a:r>
              <a:rPr lang="tr-TR" dirty="0"/>
              <a:t>Kaynakça</a:t>
            </a:r>
          </a:p>
        </p:txBody>
      </p:sp>
      <p:sp>
        <p:nvSpPr>
          <p:cNvPr id="4" name="Rectangle 2">
            <a:extLst>
              <a:ext uri="{FF2B5EF4-FFF2-40B4-BE49-F238E27FC236}">
                <a16:creationId xmlns:a16="http://schemas.microsoft.com/office/drawing/2014/main" id="{F2950326-4424-4F5B-8F13-EE35D7ED1698}"/>
              </a:ext>
            </a:extLst>
          </p:cNvPr>
          <p:cNvSpPr>
            <a:spLocks noChangeArrowheads="1"/>
          </p:cNvSpPr>
          <p:nvPr/>
        </p:nvSpPr>
        <p:spPr bwMode="auto">
          <a:xfrm>
            <a:off x="1093861" y="2247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8" name="Metin kutusu 7">
            <a:extLst>
              <a:ext uri="{FF2B5EF4-FFF2-40B4-BE49-F238E27FC236}">
                <a16:creationId xmlns:a16="http://schemas.microsoft.com/office/drawing/2014/main" id="{B0234B5C-DF67-4FF3-B977-01EA5BA7CE8D}"/>
              </a:ext>
            </a:extLst>
          </p:cNvPr>
          <p:cNvSpPr txBox="1"/>
          <p:nvPr/>
        </p:nvSpPr>
        <p:spPr>
          <a:xfrm>
            <a:off x="1297935" y="2704743"/>
            <a:ext cx="6644354" cy="1754326"/>
          </a:xfrm>
          <a:prstGeom prst="rect">
            <a:avLst/>
          </a:prstGeom>
          <a:noFill/>
        </p:spPr>
        <p:txBody>
          <a:bodyPr wrap="square">
            <a:spAutoFit/>
          </a:bodyPr>
          <a:lstStyle/>
          <a:p>
            <a:r>
              <a:rPr lang="tr-TR" dirty="0"/>
              <a:t>Avrupa Bilim ve Teknoloji Dergisi 	 </a:t>
            </a:r>
          </a:p>
          <a:p>
            <a:r>
              <a:rPr lang="tr-TR" dirty="0"/>
              <a:t>Özel Sayı, S. 108-112, Eylül 2020 </a:t>
            </a:r>
          </a:p>
          <a:p>
            <a:endParaRPr lang="tr-TR" dirty="0"/>
          </a:p>
          <a:p>
            <a:endParaRPr lang="tr-TR" dirty="0"/>
          </a:p>
          <a:p>
            <a:r>
              <a:rPr lang="tr-TR" dirty="0"/>
              <a:t>https://admin.inonu.edu.tr/application/ModuleContent/12048/09-11-2022_084832995.pdf	</a:t>
            </a:r>
          </a:p>
        </p:txBody>
      </p:sp>
    </p:spTree>
    <p:extLst>
      <p:ext uri="{BB962C8B-B14F-4D97-AF65-F5344CB8AC3E}">
        <p14:creationId xmlns:p14="http://schemas.microsoft.com/office/powerpoint/2010/main" val="13922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C21DB3-19CB-44A5-BA65-7EE3988B3DD4}"/>
              </a:ext>
            </a:extLst>
          </p:cNvPr>
          <p:cNvSpPr>
            <a:spLocks noGrp="1"/>
          </p:cNvSpPr>
          <p:nvPr>
            <p:ph idx="1"/>
          </p:nvPr>
        </p:nvSpPr>
        <p:spPr>
          <a:xfrm>
            <a:off x="464805" y="5640223"/>
            <a:ext cx="4431936" cy="1029057"/>
          </a:xfrm>
        </p:spPr>
        <p:txBody>
          <a:bodyPr>
            <a:normAutofit/>
          </a:bodyPr>
          <a:lstStyle/>
          <a:p>
            <a:pPr marL="0" indent="0">
              <a:buNone/>
            </a:pPr>
            <a:r>
              <a:rPr lang="tr-TR" sz="1200" dirty="0"/>
              <a:t>Görüntü İşleme Ödev 2</a:t>
            </a:r>
          </a:p>
          <a:p>
            <a:pPr marL="0" indent="0">
              <a:buNone/>
            </a:pPr>
            <a:r>
              <a:rPr lang="tr-TR" sz="1200" dirty="0"/>
              <a:t>Hatice Us</a:t>
            </a:r>
          </a:p>
          <a:p>
            <a:pPr marL="0" indent="0">
              <a:buNone/>
            </a:pPr>
            <a:r>
              <a:rPr lang="tr-TR" sz="1200" dirty="0"/>
              <a:t>02185076064</a:t>
            </a:r>
          </a:p>
        </p:txBody>
      </p:sp>
    </p:spTree>
    <p:extLst>
      <p:ext uri="{BB962C8B-B14F-4D97-AF65-F5344CB8AC3E}">
        <p14:creationId xmlns:p14="http://schemas.microsoft.com/office/powerpoint/2010/main" val="2328775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TM02900722[[fn=İyon Toplantı Odası]]</Template>
  <TotalTime>54</TotalTime>
  <Words>320</Words>
  <Application>Microsoft Office PowerPoint</Application>
  <PresentationFormat>Geniş ekran</PresentationFormat>
  <Paragraphs>42</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Century Gothic</vt:lpstr>
      <vt:lpstr>Times New Roman</vt:lpstr>
      <vt:lpstr>Wingdings 3</vt:lpstr>
      <vt:lpstr>İyon Toplantı Odası</vt:lpstr>
      <vt:lpstr>Görüntü İşleme Yöntemleri Kullanılarak Kiraz Meyvesinin Sınıflandırılması</vt:lpstr>
      <vt:lpstr>Giriş</vt:lpstr>
      <vt:lpstr>Materyal ve Metot  Kiraz Meyvesi </vt:lpstr>
      <vt:lpstr>Görüntü İşleme</vt:lpstr>
      <vt:lpstr>Uygulama</vt:lpstr>
      <vt:lpstr>PowerPoint Sunusu</vt:lpstr>
      <vt:lpstr>Sonuç</vt:lpstr>
      <vt:lpstr>Kaynakça</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Hatice Us</dc:creator>
  <cp:lastModifiedBy>Hatice Us</cp:lastModifiedBy>
  <cp:revision>7</cp:revision>
  <dcterms:created xsi:type="dcterms:W3CDTF">2022-11-12T03:06:19Z</dcterms:created>
  <dcterms:modified xsi:type="dcterms:W3CDTF">2022-11-12T04:00:41Z</dcterms:modified>
</cp:coreProperties>
</file>