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ae420f18a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ae420f18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ae420f18a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ae420f18a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ae420f18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ae420f18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6dd3d5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6dd3d5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ae420f18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ae420f18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ae420f18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ae420f18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ae420f18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ae420f18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ae420f18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ae420f18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e420f1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e420f1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ae420f18a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ae420f18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ae420f1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ae420f1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ae420f18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ae420f18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SongulKizilay/keylogger" TargetMode="External"/><Relationship Id="rId4" Type="http://schemas.openxmlformats.org/officeDocument/2006/relationships/hyperlink" Target="https://github.com/haticeyp/keylogger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rMqb-frnbOTkjbVsp7Zbw3ofSdWciFal/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958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Keylogger</a:t>
            </a:r>
            <a:endParaRPr/>
          </a:p>
        </p:txBody>
      </p:sp>
      <p:sp>
        <p:nvSpPr>
          <p:cNvPr id="86" name="Google Shape;86;p13"/>
          <p:cNvSpPr txBox="1"/>
          <p:nvPr>
            <p:ph idx="1" type="subTitle"/>
          </p:nvPr>
        </p:nvSpPr>
        <p:spPr>
          <a:xfrm>
            <a:off x="598100" y="2486250"/>
            <a:ext cx="8222100" cy="18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İşletim Sistemleri </a:t>
            </a:r>
            <a:endParaRPr/>
          </a:p>
          <a:p>
            <a:pPr indent="0" lvl="0" marL="0" rtl="0" algn="l">
              <a:spcBef>
                <a:spcPts val="0"/>
              </a:spcBef>
              <a:spcAft>
                <a:spcPts val="0"/>
              </a:spcAft>
              <a:buNone/>
            </a:pPr>
            <a:r>
              <a:rPr lang="tr"/>
              <a:t>Songül Kızılay</a:t>
            </a:r>
            <a:endParaRPr/>
          </a:p>
          <a:p>
            <a:pPr indent="0" lvl="0" marL="0" rtl="0" algn="l">
              <a:spcBef>
                <a:spcPts val="0"/>
              </a:spcBef>
              <a:spcAft>
                <a:spcPts val="0"/>
              </a:spcAft>
              <a:buNone/>
            </a:pPr>
            <a:r>
              <a:rPr lang="tr"/>
              <a:t>Hatice Yücekaya Pamuk</a:t>
            </a:r>
            <a:endParaRPr/>
          </a:p>
        </p:txBody>
      </p:sp>
      <p:pic>
        <p:nvPicPr>
          <p:cNvPr id="87" name="Google Shape;87;p13"/>
          <p:cNvPicPr preferRelativeResize="0"/>
          <p:nvPr/>
        </p:nvPicPr>
        <p:blipFill>
          <a:blip r:embed="rId3">
            <a:alphaModFix/>
          </a:blip>
          <a:stretch>
            <a:fillRect/>
          </a:stretch>
        </p:blipFill>
        <p:spPr>
          <a:xfrm>
            <a:off x="4507925" y="624550"/>
            <a:ext cx="4014800" cy="429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4680325" y="168450"/>
            <a:ext cx="4463700" cy="4885200"/>
          </a:xfrm>
          <a:prstGeom prst="rect">
            <a:avLst/>
          </a:prstGeom>
        </p:spPr>
        <p:txBody>
          <a:bodyPr anchorCtr="0" anchor="t" bIns="91425" lIns="91425" spcFirstLastPara="1" rIns="91425" wrap="square" tIns="91425">
            <a:normAutofit/>
          </a:bodyPr>
          <a:lstStyle/>
          <a:p>
            <a:pPr indent="0" lvl="0" marL="0" marR="381000" rtl="0" algn="l">
              <a:lnSpc>
                <a:spcPct val="155172"/>
              </a:lnSpc>
              <a:spcBef>
                <a:spcPts val="0"/>
              </a:spcBef>
              <a:spcAft>
                <a:spcPts val="0"/>
              </a:spcAft>
              <a:buNone/>
            </a:pPr>
            <a:r>
              <a:t/>
            </a:r>
            <a:endParaRPr sz="1450">
              <a:solidFill>
                <a:srgbClr val="212121"/>
              </a:solidFill>
              <a:highlight>
                <a:srgbClr val="FFFFFF"/>
              </a:highlight>
              <a:latin typeface="Arial"/>
              <a:ea typeface="Arial"/>
              <a:cs typeface="Arial"/>
              <a:sym typeface="Arial"/>
            </a:endParaRPr>
          </a:p>
          <a:p>
            <a:pPr indent="0" lvl="0" marL="0" marR="381000" rtl="0" algn="l">
              <a:lnSpc>
                <a:spcPct val="155172"/>
              </a:lnSpc>
              <a:spcBef>
                <a:spcPts val="1200"/>
              </a:spcBef>
              <a:spcAft>
                <a:spcPts val="0"/>
              </a:spcAft>
              <a:buNone/>
            </a:pPr>
            <a:r>
              <a:rPr lang="tr" sz="1450">
                <a:solidFill>
                  <a:srgbClr val="212121"/>
                </a:solidFill>
                <a:highlight>
                  <a:srgbClr val="FFFFFF"/>
                </a:highlight>
                <a:latin typeface="Arial"/>
                <a:ea typeface="Arial"/>
                <a:cs typeface="Arial"/>
                <a:sym typeface="Arial"/>
              </a:rPr>
              <a:t>Şüpheli etkinlik için güvenlik duvarı etkinlik </a:t>
            </a:r>
            <a:r>
              <a:rPr lang="tr" sz="1450">
                <a:solidFill>
                  <a:srgbClr val="212121"/>
                </a:solidFill>
                <a:highlight>
                  <a:srgbClr val="FFFFFF"/>
                </a:highlight>
                <a:latin typeface="Arial"/>
                <a:ea typeface="Arial"/>
                <a:cs typeface="Arial"/>
                <a:sym typeface="Arial"/>
              </a:rPr>
              <a:t>günlüğünü</a:t>
            </a:r>
            <a:r>
              <a:rPr lang="tr" sz="1450">
                <a:solidFill>
                  <a:srgbClr val="212121"/>
                </a:solidFill>
                <a:highlight>
                  <a:srgbClr val="FFFFFF"/>
                </a:highlight>
                <a:latin typeface="Arial"/>
                <a:ea typeface="Arial"/>
                <a:cs typeface="Arial"/>
                <a:sym typeface="Arial"/>
              </a:rPr>
              <a:t> kontrol edin. Cihazınıza nelerin girip çıktığını izlemek ve kontrol etmek için bir güvenlik duvarı kullanın. </a:t>
            </a:r>
            <a:r>
              <a:rPr lang="tr" sz="1450">
                <a:solidFill>
                  <a:srgbClr val="212121"/>
                </a:solidFill>
                <a:highlight>
                  <a:srgbClr val="FFFFFF"/>
                </a:highlight>
                <a:latin typeface="Arial"/>
                <a:ea typeface="Arial"/>
                <a:cs typeface="Arial"/>
                <a:sym typeface="Arial"/>
              </a:rPr>
              <a:t>Keyloggerlar</a:t>
            </a:r>
            <a:r>
              <a:rPr lang="tr" sz="1450">
                <a:solidFill>
                  <a:srgbClr val="212121"/>
                </a:solidFill>
                <a:highlight>
                  <a:srgbClr val="FFFFFF"/>
                </a:highlight>
                <a:latin typeface="Arial"/>
                <a:ea typeface="Arial"/>
                <a:cs typeface="Arial"/>
                <a:sym typeface="Arial"/>
              </a:rPr>
              <a:t> verilerinizi uzak bir yere gönderir, ancak bir internet bağlantısına ihtiyaçları vardır. Gönderilen her şey bu nedenle güvenlik duvarı etkinlik günlüğünüzde görünecektir.</a:t>
            </a:r>
            <a:endParaRPr sz="1450">
              <a:solidFill>
                <a:srgbClr val="21212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196475" y="734425"/>
            <a:ext cx="4375525" cy="328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91975" y="221175"/>
            <a:ext cx="8520600" cy="4233300"/>
          </a:xfrm>
          <a:prstGeom prst="rect">
            <a:avLst/>
          </a:prstGeom>
        </p:spPr>
        <p:txBody>
          <a:bodyPr anchorCtr="0" anchor="t" bIns="91425" lIns="91425" spcFirstLastPara="1" rIns="91425" wrap="square" tIns="91425">
            <a:noAutofit/>
          </a:bodyPr>
          <a:lstStyle/>
          <a:p>
            <a:pPr indent="0" lvl="0" marL="0" marR="381000" rtl="0" algn="l">
              <a:lnSpc>
                <a:spcPct val="155172"/>
              </a:lnSpc>
              <a:spcBef>
                <a:spcPts val="0"/>
              </a:spcBef>
              <a:spcAft>
                <a:spcPts val="0"/>
              </a:spcAft>
              <a:buNone/>
            </a:pPr>
            <a:r>
              <a:rPr lang="tr" sz="1400">
                <a:solidFill>
                  <a:srgbClr val="212121"/>
                </a:solidFill>
                <a:highlight>
                  <a:srgbClr val="FFFFFF"/>
                </a:highlight>
                <a:latin typeface="Arial"/>
                <a:ea typeface="Arial"/>
                <a:cs typeface="Arial"/>
                <a:sym typeface="Arial"/>
              </a:rPr>
              <a:t>Keyloggerları Taramak ve Kaldırmak İçin Antivirüs Kullanın: Uzun bir uygulama ve işlem listesinden manuel olarak geçmek yerine, bilgisayarınızı taramak için antivirüs veya güvenilir bir keylogger algılama uygulaması kullanın. Bilgisayarınızdaki şüpheli programları bulmanın ve kaldırmanın en hızlı ve en kolay yoludur.</a:t>
            </a:r>
            <a:endParaRPr sz="1400">
              <a:solidFill>
                <a:srgbClr val="212121"/>
              </a:solidFill>
              <a:highlight>
                <a:srgbClr val="FFFFFF"/>
              </a:highlight>
              <a:latin typeface="Arial"/>
              <a:ea typeface="Arial"/>
              <a:cs typeface="Arial"/>
              <a:sym typeface="Arial"/>
            </a:endParaRPr>
          </a:p>
          <a:p>
            <a:pPr indent="0" lvl="0" marL="0" marR="381000" rtl="0" algn="l">
              <a:lnSpc>
                <a:spcPct val="155172"/>
              </a:lnSpc>
              <a:spcBef>
                <a:spcPts val="1200"/>
              </a:spcBef>
              <a:spcAft>
                <a:spcPts val="0"/>
              </a:spcAft>
              <a:buNone/>
            </a:pPr>
            <a:r>
              <a:rPr lang="tr" sz="1400">
                <a:solidFill>
                  <a:srgbClr val="222222"/>
                </a:solidFill>
                <a:highlight>
                  <a:srgbClr val="FFFFFF"/>
                </a:highlight>
              </a:rPr>
              <a:t>Çoğu Keylogger yazılımı genel olarak daha yaygın kullanılan QWERTY klavye düzenine göre klavye hareketini kaydeder. Dolayısıyla DVORAK veya F klavye gibi düzenler kullanmak, Keylogger yazılımlarına ters köşe yapmanıza yardımcı olabilir. Yine de bu yönteme alışmak oldukça zor olduğu için tercih edilmeyebilir.</a:t>
            </a:r>
            <a:endParaRPr sz="1400">
              <a:solidFill>
                <a:srgbClr val="212121"/>
              </a:solidFill>
              <a:highlight>
                <a:srgbClr val="FFFFFF"/>
              </a:highlight>
              <a:latin typeface="Arial"/>
              <a:ea typeface="Arial"/>
              <a:cs typeface="Arial"/>
              <a:sym typeface="Arial"/>
            </a:endParaRPr>
          </a:p>
          <a:p>
            <a:pPr indent="0" lvl="0" marL="0" marR="190500" rtl="0" algn="l">
              <a:spcBef>
                <a:spcPts val="1200"/>
              </a:spcBef>
              <a:spcAft>
                <a:spcPts val="0"/>
              </a:spcAft>
              <a:buNone/>
            </a:pPr>
            <a:r>
              <a:rPr lang="tr" sz="1400">
                <a:solidFill>
                  <a:srgbClr val="222222"/>
                </a:solidFill>
                <a:highlight>
                  <a:srgbClr val="FFFFFF"/>
                </a:highlight>
              </a:rPr>
              <a:t>Açtığınız eklentilere ve programlara dikkat edin</a:t>
            </a:r>
            <a:endParaRPr sz="1400">
              <a:solidFill>
                <a:srgbClr val="222222"/>
              </a:solidFill>
              <a:highlight>
                <a:srgbClr val="FFFFFF"/>
              </a:highlight>
            </a:endParaRPr>
          </a:p>
          <a:p>
            <a:pPr indent="0" lvl="0" marL="0" marR="190500" rtl="0" algn="l">
              <a:spcBef>
                <a:spcPts val="0"/>
              </a:spcBef>
              <a:spcAft>
                <a:spcPts val="0"/>
              </a:spcAft>
              <a:buNone/>
            </a:pPr>
            <a:r>
              <a:rPr lang="tr" sz="1400">
                <a:solidFill>
                  <a:srgbClr val="222222"/>
                </a:solidFill>
                <a:highlight>
                  <a:srgbClr val="FFFFFF"/>
                </a:highlight>
              </a:rPr>
              <a:t>Şifrelerinizi düzenli olarak değiştirin</a:t>
            </a:r>
            <a:endParaRPr sz="1400">
              <a:solidFill>
                <a:srgbClr val="222222"/>
              </a:solidFill>
              <a:highlight>
                <a:srgbClr val="FFFFFF"/>
              </a:highlight>
            </a:endParaRPr>
          </a:p>
          <a:p>
            <a:pPr indent="0" lvl="0" marL="0" marR="190500" rtl="0" algn="l">
              <a:spcBef>
                <a:spcPts val="0"/>
              </a:spcBef>
              <a:spcAft>
                <a:spcPts val="0"/>
              </a:spcAft>
              <a:buNone/>
            </a:pPr>
            <a:r>
              <a:rPr lang="tr" sz="1400">
                <a:solidFill>
                  <a:srgbClr val="222222"/>
                </a:solidFill>
                <a:highlight>
                  <a:srgbClr val="FFFFFF"/>
                </a:highlight>
              </a:rPr>
              <a:t>Alternatif bir klavye düzeni kullanın</a:t>
            </a:r>
            <a:endParaRPr sz="1400">
              <a:solidFill>
                <a:srgbClr val="222222"/>
              </a:solidFill>
              <a:highlight>
                <a:srgbClr val="FFFFFF"/>
              </a:highlight>
            </a:endParaRPr>
          </a:p>
          <a:p>
            <a:pPr indent="0" lvl="0" marL="0" marR="190500" rtl="0" algn="l">
              <a:spcBef>
                <a:spcPts val="0"/>
              </a:spcBef>
              <a:spcAft>
                <a:spcPts val="0"/>
              </a:spcAft>
              <a:buNone/>
            </a:pPr>
            <a:r>
              <a:rPr lang="tr" sz="1400">
                <a:solidFill>
                  <a:srgbClr val="222222"/>
                </a:solidFill>
                <a:highlight>
                  <a:srgbClr val="FFFFFF"/>
                </a:highlight>
              </a:rPr>
              <a:t>Kapsamlı bir güvenlik programı kullanın</a:t>
            </a:r>
            <a:endParaRPr sz="1400">
              <a:solidFill>
                <a:srgbClr val="222222"/>
              </a:solidFill>
              <a:highlight>
                <a:srgbClr val="FFFFFF"/>
              </a:highlight>
            </a:endParaRPr>
          </a:p>
          <a:p>
            <a:pPr indent="0" lvl="0" marL="0" marR="381000" rtl="0" algn="l">
              <a:lnSpc>
                <a:spcPct val="155172"/>
              </a:lnSpc>
              <a:spcBef>
                <a:spcPts val="0"/>
              </a:spcBef>
              <a:spcAft>
                <a:spcPts val="1200"/>
              </a:spcAft>
              <a:buNone/>
            </a:pPr>
            <a:r>
              <a:t/>
            </a:r>
            <a:endParaRPr sz="1400">
              <a:solidFill>
                <a:srgbClr val="212121"/>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Github Adresi</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solidFill>
                  <a:schemeClr val="hlink"/>
                </a:solidFill>
                <a:hlinkClick r:id="rId3"/>
              </a:rPr>
              <a:t>https://github.com/SongulKizilay/keylogger</a:t>
            </a:r>
            <a:endParaRPr/>
          </a:p>
          <a:p>
            <a:pPr indent="0" lvl="0" marL="0" rtl="0" algn="l">
              <a:spcBef>
                <a:spcPts val="1200"/>
              </a:spcBef>
              <a:spcAft>
                <a:spcPts val="0"/>
              </a:spcAft>
              <a:buNone/>
            </a:pPr>
            <a:r>
              <a:rPr lang="tr" u="sng">
                <a:solidFill>
                  <a:schemeClr val="hlink"/>
                </a:solidFill>
                <a:hlinkClick r:id="rId4"/>
              </a:rPr>
              <a:t>https://github.com/haticeyp/keyloggerr</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title="PROJE VİDEOSU.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49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Keylogger Nedir ?</a:t>
            </a:r>
            <a:endParaRPr b="1"/>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tr" sz="1900">
                <a:solidFill>
                  <a:srgbClr val="000000"/>
                </a:solidFill>
              </a:rPr>
              <a:t>Keylogger diğer ismiyle “Klavye Dinleme Sistemi” (Klavye Yakalama Sistemi) klavyede herhangi bir tuşa dokunulduğunda casus yazılımın bunu kaydetme mantığına dayanmaktadır. </a:t>
            </a:r>
            <a:r>
              <a:rPr i="1" lang="tr" sz="1900">
                <a:solidFill>
                  <a:srgbClr val="000000"/>
                </a:solidFill>
              </a:rPr>
              <a:t>Keylogger</a:t>
            </a:r>
            <a:r>
              <a:rPr i="1" lang="tr" sz="1900">
                <a:solidFill>
                  <a:srgbClr val="000000"/>
                </a:solidFill>
              </a:rPr>
              <a:t> programları –kötü niyetli bir kişi tarafından- doğrudan bilgisayar sistemine yüklenebileceği gibi spam şeklindeki mesajlarla kullanıcı tarafından </a:t>
            </a:r>
            <a:r>
              <a:rPr i="1" lang="tr" sz="1900">
                <a:solidFill>
                  <a:srgbClr val="000000"/>
                </a:solidFill>
              </a:rPr>
              <a:t>fark edilmeden</a:t>
            </a:r>
            <a:r>
              <a:rPr i="1" lang="tr" sz="1900">
                <a:solidFill>
                  <a:srgbClr val="000000"/>
                </a:solidFill>
              </a:rPr>
              <a:t> yüklenebilir. Özellikle web sitelerinde gezinirken kendiliğinden inen programlar buna örnek verilebilir</a:t>
            </a:r>
            <a:endParaRPr i="1" sz="1900">
              <a:solidFill>
                <a:srgbClr val="000000"/>
              </a:solidFill>
            </a:endParaRPr>
          </a:p>
        </p:txBody>
      </p:sp>
      <p:pic>
        <p:nvPicPr>
          <p:cNvPr id="94" name="Google Shape;94;p14"/>
          <p:cNvPicPr preferRelativeResize="0"/>
          <p:nvPr/>
        </p:nvPicPr>
        <p:blipFill>
          <a:blip r:embed="rId3">
            <a:alphaModFix/>
          </a:blip>
          <a:stretch>
            <a:fillRect/>
          </a:stretch>
        </p:blipFill>
        <p:spPr>
          <a:xfrm>
            <a:off x="3569375" y="287800"/>
            <a:ext cx="932100" cy="93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437975" y="123550"/>
            <a:ext cx="5401799" cy="4263276"/>
          </a:xfrm>
          <a:prstGeom prst="rect">
            <a:avLst/>
          </a:prstGeom>
          <a:noFill/>
          <a:ln>
            <a:noFill/>
          </a:ln>
        </p:spPr>
      </p:pic>
      <p:sp>
        <p:nvSpPr>
          <p:cNvPr id="100" name="Google Shape;100;p15"/>
          <p:cNvSpPr txBox="1"/>
          <p:nvPr/>
        </p:nvSpPr>
        <p:spPr>
          <a:xfrm>
            <a:off x="6154225" y="1437475"/>
            <a:ext cx="27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latin typeface="Roboto"/>
                <a:ea typeface="Roboto"/>
                <a:cs typeface="Roboto"/>
                <a:sym typeface="Roboto"/>
              </a:rPr>
              <a:t>Keylogger İşleyiş Şeması</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180925" y="580388"/>
            <a:ext cx="4194300" cy="386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tr" sz="1500">
                <a:solidFill>
                  <a:srgbClr val="0D1117"/>
                </a:solidFill>
                <a:highlight>
                  <a:schemeClr val="lt1"/>
                </a:highlight>
                <a:latin typeface="Arial"/>
                <a:ea typeface="Arial"/>
                <a:cs typeface="Arial"/>
                <a:sym typeface="Arial"/>
              </a:rPr>
              <a:t>Bir keylogger programı bilgisayara yerleştikten sonra kullanıcının klavyeden girdiği tüm verileri kaydeder. Kayıt sonrasında kaydedilen veriler karşı tarafa görünmeden e-mail vs. aracılığı ile gönderilebileceği gibi sonradan bilgisayardan veriler çekilebilir. Bankalar veya çeşitli platformların sanal klavye ile şifre girme isteğinin nedeni buna dayanır.</a:t>
            </a:r>
            <a:endParaRPr i="1"/>
          </a:p>
        </p:txBody>
      </p:sp>
      <p:pic>
        <p:nvPicPr>
          <p:cNvPr id="106" name="Google Shape;106;p16"/>
          <p:cNvPicPr preferRelativeResize="0"/>
          <p:nvPr/>
        </p:nvPicPr>
        <p:blipFill>
          <a:blip r:embed="rId3">
            <a:alphaModFix/>
          </a:blip>
          <a:stretch>
            <a:fillRect/>
          </a:stretch>
        </p:blipFill>
        <p:spPr>
          <a:xfrm>
            <a:off x="4523375" y="717100"/>
            <a:ext cx="4289576" cy="2941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193200" y="169025"/>
            <a:ext cx="8495700" cy="41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D1117"/>
              </a:solidFill>
              <a:highlight>
                <a:schemeClr val="lt1"/>
              </a:highlight>
              <a:latin typeface="Arial"/>
              <a:ea typeface="Arial"/>
              <a:cs typeface="Arial"/>
              <a:sym typeface="Arial"/>
            </a:endParaRPr>
          </a:p>
          <a:p>
            <a:pPr indent="0" lvl="0" marL="0" rtl="0" algn="l">
              <a:spcBef>
                <a:spcPts val="1200"/>
              </a:spcBef>
              <a:spcAft>
                <a:spcPts val="0"/>
              </a:spcAft>
              <a:buNone/>
            </a:pPr>
            <a:r>
              <a:rPr lang="tr" sz="1500">
                <a:solidFill>
                  <a:srgbClr val="0D1117"/>
                </a:solidFill>
                <a:highlight>
                  <a:schemeClr val="lt1"/>
                </a:highlight>
                <a:latin typeface="Arial"/>
                <a:ea typeface="Arial"/>
                <a:cs typeface="Arial"/>
                <a:sym typeface="Arial"/>
              </a:rPr>
              <a:t>Bu tarz programlar bilgisayara kurulabilmesi için antivirüs ve bilgisayarın güvenlik duvarının kapalı olması gerekmektedir. Ancak yeni nesil bir Keylogger henüz tanınmamışsa güvenlik duvarını aşarak kurulabilir. Kötü niyetli kişi bilgisayara bunu yüklemek istediğinde çoğunlukla antivirüs programı alarm vermektedir. Bazı antivirüs programları bunun önüne geçebilmek işin şifre kullanımı istemektedir. Böylece zararlı bir yazılım bilgisayara yüklenmek istediğinde kullanışı şifreyi bilmiyorsa söz konusu yazılım bilgisayara yüklenmeyecektir.</a:t>
            </a:r>
            <a:endParaRPr sz="1500">
              <a:solidFill>
                <a:srgbClr val="0D1117"/>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227699" y="328525"/>
            <a:ext cx="5836175" cy="3863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46000" y="174175"/>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None/>
            </a:pPr>
            <a:r>
              <a:rPr b="1" lang="tr" sz="1700">
                <a:highlight>
                  <a:srgbClr val="FFFFFF"/>
                </a:highlight>
              </a:rPr>
              <a:t>Keylogger nasıl bulaşır?</a:t>
            </a:r>
            <a:endParaRPr b="1" sz="1700">
              <a:highlight>
                <a:srgbClr val="FFFFFF"/>
              </a:highlight>
            </a:endParaRPr>
          </a:p>
          <a:p>
            <a:pPr indent="0" lvl="0" marL="0" rtl="0" algn="l">
              <a:spcBef>
                <a:spcPts val="400"/>
              </a:spcBef>
              <a:spcAft>
                <a:spcPts val="0"/>
              </a:spcAft>
              <a:buNone/>
            </a:pPr>
            <a:r>
              <a:t/>
            </a:r>
            <a:endParaRPr b="1" sz="1700">
              <a:solidFill>
                <a:srgbClr val="800000"/>
              </a:solidFill>
              <a:highlight>
                <a:srgbClr val="FFFFFF"/>
              </a:highlight>
            </a:endParaRPr>
          </a:p>
        </p:txBody>
      </p:sp>
      <p:sp>
        <p:nvSpPr>
          <p:cNvPr id="122" name="Google Shape;122;p19"/>
          <p:cNvSpPr txBox="1"/>
          <p:nvPr>
            <p:ph idx="1" type="body"/>
          </p:nvPr>
        </p:nvSpPr>
        <p:spPr>
          <a:xfrm>
            <a:off x="146000" y="707500"/>
            <a:ext cx="4480800" cy="3863100"/>
          </a:xfrm>
          <a:prstGeom prst="rect">
            <a:avLst/>
          </a:prstGeom>
        </p:spPr>
        <p:txBody>
          <a:bodyPr anchorCtr="0" anchor="t" bIns="91425" lIns="91425" spcFirstLastPara="1" rIns="91425" wrap="square" tIns="91425">
            <a:normAutofit fontScale="25000"/>
          </a:bodyPr>
          <a:lstStyle/>
          <a:p>
            <a:pPr indent="0" lvl="0" marL="0" rtl="0" algn="l">
              <a:lnSpc>
                <a:spcPct val="160000"/>
              </a:lnSpc>
              <a:spcBef>
                <a:spcPts val="0"/>
              </a:spcBef>
              <a:spcAft>
                <a:spcPts val="0"/>
              </a:spcAft>
              <a:buNone/>
            </a:pPr>
            <a:r>
              <a:rPr lang="tr" sz="5500">
                <a:solidFill>
                  <a:srgbClr val="000000"/>
                </a:solidFill>
                <a:highlight>
                  <a:srgbClr val="FFFFFF"/>
                </a:highlight>
              </a:rPr>
              <a:t>Zararlı yazılımların birden fazla bulaşma yöntemi mevcut. Hackerların en çok kullandığı yöntem, crack ve hile programlarına zararlı yazılım eklemek. Bunun haricinde aynı ağa bağlı kullanıcılara </a:t>
            </a:r>
            <a:r>
              <a:rPr b="1" lang="tr" sz="5500">
                <a:solidFill>
                  <a:srgbClr val="000000"/>
                </a:solidFill>
                <a:highlight>
                  <a:srgbClr val="FFFFFF"/>
                </a:highlight>
              </a:rPr>
              <a:t>Man In The Middle</a:t>
            </a:r>
            <a:r>
              <a:rPr lang="tr" sz="5500">
                <a:solidFill>
                  <a:srgbClr val="000000"/>
                </a:solidFill>
                <a:highlight>
                  <a:srgbClr val="FFFFFF"/>
                </a:highlight>
              </a:rPr>
              <a:t> saldırısı ile zararlı yazılım kurmak mümkün. Bu sebepten dolayı </a:t>
            </a:r>
            <a:r>
              <a:rPr b="1" lang="tr" sz="5500">
                <a:solidFill>
                  <a:srgbClr val="000000"/>
                </a:solidFill>
                <a:highlight>
                  <a:srgbClr val="FFFFFF"/>
                </a:highlight>
              </a:rPr>
              <a:t>halka açık Wi-Fi ağlarına</a:t>
            </a:r>
            <a:r>
              <a:rPr lang="tr" sz="5500">
                <a:solidFill>
                  <a:srgbClr val="000000"/>
                </a:solidFill>
                <a:highlight>
                  <a:srgbClr val="FFFFFF"/>
                </a:highlight>
              </a:rPr>
              <a:t> saldırılar yaygındır . Bazı zararlı yazılımlar hem ağ hem de USB üzerinden otomatik olarak yayılma özelliğine sahiptir.</a:t>
            </a:r>
            <a:r>
              <a:rPr b="1" lang="tr" sz="5500">
                <a:solidFill>
                  <a:srgbClr val="000000"/>
                </a:solidFill>
                <a:highlight>
                  <a:srgbClr val="FFFFFF"/>
                </a:highlight>
              </a:rPr>
              <a:t> Windows Defender,</a:t>
            </a:r>
            <a:r>
              <a:rPr lang="tr" sz="5500">
                <a:solidFill>
                  <a:srgbClr val="000000"/>
                </a:solidFill>
                <a:highlight>
                  <a:srgbClr val="FFFFFF"/>
                </a:highlight>
              </a:rPr>
              <a:t> bu tarz yazılımlara karşı geliştirildi. </a:t>
            </a:r>
            <a:endParaRPr sz="4300">
              <a:solidFill>
                <a:srgbClr val="000000"/>
              </a:solidFill>
              <a:latin typeface="Arial"/>
              <a:ea typeface="Arial"/>
              <a:cs typeface="Arial"/>
              <a:sym typeface="Arial"/>
            </a:endParaRPr>
          </a:p>
          <a:p>
            <a:pPr indent="0" lvl="0" marL="0" rtl="0" algn="l">
              <a:lnSpc>
                <a:spcPct val="160000"/>
              </a:lnSpc>
              <a:spcBef>
                <a:spcPts val="1800"/>
              </a:spcBef>
              <a:spcAft>
                <a:spcPts val="0"/>
              </a:spcAft>
              <a:buNone/>
            </a:pPr>
            <a:r>
              <a:t/>
            </a:r>
            <a:endParaRPr sz="1350">
              <a:solidFill>
                <a:srgbClr val="000000"/>
              </a:solidFill>
              <a:highlight>
                <a:srgbClr val="FFFFFF"/>
              </a:highlight>
            </a:endParaRPr>
          </a:p>
          <a:p>
            <a:pPr indent="0" lvl="0" marL="0" rtl="0" algn="l">
              <a:spcBef>
                <a:spcPts val="180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4723125" y="305475"/>
            <a:ext cx="4212299" cy="35554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381000" rtl="0" algn="l">
              <a:lnSpc>
                <a:spcPct val="155172"/>
              </a:lnSpc>
              <a:spcBef>
                <a:spcPts val="0"/>
              </a:spcBef>
              <a:spcAft>
                <a:spcPts val="0"/>
              </a:spcAft>
              <a:buNone/>
            </a:pPr>
            <a:r>
              <a:rPr lang="tr" sz="1450">
                <a:solidFill>
                  <a:srgbClr val="212121"/>
                </a:solidFill>
                <a:highlight>
                  <a:srgbClr val="FFFFFF"/>
                </a:highlight>
                <a:latin typeface="Arial"/>
                <a:ea typeface="Arial"/>
                <a:cs typeface="Arial"/>
                <a:sym typeface="Arial"/>
              </a:rPr>
              <a:t> </a:t>
            </a:r>
            <a:r>
              <a:rPr b="1" lang="tr" sz="1450">
                <a:solidFill>
                  <a:srgbClr val="212121"/>
                </a:solidFill>
                <a:highlight>
                  <a:srgbClr val="FFFFFF"/>
                </a:highlight>
                <a:latin typeface="Arial"/>
                <a:ea typeface="Arial"/>
                <a:cs typeface="Arial"/>
                <a:sym typeface="Arial"/>
              </a:rPr>
              <a:t>Bilgisayarda Kelogger Nasıl Anlaşılır ve Silinir?</a:t>
            </a:r>
            <a:endParaRPr b="1" sz="1450">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50">
              <a:solidFill>
                <a:srgbClr val="212121"/>
              </a:solidFill>
              <a:highlight>
                <a:srgbClr val="FFFFFF"/>
              </a:highlight>
              <a:latin typeface="Arial"/>
              <a:ea typeface="Arial"/>
              <a:cs typeface="Arial"/>
              <a:sym typeface="Arial"/>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marR="381000" rtl="0" algn="l">
              <a:lnSpc>
                <a:spcPct val="155172"/>
              </a:lnSpc>
              <a:spcBef>
                <a:spcPts val="0"/>
              </a:spcBef>
              <a:spcAft>
                <a:spcPts val="0"/>
              </a:spcAft>
              <a:buNone/>
            </a:pPr>
            <a:r>
              <a:rPr lang="tr" sz="1450">
                <a:solidFill>
                  <a:srgbClr val="212121"/>
                </a:solidFill>
                <a:highlight>
                  <a:srgbClr val="FFFFFF"/>
                </a:highlight>
                <a:latin typeface="Arial"/>
                <a:ea typeface="Arial"/>
                <a:cs typeface="Arial"/>
                <a:sym typeface="Arial"/>
              </a:rPr>
              <a:t> İki tür tuş kaydedici vardır; donanım ve yazılım. İlki, klavye ile bilgisayar arasına yerleştirilen küçük bir cihaz (kablo, kutu, donanım kilidi vb.) şeklinde gelir. Nispeten nadirdirler çünkü kolayca tespit edilebilirler.</a:t>
            </a:r>
            <a:endParaRPr sz="1450">
              <a:solidFill>
                <a:srgbClr val="212121"/>
              </a:solidFill>
              <a:highlight>
                <a:srgbClr val="FFFFFF"/>
              </a:highlight>
              <a:latin typeface="Arial"/>
              <a:ea typeface="Arial"/>
              <a:cs typeface="Arial"/>
              <a:sym typeface="Arial"/>
            </a:endParaRPr>
          </a:p>
          <a:p>
            <a:pPr indent="0" lvl="0" marL="0" marR="381000" rtl="0" algn="l">
              <a:lnSpc>
                <a:spcPct val="155172"/>
              </a:lnSpc>
              <a:spcBef>
                <a:spcPts val="1200"/>
              </a:spcBef>
              <a:spcAft>
                <a:spcPts val="0"/>
              </a:spcAft>
              <a:buNone/>
            </a:pPr>
            <a:r>
              <a:rPr lang="tr" sz="1450">
                <a:solidFill>
                  <a:srgbClr val="212121"/>
                </a:solidFill>
                <a:highlight>
                  <a:srgbClr val="FFFFFF"/>
                </a:highlight>
                <a:latin typeface="Arial"/>
                <a:ea typeface="Arial"/>
                <a:cs typeface="Arial"/>
                <a:sym typeface="Arial"/>
              </a:rPr>
              <a:t> İkincisi, tüm tuş vuruşlarını izlemek için bir Windows işlevi kullanan bir programdır. Hatta bazıları, yazılım ve çevre birimleri arasındaki iletişimi yöneterek sistemin çekirdeğine saldıracak kadar ileri gidebilir. Klavyeden gelen tüm bilgileri yakalayabilirler.</a:t>
            </a:r>
            <a:endParaRPr sz="1450">
              <a:solidFill>
                <a:srgbClr val="212121"/>
              </a:solidFill>
              <a:highlight>
                <a:srgbClr val="FFFFFF"/>
              </a:highlight>
              <a:latin typeface="Arial"/>
              <a:ea typeface="Arial"/>
              <a:cs typeface="Arial"/>
              <a:sym typeface="Arial"/>
            </a:endParaRPr>
          </a:p>
          <a:p>
            <a:pPr indent="0" lvl="0" marL="0" marR="381000" rtl="0" algn="l">
              <a:lnSpc>
                <a:spcPct val="155172"/>
              </a:lnSpc>
              <a:spcBef>
                <a:spcPts val="1200"/>
              </a:spcBef>
              <a:spcAft>
                <a:spcPts val="1200"/>
              </a:spcAft>
              <a:buNone/>
            </a:pPr>
            <a:r>
              <a:rPr lang="tr" sz="1450">
                <a:solidFill>
                  <a:srgbClr val="212121"/>
                </a:solidFill>
                <a:highlight>
                  <a:srgbClr val="FFFFFF"/>
                </a:highlight>
                <a:latin typeface="Arial"/>
                <a:ea typeface="Arial"/>
                <a:cs typeface="Arial"/>
                <a:sym typeface="Arial"/>
              </a:rPr>
              <a:t> Yasal bir program görüntüsünü aldığından, PC'nize bir keylogger kurulup kurulmadığını bilmek zordur. Bilgisayarınızdaki tuş kaydedicileri şu şekilde tespit edebilirsiniz: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5267025" y="314450"/>
            <a:ext cx="3627300" cy="3795900"/>
          </a:xfrm>
          <a:prstGeom prst="rect">
            <a:avLst/>
          </a:prstGeom>
        </p:spPr>
        <p:txBody>
          <a:bodyPr anchorCtr="0" anchor="t" bIns="91425" lIns="91425" spcFirstLastPara="1" rIns="91425" wrap="square" tIns="91425">
            <a:normAutofit lnSpcReduction="20000"/>
          </a:bodyPr>
          <a:lstStyle/>
          <a:p>
            <a:pPr indent="0" lvl="0" marL="0" marR="381000" rtl="0" algn="l">
              <a:lnSpc>
                <a:spcPct val="155172"/>
              </a:lnSpc>
              <a:spcBef>
                <a:spcPts val="0"/>
              </a:spcBef>
              <a:spcAft>
                <a:spcPts val="0"/>
              </a:spcAft>
              <a:buNone/>
            </a:pPr>
            <a:r>
              <a:t/>
            </a:r>
            <a:endParaRPr sz="1450">
              <a:solidFill>
                <a:srgbClr val="212121"/>
              </a:solidFill>
              <a:highlight>
                <a:srgbClr val="FFFFFF"/>
              </a:highlight>
              <a:latin typeface="Arial"/>
              <a:ea typeface="Arial"/>
              <a:cs typeface="Arial"/>
              <a:sym typeface="Arial"/>
            </a:endParaRPr>
          </a:p>
          <a:p>
            <a:pPr indent="0" lvl="0" marL="0" marR="381000" rtl="0" algn="l">
              <a:lnSpc>
                <a:spcPct val="155172"/>
              </a:lnSpc>
              <a:spcBef>
                <a:spcPts val="1200"/>
              </a:spcBef>
              <a:spcAft>
                <a:spcPts val="1200"/>
              </a:spcAft>
              <a:buNone/>
            </a:pPr>
            <a:r>
              <a:rPr lang="tr" sz="1450">
                <a:solidFill>
                  <a:srgbClr val="212121"/>
                </a:solidFill>
                <a:highlight>
                  <a:srgbClr val="FFFFFF"/>
                </a:highlight>
                <a:latin typeface="Arial"/>
                <a:ea typeface="Arial"/>
                <a:cs typeface="Arial"/>
                <a:sym typeface="Arial"/>
              </a:rPr>
              <a:t>Çalışan işlemlerinizde tuş kaydedici olup olmadığını kontrol edin: Windows Görev Yöneticisi'ni açın ve şüpheli programları arayın. Bu, bilgisayarınızda çalışan uygulamalara tam bir genel bakışa sahip olmanızı sağlayacaktır. Ne yazık ki, bu teknik yalnızca keylogger tanıyacak kadar teknoloji bilgisine sahipseniz işe yarar.</a:t>
            </a:r>
            <a:endParaRPr/>
          </a:p>
        </p:txBody>
      </p:sp>
      <p:pic>
        <p:nvPicPr>
          <p:cNvPr id="135" name="Google Shape;135;p21"/>
          <p:cNvPicPr preferRelativeResize="0"/>
          <p:nvPr/>
        </p:nvPicPr>
        <p:blipFill>
          <a:blip r:embed="rId3">
            <a:alphaModFix/>
          </a:blip>
          <a:stretch>
            <a:fillRect/>
          </a:stretch>
        </p:blipFill>
        <p:spPr>
          <a:xfrm>
            <a:off x="182375" y="661750"/>
            <a:ext cx="4962226" cy="319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