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E8D7-6D51-8C26-4582-3347BE4D07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FDDE7-0BAD-141E-2993-5DD97CEA3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42696F-4B35-EB67-35C2-3BA2D205E6FE}"/>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560E77A5-E1B7-37E8-87A6-14E667B47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6FC42-751E-E4BD-BF1A-05F7069F54E0}"/>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99187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2596-6FE2-E67B-4190-6B45C56078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E2F50-087A-52E7-224F-C0BD5CC6FE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4BADD-AABA-D1D8-61F1-80D4CF73E9A0}"/>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CB02127D-002B-F079-0C1F-5213D647F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9BCDB-5883-BFC2-B66D-7720E9FC683E}"/>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55693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B9605-5851-0778-9B51-3AF243E8E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0773C-921C-8227-BFF4-13B5B9E34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C951B-DD14-8272-908A-9E331C425D9A}"/>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36027EC3-9CE7-9E0C-AD96-C1EA1CA6F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0CF7B-50E8-76DF-F187-EBFC90F0AC01}"/>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41049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AA16-C54E-FB8B-B8F2-73430E07E8EA}"/>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B9EB2-61BE-E586-A9BD-9ED50CDB869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0F328-0F87-23D0-FDF6-30BB290D55BC}"/>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16A8273F-F07C-7F4B-E965-DEDB9A8CF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03F91-86B7-A82F-6519-AE5BE665B597}"/>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20142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CF3A-DBC6-85DB-25DA-E5D5CDC75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10CD5F-1808-62B7-EBF6-27DC9E353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5152D-4E1C-34F9-8F43-6985F0FF47BA}"/>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5FA6199D-44DC-EB01-A51E-3E4156A3E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BC54FB-0E5D-BA04-433A-7D6E5CAF4ED3}"/>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57905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8D42-C5E5-9969-DA8C-512EE326D8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AD75C-AC6D-FBA6-1A9A-74C61D378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1E380-7AB8-5826-25CC-E6D857013700}"/>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2015FCA4-0634-23F8-FFC0-BE8739949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A2E64-3520-20C8-9F2D-B9E8BC9D2E86}"/>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73378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261C-563C-9114-B7C8-934868C05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BE7836-2AE3-2DF2-9AFD-7CF6446413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C3774C-C57B-1E05-B427-0C8D05656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C06C2F-9FAF-5B68-C3C6-48304930C529}"/>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6" name="Footer Placeholder 5">
            <a:extLst>
              <a:ext uri="{FF2B5EF4-FFF2-40B4-BE49-F238E27FC236}">
                <a16:creationId xmlns:a16="http://schemas.microsoft.com/office/drawing/2014/main" id="{C2316CE0-1B61-4B32-068C-A92447042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D58BF-5D73-5D3F-D741-D30FF42B694B}"/>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27853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8ACA-970D-B980-0099-4F4C2D6792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085C74-ADD2-C201-EB83-72E4ABCB8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26257-A4E6-27D1-90FE-FDD76E190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DE97E4-E0E9-B714-B812-D2F826920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915A3-2475-0C9C-AB46-9CD5A3B43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12A9FD-1783-560F-AF7A-674F2EC4B12C}"/>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8" name="Footer Placeholder 7">
            <a:extLst>
              <a:ext uri="{FF2B5EF4-FFF2-40B4-BE49-F238E27FC236}">
                <a16:creationId xmlns:a16="http://schemas.microsoft.com/office/drawing/2014/main" id="{6276D41F-75A5-D35A-D8CA-509631A3F6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DBC09F-91A8-F36F-26E9-3F12D626388F}"/>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096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5755-01E6-752D-0ADE-9EA64BDEC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C5ADDD-6F14-5E3E-14BB-4EF1726A30C2}"/>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4" name="Footer Placeholder 3">
            <a:extLst>
              <a:ext uri="{FF2B5EF4-FFF2-40B4-BE49-F238E27FC236}">
                <a16:creationId xmlns:a16="http://schemas.microsoft.com/office/drawing/2014/main" id="{FB9BA7CB-559F-51C1-6067-43067B49F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7574D4-134F-D3DA-A75D-DF7DD2F9AE82}"/>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6023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72B39-F8CB-BF58-CDB1-8A600BA90792}"/>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3" name="Footer Placeholder 2">
            <a:extLst>
              <a:ext uri="{FF2B5EF4-FFF2-40B4-BE49-F238E27FC236}">
                <a16:creationId xmlns:a16="http://schemas.microsoft.com/office/drawing/2014/main" id="{78D8E4F2-97BA-1003-55FE-7B4D1769D4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8B287-66B4-7493-714C-1FA759D21832}"/>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69413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3E85-4F14-29D5-D748-8638F171C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FDFFAD-BFC3-6151-9BFD-A4E672750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00D127-9BB7-5FED-B15F-D99F2F1F8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43A20-56F3-90A2-1AB2-1161C23BCEC9}"/>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6" name="Footer Placeholder 5">
            <a:extLst>
              <a:ext uri="{FF2B5EF4-FFF2-40B4-BE49-F238E27FC236}">
                <a16:creationId xmlns:a16="http://schemas.microsoft.com/office/drawing/2014/main" id="{F2643767-9B7E-1F32-DB9A-A505742F8F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A6D54-FC93-D9AB-5513-A70DC36DBA36}"/>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107985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FFA8-E3A1-B11F-F758-4689BD3F1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66B61F-780E-9C90-4333-B6E6715EC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F62E09-15CA-67DC-05C1-4FD315968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61E26-C9C4-DD9D-D0D9-4EBF852C2B8D}"/>
              </a:ext>
            </a:extLst>
          </p:cNvPr>
          <p:cNvSpPr>
            <a:spLocks noGrp="1"/>
          </p:cNvSpPr>
          <p:nvPr>
            <p:ph type="dt" sz="half" idx="10"/>
          </p:nvPr>
        </p:nvSpPr>
        <p:spPr/>
        <p:txBody>
          <a:bodyPr/>
          <a:lstStyle/>
          <a:p>
            <a:fld id="{8F0DB93B-10E3-417E-8D71-317F496DD6B9}" type="datetimeFigureOut">
              <a:rPr lang="en-IN" smtClean="0"/>
              <a:t>30-08-2023</a:t>
            </a:fld>
            <a:endParaRPr lang="en-IN"/>
          </a:p>
        </p:txBody>
      </p:sp>
      <p:sp>
        <p:nvSpPr>
          <p:cNvPr id="6" name="Footer Placeholder 5">
            <a:extLst>
              <a:ext uri="{FF2B5EF4-FFF2-40B4-BE49-F238E27FC236}">
                <a16:creationId xmlns:a16="http://schemas.microsoft.com/office/drawing/2014/main" id="{78732BEB-678D-830B-6E49-34047668D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388342-1592-C86F-30A4-FFF766A7E801}"/>
              </a:ext>
            </a:extLst>
          </p:cNvPr>
          <p:cNvSpPr>
            <a:spLocks noGrp="1"/>
          </p:cNvSpPr>
          <p:nvPr>
            <p:ph type="sldNum" sz="quarter" idx="12"/>
          </p:nvPr>
        </p:nvSpPr>
        <p:spPr/>
        <p:txBody>
          <a:bodyPr/>
          <a:lstStyle/>
          <a:p>
            <a:fld id="{415C2D61-E83F-45B9-9B85-8C1E824152A2}" type="slidenum">
              <a:rPr lang="en-IN" smtClean="0"/>
              <a:t>‹#›</a:t>
            </a:fld>
            <a:endParaRPr lang="en-IN"/>
          </a:p>
        </p:txBody>
      </p:sp>
    </p:spTree>
    <p:extLst>
      <p:ext uri="{BB962C8B-B14F-4D97-AF65-F5344CB8AC3E}">
        <p14:creationId xmlns:p14="http://schemas.microsoft.com/office/powerpoint/2010/main" val="341267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994D7-166B-835C-0BE5-A964078E6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86143-F191-A0C4-6BCF-8C0314414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42621-4FAC-1A62-D45A-F49C5755E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DB93B-10E3-417E-8D71-317F496DD6B9}" type="datetimeFigureOut">
              <a:rPr lang="en-IN" smtClean="0"/>
              <a:t>30-08-2023</a:t>
            </a:fld>
            <a:endParaRPr lang="en-IN"/>
          </a:p>
        </p:txBody>
      </p:sp>
      <p:sp>
        <p:nvSpPr>
          <p:cNvPr id="5" name="Footer Placeholder 4">
            <a:extLst>
              <a:ext uri="{FF2B5EF4-FFF2-40B4-BE49-F238E27FC236}">
                <a16:creationId xmlns:a16="http://schemas.microsoft.com/office/drawing/2014/main" id="{A4ECFD55-0461-AC7D-6048-FFA46C02A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5E5F79-5DF6-DDDE-6518-9BCB3453E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C2D61-E83F-45B9-9B85-8C1E824152A2}" type="slidenum">
              <a:rPr lang="en-IN" smtClean="0"/>
              <a:t>‹#›</a:t>
            </a:fld>
            <a:endParaRPr lang="en-IN"/>
          </a:p>
        </p:txBody>
      </p:sp>
    </p:spTree>
    <p:extLst>
      <p:ext uri="{BB962C8B-B14F-4D97-AF65-F5344CB8AC3E}">
        <p14:creationId xmlns:p14="http://schemas.microsoft.com/office/powerpoint/2010/main" val="186880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72EE-0064-746D-6257-16A0F7F90E95}"/>
              </a:ext>
            </a:extLst>
          </p:cNvPr>
          <p:cNvSpPr>
            <a:spLocks noGrp="1"/>
          </p:cNvSpPr>
          <p:nvPr>
            <p:ph type="title"/>
          </p:nvPr>
        </p:nvSpPr>
        <p:spPr>
          <a:xfrm>
            <a:off x="761840" y="1138265"/>
            <a:ext cx="4651204" cy="1401183"/>
          </a:xfrm>
        </p:spPr>
        <p:txBody>
          <a:bodyPr vert="horz" lIns="91440" tIns="45720" rIns="91440" bIns="45720" rtlCol="0" anchor="t">
            <a:normAutofit/>
          </a:bodyPr>
          <a:lstStyle/>
          <a:p>
            <a:r>
              <a:rPr lang="en-US" sz="2700"/>
              <a:t>Cyber Discovery Toolkit: Ethical Hacking, Remote Control, and Phishing Awareness</a:t>
            </a:r>
          </a:p>
        </p:txBody>
      </p:sp>
      <p:cxnSp>
        <p:nvCxnSpPr>
          <p:cNvPr id="26" name="Straight Connector 25">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FD30A67-EAE2-F0BE-C82F-C9D80900CD77}"/>
              </a:ext>
            </a:extLst>
          </p:cNvPr>
          <p:cNvSpPr>
            <a:spLocks noGrp="1"/>
          </p:cNvSpPr>
          <p:nvPr>
            <p:ph type="body" idx="1"/>
          </p:nvPr>
        </p:nvSpPr>
        <p:spPr>
          <a:xfrm>
            <a:off x="761839" y="2551176"/>
            <a:ext cx="4651205" cy="3602935"/>
          </a:xfrm>
        </p:spPr>
        <p:txBody>
          <a:bodyPr vert="horz" lIns="91440" tIns="45720" rIns="91440" bIns="45720" rtlCol="0">
            <a:normAutofit/>
          </a:bodyPr>
          <a:lstStyle/>
          <a:p>
            <a:r>
              <a:rPr lang="en-US" sz="2000" dirty="0"/>
              <a:t>Team Member:</a:t>
            </a:r>
          </a:p>
          <a:p>
            <a:r>
              <a:rPr lang="en-US" sz="2000" dirty="0"/>
              <a:t>- Md Hatif Farooque (1AM21CS111)</a:t>
            </a:r>
          </a:p>
          <a:p>
            <a:endParaRPr lang="en-US" sz="2000" dirty="0"/>
          </a:p>
          <a:p>
            <a:r>
              <a:rPr lang="en-US" sz="2000" dirty="0"/>
              <a:t>Guide: Ms. Pallavi</a:t>
            </a:r>
          </a:p>
        </p:txBody>
      </p:sp>
      <p:pic>
        <p:nvPicPr>
          <p:cNvPr id="6" name="Picture 5" descr="A person in a hoodie using a computer&#10;&#10;Description automatically generated">
            <a:extLst>
              <a:ext uri="{FF2B5EF4-FFF2-40B4-BE49-F238E27FC236}">
                <a16:creationId xmlns:a16="http://schemas.microsoft.com/office/drawing/2014/main" id="{95314073-4F56-AD8F-A988-73E0BD8665E0}"/>
              </a:ext>
            </a:extLst>
          </p:cNvPr>
          <p:cNvPicPr>
            <a:picLocks noChangeAspect="1"/>
          </p:cNvPicPr>
          <p:nvPr/>
        </p:nvPicPr>
        <p:blipFill rotWithShape="1">
          <a:blip r:embed="rId2">
            <a:extLst>
              <a:ext uri="{28A0092B-C50C-407E-A947-70E740481C1C}">
                <a14:useLocalDpi xmlns:a14="http://schemas.microsoft.com/office/drawing/2010/main" val="0"/>
              </a:ext>
            </a:extLst>
          </a:blip>
          <a:srcRect t="922" r="-3" b="-3"/>
          <a:stretch/>
        </p:blipFill>
        <p:spPr>
          <a:xfrm>
            <a:off x="6096000" y="838013"/>
            <a:ext cx="5234538" cy="5186267"/>
          </a:xfrm>
          <a:prstGeom prst="rect">
            <a:avLst/>
          </a:prstGeom>
        </p:spPr>
      </p:pic>
    </p:spTree>
    <p:extLst>
      <p:ext uri="{BB962C8B-B14F-4D97-AF65-F5344CB8AC3E}">
        <p14:creationId xmlns:p14="http://schemas.microsoft.com/office/powerpoint/2010/main" val="29760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3785949-FE0E-A1D7-8EE0-7B4C254A327F}"/>
              </a:ext>
            </a:extLst>
          </p:cNvPr>
          <p:cNvSpPr txBox="1"/>
          <p:nvPr/>
        </p:nvSpPr>
        <p:spPr>
          <a:xfrm>
            <a:off x="838200" y="-65087"/>
            <a:ext cx="10515600" cy="9779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Abstract</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8C8CF02B-4FE3-D620-266D-4229ED0C0556}"/>
              </a:ext>
            </a:extLst>
          </p:cNvPr>
          <p:cNvSpPr txBox="1"/>
          <p:nvPr/>
        </p:nvSpPr>
        <p:spPr>
          <a:xfrm>
            <a:off x="838200" y="912813"/>
            <a:ext cx="10515600" cy="5264150"/>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i="0" dirty="0">
                <a:effectLst/>
              </a:rPr>
              <a:t>Explore the "Cyber Discovery Toolkit: Ethical Hacking, Remote Control, and Phishing Awareness" project—a dynamic initiative designed to enhance cybersecurity awareness and knowledge. This educational endeavor aims to equip users with insights into security vulnerabilities, ethical hacking, and responsible online practices through interactive experiences.</a:t>
            </a:r>
          </a:p>
          <a:p>
            <a:pPr indent="-228600">
              <a:lnSpc>
                <a:spcPct val="90000"/>
              </a:lnSpc>
              <a:spcAft>
                <a:spcPts val="600"/>
              </a:spcAft>
              <a:buFont typeface="Arial" panose="020B0604020202020204" pitchFamily="34" charset="0"/>
              <a:buChar char="•"/>
            </a:pPr>
            <a:r>
              <a:rPr lang="en-US" i="0" dirty="0">
                <a:effectLst/>
              </a:rPr>
              <a:t>Key highlights include:</a:t>
            </a:r>
          </a:p>
          <a:p>
            <a:pPr indent="-228600">
              <a:lnSpc>
                <a:spcPct val="90000"/>
              </a:lnSpc>
              <a:spcAft>
                <a:spcPts val="600"/>
              </a:spcAft>
              <a:buFont typeface="Arial" panose="020B0604020202020204" pitchFamily="34" charset="0"/>
              <a:buChar char="•"/>
            </a:pPr>
            <a:r>
              <a:rPr lang="en-US" b="1" i="0" dirty="0">
                <a:effectLst/>
              </a:rPr>
              <a:t>Ethical Hacking Exploration:</a:t>
            </a:r>
            <a:endParaRPr lang="en-US" i="0" dirty="0">
              <a:effectLst/>
            </a:endParaRPr>
          </a:p>
          <a:p>
            <a:pPr marL="742950" lvl="1" indent="-228600">
              <a:lnSpc>
                <a:spcPct val="90000"/>
              </a:lnSpc>
              <a:spcAft>
                <a:spcPts val="600"/>
              </a:spcAft>
              <a:buFont typeface="Arial" panose="020B0604020202020204" pitchFamily="34" charset="0"/>
              <a:buChar char="•"/>
            </a:pPr>
            <a:r>
              <a:rPr lang="en-US" i="0" dirty="0">
                <a:effectLst/>
              </a:rPr>
              <a:t>Understand ethical hacking principles and learn how to identify and address vulnerabilities.</a:t>
            </a:r>
          </a:p>
          <a:p>
            <a:pPr marL="742950" lvl="1" indent="-228600">
              <a:lnSpc>
                <a:spcPct val="90000"/>
              </a:lnSpc>
              <a:spcAft>
                <a:spcPts val="600"/>
              </a:spcAft>
              <a:buFont typeface="Arial" panose="020B0604020202020204" pitchFamily="34" charset="0"/>
              <a:buChar char="•"/>
            </a:pPr>
            <a:r>
              <a:rPr lang="en-US" i="0" dirty="0">
                <a:effectLst/>
              </a:rPr>
              <a:t>Gain insights into proactive security measures to protect digital assets.</a:t>
            </a:r>
          </a:p>
          <a:p>
            <a:pPr indent="-228600">
              <a:lnSpc>
                <a:spcPct val="90000"/>
              </a:lnSpc>
              <a:spcAft>
                <a:spcPts val="600"/>
              </a:spcAft>
              <a:buFont typeface="Arial" panose="020B0604020202020204" pitchFamily="34" charset="0"/>
              <a:buChar char="•"/>
            </a:pPr>
            <a:r>
              <a:rPr lang="en-US" b="1" i="0" dirty="0">
                <a:effectLst/>
              </a:rPr>
              <a:t>Remote System Control Demonstration:</a:t>
            </a:r>
            <a:endParaRPr lang="en-US" i="0" dirty="0">
              <a:effectLst/>
            </a:endParaRPr>
          </a:p>
          <a:p>
            <a:pPr marL="742950" lvl="1" indent="-228600">
              <a:lnSpc>
                <a:spcPct val="90000"/>
              </a:lnSpc>
              <a:spcAft>
                <a:spcPts val="600"/>
              </a:spcAft>
              <a:buFont typeface="Arial" panose="020B0604020202020204" pitchFamily="34" charset="0"/>
              <a:buChar char="•"/>
            </a:pPr>
            <a:r>
              <a:rPr lang="en-US" i="0" dirty="0">
                <a:effectLst/>
              </a:rPr>
              <a:t>Experience a reverse shell mechanism that showcases controlled connections between systems.</a:t>
            </a:r>
          </a:p>
          <a:p>
            <a:pPr marL="742950" lvl="1" indent="-228600">
              <a:lnSpc>
                <a:spcPct val="90000"/>
              </a:lnSpc>
              <a:spcAft>
                <a:spcPts val="600"/>
              </a:spcAft>
              <a:buFont typeface="Arial" panose="020B0604020202020204" pitchFamily="34" charset="0"/>
              <a:buChar char="•"/>
            </a:pPr>
            <a:r>
              <a:rPr lang="en-US" i="0" dirty="0">
                <a:effectLst/>
              </a:rPr>
              <a:t>Explore remote command execution and its implications within a secure environment.</a:t>
            </a:r>
          </a:p>
          <a:p>
            <a:pPr indent="-228600">
              <a:lnSpc>
                <a:spcPct val="90000"/>
              </a:lnSpc>
              <a:spcAft>
                <a:spcPts val="600"/>
              </a:spcAft>
              <a:buFont typeface="Arial" panose="020B0604020202020204" pitchFamily="34" charset="0"/>
              <a:buChar char="•"/>
            </a:pPr>
            <a:r>
              <a:rPr lang="en-US" b="1" i="0" dirty="0">
                <a:effectLst/>
              </a:rPr>
              <a:t>Phishing Awareness and Best Practices:</a:t>
            </a:r>
            <a:endParaRPr lang="en-US" i="0" dirty="0">
              <a:effectLst/>
            </a:endParaRPr>
          </a:p>
          <a:p>
            <a:pPr marL="742950" lvl="1" indent="-228600">
              <a:lnSpc>
                <a:spcPct val="90000"/>
              </a:lnSpc>
              <a:spcAft>
                <a:spcPts val="600"/>
              </a:spcAft>
              <a:buFont typeface="Arial" panose="020B0604020202020204" pitchFamily="34" charset="0"/>
              <a:buChar char="•"/>
            </a:pPr>
            <a:r>
              <a:rPr lang="en-US" i="0" dirty="0">
                <a:effectLst/>
              </a:rPr>
              <a:t>Learn to recognize phishing attacks and safeguard against fraudulent activities.</a:t>
            </a:r>
          </a:p>
          <a:p>
            <a:pPr marL="742950" lvl="1" indent="-228600">
              <a:lnSpc>
                <a:spcPct val="90000"/>
              </a:lnSpc>
              <a:spcAft>
                <a:spcPts val="600"/>
              </a:spcAft>
              <a:buFont typeface="Arial" panose="020B0604020202020204" pitchFamily="34" charset="0"/>
              <a:buChar char="•"/>
            </a:pPr>
            <a:r>
              <a:rPr lang="en-US" i="0" dirty="0">
                <a:effectLst/>
              </a:rPr>
              <a:t>Embrace cyber hygiene practices for enhanced online safety.</a:t>
            </a:r>
          </a:p>
          <a:p>
            <a:pPr indent="-228600">
              <a:lnSpc>
                <a:spcPct val="90000"/>
              </a:lnSpc>
              <a:spcAft>
                <a:spcPts val="600"/>
              </a:spcAft>
              <a:buFont typeface="Arial" panose="020B0604020202020204" pitchFamily="34" charset="0"/>
              <a:buChar char="•"/>
            </a:pPr>
            <a:r>
              <a:rPr lang="en-US" b="1" i="0" dirty="0">
                <a:effectLst/>
              </a:rPr>
              <a:t>Interactive Simulations:</a:t>
            </a:r>
            <a:endParaRPr lang="en-US" i="0" dirty="0">
              <a:effectLst/>
            </a:endParaRPr>
          </a:p>
          <a:p>
            <a:pPr marL="742950" lvl="1" indent="-228600">
              <a:lnSpc>
                <a:spcPct val="90000"/>
              </a:lnSpc>
              <a:spcAft>
                <a:spcPts val="600"/>
              </a:spcAft>
              <a:buFont typeface="Arial" panose="020B0604020202020204" pitchFamily="34" charset="0"/>
              <a:buChar char="•"/>
            </a:pPr>
            <a:r>
              <a:rPr lang="en-US" i="0" dirty="0">
                <a:effectLst/>
              </a:rPr>
              <a:t>Engage with interactive scenarios that mirror real-world cybersecurity challenges.</a:t>
            </a:r>
          </a:p>
          <a:p>
            <a:pPr marL="742950" lvl="1" indent="-228600">
              <a:lnSpc>
                <a:spcPct val="90000"/>
              </a:lnSpc>
              <a:spcAft>
                <a:spcPts val="600"/>
              </a:spcAft>
              <a:buFont typeface="Arial" panose="020B0604020202020204" pitchFamily="34" charset="0"/>
              <a:buChar char="•"/>
            </a:pPr>
            <a:r>
              <a:rPr lang="en-US" i="0" dirty="0">
                <a:effectLst/>
              </a:rPr>
              <a:t>Make informed decisions and navigate ethical dilemmas.</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6287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computer program&#10;&#10;Description automatically generated">
            <a:extLst>
              <a:ext uri="{FF2B5EF4-FFF2-40B4-BE49-F238E27FC236}">
                <a16:creationId xmlns:a16="http://schemas.microsoft.com/office/drawing/2014/main" id="{DC31BFB6-A3E9-6BE9-FE80-D2FF4A538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81" y="1841659"/>
            <a:ext cx="5125180" cy="2892930"/>
          </a:xfrm>
          <a:prstGeom prst="rect">
            <a:avLst/>
          </a:prstGeom>
        </p:spPr>
      </p:pic>
      <p:cxnSp>
        <p:nvCxnSpPr>
          <p:cNvPr id="12" name="Straight Connector 11">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FD08B"/>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computer system&#10;&#10;Description automatically generated">
            <a:extLst>
              <a:ext uri="{FF2B5EF4-FFF2-40B4-BE49-F238E27FC236}">
                <a16:creationId xmlns:a16="http://schemas.microsoft.com/office/drawing/2014/main" id="{CE00A26B-DC90-D705-49F5-5201F66DC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240" y="1680406"/>
            <a:ext cx="5429659" cy="3054183"/>
          </a:xfrm>
          <a:prstGeom prst="rect">
            <a:avLst/>
          </a:prstGeom>
        </p:spPr>
      </p:pic>
      <p:sp>
        <p:nvSpPr>
          <p:cNvPr id="8" name="TextBox 7">
            <a:extLst>
              <a:ext uri="{FF2B5EF4-FFF2-40B4-BE49-F238E27FC236}">
                <a16:creationId xmlns:a16="http://schemas.microsoft.com/office/drawing/2014/main" id="{D574EE76-4D9E-8146-9ECD-C3C3698A398D}"/>
              </a:ext>
            </a:extLst>
          </p:cNvPr>
          <p:cNvSpPr txBox="1"/>
          <p:nvPr/>
        </p:nvSpPr>
        <p:spPr>
          <a:xfrm>
            <a:off x="3590925" y="457200"/>
            <a:ext cx="5300662" cy="461665"/>
          </a:xfrm>
          <a:prstGeom prst="rect">
            <a:avLst/>
          </a:prstGeom>
          <a:noFill/>
        </p:spPr>
        <p:txBody>
          <a:bodyPr wrap="square" rtlCol="0">
            <a:spAutoFit/>
          </a:bodyPr>
          <a:lstStyle/>
          <a:p>
            <a:r>
              <a:rPr lang="en-IN" sz="2400" b="1" dirty="0"/>
              <a:t>Architectural Diagram and Key Concepts</a:t>
            </a:r>
          </a:p>
        </p:txBody>
      </p:sp>
      <p:sp>
        <p:nvSpPr>
          <p:cNvPr id="14" name="TextBox 13">
            <a:extLst>
              <a:ext uri="{FF2B5EF4-FFF2-40B4-BE49-F238E27FC236}">
                <a16:creationId xmlns:a16="http://schemas.microsoft.com/office/drawing/2014/main" id="{82154D4D-D77D-03B6-BFC1-C4EDCC108C67}"/>
              </a:ext>
            </a:extLst>
          </p:cNvPr>
          <p:cNvSpPr txBox="1"/>
          <p:nvPr/>
        </p:nvSpPr>
        <p:spPr>
          <a:xfrm>
            <a:off x="723581" y="4734589"/>
            <a:ext cx="4739951" cy="2031325"/>
          </a:xfrm>
          <a:prstGeom prst="rect">
            <a:avLst/>
          </a:prstGeom>
          <a:noFill/>
        </p:spPr>
        <p:txBody>
          <a:bodyPr wrap="square" rtlCol="0">
            <a:spAutoFit/>
          </a:bodyPr>
          <a:lstStyle/>
          <a:p>
            <a:r>
              <a:rPr lang="en-US" b="1" i="0" dirty="0">
                <a:effectLst/>
                <a:latin typeface="Söhne"/>
              </a:rPr>
              <a:t>Image 1: Reverse Shell</a:t>
            </a:r>
            <a:r>
              <a:rPr lang="en-US" b="0" i="0" dirty="0">
                <a:solidFill>
                  <a:srgbClr val="374151"/>
                </a:solidFill>
                <a:effectLst/>
                <a:latin typeface="Söhne"/>
              </a:rPr>
              <a:t> </a:t>
            </a:r>
          </a:p>
          <a:p>
            <a:r>
              <a:rPr lang="en-US" b="0" i="0" dirty="0">
                <a:solidFill>
                  <a:srgbClr val="374151"/>
                </a:solidFill>
                <a:effectLst/>
              </a:rPr>
              <a:t>"</a:t>
            </a:r>
            <a:r>
              <a:rPr lang="en-US" b="0" i="0" dirty="0">
                <a:solidFill>
                  <a:schemeClr val="bg2">
                    <a:lumMod val="10000"/>
                  </a:schemeClr>
                </a:solidFill>
                <a:effectLst/>
              </a:rPr>
              <a:t>Image 1 demonstrates the concept of a reverse shell, where the target system establishes a controlled connection back to the server. This allows remote command execution and interaction, illustrating the core functionality of the project."</a:t>
            </a:r>
            <a:endParaRPr lang="en-IN" dirty="0">
              <a:solidFill>
                <a:schemeClr val="bg2">
                  <a:lumMod val="10000"/>
                </a:schemeClr>
              </a:solidFill>
            </a:endParaRPr>
          </a:p>
        </p:txBody>
      </p:sp>
      <p:sp>
        <p:nvSpPr>
          <p:cNvPr id="15" name="TextBox 14">
            <a:extLst>
              <a:ext uri="{FF2B5EF4-FFF2-40B4-BE49-F238E27FC236}">
                <a16:creationId xmlns:a16="http://schemas.microsoft.com/office/drawing/2014/main" id="{750ABC8B-8251-3362-CFBB-C7066867520E}"/>
              </a:ext>
            </a:extLst>
          </p:cNvPr>
          <p:cNvSpPr txBox="1"/>
          <p:nvPr/>
        </p:nvSpPr>
        <p:spPr>
          <a:xfrm>
            <a:off x="6405007" y="4734589"/>
            <a:ext cx="5063412" cy="1474237"/>
          </a:xfrm>
          <a:prstGeom prst="rect">
            <a:avLst/>
          </a:prstGeom>
          <a:noFill/>
        </p:spPr>
        <p:txBody>
          <a:bodyPr wrap="square" rtlCol="0">
            <a:spAutoFit/>
          </a:bodyPr>
          <a:lstStyle/>
          <a:p>
            <a:r>
              <a:rPr lang="en-US" b="1" i="0" dirty="0">
                <a:effectLst/>
                <a:latin typeface="Söhne"/>
              </a:rPr>
              <a:t>Image 2: File Transfer Protocol</a:t>
            </a:r>
            <a:r>
              <a:rPr lang="en-US" b="0" i="0" dirty="0">
                <a:solidFill>
                  <a:srgbClr val="374151"/>
                </a:solidFill>
                <a:effectLst/>
                <a:latin typeface="Söhne"/>
              </a:rPr>
              <a:t> </a:t>
            </a:r>
          </a:p>
          <a:p>
            <a:r>
              <a:rPr lang="en-US" b="0" i="0" dirty="0">
                <a:solidFill>
                  <a:schemeClr val="bg2">
                    <a:lumMod val="10000"/>
                  </a:schemeClr>
                </a:solidFill>
                <a:effectLst/>
                <a:latin typeface="Calibri (Body)"/>
              </a:rPr>
              <a:t>"Image 2 showcases the concept of a file transfer protocol, enabling secure and efficient exchange of data between systems. This illustrates the project's emphasis on responsible file sharing practices."</a:t>
            </a:r>
            <a:endParaRPr lang="en-IN" dirty="0">
              <a:solidFill>
                <a:schemeClr val="bg2">
                  <a:lumMod val="10000"/>
                </a:schemeClr>
              </a:solidFill>
              <a:latin typeface="Calibri (Body)"/>
            </a:endParaRPr>
          </a:p>
        </p:txBody>
      </p:sp>
    </p:spTree>
    <p:extLst>
      <p:ext uri="{BB962C8B-B14F-4D97-AF65-F5344CB8AC3E}">
        <p14:creationId xmlns:p14="http://schemas.microsoft.com/office/powerpoint/2010/main" val="370072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280</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Söhne</vt:lpstr>
      <vt:lpstr>Office Theme</vt:lpstr>
      <vt:lpstr>Cyber Discovery Toolkit: Ethical Hacking, Remote Control, and Phishing Awareness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Discovery Toolkit: Ethical Hacking, Remote Control, and Phishing Awareness</dc:title>
  <dc:creator>Md Hatif Farooque</dc:creator>
  <cp:lastModifiedBy>Md Hatif Farooque</cp:lastModifiedBy>
  <cp:revision>9</cp:revision>
  <dcterms:created xsi:type="dcterms:W3CDTF">2023-08-30T13:35:01Z</dcterms:created>
  <dcterms:modified xsi:type="dcterms:W3CDTF">2023-08-30T16:20:41Z</dcterms:modified>
</cp:coreProperties>
</file>