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2" d="100"/>
          <a:sy n="72" d="100"/>
        </p:scale>
        <p:origin x="25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1638981-996E-4C9B-85E3-F6D801041383}"/>
              </a:ext>
            </a:extLst>
          </p:cNvPr>
          <p:cNvSpPr>
            <a:spLocks noGrp="1"/>
          </p:cNvSpPr>
          <p:nvPr>
            <p:ph type="ctrTitle"/>
          </p:nvPr>
        </p:nvSpPr>
        <p:spPr>
          <a:xfrm>
            <a:off x="1524000" y="1122363"/>
            <a:ext cx="9144000" cy="2387600"/>
          </a:xfrm>
        </p:spPr>
        <p:txBody>
          <a:bodyPr anchor="b"/>
          <a:lstStyle>
            <a:lvl1pPr algn="ctr">
              <a:defRPr sz="4500"/>
            </a:lvl1pPr>
          </a:lstStyle>
          <a:p>
            <a:r>
              <a:rPr lang="fr-FR" smtClean="0"/>
              <a:t>Modifiez le style du titre</a:t>
            </a:r>
            <a:endParaRPr lang="fr-MA"/>
          </a:p>
        </p:txBody>
      </p:sp>
      <p:sp>
        <p:nvSpPr>
          <p:cNvPr id="3" name="Sous-titre 2">
            <a:extLst>
              <a:ext uri="{FF2B5EF4-FFF2-40B4-BE49-F238E27FC236}">
                <a16:creationId xmlns="" xmlns:a16="http://schemas.microsoft.com/office/drawing/2014/main" id="{86752D7C-81E4-4F61-AA7A-6A32F08AE48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Modifiez le style des sous-titres du masque</a:t>
            </a:r>
            <a:endParaRPr lang="fr-MA"/>
          </a:p>
        </p:txBody>
      </p:sp>
      <p:sp>
        <p:nvSpPr>
          <p:cNvPr id="4" name="Espace réservé de la date 3">
            <a:extLst>
              <a:ext uri="{FF2B5EF4-FFF2-40B4-BE49-F238E27FC236}">
                <a16:creationId xmlns="" xmlns:a16="http://schemas.microsoft.com/office/drawing/2014/main" id="{EB1336D1-C4D0-45B6-B748-115B7783A4EA}"/>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5" name="Espace réservé du pied de page 4">
            <a:extLst>
              <a:ext uri="{FF2B5EF4-FFF2-40B4-BE49-F238E27FC236}">
                <a16:creationId xmlns="" xmlns:a16="http://schemas.microsoft.com/office/drawing/2014/main" id="{29C161B9-D4F0-41CA-BDB1-C911EA31A7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AE3FEBD1-B0E8-4DF4-BF0E-B382D93E69C1}"/>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68679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0DC13EB-2A91-4D18-866E-D5CE8A51B1B3}"/>
              </a:ext>
            </a:extLst>
          </p:cNvPr>
          <p:cNvSpPr>
            <a:spLocks noGrp="1"/>
          </p:cNvSpPr>
          <p:nvPr>
            <p:ph type="title"/>
          </p:nvPr>
        </p:nvSpPr>
        <p:spPr/>
        <p:txBody>
          <a:bodyPr/>
          <a:lstStyle/>
          <a:p>
            <a:r>
              <a:rPr lang="fr-FR" smtClean="0"/>
              <a:t>Modifiez le style du titre</a:t>
            </a:r>
            <a:endParaRPr lang="fr-MA"/>
          </a:p>
        </p:txBody>
      </p:sp>
      <p:sp>
        <p:nvSpPr>
          <p:cNvPr id="3" name="Espace réservé du texte vertical 2">
            <a:extLst>
              <a:ext uri="{FF2B5EF4-FFF2-40B4-BE49-F238E27FC236}">
                <a16:creationId xmlns="" xmlns:a16="http://schemas.microsoft.com/office/drawing/2014/main" id="{6F1E4909-EC50-40A4-8C7C-D1CB8604A237}"/>
              </a:ext>
            </a:extLst>
          </p:cNvPr>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a:extLst>
              <a:ext uri="{FF2B5EF4-FFF2-40B4-BE49-F238E27FC236}">
                <a16:creationId xmlns="" xmlns:a16="http://schemas.microsoft.com/office/drawing/2014/main" id="{3044C1A9-A92E-48E3-94D2-AABB20E44611}"/>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5" name="Espace réservé du pied de page 4">
            <a:extLst>
              <a:ext uri="{FF2B5EF4-FFF2-40B4-BE49-F238E27FC236}">
                <a16:creationId xmlns="" xmlns:a16="http://schemas.microsoft.com/office/drawing/2014/main" id="{97690758-4A09-4B0D-9D2B-6B4625005C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86D7A898-954D-4927-931D-89B2B696FCD0}"/>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109685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5E55F380-467C-4925-8374-F3A08816153C}"/>
              </a:ext>
            </a:extLst>
          </p:cNvPr>
          <p:cNvSpPr>
            <a:spLocks noGrp="1"/>
          </p:cNvSpPr>
          <p:nvPr>
            <p:ph type="title" orient="vert"/>
          </p:nvPr>
        </p:nvSpPr>
        <p:spPr>
          <a:xfrm>
            <a:off x="8724901" y="365125"/>
            <a:ext cx="2628900" cy="5811838"/>
          </a:xfrm>
        </p:spPr>
        <p:txBody>
          <a:bodyPr vert="eaVert"/>
          <a:lstStyle/>
          <a:p>
            <a:r>
              <a:rPr lang="fr-FR" smtClean="0"/>
              <a:t>Modifiez le style du titre</a:t>
            </a:r>
            <a:endParaRPr lang="fr-MA"/>
          </a:p>
        </p:txBody>
      </p:sp>
      <p:sp>
        <p:nvSpPr>
          <p:cNvPr id="3" name="Espace réservé du texte vertical 2">
            <a:extLst>
              <a:ext uri="{FF2B5EF4-FFF2-40B4-BE49-F238E27FC236}">
                <a16:creationId xmlns="" xmlns:a16="http://schemas.microsoft.com/office/drawing/2014/main" id="{27910CBD-25B6-4EE5-A8E6-6857397E7EB9}"/>
              </a:ext>
            </a:extLst>
          </p:cNvPr>
          <p:cNvSpPr>
            <a:spLocks noGrp="1"/>
          </p:cNvSpPr>
          <p:nvPr>
            <p:ph type="body" orient="vert" idx="1"/>
          </p:nvPr>
        </p:nvSpPr>
        <p:spPr>
          <a:xfrm>
            <a:off x="838201"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a:extLst>
              <a:ext uri="{FF2B5EF4-FFF2-40B4-BE49-F238E27FC236}">
                <a16:creationId xmlns="" xmlns:a16="http://schemas.microsoft.com/office/drawing/2014/main" id="{1A567180-6254-49C8-8B96-D2E0CAB1421E}"/>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5" name="Espace réservé du pied de page 4">
            <a:extLst>
              <a:ext uri="{FF2B5EF4-FFF2-40B4-BE49-F238E27FC236}">
                <a16:creationId xmlns="" xmlns:a16="http://schemas.microsoft.com/office/drawing/2014/main" id="{C14F7FBF-5889-47D3-90CE-8D7B54AAE2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B898C0B1-C553-4960-B17B-D2B30F32B07C}"/>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291857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2C27780-A8E5-466E-882D-6BE93EFB1DE0}"/>
              </a:ext>
            </a:extLst>
          </p:cNvPr>
          <p:cNvSpPr>
            <a:spLocks noGrp="1"/>
          </p:cNvSpPr>
          <p:nvPr>
            <p:ph type="title"/>
          </p:nvPr>
        </p:nvSpPr>
        <p:spPr/>
        <p:txBody>
          <a:bodyPr/>
          <a:lstStyle/>
          <a:p>
            <a:r>
              <a:rPr lang="fr-FR" smtClean="0"/>
              <a:t>Modifiez le style du titre</a:t>
            </a:r>
            <a:endParaRPr lang="fr-MA"/>
          </a:p>
        </p:txBody>
      </p:sp>
      <p:sp>
        <p:nvSpPr>
          <p:cNvPr id="3" name="Espace réservé du contenu 2">
            <a:extLst>
              <a:ext uri="{FF2B5EF4-FFF2-40B4-BE49-F238E27FC236}">
                <a16:creationId xmlns="" xmlns:a16="http://schemas.microsoft.com/office/drawing/2014/main" id="{7F22E46B-F1D2-4271-8B5C-99B572DA915E}"/>
              </a:ext>
            </a:extLst>
          </p:cNvPr>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a:extLst>
              <a:ext uri="{FF2B5EF4-FFF2-40B4-BE49-F238E27FC236}">
                <a16:creationId xmlns="" xmlns:a16="http://schemas.microsoft.com/office/drawing/2014/main" id="{F863FC42-1A46-4811-BFB2-E65CC3DCBBB7}"/>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5" name="Espace réservé du pied de page 4">
            <a:extLst>
              <a:ext uri="{FF2B5EF4-FFF2-40B4-BE49-F238E27FC236}">
                <a16:creationId xmlns="" xmlns:a16="http://schemas.microsoft.com/office/drawing/2014/main" id="{E68EF65A-98C0-4DFA-A6A7-FB4ED367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8AC79EBB-E42D-41D3-9EE0-2E72CAB16220}"/>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2575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35372F5-04BF-4202-968A-C891E5B23C03}"/>
              </a:ext>
            </a:extLst>
          </p:cNvPr>
          <p:cNvSpPr>
            <a:spLocks noGrp="1"/>
          </p:cNvSpPr>
          <p:nvPr>
            <p:ph type="title"/>
          </p:nvPr>
        </p:nvSpPr>
        <p:spPr>
          <a:xfrm>
            <a:off x="831851" y="1709740"/>
            <a:ext cx="10515600" cy="2852737"/>
          </a:xfrm>
        </p:spPr>
        <p:txBody>
          <a:bodyPr anchor="b"/>
          <a:lstStyle>
            <a:lvl1pPr>
              <a:defRPr sz="4500"/>
            </a:lvl1pPr>
          </a:lstStyle>
          <a:p>
            <a:r>
              <a:rPr lang="fr-FR" smtClean="0"/>
              <a:t>Modifiez le style du titre</a:t>
            </a:r>
            <a:endParaRPr lang="fr-MA"/>
          </a:p>
        </p:txBody>
      </p:sp>
      <p:sp>
        <p:nvSpPr>
          <p:cNvPr id="3" name="Espace réservé du texte 2">
            <a:extLst>
              <a:ext uri="{FF2B5EF4-FFF2-40B4-BE49-F238E27FC236}">
                <a16:creationId xmlns="" xmlns:a16="http://schemas.microsoft.com/office/drawing/2014/main" id="{32200BA1-7DDE-4482-B9CD-BF0435E6B2C1}"/>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Modifiez les styles du texte du masque</a:t>
            </a:r>
          </a:p>
        </p:txBody>
      </p:sp>
      <p:sp>
        <p:nvSpPr>
          <p:cNvPr id="4" name="Espace réservé de la date 3">
            <a:extLst>
              <a:ext uri="{FF2B5EF4-FFF2-40B4-BE49-F238E27FC236}">
                <a16:creationId xmlns="" xmlns:a16="http://schemas.microsoft.com/office/drawing/2014/main" id="{A0980CE5-8929-43A0-9DBC-E979687160C3}"/>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5" name="Espace réservé du pied de page 4">
            <a:extLst>
              <a:ext uri="{FF2B5EF4-FFF2-40B4-BE49-F238E27FC236}">
                <a16:creationId xmlns="" xmlns:a16="http://schemas.microsoft.com/office/drawing/2014/main" id="{67761E16-FEE4-4344-A02A-7CA234A5C1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5D424600-59DA-4324-A3C8-CD77B3A1F429}"/>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93943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38219E7-658F-4ED8-AF47-18FBCF917B97}"/>
              </a:ext>
            </a:extLst>
          </p:cNvPr>
          <p:cNvSpPr>
            <a:spLocks noGrp="1"/>
          </p:cNvSpPr>
          <p:nvPr>
            <p:ph type="title"/>
          </p:nvPr>
        </p:nvSpPr>
        <p:spPr/>
        <p:txBody>
          <a:bodyPr/>
          <a:lstStyle/>
          <a:p>
            <a:r>
              <a:rPr lang="fr-FR" smtClean="0"/>
              <a:t>Modifiez le style du titre</a:t>
            </a:r>
            <a:endParaRPr lang="fr-MA"/>
          </a:p>
        </p:txBody>
      </p:sp>
      <p:sp>
        <p:nvSpPr>
          <p:cNvPr id="3" name="Espace réservé du contenu 2">
            <a:extLst>
              <a:ext uri="{FF2B5EF4-FFF2-40B4-BE49-F238E27FC236}">
                <a16:creationId xmlns="" xmlns:a16="http://schemas.microsoft.com/office/drawing/2014/main" id="{6B5750FB-E4CC-4EBA-9AD6-DCF1F29C90D8}"/>
              </a:ext>
            </a:extLst>
          </p:cNvPr>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u contenu 3">
            <a:extLst>
              <a:ext uri="{FF2B5EF4-FFF2-40B4-BE49-F238E27FC236}">
                <a16:creationId xmlns="" xmlns:a16="http://schemas.microsoft.com/office/drawing/2014/main" id="{E9996BCC-F038-4EF7-9554-9048CFCD5001}"/>
              </a:ext>
            </a:extLst>
          </p:cNvPr>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5" name="Espace réservé de la date 4">
            <a:extLst>
              <a:ext uri="{FF2B5EF4-FFF2-40B4-BE49-F238E27FC236}">
                <a16:creationId xmlns="" xmlns:a16="http://schemas.microsoft.com/office/drawing/2014/main" id="{A6D2FC2D-096E-4B44-A6AF-9BDC5790739D}"/>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6" name="Espace réservé du pied de page 5">
            <a:extLst>
              <a:ext uri="{FF2B5EF4-FFF2-40B4-BE49-F238E27FC236}">
                <a16:creationId xmlns="" xmlns:a16="http://schemas.microsoft.com/office/drawing/2014/main" id="{352DBF98-5FDF-4252-8023-B1CCFCFFBB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C84D8D1C-A584-4712-87DC-C1A7EA2EEB6E}"/>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180529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EE7028A-B5E4-4B8B-9E42-3888F6DEF46D}"/>
              </a:ext>
            </a:extLst>
          </p:cNvPr>
          <p:cNvSpPr>
            <a:spLocks noGrp="1"/>
          </p:cNvSpPr>
          <p:nvPr>
            <p:ph type="title"/>
          </p:nvPr>
        </p:nvSpPr>
        <p:spPr>
          <a:xfrm>
            <a:off x="839788" y="365127"/>
            <a:ext cx="10515600" cy="1325563"/>
          </a:xfrm>
        </p:spPr>
        <p:txBody>
          <a:bodyPr/>
          <a:lstStyle/>
          <a:p>
            <a:r>
              <a:rPr lang="fr-FR" smtClean="0"/>
              <a:t>Modifiez le style du titre</a:t>
            </a:r>
            <a:endParaRPr lang="fr-MA"/>
          </a:p>
        </p:txBody>
      </p:sp>
      <p:sp>
        <p:nvSpPr>
          <p:cNvPr id="3" name="Espace réservé du texte 2">
            <a:extLst>
              <a:ext uri="{FF2B5EF4-FFF2-40B4-BE49-F238E27FC236}">
                <a16:creationId xmlns="" xmlns:a16="http://schemas.microsoft.com/office/drawing/2014/main" id="{A78E7166-89D1-4E4F-A549-3CB52B5B9693}"/>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Espace réservé du contenu 3">
            <a:extLst>
              <a:ext uri="{FF2B5EF4-FFF2-40B4-BE49-F238E27FC236}">
                <a16:creationId xmlns="" xmlns:a16="http://schemas.microsoft.com/office/drawing/2014/main" id="{AAF40257-A98A-4F58-A14A-88FBE6DCC1A4}"/>
              </a:ext>
            </a:extLst>
          </p:cNvPr>
          <p:cNvSpPr>
            <a:spLocks noGrp="1"/>
          </p:cNvSpPr>
          <p:nvPr>
            <p:ph sz="half" idx="2"/>
          </p:nvPr>
        </p:nvSpPr>
        <p:spPr>
          <a:xfrm>
            <a:off x="839789"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5" name="Espace réservé du texte 4">
            <a:extLst>
              <a:ext uri="{FF2B5EF4-FFF2-40B4-BE49-F238E27FC236}">
                <a16:creationId xmlns="" xmlns:a16="http://schemas.microsoft.com/office/drawing/2014/main" id="{A7B3255E-68F0-4817-B17A-7FCE32DAE289}"/>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Espace réservé du contenu 5">
            <a:extLst>
              <a:ext uri="{FF2B5EF4-FFF2-40B4-BE49-F238E27FC236}">
                <a16:creationId xmlns="" xmlns:a16="http://schemas.microsoft.com/office/drawing/2014/main" id="{A730871F-DAC0-456B-9298-E8E988978553}"/>
              </a:ext>
            </a:extLst>
          </p:cNvPr>
          <p:cNvSpPr>
            <a:spLocks noGrp="1"/>
          </p:cNvSpPr>
          <p:nvPr>
            <p:ph sz="quarter" idx="4"/>
          </p:nvPr>
        </p:nvSpPr>
        <p:spPr>
          <a:xfrm>
            <a:off x="6172201"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7" name="Espace réservé de la date 6">
            <a:extLst>
              <a:ext uri="{FF2B5EF4-FFF2-40B4-BE49-F238E27FC236}">
                <a16:creationId xmlns="" xmlns:a16="http://schemas.microsoft.com/office/drawing/2014/main" id="{9E708897-7672-45E2-8C9B-4A88B2A4B423}"/>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8" name="Espace réservé du pied de page 7">
            <a:extLst>
              <a:ext uri="{FF2B5EF4-FFF2-40B4-BE49-F238E27FC236}">
                <a16:creationId xmlns="" xmlns:a16="http://schemas.microsoft.com/office/drawing/2014/main" id="{788595BE-2C9F-4361-8ACB-6A9B3A5D9CE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3681D4D4-2F78-4B98-8166-7651C3A4DCB2}"/>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3775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2F89A6-09AD-4312-9D8E-05235F3BB17D}"/>
              </a:ext>
            </a:extLst>
          </p:cNvPr>
          <p:cNvSpPr>
            <a:spLocks noGrp="1"/>
          </p:cNvSpPr>
          <p:nvPr>
            <p:ph type="title"/>
          </p:nvPr>
        </p:nvSpPr>
        <p:spPr/>
        <p:txBody>
          <a:bodyPr/>
          <a:lstStyle/>
          <a:p>
            <a:r>
              <a:rPr lang="fr-FR" smtClean="0"/>
              <a:t>Modifiez le style du titre</a:t>
            </a:r>
            <a:endParaRPr lang="fr-MA"/>
          </a:p>
        </p:txBody>
      </p:sp>
      <p:sp>
        <p:nvSpPr>
          <p:cNvPr id="3" name="Espace réservé de la date 2">
            <a:extLst>
              <a:ext uri="{FF2B5EF4-FFF2-40B4-BE49-F238E27FC236}">
                <a16:creationId xmlns="" xmlns:a16="http://schemas.microsoft.com/office/drawing/2014/main" id="{2C13AFD3-4E37-48BE-928E-BD8D331B7EFF}"/>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4" name="Espace réservé du pied de page 3">
            <a:extLst>
              <a:ext uri="{FF2B5EF4-FFF2-40B4-BE49-F238E27FC236}">
                <a16:creationId xmlns="" xmlns:a16="http://schemas.microsoft.com/office/drawing/2014/main" id="{8AAA0F21-9CD3-47C0-971B-FF5DF85E121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FEF7C029-9FE7-433A-A85E-70C997C8A901}"/>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40563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2E89B553-7482-4BAC-9176-4435241A6E40}"/>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3" name="Espace réservé du pied de page 2">
            <a:extLst>
              <a:ext uri="{FF2B5EF4-FFF2-40B4-BE49-F238E27FC236}">
                <a16:creationId xmlns="" xmlns:a16="http://schemas.microsoft.com/office/drawing/2014/main" id="{4001DC5F-5DE6-47B1-9F5F-FBC09E007A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FB6EFDA3-5FCA-43C7-893C-7AF0EACB4068}"/>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372389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C92AF44-2F91-492E-B606-37D7E7AA6886}"/>
              </a:ext>
            </a:extLst>
          </p:cNvPr>
          <p:cNvSpPr>
            <a:spLocks noGrp="1"/>
          </p:cNvSpPr>
          <p:nvPr>
            <p:ph type="title"/>
          </p:nvPr>
        </p:nvSpPr>
        <p:spPr>
          <a:xfrm>
            <a:off x="839788" y="457200"/>
            <a:ext cx="3932237" cy="1600200"/>
          </a:xfrm>
        </p:spPr>
        <p:txBody>
          <a:bodyPr anchor="b"/>
          <a:lstStyle>
            <a:lvl1pPr>
              <a:defRPr sz="2400"/>
            </a:lvl1pPr>
          </a:lstStyle>
          <a:p>
            <a:r>
              <a:rPr lang="fr-FR" smtClean="0"/>
              <a:t>Modifiez le style du titre</a:t>
            </a:r>
            <a:endParaRPr lang="fr-MA"/>
          </a:p>
        </p:txBody>
      </p:sp>
      <p:sp>
        <p:nvSpPr>
          <p:cNvPr id="3" name="Espace réservé du contenu 2">
            <a:extLst>
              <a:ext uri="{FF2B5EF4-FFF2-40B4-BE49-F238E27FC236}">
                <a16:creationId xmlns="" xmlns:a16="http://schemas.microsoft.com/office/drawing/2014/main" id="{F984DC9A-110E-4382-9641-64C6B4558A27}"/>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u texte 3">
            <a:extLst>
              <a:ext uri="{FF2B5EF4-FFF2-40B4-BE49-F238E27FC236}">
                <a16:creationId xmlns="" xmlns:a16="http://schemas.microsoft.com/office/drawing/2014/main" id="{98EEAD0A-8707-426F-AD48-73B69C0515BC}"/>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Espace réservé de la date 4">
            <a:extLst>
              <a:ext uri="{FF2B5EF4-FFF2-40B4-BE49-F238E27FC236}">
                <a16:creationId xmlns="" xmlns:a16="http://schemas.microsoft.com/office/drawing/2014/main" id="{A7B7C8C2-8AF4-4D3D-9A65-82066E98ED8E}"/>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6" name="Espace réservé du pied de page 5">
            <a:extLst>
              <a:ext uri="{FF2B5EF4-FFF2-40B4-BE49-F238E27FC236}">
                <a16:creationId xmlns="" xmlns:a16="http://schemas.microsoft.com/office/drawing/2014/main" id="{CA52C81F-D23F-463A-AF81-0173B17836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E88AA6DB-C12B-4778-89FC-D5F83AFED60C}"/>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234279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5747B5B-EFBE-4413-A749-15470F52D17D}"/>
              </a:ext>
            </a:extLst>
          </p:cNvPr>
          <p:cNvSpPr>
            <a:spLocks noGrp="1"/>
          </p:cNvSpPr>
          <p:nvPr>
            <p:ph type="title"/>
          </p:nvPr>
        </p:nvSpPr>
        <p:spPr>
          <a:xfrm>
            <a:off x="839788" y="457200"/>
            <a:ext cx="3932237" cy="1600200"/>
          </a:xfrm>
        </p:spPr>
        <p:txBody>
          <a:bodyPr anchor="b"/>
          <a:lstStyle>
            <a:lvl1pPr>
              <a:defRPr sz="2400"/>
            </a:lvl1pPr>
          </a:lstStyle>
          <a:p>
            <a:r>
              <a:rPr lang="fr-FR" smtClean="0"/>
              <a:t>Modifiez le style du titre</a:t>
            </a:r>
            <a:endParaRPr lang="fr-MA"/>
          </a:p>
        </p:txBody>
      </p:sp>
      <p:sp>
        <p:nvSpPr>
          <p:cNvPr id="3" name="Espace réservé pour une image  2">
            <a:extLst>
              <a:ext uri="{FF2B5EF4-FFF2-40B4-BE49-F238E27FC236}">
                <a16:creationId xmlns="" xmlns:a16="http://schemas.microsoft.com/office/drawing/2014/main" id="{C6B32929-64DB-422E-AA4B-9FF771CE72AE}"/>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fr-MA"/>
          </a:p>
        </p:txBody>
      </p:sp>
      <p:sp>
        <p:nvSpPr>
          <p:cNvPr id="4" name="Espace réservé du texte 3">
            <a:extLst>
              <a:ext uri="{FF2B5EF4-FFF2-40B4-BE49-F238E27FC236}">
                <a16:creationId xmlns="" xmlns:a16="http://schemas.microsoft.com/office/drawing/2014/main" id="{CEC63392-147F-4AF8-961E-B81EE12FB09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Espace réservé de la date 4">
            <a:extLst>
              <a:ext uri="{FF2B5EF4-FFF2-40B4-BE49-F238E27FC236}">
                <a16:creationId xmlns="" xmlns:a16="http://schemas.microsoft.com/office/drawing/2014/main" id="{7AD45A94-22E7-4394-B0B4-B171E2804925}"/>
              </a:ext>
            </a:extLst>
          </p:cNvPr>
          <p:cNvSpPr>
            <a:spLocks noGrp="1"/>
          </p:cNvSpPr>
          <p:nvPr>
            <p:ph type="dt" sz="half" idx="10"/>
          </p:nvPr>
        </p:nvSpPr>
        <p:spPr/>
        <p:txBody>
          <a:bodyPr/>
          <a:lstStyle/>
          <a:p>
            <a:fld id="{CDD5D39D-89C4-4AC9-9AC0-219D8A8C8F6F}" type="datetimeFigureOut">
              <a:rPr lang="fr-FR" smtClean="0"/>
              <a:t>09/11/2022</a:t>
            </a:fld>
            <a:endParaRPr lang="fr-FR"/>
          </a:p>
        </p:txBody>
      </p:sp>
      <p:sp>
        <p:nvSpPr>
          <p:cNvPr id="6" name="Espace réservé du pied de page 5">
            <a:extLst>
              <a:ext uri="{FF2B5EF4-FFF2-40B4-BE49-F238E27FC236}">
                <a16:creationId xmlns="" xmlns:a16="http://schemas.microsoft.com/office/drawing/2014/main" id="{12634453-D0CC-4F33-BC04-1C4D8E7D18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A6F21205-D2D4-47F7-BC41-C0CF2A968C86}"/>
              </a:ext>
            </a:extLst>
          </p:cNvPr>
          <p:cNvSpPr>
            <a:spLocks noGrp="1"/>
          </p:cNvSpPr>
          <p:nvPr>
            <p:ph type="sldNum" sz="quarter" idx="12"/>
          </p:nvPr>
        </p:nvSpPr>
        <p:spPr/>
        <p:txBody>
          <a:bodyPr/>
          <a:lstStyle/>
          <a:p>
            <a:fld id="{10CBDABA-5099-4572-B277-F9FAAA8D6EEF}" type="slidenum">
              <a:rPr lang="fr-FR" smtClean="0"/>
              <a:t>‹N°›</a:t>
            </a:fld>
            <a:endParaRPr lang="fr-FR"/>
          </a:p>
        </p:txBody>
      </p:sp>
    </p:spTree>
    <p:extLst>
      <p:ext uri="{BB962C8B-B14F-4D97-AF65-F5344CB8AC3E}">
        <p14:creationId xmlns:p14="http://schemas.microsoft.com/office/powerpoint/2010/main" val="303074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964C7253-7BCC-4B82-B950-394A0FB02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 xmlns:a16="http://schemas.microsoft.com/office/drawing/2014/main" id="{F7BAE8A5-FD38-4299-A44B-B4BF3A010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 xmlns:a16="http://schemas.microsoft.com/office/drawing/2014/main" id="{B71AC090-41EC-4BD9-866D-BA0F05FA93D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D5D39D-89C4-4AC9-9AC0-219D8A8C8F6F}" type="datetimeFigureOut">
              <a:rPr lang="fr-FR" smtClean="0"/>
              <a:t>09/11/2022</a:t>
            </a:fld>
            <a:endParaRPr lang="fr-FR"/>
          </a:p>
        </p:txBody>
      </p:sp>
      <p:sp>
        <p:nvSpPr>
          <p:cNvPr id="5" name="Espace réservé du pied de page 4">
            <a:extLst>
              <a:ext uri="{FF2B5EF4-FFF2-40B4-BE49-F238E27FC236}">
                <a16:creationId xmlns="" xmlns:a16="http://schemas.microsoft.com/office/drawing/2014/main" id="{C7C80A23-FF6D-42D0-BFEC-09D6638A7CD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567F84AA-CA5D-4509-8E85-0450E9BCF01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CBDABA-5099-4572-B277-F9FAAA8D6EEF}" type="slidenum">
              <a:rPr lang="fr-FR" smtClean="0"/>
              <a:t>‹N°›</a:t>
            </a:fld>
            <a:endParaRPr lang="fr-FR"/>
          </a:p>
        </p:txBody>
      </p:sp>
    </p:spTree>
    <p:extLst>
      <p:ext uri="{BB962C8B-B14F-4D97-AF65-F5344CB8AC3E}">
        <p14:creationId xmlns:p14="http://schemas.microsoft.com/office/powerpoint/2010/main" val="647026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qualitystreet.fr/2015/12/16/agile-a-lechelle-la-synchronisation-produ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qualitystreet.fr/2017/10/27/vous-etes-scrummaster-lisez-cec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veilagile.com/coach-agile/" TargetMode="External"/><Relationship Id="rId2" Type="http://schemas.openxmlformats.org/officeDocument/2006/relationships/hyperlink" Target="https://www.scaledagileframework.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qualitystreet.fr/2020/10/08/travail-ensemble-premier-accelerateur-de-culture-agile/" TargetMode="External"/><Relationship Id="rId2" Type="http://schemas.openxmlformats.org/officeDocument/2006/relationships/hyperlink" Target="https://www.scaledagileframework.com/" TargetMode="External"/><Relationship Id="rId1" Type="http://schemas.openxmlformats.org/officeDocument/2006/relationships/slideLayout" Target="../slideLayouts/slideLayout2.xml"/><Relationship Id="rId4" Type="http://schemas.openxmlformats.org/officeDocument/2006/relationships/hyperlink" Target="https://less.work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qualitystreet.fr/2012/01/23/7p-puissant-pour-preparer-efficacement-vos-worksho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qualitystreet.fr/2017/02/19/retrospective-ag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qualitystreet.fr/2010/06/18/truc-de-coach-etes-vous-la-meilleure-equipe-de-la-plane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qualitystreet.fr/2016/10/06/truc-de-coach-agile-la-velocite-utile-ou-pa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6921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Scrum</a:t>
            </a:r>
            <a:r>
              <a:rPr lang="fr-FR" b="1" dirty="0"/>
              <a:t> de </a:t>
            </a:r>
            <a:r>
              <a:rPr lang="fr-FR" b="1" dirty="0" err="1"/>
              <a:t>Scrum</a:t>
            </a:r>
            <a:r>
              <a:rPr lang="fr-FR" b="1" dirty="0"/>
              <a:t> : la synchro multi </a:t>
            </a:r>
            <a:r>
              <a:rPr lang="fr-FR" b="1" dirty="0" smtClean="0"/>
              <a:t>équipes</a:t>
            </a:r>
            <a:endParaRPr lang="fr-FR" dirty="0"/>
          </a:p>
        </p:txBody>
      </p:sp>
      <p:sp>
        <p:nvSpPr>
          <p:cNvPr id="3" name="Espace réservé du contenu 2"/>
          <p:cNvSpPr>
            <a:spLocks noGrp="1"/>
          </p:cNvSpPr>
          <p:nvPr>
            <p:ph idx="1"/>
          </p:nvPr>
        </p:nvSpPr>
        <p:spPr/>
        <p:txBody>
          <a:bodyPr/>
          <a:lstStyle/>
          <a:p>
            <a:pPr fontAlgn="base"/>
            <a:r>
              <a:rPr lang="fr-FR" dirty="0"/>
              <a:t>L’agilité à l’échelle c’est à dire quand plusieurs équipes (par exemple au sein d’un programme) doivent se coordonner et travailler ensemble est un contexte d’agilité plutôt fréquent. La « </a:t>
            </a:r>
            <a:r>
              <a:rPr lang="fr-FR" b="1" dirty="0">
                <a:hlinkClick r:id="rId2"/>
              </a:rPr>
              <a:t>Product </a:t>
            </a:r>
            <a:r>
              <a:rPr lang="fr-FR" b="1" dirty="0" err="1">
                <a:hlinkClick r:id="rId2"/>
              </a:rPr>
              <a:t>Synch</a:t>
            </a:r>
            <a:r>
              <a:rPr lang="fr-FR" dirty="0"/>
              <a:t> » ou </a:t>
            </a:r>
            <a:r>
              <a:rPr lang="fr-FR" b="1" dirty="0">
                <a:hlinkClick r:id="rId2"/>
              </a:rPr>
              <a:t>synchronisation produit</a:t>
            </a:r>
            <a:r>
              <a:rPr lang="fr-FR" dirty="0"/>
              <a:t> est un premier élément de ce cadre à l’échelle.</a:t>
            </a:r>
          </a:p>
          <a:p>
            <a:pPr fontAlgn="base"/>
            <a:r>
              <a:rPr lang="fr-FR" dirty="0"/>
              <a:t>Le </a:t>
            </a:r>
            <a:r>
              <a:rPr lang="fr-FR" b="1" dirty="0" err="1"/>
              <a:t>Scrum</a:t>
            </a:r>
            <a:r>
              <a:rPr lang="fr-FR" b="1" dirty="0"/>
              <a:t> de </a:t>
            </a:r>
            <a:r>
              <a:rPr lang="fr-FR" b="1" dirty="0" err="1"/>
              <a:t>Scrum</a:t>
            </a:r>
            <a:r>
              <a:rPr lang="fr-FR" dirty="0"/>
              <a:t> est le second élément de ce « </a:t>
            </a:r>
            <a:r>
              <a:rPr lang="fr-FR" i="1" dirty="0"/>
              <a:t>juste ce qu’il faut</a:t>
            </a:r>
            <a:r>
              <a:rPr lang="fr-FR" dirty="0"/>
              <a:t> » de dispositif à l’échelle est nécessaire pour être et rester agile sur le long terme, faciliter la communication et les interactions inter-équipes sans perdre de vue les fondamentaux pour chaque équipe.</a:t>
            </a:r>
          </a:p>
        </p:txBody>
      </p:sp>
    </p:spTree>
    <p:extLst>
      <p:ext uri="{BB962C8B-B14F-4D97-AF65-F5344CB8AC3E}">
        <p14:creationId xmlns:p14="http://schemas.microsoft.com/office/powerpoint/2010/main" val="150539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Le </a:t>
            </a:r>
            <a:r>
              <a:rPr lang="fr-FR" dirty="0" err="1"/>
              <a:t>Scrum</a:t>
            </a:r>
            <a:r>
              <a:rPr lang="fr-FR" dirty="0"/>
              <a:t> de </a:t>
            </a:r>
            <a:r>
              <a:rPr lang="fr-FR" dirty="0" err="1"/>
              <a:t>Scrum</a:t>
            </a:r>
            <a:r>
              <a:rPr lang="fr-FR" dirty="0"/>
              <a:t> est une réunion de coordination et de synchronisation au format court (</a:t>
            </a:r>
            <a:r>
              <a:rPr lang="fr-FR" b="1" dirty="0"/>
              <a:t>20 minutes maximum</a:t>
            </a:r>
            <a:r>
              <a:rPr lang="fr-FR" dirty="0"/>
              <a:t>) qui a lieu une ou deux fois par semaine et à laquelle assistent généralement, les </a:t>
            </a:r>
            <a:r>
              <a:rPr lang="fr-FR" b="1" dirty="0" err="1">
                <a:hlinkClick r:id="rId2"/>
              </a:rPr>
              <a:t>ScrumMasters</a:t>
            </a:r>
            <a:r>
              <a:rPr lang="fr-FR" b="1" dirty="0">
                <a:hlinkClick r:id="rId2"/>
              </a:rPr>
              <a:t> </a:t>
            </a:r>
            <a:r>
              <a:rPr lang="fr-FR" dirty="0"/>
              <a:t>et / ou un </a:t>
            </a:r>
            <a:r>
              <a:rPr lang="fr-FR" dirty="0" err="1"/>
              <a:t>répresentant</a:t>
            </a:r>
            <a:r>
              <a:rPr lang="fr-FR" dirty="0"/>
              <a:t> de chaque équipe. Dans le cadre d’un programme, le pilote ou facilitateur du programme ainsi que des expertises transverses (non intégrées dans les équipes</a:t>
            </a:r>
            <a:r>
              <a:rPr lang="fr-FR" dirty="0" smtClean="0"/>
              <a:t>) </a:t>
            </a:r>
            <a:r>
              <a:rPr lang="fr-FR" dirty="0"/>
              <a:t>peuvent se joindre aux participants</a:t>
            </a:r>
            <a:r>
              <a:rPr lang="fr-FR" dirty="0" smtClean="0"/>
              <a:t>.</a:t>
            </a:r>
          </a:p>
          <a:p>
            <a:endParaRPr lang="fr-FR" dirty="0"/>
          </a:p>
          <a:p>
            <a:pPr marL="0" indent="0" fontAlgn="base">
              <a:buNone/>
            </a:pPr>
            <a:r>
              <a:rPr lang="fr-FR" dirty="0"/>
              <a:t>Cet événement a </a:t>
            </a:r>
            <a:r>
              <a:rPr lang="fr-FR" b="1" dirty="0"/>
              <a:t>trois objectifs majeurs</a:t>
            </a:r>
            <a:r>
              <a:rPr lang="fr-FR" dirty="0"/>
              <a:t> :</a:t>
            </a:r>
          </a:p>
          <a:p>
            <a:pPr lvl="1" fontAlgn="base"/>
            <a:r>
              <a:rPr lang="fr-FR" dirty="0"/>
              <a:t>Se synchroniser et partager l’avancement de chaque équipe.</a:t>
            </a:r>
          </a:p>
          <a:p>
            <a:pPr lvl="1" fontAlgn="base"/>
            <a:r>
              <a:rPr lang="fr-FR" dirty="0"/>
              <a:t>Aider à lever les blocages.</a:t>
            </a:r>
          </a:p>
          <a:p>
            <a:pPr lvl="1" fontAlgn="base"/>
            <a:r>
              <a:rPr lang="fr-FR" dirty="0"/>
              <a:t>Identifier et traiter les besoins et dépendances.</a:t>
            </a:r>
          </a:p>
          <a:p>
            <a:endParaRPr lang="fr-FR" dirty="0"/>
          </a:p>
        </p:txBody>
      </p:sp>
    </p:spTree>
    <p:extLst>
      <p:ext uri="{BB962C8B-B14F-4D97-AF65-F5344CB8AC3E}">
        <p14:creationId xmlns:p14="http://schemas.microsoft.com/office/powerpoint/2010/main" val="370517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838200" y="1825625"/>
            <a:ext cx="6027549" cy="4351338"/>
          </a:xfrm>
        </p:spPr>
        <p:txBody>
          <a:bodyPr>
            <a:normAutofit fontScale="92500"/>
          </a:bodyPr>
          <a:lstStyle/>
          <a:p>
            <a:pPr fontAlgn="base"/>
            <a:r>
              <a:rPr lang="fr-FR" dirty="0"/>
              <a:t>Pour atteindre ces objectifs avec efficience, j’invite les participants à adopter une petite routine. Le </a:t>
            </a:r>
            <a:r>
              <a:rPr lang="fr-FR" dirty="0" err="1"/>
              <a:t>Scrum</a:t>
            </a:r>
            <a:r>
              <a:rPr lang="fr-FR" dirty="0"/>
              <a:t> de </a:t>
            </a:r>
            <a:r>
              <a:rPr lang="fr-FR" dirty="0" err="1"/>
              <a:t>Scrum</a:t>
            </a:r>
            <a:r>
              <a:rPr lang="fr-FR" dirty="0"/>
              <a:t> s’articule autour de 5 questions auxquelles chaque participant va répondre à tour de rôle :</a:t>
            </a:r>
          </a:p>
          <a:p>
            <a:pPr lvl="1" fontAlgn="base"/>
            <a:r>
              <a:rPr lang="fr-FR" dirty="0"/>
              <a:t>Qu’est-ce que mon équipe a terminé depuis la dernière fois ? (</a:t>
            </a:r>
            <a:r>
              <a:rPr lang="fr-FR" b="1" dirty="0"/>
              <a:t>le Fini</a:t>
            </a:r>
            <a:r>
              <a:rPr lang="fr-FR" dirty="0"/>
              <a:t>)</a:t>
            </a:r>
          </a:p>
          <a:p>
            <a:pPr lvl="1" fontAlgn="base"/>
            <a:r>
              <a:rPr lang="fr-FR" dirty="0"/>
              <a:t>Qu’est-ce qui empêche mon équipe d’atteindre ses objectifs de sprint ? (</a:t>
            </a:r>
            <a:r>
              <a:rPr lang="fr-FR" b="1" dirty="0"/>
              <a:t>Mes blocages)</a:t>
            </a:r>
            <a:endParaRPr lang="fr-FR" dirty="0"/>
          </a:p>
          <a:p>
            <a:pPr lvl="1" fontAlgn="base"/>
            <a:r>
              <a:rPr lang="fr-FR" dirty="0"/>
              <a:t>Mon équipe empêche-t-elle une autre d’atteindre ses objectifs ? (</a:t>
            </a:r>
            <a:r>
              <a:rPr lang="fr-FR" b="1" dirty="0"/>
              <a:t>Les blocages chez les autres)</a:t>
            </a:r>
            <a:endParaRPr lang="fr-FR" dirty="0"/>
          </a:p>
          <a:p>
            <a:pPr lvl="1" fontAlgn="base"/>
            <a:r>
              <a:rPr lang="fr-FR" dirty="0"/>
              <a:t>Avons-nous découvert de nouvelles dépendances entre les équipes ? (</a:t>
            </a:r>
            <a:r>
              <a:rPr lang="fr-FR" b="1" dirty="0"/>
              <a:t>Les dépendances)</a:t>
            </a:r>
            <a:endParaRPr lang="fr-FR" dirty="0"/>
          </a:p>
          <a:p>
            <a:pPr lvl="1" fontAlgn="base"/>
            <a:r>
              <a:rPr lang="fr-FR" dirty="0"/>
              <a:t>Avons-nous des besoins particuliers ? (</a:t>
            </a:r>
            <a:r>
              <a:rPr lang="fr-FR" b="1" dirty="0"/>
              <a:t>Mes besoins)</a:t>
            </a:r>
            <a:endParaRPr lang="fr-FR" dirty="0"/>
          </a:p>
          <a:p>
            <a:pPr fontAlgn="base"/>
            <a:r>
              <a:rPr lang="fr-FR" dirty="0"/>
              <a:t>Une affiche </a:t>
            </a:r>
            <a:r>
              <a:rPr lang="fr-FR" dirty="0" err="1"/>
              <a:t>Scrum</a:t>
            </a:r>
            <a:r>
              <a:rPr lang="fr-FR" dirty="0"/>
              <a:t> de </a:t>
            </a:r>
            <a:r>
              <a:rPr lang="fr-FR" dirty="0" err="1"/>
              <a:t>Scrum</a:t>
            </a:r>
            <a:r>
              <a:rPr lang="fr-FR" dirty="0"/>
              <a:t> contenant la liste des blocages et la liste des besoins est affichée dans l’</a:t>
            </a:r>
            <a:r>
              <a:rPr lang="fr-FR" dirty="0" err="1"/>
              <a:t>obeya</a:t>
            </a:r>
            <a:r>
              <a:rPr lang="fr-FR" dirty="0"/>
              <a:t>.</a:t>
            </a:r>
          </a:p>
          <a:p>
            <a:endParaRPr lang="fr-FR" dirty="0"/>
          </a:p>
        </p:txBody>
      </p:sp>
      <p:pic>
        <p:nvPicPr>
          <p:cNvPr id="6146" name="Picture 2" descr="scrum de scr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8393" y="1825625"/>
            <a:ext cx="3805407" cy="39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9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Qu’est ce que le PI Planning </a:t>
            </a:r>
            <a:r>
              <a:rPr lang="fr-FR" b="1" dirty="0" err="1"/>
              <a:t>SAFe</a:t>
            </a:r>
            <a:r>
              <a:rPr lang="fr-FR" b="1" dirty="0"/>
              <a:t> </a:t>
            </a:r>
            <a:r>
              <a:rPr lang="fr-FR" b="1" dirty="0" smtClean="0"/>
              <a:t>?</a:t>
            </a:r>
            <a:endParaRPr lang="fr-FR" dirty="0"/>
          </a:p>
        </p:txBody>
      </p:sp>
      <p:sp>
        <p:nvSpPr>
          <p:cNvPr id="3" name="Espace réservé du contenu 2"/>
          <p:cNvSpPr>
            <a:spLocks noGrp="1"/>
          </p:cNvSpPr>
          <p:nvPr>
            <p:ph idx="1"/>
          </p:nvPr>
        </p:nvSpPr>
        <p:spPr/>
        <p:txBody>
          <a:bodyPr/>
          <a:lstStyle/>
          <a:p>
            <a:r>
              <a:rPr lang="fr-FR" dirty="0"/>
              <a:t>Votre question agile (aujourd’hui qui porte sur l’agilité à l’échelle et sur </a:t>
            </a:r>
            <a:r>
              <a:rPr lang="fr-FR" b="1" dirty="0" err="1">
                <a:hlinkClick r:id="rId2"/>
              </a:rPr>
              <a:t>SAFe</a:t>
            </a:r>
            <a:r>
              <a:rPr lang="fr-FR" dirty="0"/>
              <a:t>)… ma réponse de coach agile ! Parce que vous attendez aussi des réponses ! (</a:t>
            </a:r>
            <a:r>
              <a:rPr lang="fr-FR" dirty="0" err="1"/>
              <a:t>cf</a:t>
            </a:r>
            <a:r>
              <a:rPr lang="fr-FR" dirty="0"/>
              <a:t> . la </a:t>
            </a:r>
            <a:r>
              <a:rPr lang="fr-FR" b="1" dirty="0">
                <a:hlinkClick r:id="rId3"/>
              </a:rPr>
              <a:t>posture spécifique du coach agile </a:t>
            </a:r>
            <a:r>
              <a:rPr lang="fr-FR" dirty="0" smtClean="0"/>
              <a:t>).</a:t>
            </a:r>
          </a:p>
          <a:p>
            <a:r>
              <a:rPr lang="fr-FR" i="1" dirty="0"/>
              <a:t>C’est quoi le PI Planning </a:t>
            </a:r>
            <a:r>
              <a:rPr lang="fr-FR" i="1" dirty="0" err="1"/>
              <a:t>SAFe</a:t>
            </a:r>
            <a:r>
              <a:rPr lang="fr-FR" i="1" dirty="0" smtClean="0"/>
              <a:t>?</a:t>
            </a:r>
          </a:p>
          <a:p>
            <a:r>
              <a:rPr lang="fr-FR" dirty="0"/>
              <a:t>Le PI Planning (pour Program </a:t>
            </a:r>
            <a:r>
              <a:rPr lang="fr-FR" dirty="0" err="1"/>
              <a:t>Increment</a:t>
            </a:r>
            <a:r>
              <a:rPr lang="fr-FR" dirty="0"/>
              <a:t> Planning) est un événement issu du </a:t>
            </a:r>
            <a:r>
              <a:rPr lang="fr-FR" dirty="0" err="1"/>
              <a:t>framework</a:t>
            </a:r>
            <a:r>
              <a:rPr lang="fr-FR" b="1" dirty="0">
                <a:hlinkClick r:id="rId2"/>
              </a:rPr>
              <a:t> </a:t>
            </a:r>
            <a:r>
              <a:rPr lang="fr-FR" b="1" dirty="0" err="1">
                <a:hlinkClick r:id="rId2"/>
              </a:rPr>
              <a:t>SAFe</a:t>
            </a:r>
            <a:r>
              <a:rPr lang="fr-FR" dirty="0"/>
              <a:t> qui permet la synchronisation et la coordination de l’Agile Release Train (ART)*. L’événement réunit sur 2 jours toutes les équipes et l’ensemble des acteurs impactés par le programme, en face à face (c’est ce qui fait sa richesse) au démarrage du PI (grosso modo 1 fois par trimestre, puisque un PI dure entre 8 et 12 semaines).</a:t>
            </a:r>
            <a:endParaRPr lang="fr-FR" dirty="0"/>
          </a:p>
        </p:txBody>
      </p:sp>
    </p:spTree>
    <p:extLst>
      <p:ext uri="{BB962C8B-B14F-4D97-AF65-F5344CB8AC3E}">
        <p14:creationId xmlns:p14="http://schemas.microsoft.com/office/powerpoint/2010/main" val="97132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Cet événement a largement contribué au succès de </a:t>
            </a:r>
            <a:r>
              <a:rPr lang="fr-FR" b="1" dirty="0" err="1">
                <a:hlinkClick r:id="rId2"/>
              </a:rPr>
              <a:t>SAFe</a:t>
            </a:r>
            <a:r>
              <a:rPr lang="fr-FR" dirty="0"/>
              <a:t> dans les grandes entreprises où les programmes impliquant plus d’une centaine d’acteurs sont légion. Pour ma part, j’aime ce RDV belle illustration de la </a:t>
            </a:r>
            <a:r>
              <a:rPr lang="fr-FR" b="1" dirty="0">
                <a:hlinkClick r:id="rId3"/>
              </a:rPr>
              <a:t>culture agile</a:t>
            </a:r>
            <a:r>
              <a:rPr lang="fr-FR" dirty="0"/>
              <a:t>, que l’on retrouve dans d’autres </a:t>
            </a:r>
            <a:r>
              <a:rPr lang="fr-FR" dirty="0" err="1"/>
              <a:t>frameworks</a:t>
            </a:r>
            <a:r>
              <a:rPr lang="fr-FR" dirty="0"/>
              <a:t> (comme </a:t>
            </a:r>
            <a:r>
              <a:rPr lang="fr-FR" b="1" dirty="0" err="1">
                <a:hlinkClick r:id="rId4"/>
              </a:rPr>
              <a:t>LeSS</a:t>
            </a:r>
            <a:r>
              <a:rPr lang="fr-FR" b="1" dirty="0">
                <a:hlinkClick r:id="rId4"/>
              </a:rPr>
              <a:t> </a:t>
            </a:r>
            <a:r>
              <a:rPr lang="fr-FR" dirty="0"/>
              <a:t>de Craig </a:t>
            </a:r>
            <a:r>
              <a:rPr lang="fr-FR" dirty="0" err="1"/>
              <a:t>Larman</a:t>
            </a:r>
            <a:r>
              <a:rPr lang="fr-FR" dirty="0"/>
              <a:t> &amp; Bas </a:t>
            </a:r>
            <a:r>
              <a:rPr lang="fr-FR" dirty="0" err="1"/>
              <a:t>Vodde</a:t>
            </a:r>
            <a:r>
              <a:rPr lang="fr-FR" dirty="0"/>
              <a:t>) et c’est toujours un plaisir d’accompagner leur mise en </a:t>
            </a:r>
            <a:r>
              <a:rPr lang="fr-FR" dirty="0" err="1"/>
              <a:t>oeuvre</a:t>
            </a:r>
            <a:r>
              <a:rPr lang="fr-FR" dirty="0" smtClean="0"/>
              <a:t>.</a:t>
            </a:r>
          </a:p>
          <a:p>
            <a:r>
              <a:rPr lang="fr-FR" dirty="0"/>
              <a:t>Le PI Planning ou Program </a:t>
            </a:r>
            <a:r>
              <a:rPr lang="fr-FR" dirty="0" err="1"/>
              <a:t>Increment</a:t>
            </a:r>
            <a:r>
              <a:rPr lang="fr-FR" dirty="0"/>
              <a:t> Planning est un des 4 éléments indispensables pour faire de </a:t>
            </a:r>
            <a:r>
              <a:rPr lang="fr-FR" dirty="0" smtClean="0"/>
              <a:t>l’agilité </a:t>
            </a:r>
            <a:r>
              <a:rPr lang="fr-FR" dirty="0"/>
              <a:t>à l’échelle (c’est à dire avec plusieurs équipes</a:t>
            </a:r>
            <a:r>
              <a:rPr lang="fr-FR" dirty="0" smtClean="0"/>
              <a:t>).</a:t>
            </a:r>
          </a:p>
          <a:p>
            <a:r>
              <a:rPr lang="fr-FR" dirty="0"/>
              <a:t>*L’ART (Agile Release Train) est une équipe d’équipes agile de longue durée, qui avec d’autres parties prenantes, développe et délivre des solutions de façon incrémentale en utilisant une série d’itérations fixes au sein d’un Program </a:t>
            </a:r>
            <a:r>
              <a:rPr lang="fr-FR" dirty="0" err="1"/>
              <a:t>Increment</a:t>
            </a:r>
            <a:r>
              <a:rPr lang="fr-FR" dirty="0"/>
              <a:t>.</a:t>
            </a:r>
            <a:endParaRPr lang="fr-FR" dirty="0"/>
          </a:p>
        </p:txBody>
      </p:sp>
    </p:spTree>
    <p:extLst>
      <p:ext uri="{BB962C8B-B14F-4D97-AF65-F5344CB8AC3E}">
        <p14:creationId xmlns:p14="http://schemas.microsoft.com/office/powerpoint/2010/main" val="325007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objectifs du PI planning </a:t>
            </a:r>
            <a:r>
              <a:rPr lang="fr-FR" b="1" dirty="0" err="1" smtClean="0"/>
              <a:t>SAFe</a:t>
            </a:r>
            <a:endParaRPr lang="fr-FR" dirty="0"/>
          </a:p>
        </p:txBody>
      </p:sp>
      <p:sp>
        <p:nvSpPr>
          <p:cNvPr id="3" name="Espace réservé du contenu 2"/>
          <p:cNvSpPr>
            <a:spLocks noGrp="1"/>
          </p:cNvSpPr>
          <p:nvPr>
            <p:ph idx="1"/>
          </p:nvPr>
        </p:nvSpPr>
        <p:spPr/>
        <p:txBody>
          <a:bodyPr/>
          <a:lstStyle/>
          <a:p>
            <a:r>
              <a:rPr lang="fr-FR" b="1" dirty="0"/>
              <a:t>L’enjeu est de taille</a:t>
            </a:r>
            <a:r>
              <a:rPr lang="fr-FR" dirty="0"/>
              <a:t> : obtenir un alignement entre tous les acteurs, formalisé sous la forme de buts communs au niveau global du programme ainsi qu’au niveau de chaque équipe</a:t>
            </a:r>
            <a:r>
              <a:rPr lang="fr-FR" dirty="0" smtClean="0"/>
              <a:t>.</a:t>
            </a:r>
          </a:p>
          <a:p>
            <a:pPr marL="0" indent="0" fontAlgn="base">
              <a:buNone/>
            </a:pPr>
            <a:r>
              <a:rPr lang="fr-FR" dirty="0"/>
              <a:t>Plus précisément, les objectifs de ce RDV collectif et hautement collaboratif sont les suivants :</a:t>
            </a:r>
          </a:p>
          <a:p>
            <a:pPr lvl="1" fontAlgn="base"/>
            <a:r>
              <a:rPr lang="fr-FR" dirty="0"/>
              <a:t>Définir collectivement l’objectif du prochain Program </a:t>
            </a:r>
            <a:r>
              <a:rPr lang="fr-FR" dirty="0" err="1"/>
              <a:t>Increment</a:t>
            </a:r>
            <a:r>
              <a:rPr lang="fr-FR" dirty="0"/>
              <a:t> (PI)</a:t>
            </a:r>
          </a:p>
          <a:p>
            <a:pPr lvl="1" fontAlgn="base"/>
            <a:r>
              <a:rPr lang="fr-FR" dirty="0"/>
              <a:t>Aligner les équipes sur la stratégie</a:t>
            </a:r>
          </a:p>
          <a:p>
            <a:pPr lvl="1" fontAlgn="base"/>
            <a:r>
              <a:rPr lang="fr-FR" dirty="0"/>
              <a:t>Identifier &amp; </a:t>
            </a:r>
            <a:r>
              <a:rPr lang="fr-FR" dirty="0" err="1"/>
              <a:t>gèrer</a:t>
            </a:r>
            <a:r>
              <a:rPr lang="fr-FR" dirty="0"/>
              <a:t> les dépendances </a:t>
            </a:r>
          </a:p>
          <a:p>
            <a:pPr marL="0" indent="0">
              <a:buNone/>
            </a:pPr>
            <a:endParaRPr lang="fr-FR" dirty="0"/>
          </a:p>
        </p:txBody>
      </p:sp>
      <p:pic>
        <p:nvPicPr>
          <p:cNvPr id="8194" name="Picture 2" descr="PI Board Sa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789" y="3263897"/>
            <a:ext cx="4953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69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Créer un Program </a:t>
            </a:r>
            <a:r>
              <a:rPr lang="fr-FR" dirty="0" err="1"/>
              <a:t>Board</a:t>
            </a:r>
            <a:r>
              <a:rPr lang="fr-FR" dirty="0"/>
              <a:t> (Tableau de Programme) des fonctionnalités à développer pour les 8 à 12 semaines suivantes (vue Quarter) – </a:t>
            </a:r>
            <a:r>
              <a:rPr lang="fr-FR" b="1" dirty="0"/>
              <a:t>attention</a:t>
            </a:r>
            <a:r>
              <a:rPr lang="fr-FR" dirty="0"/>
              <a:t> l’idée n’est absolument pas de détailler à l’avance le contenu des 4 ou 5 sprints de la période !</a:t>
            </a:r>
          </a:p>
          <a:p>
            <a:endParaRPr lang="fr-FR" dirty="0"/>
          </a:p>
        </p:txBody>
      </p:sp>
      <p:pic>
        <p:nvPicPr>
          <p:cNvPr id="9218" name="Picture 2" descr="Program Board Sa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555" y="2795588"/>
            <a:ext cx="6096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0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fontAlgn="base"/>
            <a:r>
              <a:rPr lang="fr-FR" dirty="0"/>
              <a:t>l’événement est créateur de liens, favorise le partage, les échanges et permet des prises de décision rapide.</a:t>
            </a:r>
          </a:p>
          <a:p>
            <a:pPr fontAlgn="base"/>
            <a:r>
              <a:rPr lang="fr-FR" dirty="0"/>
              <a:t>Chacun peut faire entendre sa voix. Enfin, l’implication du Business, son partage du contexte et du POURQUOI de toutes ces fonctionnalités donnent du sens au travail de chacun.</a:t>
            </a:r>
          </a:p>
        </p:txBody>
      </p:sp>
    </p:spTree>
    <p:extLst>
      <p:ext uri="{BB962C8B-B14F-4D97-AF65-F5344CB8AC3E}">
        <p14:creationId xmlns:p14="http://schemas.microsoft.com/office/powerpoint/2010/main" val="112168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b="1" dirty="0"/>
              <a:t>Comment faire le PI Planning </a:t>
            </a:r>
            <a:r>
              <a:rPr lang="fr-FR" b="1" dirty="0" smtClean="0"/>
              <a:t>?</a:t>
            </a:r>
            <a:endParaRPr lang="fr-FR" dirty="0"/>
          </a:p>
        </p:txBody>
      </p:sp>
      <p:sp>
        <p:nvSpPr>
          <p:cNvPr id="3" name="Espace réservé du contenu 2"/>
          <p:cNvSpPr>
            <a:spLocks noGrp="1"/>
          </p:cNvSpPr>
          <p:nvPr>
            <p:ph idx="1"/>
          </p:nvPr>
        </p:nvSpPr>
        <p:spPr/>
        <p:txBody>
          <a:bodyPr/>
          <a:lstStyle/>
          <a:p>
            <a:pPr fontAlgn="base"/>
            <a:r>
              <a:rPr lang="fr-FR" dirty="0" err="1"/>
              <a:t>SAFe</a:t>
            </a:r>
            <a:r>
              <a:rPr lang="fr-FR" dirty="0"/>
              <a:t> propose un agenda bien ficelé pour animer les </a:t>
            </a:r>
            <a:r>
              <a:rPr lang="fr-FR" b="1" dirty="0"/>
              <a:t>2 jours</a:t>
            </a:r>
            <a:r>
              <a:rPr lang="fr-FR" dirty="0"/>
              <a:t> de planning. Je l’ai parfois ajusté et réduit à </a:t>
            </a:r>
            <a:r>
              <a:rPr lang="fr-FR" b="1" dirty="0"/>
              <a:t>1,5 jours</a:t>
            </a:r>
            <a:r>
              <a:rPr lang="fr-FR" dirty="0"/>
              <a:t> (pour des contraintes de déplacement </a:t>
            </a:r>
            <a:r>
              <a:rPr lang="fr-FR" dirty="0" err="1"/>
              <a:t>nearshore</a:t>
            </a:r>
            <a:r>
              <a:rPr lang="fr-FR" dirty="0"/>
              <a:t> notamment) voire étendu à </a:t>
            </a:r>
            <a:r>
              <a:rPr lang="fr-FR" b="1" dirty="0"/>
              <a:t>3 jours</a:t>
            </a:r>
            <a:r>
              <a:rPr lang="fr-FR" dirty="0"/>
              <a:t> pour se donner plus du temps (contexte Telecom il y a quelques années ou ce mois-ci encore dans un mode mixte présentiel / </a:t>
            </a:r>
            <a:r>
              <a:rPr lang="fr-FR" dirty="0" err="1"/>
              <a:t>distanciel</a:t>
            </a:r>
            <a:r>
              <a:rPr lang="fr-FR" dirty="0"/>
              <a:t>). Je dois tout de même vous avouer que sur 3 jours on peut vite tourner en rond…</a:t>
            </a:r>
          </a:p>
          <a:p>
            <a:pPr fontAlgn="base"/>
            <a:r>
              <a:rPr lang="fr-FR" dirty="0"/>
              <a:t>L’agenda proposé par </a:t>
            </a:r>
            <a:r>
              <a:rPr lang="fr-FR" dirty="0" err="1"/>
              <a:t>SAFe</a:t>
            </a:r>
            <a:r>
              <a:rPr lang="fr-FR" dirty="0"/>
              <a:t> qui alterne le mode plénière et les temps durant lesquels les équipes se retrouvent seules pour travailler sur leurs propres objectifs et </a:t>
            </a:r>
            <a:r>
              <a:rPr lang="fr-FR" dirty="0" err="1"/>
              <a:t>backlogs</a:t>
            </a:r>
            <a:r>
              <a:rPr lang="fr-FR" dirty="0"/>
              <a:t>.</a:t>
            </a:r>
          </a:p>
          <a:p>
            <a:endParaRPr lang="fr-FR" dirty="0"/>
          </a:p>
        </p:txBody>
      </p:sp>
    </p:spTree>
    <p:extLst>
      <p:ext uri="{BB962C8B-B14F-4D97-AF65-F5344CB8AC3E}">
        <p14:creationId xmlns:p14="http://schemas.microsoft.com/office/powerpoint/2010/main" val="285883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10242" name="Picture 2" descr="Agenda PI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946" y="911359"/>
            <a:ext cx="5922596" cy="493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1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Indicateurs </a:t>
            </a:r>
            <a:r>
              <a:rPr lang="fr-FR" b="1" dirty="0" smtClean="0"/>
              <a:t>KPI</a:t>
            </a:r>
            <a:endParaRPr lang="fr-FR" dirty="0"/>
          </a:p>
        </p:txBody>
      </p:sp>
      <p:sp>
        <p:nvSpPr>
          <p:cNvPr id="3" name="Espace réservé du contenu 2"/>
          <p:cNvSpPr>
            <a:spLocks noGrp="1"/>
          </p:cNvSpPr>
          <p:nvPr>
            <p:ph idx="1"/>
          </p:nvPr>
        </p:nvSpPr>
        <p:spPr/>
        <p:txBody>
          <a:bodyPr/>
          <a:lstStyle/>
          <a:p>
            <a:pPr fontAlgn="base"/>
            <a:r>
              <a:rPr lang="fr-FR" dirty="0"/>
              <a:t>Evidemment les premières questions à se poser renvoient directement aux contextes d’usage de ces indicateurs :</a:t>
            </a:r>
          </a:p>
          <a:p>
            <a:pPr fontAlgn="base"/>
            <a:r>
              <a:rPr lang="fr-FR" dirty="0"/>
              <a:t>Des indicateurs agiles </a:t>
            </a:r>
            <a:r>
              <a:rPr lang="fr-FR" b="1" dirty="0"/>
              <a:t>Pour Qui</a:t>
            </a:r>
            <a:r>
              <a:rPr lang="fr-FR" dirty="0"/>
              <a:t> ?</a:t>
            </a:r>
          </a:p>
          <a:p>
            <a:pPr fontAlgn="base"/>
            <a:r>
              <a:rPr lang="fr-FR" dirty="0"/>
              <a:t>Des indicateurs agile </a:t>
            </a:r>
            <a:r>
              <a:rPr lang="fr-FR" b="1" dirty="0"/>
              <a:t>Pour Quoi Faire ?</a:t>
            </a:r>
            <a:r>
              <a:rPr lang="fr-FR" dirty="0"/>
              <a:t> (apprentissage et amélioration continue sont d’excellentes raisons)</a:t>
            </a:r>
          </a:p>
          <a:p>
            <a:pPr fontAlgn="base"/>
            <a:r>
              <a:rPr lang="fr-FR" dirty="0"/>
              <a:t>Que mesurer? quel KPI agile? (encore faut-il mesurer les bonnes choses)</a:t>
            </a:r>
          </a:p>
          <a:p>
            <a:pPr fontAlgn="base"/>
            <a:r>
              <a:rPr lang="fr-FR" dirty="0"/>
              <a:t>Comment mesurer? (la </a:t>
            </a:r>
            <a:r>
              <a:rPr lang="fr-FR" dirty="0" err="1"/>
              <a:t>régle</a:t>
            </a:r>
            <a:r>
              <a:rPr lang="fr-FR" dirty="0"/>
              <a:t> des 3 A, issue du Lean Startup est un bon garde fou… </a:t>
            </a:r>
            <a:r>
              <a:rPr lang="fr-FR" dirty="0" err="1"/>
              <a:t>Actionable</a:t>
            </a:r>
            <a:r>
              <a:rPr lang="fr-FR" dirty="0"/>
              <a:t>… Accessible… </a:t>
            </a:r>
            <a:r>
              <a:rPr lang="fr-FR" dirty="0" err="1"/>
              <a:t>Auditable</a:t>
            </a:r>
            <a:r>
              <a:rPr lang="fr-FR" dirty="0"/>
              <a:t>)</a:t>
            </a:r>
          </a:p>
        </p:txBody>
      </p:sp>
    </p:spTree>
    <p:extLst>
      <p:ext uri="{BB962C8B-B14F-4D97-AF65-F5344CB8AC3E}">
        <p14:creationId xmlns:p14="http://schemas.microsoft.com/office/powerpoint/2010/main" val="331885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Dans tous les cas, le PI Planning nécessite de la </a:t>
            </a:r>
            <a:r>
              <a:rPr lang="fr-FR" b="1" dirty="0"/>
              <a:t>préparation</a:t>
            </a:r>
            <a:r>
              <a:rPr lang="fr-FR" dirty="0"/>
              <a:t> (sur les axes Produit, Tech et d’organisation), de la logistique (pensez aux </a:t>
            </a:r>
            <a:r>
              <a:rPr lang="fr-FR" b="1" dirty="0">
                <a:hlinkClick r:id="rId2"/>
              </a:rPr>
              <a:t>7P</a:t>
            </a:r>
            <a:r>
              <a:rPr lang="fr-FR" dirty="0"/>
              <a:t>) et une bonne dose de facilitation, à laquelle malheureusement les training </a:t>
            </a:r>
            <a:r>
              <a:rPr lang="fr-FR" dirty="0" err="1"/>
              <a:t>SAFe</a:t>
            </a:r>
            <a:r>
              <a:rPr lang="fr-FR" dirty="0"/>
              <a:t> ne préparent absolument pas ! Les RTE (Release Train </a:t>
            </a:r>
            <a:r>
              <a:rPr lang="fr-FR" dirty="0" err="1"/>
              <a:t>Engineer</a:t>
            </a:r>
            <a:r>
              <a:rPr lang="fr-FR" dirty="0"/>
              <a:t>) chargés d’animer mesurent lors de leurs premiers PI l’écart entre la théorie et la réalité</a:t>
            </a:r>
            <a:endParaRPr lang="fr-FR" dirty="0"/>
          </a:p>
        </p:txBody>
      </p:sp>
    </p:spTree>
    <p:extLst>
      <p:ext uri="{BB962C8B-B14F-4D97-AF65-F5344CB8AC3E}">
        <p14:creationId xmlns:p14="http://schemas.microsoft.com/office/powerpoint/2010/main" val="972815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b="1" dirty="0"/>
              <a:t>Les petits + du PI </a:t>
            </a:r>
            <a:r>
              <a:rPr lang="fr-FR" b="1" dirty="0" smtClean="0"/>
              <a:t>Planning</a:t>
            </a:r>
            <a:endParaRPr lang="fr-FR" dirty="0"/>
          </a:p>
        </p:txBody>
      </p:sp>
      <p:sp>
        <p:nvSpPr>
          <p:cNvPr id="3" name="Espace réservé du contenu 2"/>
          <p:cNvSpPr>
            <a:spLocks noGrp="1"/>
          </p:cNvSpPr>
          <p:nvPr>
            <p:ph idx="1"/>
          </p:nvPr>
        </p:nvSpPr>
        <p:spPr/>
        <p:txBody>
          <a:bodyPr/>
          <a:lstStyle/>
          <a:p>
            <a:pPr fontAlgn="base"/>
            <a:r>
              <a:rPr lang="fr-FR" dirty="0"/>
              <a:t>TOUS ensemble, tous ensemble !</a:t>
            </a:r>
          </a:p>
          <a:p>
            <a:pPr fontAlgn="base"/>
            <a:r>
              <a:rPr lang="fr-FR" dirty="0"/>
              <a:t>La place donnée au Business pour donner du sens, expliciter le pourquoi et fixer ses objectifs</a:t>
            </a:r>
          </a:p>
          <a:p>
            <a:pPr fontAlgn="base"/>
            <a:r>
              <a:rPr lang="fr-FR" dirty="0"/>
              <a:t>Le temps pour l’informel, les déjeuners (bon ça c’était avant…)</a:t>
            </a:r>
          </a:p>
          <a:p>
            <a:pPr fontAlgn="base"/>
            <a:r>
              <a:rPr lang="fr-FR" dirty="0"/>
              <a:t>Le management visuel</a:t>
            </a:r>
          </a:p>
          <a:p>
            <a:pPr fontAlgn="base"/>
            <a:r>
              <a:rPr lang="fr-FR" dirty="0"/>
              <a:t>Un petit atelier risques inclus dans l’agenda</a:t>
            </a:r>
          </a:p>
          <a:p>
            <a:pPr fontAlgn="base"/>
            <a:r>
              <a:rPr lang="fr-FR" dirty="0"/>
              <a:t>La petite </a:t>
            </a:r>
            <a:r>
              <a:rPr lang="fr-FR" b="1" dirty="0" err="1">
                <a:hlinkClick r:id="rId2"/>
              </a:rPr>
              <a:t>retrospective</a:t>
            </a:r>
            <a:r>
              <a:rPr lang="fr-FR" dirty="0"/>
              <a:t> à la fin, symbole de la culture agile et l’occasion d’identifier ce qu’on a fait de bien, de se dire merci et se s’améliorer pour le prochain</a:t>
            </a:r>
            <a:r>
              <a:rPr lang="fr-FR" dirty="0" smtClean="0"/>
              <a:t>.</a:t>
            </a:r>
          </a:p>
          <a:p>
            <a:pPr fontAlgn="base"/>
            <a:endParaRPr lang="fr-FR"/>
          </a:p>
          <a:p>
            <a:pPr fontAlgn="base"/>
            <a:endParaRPr lang="fr-FR" dirty="0"/>
          </a:p>
          <a:p>
            <a:pPr marL="0" indent="0" fontAlgn="base">
              <a:buNone/>
            </a:pPr>
            <a:r>
              <a:rPr lang="fr-FR" dirty="0"/>
              <a:t>Les PI Planning sont des événements marquants dont je garde toujours d’excellents souvenirs!</a:t>
            </a:r>
          </a:p>
          <a:p>
            <a:endParaRPr lang="fr-FR" dirty="0"/>
          </a:p>
        </p:txBody>
      </p:sp>
    </p:spTree>
    <p:extLst>
      <p:ext uri="{BB962C8B-B14F-4D97-AF65-F5344CB8AC3E}">
        <p14:creationId xmlns:p14="http://schemas.microsoft.com/office/powerpoint/2010/main" val="329037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Top Indicateurs </a:t>
            </a:r>
            <a:r>
              <a:rPr lang="fr-FR" b="1" dirty="0" smtClean="0"/>
              <a:t>agile</a:t>
            </a:r>
            <a:endParaRPr lang="fr-FR" dirty="0"/>
          </a:p>
        </p:txBody>
      </p:sp>
      <p:sp>
        <p:nvSpPr>
          <p:cNvPr id="3" name="Espace réservé du contenu 2"/>
          <p:cNvSpPr>
            <a:spLocks noGrp="1"/>
          </p:cNvSpPr>
          <p:nvPr>
            <p:ph idx="1"/>
          </p:nvPr>
        </p:nvSpPr>
        <p:spPr>
          <a:xfrm>
            <a:off x="838200" y="1755883"/>
            <a:ext cx="8840492" cy="4351338"/>
          </a:xfrm>
        </p:spPr>
        <p:txBody>
          <a:bodyPr/>
          <a:lstStyle/>
          <a:p>
            <a:pPr algn="just"/>
            <a:r>
              <a:rPr lang="fr-FR" b="1" dirty="0"/>
              <a:t>Satisfaction Client</a:t>
            </a:r>
            <a:r>
              <a:rPr lang="fr-FR" dirty="0"/>
              <a:t>: Ravir le Client est le premier enjeu de l’agilité. Mesurer à chaque sprint la satisfaction du client est un Must. Net </a:t>
            </a:r>
            <a:r>
              <a:rPr lang="fr-FR" dirty="0" err="1"/>
              <a:t>Promoter</a:t>
            </a:r>
            <a:r>
              <a:rPr lang="fr-FR" dirty="0"/>
              <a:t> Score ou simple </a:t>
            </a:r>
            <a:r>
              <a:rPr lang="fr-FR" dirty="0" err="1"/>
              <a:t>echelle</a:t>
            </a:r>
            <a:r>
              <a:rPr lang="fr-FR" dirty="0"/>
              <a:t> de 1 à 5, à vous de voir… </a:t>
            </a:r>
            <a:r>
              <a:rPr lang="fr-FR" i="1" dirty="0"/>
              <a:t>A chaque </a:t>
            </a:r>
            <a:r>
              <a:rPr lang="fr-FR" i="1" dirty="0" smtClean="0"/>
              <a:t>sprint</a:t>
            </a:r>
          </a:p>
        </p:txBody>
      </p:sp>
      <p:pic>
        <p:nvPicPr>
          <p:cNvPr id="5122" name="Picture 2" descr="Net Promoter Sc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974" y="2722540"/>
            <a:ext cx="7215176" cy="218469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263374" y="5398052"/>
            <a:ext cx="4164089" cy="369332"/>
          </a:xfrm>
          <a:prstGeom prst="rect">
            <a:avLst/>
          </a:prstGeom>
          <a:noFill/>
        </p:spPr>
        <p:txBody>
          <a:bodyPr wrap="none" rtlCol="0">
            <a:spAutoFit/>
          </a:bodyPr>
          <a:lstStyle/>
          <a:p>
            <a:r>
              <a:rPr lang="fr-FR" dirty="0" smtClean="0"/>
              <a:t>-100 &lt; NPS &lt; 100, favorable s’il est positif !</a:t>
            </a:r>
            <a:endParaRPr lang="fr-FR" dirty="0"/>
          </a:p>
        </p:txBody>
      </p:sp>
    </p:spTree>
    <p:extLst>
      <p:ext uri="{BB962C8B-B14F-4D97-AF65-F5344CB8AC3E}">
        <p14:creationId xmlns:p14="http://schemas.microsoft.com/office/powerpoint/2010/main" val="142169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Top Indicateurs </a:t>
            </a:r>
            <a:r>
              <a:rPr lang="fr-FR" b="1" dirty="0" smtClean="0"/>
              <a:t>agile</a:t>
            </a:r>
            <a:endParaRPr lang="fr-FR" dirty="0"/>
          </a:p>
        </p:txBody>
      </p:sp>
      <p:sp>
        <p:nvSpPr>
          <p:cNvPr id="3" name="Espace réservé du contenu 2"/>
          <p:cNvSpPr>
            <a:spLocks noGrp="1"/>
          </p:cNvSpPr>
          <p:nvPr>
            <p:ph idx="1"/>
          </p:nvPr>
        </p:nvSpPr>
        <p:spPr>
          <a:xfrm>
            <a:off x="838200" y="1825625"/>
            <a:ext cx="5423115" cy="4351338"/>
          </a:xfrm>
        </p:spPr>
        <p:txBody>
          <a:bodyPr/>
          <a:lstStyle/>
          <a:p>
            <a:pPr algn="just"/>
            <a:r>
              <a:rPr lang="fr-FR" b="1" dirty="0" smtClean="0"/>
              <a:t>Satisfaction </a:t>
            </a:r>
            <a:r>
              <a:rPr lang="fr-FR" b="1" dirty="0"/>
              <a:t>des Equipes:</a:t>
            </a:r>
            <a:r>
              <a:rPr lang="fr-FR" dirty="0"/>
              <a:t> Second enjeu majeur de l’agilité qui prend de plus en plus de place dans les transformations d’entreprise. La</a:t>
            </a:r>
            <a:r>
              <a:rPr lang="fr-FR" b="1" dirty="0">
                <a:hlinkClick r:id="rId2"/>
              </a:rPr>
              <a:t> satisfaction des employés</a:t>
            </a:r>
            <a:r>
              <a:rPr lang="fr-FR" dirty="0"/>
              <a:t>… de ceux qui font… car des employés heureux et satisfaits ce seront des clients satisfaits. </a:t>
            </a:r>
            <a:r>
              <a:rPr lang="fr-FR" i="1" dirty="0"/>
              <a:t>A chaque sprint</a:t>
            </a:r>
            <a:endParaRPr lang="fr-FR" dirty="0"/>
          </a:p>
        </p:txBody>
      </p:sp>
      <p:pic>
        <p:nvPicPr>
          <p:cNvPr id="1026" name="Picture 2" descr="http://www.qualitystreet.fr/wp-content/uploads/2010/06/mesure-satisafction-equi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187" y="1680389"/>
            <a:ext cx="3595206" cy="464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37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a:hlinkClick r:id="rId2"/>
              </a:rPr>
              <a:t>Vélocité</a:t>
            </a:r>
            <a:r>
              <a:rPr lang="fr-FR" b="1" dirty="0"/>
              <a:t>:</a:t>
            </a:r>
            <a:r>
              <a:rPr lang="fr-FR" dirty="0"/>
              <a:t> la mesure du nombre total de points d’EFFORT des User Stories terminées dans un sprint donné. La vélocité est utile  </a:t>
            </a:r>
            <a:r>
              <a:rPr lang="fr-FR" b="1" dirty="0"/>
              <a:t>à court terme</a:t>
            </a:r>
            <a:r>
              <a:rPr lang="fr-FR" dirty="0"/>
              <a:t> : pour déterminer le nombre de points, et donc de user Stories à embarquer sur le sprint suivant et </a:t>
            </a:r>
            <a:r>
              <a:rPr lang="fr-FR" b="1" dirty="0"/>
              <a:t>à moyen terme</a:t>
            </a:r>
            <a:r>
              <a:rPr lang="fr-FR" dirty="0"/>
              <a:t> : pour déterminer la tenue des délais, et mieux  maîtriser leur gestion, sur un MVP (Minimum Viable Produit), une Release, un Produit. </a:t>
            </a:r>
            <a:r>
              <a:rPr lang="fr-FR" i="1" dirty="0"/>
              <a:t>A chaque sprint (avec l’historique)</a:t>
            </a:r>
            <a:endParaRPr lang="fr-FR" dirty="0"/>
          </a:p>
        </p:txBody>
      </p:sp>
      <p:pic>
        <p:nvPicPr>
          <p:cNvPr id="2050" name="Picture 2" descr="http://www.qualitystreet.fr/wp-content/uploads/2016/10/Velocite-stabilis%C3%A9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508" y="3427896"/>
            <a:ext cx="4997154" cy="3027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3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err="1"/>
              <a:t>Burnup</a:t>
            </a:r>
            <a:r>
              <a:rPr lang="fr-FR" dirty="0"/>
              <a:t> (de vélocité dans le temps). L’un des indicateurs les plus pertinents puisque il permet de mesurer l’avancement de votre équipe et d’envisager des dates d’atterrissage pour les livraisons des bouts de produit. </a:t>
            </a:r>
            <a:r>
              <a:rPr lang="fr-FR" i="1" dirty="0"/>
              <a:t>A chaque sprint</a:t>
            </a:r>
            <a:endParaRPr lang="fr-FR" dirty="0"/>
          </a:p>
        </p:txBody>
      </p:sp>
      <p:pic>
        <p:nvPicPr>
          <p:cNvPr id="3074" name="Picture 2" descr="http://www.qualitystreet.fr/wp-content/uploads/2016/10/Burnup-avec-Expression-de-la-velocit%C3%A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966" y="2773124"/>
            <a:ext cx="5585633" cy="340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7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a:t>Prédictibilité</a:t>
            </a:r>
            <a:r>
              <a:rPr lang="fr-FR" dirty="0"/>
              <a:t> (dans le sprint): Mesure qui permet d’appréhender la précision de l’estimation dans un sprint (Nombre de points réalisés sur le nombre de points prévus initialement). Dans l’exemple qui suit 10/12 = 83 % </a:t>
            </a:r>
            <a:r>
              <a:rPr lang="fr-FR" i="1" dirty="0"/>
              <a:t>A chaque sprint</a:t>
            </a:r>
            <a:endParaRPr lang="fr-FR" dirty="0"/>
          </a:p>
        </p:txBody>
      </p:sp>
      <p:pic>
        <p:nvPicPr>
          <p:cNvPr id="4098" name="Picture 2" descr="http://www.qualitystreet.fr/wp-content/uploads/2016/04/Poster-Liste-des-Stor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207" y="2940346"/>
            <a:ext cx="3816605" cy="318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7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fontAlgn="base"/>
            <a:r>
              <a:rPr lang="fr-FR" b="1" dirty="0"/>
              <a:t> Indice de prédictibilité</a:t>
            </a:r>
            <a:r>
              <a:rPr lang="fr-FR" dirty="0"/>
              <a:t> dans le temps: La visualisation de la même mesure, cette fois dans le temps. </a:t>
            </a:r>
            <a:r>
              <a:rPr lang="fr-FR" i="1" dirty="0"/>
              <a:t>A chaque sprint</a:t>
            </a:r>
            <a:endParaRPr lang="fr-FR" dirty="0"/>
          </a:p>
          <a:p>
            <a:pPr fontAlgn="base"/>
            <a:r>
              <a:rPr lang="fr-FR" b="1" dirty="0" smtClean="0"/>
              <a:t>Nombre </a:t>
            </a:r>
            <a:r>
              <a:rPr lang="fr-FR" b="1" dirty="0"/>
              <a:t>de Stories livrées</a:t>
            </a:r>
            <a:r>
              <a:rPr lang="fr-FR" dirty="0"/>
              <a:t>: La mesure du nombre total de User Stories terminées dans un sprint donné. </a:t>
            </a:r>
            <a:r>
              <a:rPr lang="fr-FR" i="1" dirty="0"/>
              <a:t>A chaque sprint</a:t>
            </a:r>
            <a:endParaRPr lang="fr-FR" dirty="0"/>
          </a:p>
          <a:p>
            <a:pPr fontAlgn="base"/>
            <a:r>
              <a:rPr lang="fr-FR" b="1" dirty="0" err="1" smtClean="0"/>
              <a:t>Burnup</a:t>
            </a:r>
            <a:r>
              <a:rPr lang="fr-FR" dirty="0"/>
              <a:t> (Nombre de stories): L’équivalent du </a:t>
            </a:r>
            <a:r>
              <a:rPr lang="fr-FR" dirty="0" err="1"/>
              <a:t>Burnup</a:t>
            </a:r>
            <a:r>
              <a:rPr lang="fr-FR" dirty="0"/>
              <a:t> mais sur le nombre de stories. Je trouve qu’il est assez parlant au final. </a:t>
            </a:r>
            <a:r>
              <a:rPr lang="fr-FR" i="1" dirty="0"/>
              <a:t>A chaque sprint</a:t>
            </a:r>
            <a:endParaRPr lang="fr-FR" dirty="0"/>
          </a:p>
          <a:p>
            <a:pPr fontAlgn="base"/>
            <a:r>
              <a:rPr lang="fr-FR" b="1" dirty="0" smtClean="0"/>
              <a:t>Fiabilité</a:t>
            </a:r>
            <a:r>
              <a:rPr lang="fr-FR" dirty="0"/>
              <a:t> : La mesure du nombre d’anomalies découvertes en Production (ou à défaut dans un environnement de qualification), dans tous les cas </a:t>
            </a:r>
            <a:r>
              <a:rPr lang="fr-FR" dirty="0" err="1"/>
              <a:t>aprés</a:t>
            </a:r>
            <a:r>
              <a:rPr lang="fr-FR" dirty="0"/>
              <a:t> que celles-ci aient été validées et considérées comme terminées à la fin du sprint. </a:t>
            </a:r>
            <a:r>
              <a:rPr lang="fr-FR" i="1" dirty="0"/>
              <a:t>A chaque sprint</a:t>
            </a:r>
            <a:endParaRPr lang="fr-FR" dirty="0"/>
          </a:p>
          <a:p>
            <a:endParaRPr lang="fr-FR" dirty="0"/>
          </a:p>
        </p:txBody>
      </p:sp>
    </p:spTree>
    <p:extLst>
      <p:ext uri="{BB962C8B-B14F-4D97-AF65-F5344CB8AC3E}">
        <p14:creationId xmlns:p14="http://schemas.microsoft.com/office/powerpoint/2010/main" val="281368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fontAlgn="base"/>
            <a:r>
              <a:rPr lang="fr-FR" b="1" dirty="0"/>
              <a:t>Qualité</a:t>
            </a:r>
            <a:r>
              <a:rPr lang="fr-FR" dirty="0"/>
              <a:t>: Une mesure liée à l’indicateur précédent; il s’agit de la mesure du temps passé par l’équipe sur de la correction d’anomalies découvertes a posteriori. Pourcentage versus le reste de l’activité et le développement par exemple de nouvelles fonctionnalités. </a:t>
            </a:r>
            <a:r>
              <a:rPr lang="fr-FR" i="1" dirty="0"/>
              <a:t>A chaque sprint</a:t>
            </a:r>
            <a:endParaRPr lang="fr-FR" dirty="0"/>
          </a:p>
          <a:p>
            <a:pPr fontAlgn="base"/>
            <a:r>
              <a:rPr lang="fr-FR" b="1" dirty="0" smtClean="0"/>
              <a:t>Lead </a:t>
            </a:r>
            <a:r>
              <a:rPr lang="fr-FR" b="1" dirty="0"/>
              <a:t>Time</a:t>
            </a:r>
            <a:r>
              <a:rPr lang="fr-FR" dirty="0"/>
              <a:t>: La mesure du temps entre l’émission d’un besoin et sa livraison dans les mains de l’utilisateur (« </a:t>
            </a:r>
            <a:r>
              <a:rPr lang="fr-FR" i="1" dirty="0" err="1"/>
              <a:t>From</a:t>
            </a:r>
            <a:r>
              <a:rPr lang="fr-FR" i="1" dirty="0"/>
              <a:t> Concept To Cash »</a:t>
            </a:r>
            <a:r>
              <a:rPr lang="fr-FR" dirty="0"/>
              <a:t>). La réduction du Lead Time est un autre enjeu fort des programmes de transformation agile.</a:t>
            </a:r>
          </a:p>
          <a:p>
            <a:pPr fontAlgn="base"/>
            <a:r>
              <a:rPr lang="fr-FR" b="1" dirty="0" smtClean="0"/>
              <a:t>Business </a:t>
            </a:r>
            <a:r>
              <a:rPr lang="fr-FR" b="1" dirty="0"/>
              <a:t>Value.</a:t>
            </a:r>
            <a:r>
              <a:rPr lang="fr-FR" dirty="0"/>
              <a:t>.. Oui , si vous êtes en mesure de le faire! </a:t>
            </a:r>
            <a:r>
              <a:rPr lang="fr-FR" b="1" dirty="0"/>
              <a:t> Livrer de la valeur au plus tôt</a:t>
            </a:r>
            <a:r>
              <a:rPr lang="fr-FR" dirty="0"/>
              <a:t> est l’intention forte du mouvement agile. Difficile pourtant d’associer une valeur business à une User Story dont la granularité est assez fine. Disposer de cette mesure à chaque sprint n’est donc pas toujours possible. La mesurer plutôt sur des temps distincts et surtout à un niveau Macro est davantage jouable (d’ailleurs, les rares fois où j’ai pu le faire, cette mesure s’effectuait au niveau </a:t>
            </a:r>
            <a:r>
              <a:rPr lang="fr-FR" dirty="0" err="1"/>
              <a:t>Feature</a:t>
            </a:r>
            <a:r>
              <a:rPr lang="fr-FR" dirty="0"/>
              <a:t> ou </a:t>
            </a:r>
            <a:r>
              <a:rPr lang="fr-FR" dirty="0" err="1"/>
              <a:t>Théme</a:t>
            </a:r>
            <a:r>
              <a:rPr lang="fr-FR" dirty="0"/>
              <a:t> fonctionnel)…</a:t>
            </a:r>
          </a:p>
          <a:p>
            <a:endParaRPr lang="fr-FR" dirty="0"/>
          </a:p>
        </p:txBody>
      </p:sp>
    </p:spTree>
    <p:extLst>
      <p:ext uri="{BB962C8B-B14F-4D97-AF65-F5344CB8AC3E}">
        <p14:creationId xmlns:p14="http://schemas.microsoft.com/office/powerpoint/2010/main" val="3083060327"/>
      </p:ext>
    </p:extLst>
  </p:cSld>
  <p:clrMapOvr>
    <a:masterClrMapping/>
  </p:clrMapOvr>
</p:sld>
</file>

<file path=ppt/theme/theme1.xml><?xml version="1.0" encoding="utf-8"?>
<a:theme xmlns:a="http://schemas.openxmlformats.org/drawingml/2006/main" name="Thème polytechniq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polytechnique" id="{D6FBECC5-AC27-4519-9E06-597D3009B7B0}" vid="{8E48B15F-0EBF-42B2-B228-3A31A7F351A3}"/>
    </a:ext>
  </a:extLst>
</a:theme>
</file>

<file path=docProps/app.xml><?xml version="1.0" encoding="utf-8"?>
<Properties xmlns="http://schemas.openxmlformats.org/officeDocument/2006/extended-properties" xmlns:vt="http://schemas.openxmlformats.org/officeDocument/2006/docPropsVTypes">
  <Template>Thème polytechnique</Template>
  <TotalTime>21</TotalTime>
  <Words>404</Words>
  <Application>Microsoft Office PowerPoint</Application>
  <PresentationFormat>Grand écran</PresentationFormat>
  <Paragraphs>67</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Calibri Light</vt:lpstr>
      <vt:lpstr>Thème polytechnique</vt:lpstr>
      <vt:lpstr>Présentation PowerPoint</vt:lpstr>
      <vt:lpstr>Indicateurs KPI</vt:lpstr>
      <vt:lpstr>Top Indicateurs agile</vt:lpstr>
      <vt:lpstr>Top Indicateurs agile</vt:lpstr>
      <vt:lpstr>Présentation PowerPoint</vt:lpstr>
      <vt:lpstr>Présentation PowerPoint</vt:lpstr>
      <vt:lpstr>Présentation PowerPoint</vt:lpstr>
      <vt:lpstr>Présentation PowerPoint</vt:lpstr>
      <vt:lpstr>Présentation PowerPoint</vt:lpstr>
      <vt:lpstr>Scrum de Scrum : la synchro multi équipes</vt:lpstr>
      <vt:lpstr>Présentation PowerPoint</vt:lpstr>
      <vt:lpstr>Présentation PowerPoint</vt:lpstr>
      <vt:lpstr>Qu’est ce que le PI Planning SAFe ?</vt:lpstr>
      <vt:lpstr>Présentation PowerPoint</vt:lpstr>
      <vt:lpstr>Les objectifs du PI planning SAFe</vt:lpstr>
      <vt:lpstr>Présentation PowerPoint</vt:lpstr>
      <vt:lpstr>Présentation PowerPoint</vt:lpstr>
      <vt:lpstr>Comment faire le PI Planning ?</vt:lpstr>
      <vt:lpstr>Présentation PowerPoint</vt:lpstr>
      <vt:lpstr>Présentation PowerPoint</vt:lpstr>
      <vt:lpstr>Les petits + du PI Planning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cp:revision>
  <dcterms:created xsi:type="dcterms:W3CDTF">2022-11-09T01:00:39Z</dcterms:created>
  <dcterms:modified xsi:type="dcterms:W3CDTF">2022-11-09T01:22:13Z</dcterms:modified>
</cp:coreProperties>
</file>