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7" r:id="rId5"/>
    <p:sldId id="263" r:id="rId6"/>
    <p:sldId id="278" r:id="rId7"/>
    <p:sldId id="279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0" autoAdjust="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24-Mar-22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green grass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/>
          <a:lstStyle/>
          <a:p>
            <a:r>
              <a:rPr lang="en-US" noProof="0" dirty="0"/>
              <a:t>PROJECT 2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8"/>
            <a:ext cx="12192000" cy="2809717"/>
          </a:xfrm>
        </p:spPr>
        <p:txBody>
          <a:bodyPr/>
          <a:lstStyle/>
          <a:p>
            <a:r>
              <a:rPr lang="en-US" dirty="0"/>
              <a:t>TEAM MEMBER: </a:t>
            </a:r>
          </a:p>
          <a:p>
            <a:r>
              <a:rPr lang="en-AU" sz="1800" b="0" i="0" u="none" strike="noStrike" dirty="0">
                <a:effectLst/>
                <a:latin typeface="PT Serif" panose="020A0603040505020204" pitchFamily="18" charset="0"/>
              </a:rPr>
              <a:t>Hayley W (HW)</a:t>
            </a:r>
          </a:p>
          <a:p>
            <a:r>
              <a:rPr lang="en-AU" sz="1800" b="0" i="0" u="none" strike="noStrike" dirty="0" err="1">
                <a:effectLst/>
                <a:latin typeface="PT Serif" panose="020A0603040505020204" pitchFamily="18" charset="0"/>
              </a:rPr>
              <a:t>Tuflikha</a:t>
            </a:r>
            <a:r>
              <a:rPr lang="en-AU" sz="1800" b="0" i="0" u="none" strike="noStrike" dirty="0">
                <a:effectLst/>
                <a:latin typeface="PT Serif" panose="020A0603040505020204" pitchFamily="18" charset="0"/>
              </a:rPr>
              <a:t> P (TP) </a:t>
            </a:r>
            <a:endParaRPr lang="en-AU" sz="1800" dirty="0">
              <a:latin typeface="PT Serif" panose="020A0603040505020204" pitchFamily="18" charset="0"/>
            </a:endParaRPr>
          </a:p>
          <a:p>
            <a:r>
              <a:rPr lang="en-AU" sz="1800" b="0" i="0" u="none" strike="noStrike" dirty="0">
                <a:effectLst/>
                <a:latin typeface="PT Serif" panose="020A0603040505020204" pitchFamily="18" charset="0"/>
              </a:rPr>
              <a:t>Hatim M (HM) </a:t>
            </a:r>
          </a:p>
          <a:p>
            <a:r>
              <a:rPr lang="en-AU" sz="1800" b="0" i="0" u="none" strike="noStrike" dirty="0">
                <a:effectLst/>
                <a:latin typeface="PT Serif" panose="020A0603040505020204" pitchFamily="18" charset="0"/>
              </a:rPr>
              <a:t>John N (JN) </a:t>
            </a:r>
            <a:endParaRPr lang="en-US" sz="1800" b="0" i="0" u="none" strike="noStrike" dirty="0">
              <a:effectLst/>
              <a:latin typeface="PT Serif" panose="020A0603040505020204" pitchFamily="18" charset="0"/>
            </a:endParaRPr>
          </a:p>
          <a:p>
            <a:r>
              <a:rPr lang="en-US" dirty="0"/>
              <a:t>​​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Old Standard TT"/>
              </a:rPr>
              <a:t>Monash University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Old Standard TT"/>
              </a:rPr>
              <a:t>Data Analytics Bootcamp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79211"/>
            <a:ext cx="1871663" cy="641350"/>
          </a:xfrm>
        </p:spPr>
        <p:txBody>
          <a:bodyPr/>
          <a:lstStyle/>
          <a:p>
            <a:pPr rtl="0">
              <a:spcBef>
                <a:spcPts val="2000"/>
              </a:spcBef>
              <a:spcAft>
                <a:spcPts val="0"/>
              </a:spcAft>
            </a:pPr>
            <a:r>
              <a:rPr lang="en-AU" sz="1800" b="1" i="0" u="none" strike="noStrike" dirty="0">
                <a:solidFill>
                  <a:srgbClr val="000000"/>
                </a:solidFill>
                <a:effectLst/>
                <a:latin typeface="Old Standard TT"/>
              </a:rPr>
              <a:t>OUR Project</a:t>
            </a:r>
            <a:endParaRPr lang="en-AU" b="1" dirty="0">
              <a:effectLst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662" y="2866768"/>
            <a:ext cx="3433138" cy="1370672"/>
          </a:xfrm>
        </p:spPr>
        <p:txBody>
          <a:bodyPr/>
          <a:lstStyle/>
          <a:p>
            <a:r>
              <a:rPr lang="en-US" dirty="0"/>
              <a:t>We have chosen to present the historical housing market prices in Australia. We will present the analysis through an interactive </a:t>
            </a:r>
            <a:r>
              <a:rPr lang="en-US" dirty="0" err="1"/>
              <a:t>Plotly</a:t>
            </a:r>
            <a:r>
              <a:rPr lang="en-US" dirty="0"/>
              <a:t> line chart and display a map of the state location through leaflet.js.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1189" y="605937"/>
            <a:ext cx="3433138" cy="42639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Old Standard TT"/>
                <a:ea typeface="+mj-ea"/>
                <a:cs typeface="+mj-cs"/>
              </a:rPr>
              <a:t>Data sources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2313" y="1232025"/>
            <a:ext cx="3433138" cy="1370672"/>
          </a:xfrm>
        </p:spPr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b="1" dirty="0"/>
              <a:t>Australian Property Price Index</a:t>
            </a:r>
          </a:p>
          <a:p>
            <a:pPr marL="457200"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Table 1. Residential property price index, index numbers and percentage changes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Table 2. Established house price index, index numbers and percentage changes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Table 3. Attached dwellings price index, index numbers and percentage changes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7E6B4C47-420C-4DF7-96CA-10F726BB4529}"/>
              </a:ext>
            </a:extLst>
          </p:cNvPr>
          <p:cNvSpPr txBox="1">
            <a:spLocks/>
          </p:cNvSpPr>
          <p:nvPr/>
        </p:nvSpPr>
        <p:spPr>
          <a:xfrm>
            <a:off x="7626452" y="1442576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Table 4 and 5. Median price (unstratified) and number of transfers (capital city and rest of state)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dirty="0"/>
              <a:t>Table 6. Value of residential dwellings, all series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dirty="0"/>
              <a:t>Table 7. All index numbers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0EA4C-1DC3-4709-9EAF-2698F98DACD2}"/>
              </a:ext>
            </a:extLst>
          </p:cNvPr>
          <p:cNvSpPr txBox="1"/>
          <p:nvPr/>
        </p:nvSpPr>
        <p:spPr>
          <a:xfrm>
            <a:off x="3812313" y="5392906"/>
            <a:ext cx="7684361" cy="1297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fontAlgn="base">
              <a:lnSpc>
                <a:spcPct val="125000"/>
              </a:lnSpc>
            </a:pPr>
            <a:r>
              <a:rPr lang="en-US" sz="1600" b="1" spc="100" dirty="0"/>
              <a:t>Link to source data:</a:t>
            </a:r>
          </a:p>
          <a:p>
            <a:pPr marL="45720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spc="100" dirty="0"/>
              <a:t>https://www.abs.gov.au/statistics/economy/price-indexes-and-inflation/residential-property-price-indexes-eight-capital-cities/latest-release#data-download</a:t>
            </a:r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79211"/>
            <a:ext cx="1871663" cy="641350"/>
          </a:xfrm>
        </p:spPr>
        <p:txBody>
          <a:bodyPr/>
          <a:lstStyle/>
          <a:p>
            <a:pPr rtl="0">
              <a:spcBef>
                <a:spcPts val="2000"/>
              </a:spcBef>
              <a:spcAft>
                <a:spcPts val="0"/>
              </a:spcAft>
            </a:pPr>
            <a:r>
              <a:rPr lang="en-AU" sz="1800" b="1" i="0" u="none" strike="noStrike" dirty="0">
                <a:solidFill>
                  <a:srgbClr val="000000"/>
                </a:solidFill>
                <a:effectLst/>
                <a:latin typeface="Old Standard TT"/>
              </a:rPr>
              <a:t>Tools</a:t>
            </a:r>
            <a:endParaRPr lang="en-AU" b="1" dirty="0">
              <a:effectLst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662" y="2866768"/>
            <a:ext cx="3433138" cy="137067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JavaScript (</a:t>
            </a:r>
            <a:r>
              <a:rPr lang="en-US" dirty="0" err="1"/>
              <a:t>Plotly</a:t>
            </a:r>
            <a:r>
              <a:rPr lang="en-US" dirty="0"/>
              <a:t>, Leaflet)</a:t>
            </a:r>
          </a:p>
          <a:p>
            <a:pPr marL="285750" indent="-285750">
              <a:buFontTx/>
              <a:buChar char="-"/>
            </a:pPr>
            <a:r>
              <a:rPr lang="en-US" dirty="0"/>
              <a:t>Python (Flask)</a:t>
            </a:r>
          </a:p>
          <a:p>
            <a:pPr marL="285750" indent="-285750">
              <a:buFontTx/>
              <a:buChar char="-"/>
            </a:pPr>
            <a:r>
              <a:rPr lang="en-US" dirty="0"/>
              <a:t>HTML</a:t>
            </a:r>
          </a:p>
          <a:p>
            <a:pPr marL="285750" indent="-285750">
              <a:buFontTx/>
              <a:buChar char="-"/>
            </a:pPr>
            <a:r>
              <a:rPr lang="en-US" dirty="0"/>
              <a:t>CSS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1189" y="605937"/>
            <a:ext cx="3433138" cy="42639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Old Standard TT"/>
                <a:ea typeface="+mj-ea"/>
                <a:cs typeface="+mj-cs"/>
              </a:rPr>
              <a:t>ETL Process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2313" y="1232025"/>
            <a:ext cx="7826234" cy="1370672"/>
          </a:xfrm>
        </p:spPr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b="1" dirty="0">
                <a:latin typeface="+mj-lt"/>
              </a:rPr>
              <a:t>Data Preparation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100" dirty="0"/>
              <a:t>Data was gathered from the ABS. Simple formatting of headers and removal of unneeded rows was done to allow the for easier consumption of the data.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b="1" dirty="0"/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19D604F1-F9D7-484B-96F4-3369C91A1C08}"/>
              </a:ext>
            </a:extLst>
          </p:cNvPr>
          <p:cNvSpPr txBox="1">
            <a:spLocks/>
          </p:cNvSpPr>
          <p:nvPr/>
        </p:nvSpPr>
        <p:spPr>
          <a:xfrm>
            <a:off x="3741376" y="2620561"/>
            <a:ext cx="7826234" cy="137067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b="1" dirty="0">
                <a:latin typeface="+mj-lt"/>
              </a:rPr>
              <a:t>Flask</a:t>
            </a:r>
          </a:p>
          <a:p>
            <a:pPr>
              <a:spcBef>
                <a:spcPts val="1000"/>
              </a:spcBef>
            </a:pPr>
            <a:r>
              <a:rPr lang="en-AU" sz="1200" dirty="0"/>
              <a:t>We used flask to allow the webpage to dynamically update the data live on the same page as directed by the user’s choice of the dropdown.</a:t>
            </a:r>
            <a:endParaRPr lang="en-US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AAE29B2D-A557-4760-89B7-EE27D4C04B09}"/>
              </a:ext>
            </a:extLst>
          </p:cNvPr>
          <p:cNvSpPr txBox="1">
            <a:spLocks/>
          </p:cNvSpPr>
          <p:nvPr/>
        </p:nvSpPr>
        <p:spPr>
          <a:xfrm>
            <a:off x="3812313" y="3990880"/>
            <a:ext cx="7826234" cy="137067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b="1" dirty="0">
                <a:latin typeface="+mj-lt"/>
              </a:rPr>
              <a:t>Webpage presentation</a:t>
            </a:r>
            <a:endParaRPr lang="en-US" dirty="0"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n-US" sz="1200" dirty="0"/>
              <a:t>The Webpage has a dropdown menu which allows the user to choose one of the states in Australia. When a state is chosen the visuals update to the chosen drop down menu. We utilized </a:t>
            </a:r>
            <a:r>
              <a:rPr lang="en-US" sz="1200" dirty="0" err="1"/>
              <a:t>Plotly</a:t>
            </a:r>
            <a:r>
              <a:rPr lang="en-US" sz="1200" dirty="0"/>
              <a:t> to present the historical data of the chosen state. We also added a leaflet map to visually show the geographical location of the chosen state. 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8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79211"/>
            <a:ext cx="1871663" cy="641350"/>
          </a:xfrm>
        </p:spPr>
        <p:txBody>
          <a:bodyPr/>
          <a:lstStyle/>
          <a:p>
            <a:pPr rtl="0">
              <a:spcBef>
                <a:spcPts val="2000"/>
              </a:spcBef>
              <a:spcAft>
                <a:spcPts val="0"/>
              </a:spcAft>
            </a:pPr>
            <a:r>
              <a:rPr lang="en-AU" sz="1800" b="1" i="0" u="none" strike="noStrike" dirty="0">
                <a:solidFill>
                  <a:srgbClr val="000000"/>
                </a:solidFill>
                <a:effectLst/>
                <a:latin typeface="Old Standard TT"/>
              </a:rPr>
              <a:t>Tools</a:t>
            </a:r>
            <a:endParaRPr lang="en-AU" b="1" dirty="0">
              <a:effectLst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662" y="2866768"/>
            <a:ext cx="3433138" cy="137067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JavaScript (</a:t>
            </a:r>
            <a:r>
              <a:rPr lang="en-US" dirty="0" err="1"/>
              <a:t>Plotly</a:t>
            </a:r>
            <a:r>
              <a:rPr lang="en-US" dirty="0"/>
              <a:t>, Leaflet)</a:t>
            </a:r>
          </a:p>
          <a:p>
            <a:pPr marL="285750" indent="-285750">
              <a:buFontTx/>
              <a:buChar char="-"/>
            </a:pPr>
            <a:r>
              <a:rPr lang="en-US" dirty="0"/>
              <a:t>Python (Flask)</a:t>
            </a:r>
          </a:p>
          <a:p>
            <a:pPr marL="285750" indent="-285750">
              <a:buFontTx/>
              <a:buChar char="-"/>
            </a:pPr>
            <a:r>
              <a:rPr lang="en-US" dirty="0"/>
              <a:t>HTML</a:t>
            </a:r>
          </a:p>
          <a:p>
            <a:pPr marL="285750" indent="-285750">
              <a:buFontTx/>
              <a:buChar char="-"/>
            </a:pPr>
            <a:r>
              <a:rPr lang="en-US" dirty="0"/>
              <a:t>CSS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1189" y="605937"/>
            <a:ext cx="3433138" cy="42639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Old Standard TT"/>
                <a:ea typeface="+mj-ea"/>
                <a:cs typeface="+mj-cs"/>
              </a:rPr>
              <a:t>ETL Process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1F484C5-3EB9-4664-93EB-E81179E95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2313" y="1232025"/>
            <a:ext cx="7826234" cy="1370672"/>
          </a:xfrm>
        </p:spPr>
        <p:txBody>
          <a:bodyPr/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b="1" dirty="0">
                <a:latin typeface="+mj-lt"/>
              </a:rPr>
              <a:t>Data Preparation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100" dirty="0"/>
              <a:t>Data was gathered from the ABS. Simple formatting of headers and removal of unneeded rows was done to allow the for easier consumption of the data.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b="1" dirty="0"/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5" name="Slide Number Placeholder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19D604F1-F9D7-484B-96F4-3369C91A1C08}"/>
              </a:ext>
            </a:extLst>
          </p:cNvPr>
          <p:cNvSpPr txBox="1">
            <a:spLocks/>
          </p:cNvSpPr>
          <p:nvPr/>
        </p:nvSpPr>
        <p:spPr>
          <a:xfrm>
            <a:off x="3741376" y="2620561"/>
            <a:ext cx="7826234" cy="137067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b="1" dirty="0">
                <a:latin typeface="+mj-lt"/>
              </a:rPr>
              <a:t>Flask</a:t>
            </a:r>
          </a:p>
          <a:p>
            <a:pPr>
              <a:spcBef>
                <a:spcPts val="1000"/>
              </a:spcBef>
            </a:pPr>
            <a:r>
              <a:rPr lang="en-AU" sz="1200" dirty="0"/>
              <a:t>We used flask to allow the webpage to dynamically update the data live on the same page as directed by the user’s choice of the dropdown.</a:t>
            </a:r>
            <a:endParaRPr lang="en-US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AAE29B2D-A557-4760-89B7-EE27D4C04B09}"/>
              </a:ext>
            </a:extLst>
          </p:cNvPr>
          <p:cNvSpPr txBox="1">
            <a:spLocks/>
          </p:cNvSpPr>
          <p:nvPr/>
        </p:nvSpPr>
        <p:spPr>
          <a:xfrm>
            <a:off x="3812313" y="3990880"/>
            <a:ext cx="7826234" cy="137067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b="1" dirty="0">
                <a:latin typeface="+mj-lt"/>
              </a:rPr>
              <a:t>Webpage presentation</a:t>
            </a:r>
            <a:endParaRPr lang="en-US" dirty="0"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n-US" sz="1200" dirty="0"/>
              <a:t>The Webpage has a dropdown menu which allows the user to choose one of the states in Australia. When a state is chosen the visuals update to the chosen drop down menu. We utilized </a:t>
            </a:r>
            <a:r>
              <a:rPr lang="en-US" sz="1200" dirty="0" err="1"/>
              <a:t>Plotly</a:t>
            </a:r>
            <a:r>
              <a:rPr lang="en-US" sz="1200" dirty="0"/>
              <a:t> to present the historical data of the chosen state. We also added a leaflet map to visually show the geographical location of the chosen state. 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3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04805" y="3959761"/>
            <a:ext cx="2879477" cy="1790164"/>
          </a:xfrm>
        </p:spPr>
        <p:txBody>
          <a:bodyPr/>
          <a:lstStyle/>
          <a:p>
            <a:r>
              <a:rPr lang="pt-BR" dirty="0"/>
              <a:t>Q&amp;A</a:t>
            </a:r>
            <a:endParaRPr lang="en-US" dirty="0"/>
          </a:p>
        </p:txBody>
      </p:sp>
      <p:pic>
        <p:nvPicPr>
          <p:cNvPr id="18" name="Picture Placeholder 15" descr="A picture of a field of grass sprouting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Pitch Deck_TM16411175_Win32_JC_SL_v3" id="{8B4DAF89-59FE-4064-AB7A-372A9529B50F}" vid="{3DF83A45-BE94-4B01-94A1-C38A7DA6C9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{CE1A44B0-1548-4FED-AF1B-BF6CADC2A1F2}tf16411175_win32</Template>
  <TotalTime>42</TotalTime>
  <Words>467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Old Standard TT</vt:lpstr>
      <vt:lpstr>PT Serif</vt:lpstr>
      <vt:lpstr>Tenorite </vt:lpstr>
      <vt:lpstr>Tenorite Bold</vt:lpstr>
      <vt:lpstr>Office Theme</vt:lpstr>
      <vt:lpstr>PROJECT 2</vt:lpstr>
      <vt:lpstr>OUR Project</vt:lpstr>
      <vt:lpstr>Tools</vt:lpstr>
      <vt:lpstr>Tools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 Putri</dc:creator>
  <cp:lastModifiedBy>Johnathan Nasiakos</cp:lastModifiedBy>
  <cp:revision>6</cp:revision>
  <dcterms:created xsi:type="dcterms:W3CDTF">2022-03-22T09:48:32Z</dcterms:created>
  <dcterms:modified xsi:type="dcterms:W3CDTF">2022-03-24T08:02:09Z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