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F80894-D625-4CFF-93A7-F891380E37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F3813E-1163-4C30-A62D-ACCA09179E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0A325-6587-4D84-AAB6-14346517A1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471E0D-6297-4A20-A23F-8016F8C84B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01CED0-79E4-4A8F-B17E-FC480456E2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462460-4813-457A-90B7-04E41ED49F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8ECDE3-2413-43D6-9079-A3907CCBC3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EFCAF9-4C4D-4CC9-9B35-9AF94B4BEB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5FD4E2-F512-487F-876C-3073837B31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BB8C25-47BA-4335-81A7-4F9FE0231A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00AD59-7435-4444-83CC-E31B978989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CDCB0D-F94F-4677-9078-1E083B3021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6847D8-7689-45B4-AE09-9E02EAF9B1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A162ED-6D3E-437A-8D3F-F80F246D64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5FC428-6DE8-40B0-982A-C6C5251E56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AE119B-6226-4C7F-98ED-F78F92D6F9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6DD711-13F5-4079-B86C-7759082BA0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95AEB5-3094-4C78-AF58-F156B77A0F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4F25C1-CE38-415C-B50F-30A653AA93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956144-F5C3-4737-BC16-58E618E2DF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FBB34B-AEAD-4C0C-BDC0-4ADC9E5583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F26786-364D-4E09-9AFB-7B5D07A12C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B78077-148B-441A-BC2B-FA4408F94A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B37F51-6385-4BE3-8599-689798CCFF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1096920" y="4388760"/>
            <a:ext cx="8980560" cy="1278720"/>
          </a:xfrm>
          <a:custGeom>
            <a:avLst/>
            <a:gdLst/>
            <a:ahLst/>
            <a:rect l="l" t="t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7840" cy="1506960"/>
          </a:xfrm>
          <a:custGeom>
            <a:avLst/>
            <a:gdLst/>
            <a:ahLst/>
            <a:rect l="l" t="t" r="r" b="b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5579640" y="5129640"/>
            <a:ext cx="4317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&lt;フッター&gt;</a:t>
            </a:r>
            <a:endParaRPr b="0" lang="en-US" sz="1400" spc="-1" strike="noStrike">
              <a:latin typeface="游明朝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7379640" y="4589640"/>
            <a:ext cx="2517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26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24A853-CB69-4D4F-B1DC-D3F3DFEAA659}" type="slidenum">
              <a:rPr b="0" lang="en-US" sz="2600" spc="-1" strike="noStrike">
                <a:latin typeface="Arial"/>
              </a:rPr>
              <a:t>&lt;番号&gt;</a:t>
            </a:fld>
            <a:endParaRPr b="0" lang="en-US" sz="2600" spc="-1" strike="noStrike">
              <a:latin typeface="游明朝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7019640" y="4913640"/>
            <a:ext cx="2877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游明朝"/>
              </a:defRPr>
            </a:lvl1pPr>
          </a:lstStyle>
          <a:p>
            <a:r>
              <a:rPr b="0" lang="en-US" sz="1400" spc="-1" strike="noStrike">
                <a:latin typeface="游明朝"/>
              </a:rPr>
              <a:t>&lt;日付/時刻&gt;</a:t>
            </a:r>
            <a:endParaRPr b="0" lang="en-US" sz="1400" spc="-1" strike="noStrike">
              <a:latin typeface="游明朝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游明朝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游明朝"/>
              </a:rPr>
              <a:t>&lt;フッター&gt;</a:t>
            </a:r>
            <a:endParaRPr b="0" lang="en-US" sz="1400" spc="-1" strike="noStrike">
              <a:latin typeface="游明朝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游明朝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4265E8-DE3B-4498-BB52-72092FCBCEB2}" type="slidenum">
              <a:rPr b="0" lang="en-US" sz="1400" spc="-1" strike="noStrike">
                <a:latin typeface="游明朝"/>
              </a:rPr>
              <a:t>&lt;番号&gt;</a:t>
            </a:fld>
            <a:endParaRPr b="0" lang="en-US" sz="1400" spc="-1" strike="noStrike">
              <a:latin typeface="游明朝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游明朝"/>
              </a:defRPr>
            </a:lvl1pPr>
          </a:lstStyle>
          <a:p>
            <a:r>
              <a:rPr b="0" lang="en-US" sz="1400" spc="-1" strike="noStrike">
                <a:latin typeface="游明朝"/>
              </a:rPr>
              <a:t>&lt;日付/時刻&gt;</a:t>
            </a:r>
            <a:endParaRPr b="0" lang="en-US" sz="1400" spc="-1" strike="noStrike">
              <a:latin typeface="游明朝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ja-JP" sz="3600" spc="-1" strike="noStrike">
                <a:latin typeface="游ゴシック"/>
                <a:ea typeface="游ゴシック"/>
              </a:rPr>
              <a:t>サロン予約管理システム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3280" y="1515240"/>
            <a:ext cx="886788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4000" spc="-1" strike="noStrike">
                <a:latin typeface="游ゴシック"/>
                <a:ea typeface="游ゴシック"/>
              </a:rPr>
              <a:t>サロンデスクトップ用管理ツール</a:t>
            </a:r>
            <a:br/>
            <a:r>
              <a:rPr b="0" lang="ja-JP" sz="4000" spc="-1" strike="noStrike">
                <a:latin typeface="游ゴシック"/>
                <a:ea typeface="游ゴシック"/>
              </a:rPr>
              <a:t>要件定義書兼</a:t>
            </a:r>
            <a:r>
              <a:rPr b="0" lang="en-US" sz="4000" spc="-1" strike="noStrike">
                <a:latin typeface="游ゴシック"/>
                <a:ea typeface="游ゴシック"/>
              </a:rPr>
              <a:t>UI</a:t>
            </a:r>
            <a:r>
              <a:rPr b="0" lang="ja-JP" sz="4000" spc="-1" strike="noStrike">
                <a:latin typeface="游ゴシック"/>
                <a:ea typeface="游ゴシック"/>
              </a:rPr>
              <a:t>設計書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23752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4400" spc="-1" strike="noStrike">
                <a:latin typeface="Arial"/>
              </a:rPr>
              <a:t>版数管理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7" name=""/>
          <p:cNvGraphicFramePr/>
          <p:nvPr/>
        </p:nvGraphicFramePr>
        <p:xfrm>
          <a:off x="468360" y="1326600"/>
          <a:ext cx="9071280" cy="683640"/>
        </p:xfrm>
        <a:graphic>
          <a:graphicData uri="http://schemas.openxmlformats.org/drawingml/2006/table">
            <a:tbl>
              <a:tblPr/>
              <a:tblGrid>
                <a:gridCol w="816120"/>
                <a:gridCol w="1248480"/>
                <a:gridCol w="4107240"/>
                <a:gridCol w="1400760"/>
                <a:gridCol w="1499040"/>
              </a:tblGrid>
              <a:tr h="342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版数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日付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修正点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修正者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備考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2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游ゴシック"/>
                        </a:rPr>
                        <a:t>00.01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游ゴシック"/>
                        </a:rPr>
                        <a:t>2022/2/5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初版につき新規作成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峰谷悠介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4B0BA6-1366-4BC9-A36D-4299D73BBBF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12952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4400" spc="-1" strike="noStrike">
                <a:latin typeface="Arial"/>
              </a:rPr>
              <a:t>目次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9" name=""/>
          <p:cNvGraphicFramePr/>
          <p:nvPr/>
        </p:nvGraphicFramePr>
        <p:xfrm>
          <a:off x="504000" y="1326600"/>
          <a:ext cx="9071280" cy="3462840"/>
        </p:xfrm>
        <a:graphic>
          <a:graphicData uri="http://schemas.openxmlformats.org/drawingml/2006/table">
            <a:tbl>
              <a:tblPr/>
              <a:tblGrid>
                <a:gridCol w="1078200"/>
                <a:gridCol w="4969080"/>
                <a:gridCol w="3024360"/>
              </a:tblGrid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ページ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題目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要件定義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画面名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画面遷移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r>
                        <a:rPr b="0" lang="ja-JP" sz="1800" spc="-1" strike="noStrike">
                          <a:latin typeface="Arial"/>
                        </a:rPr>
                        <a:t>～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各画面詳細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646DBD-B6FE-4D2D-8F44-2AF90612FEA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23752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4400" spc="-1" strike="noStrike">
                <a:latin typeface="Arial"/>
              </a:rPr>
              <a:t>要件定義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68720" y="126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ログインには以下のアカウントを使用する。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　</a:t>
            </a:r>
            <a:r>
              <a:rPr b="0" lang="en-US" sz="4000" spc="-1" strike="noStrike">
                <a:latin typeface="游ゴシック"/>
                <a:ea typeface="游ゴシック"/>
              </a:rPr>
              <a:t>LINE</a:t>
            </a:r>
            <a:r>
              <a:rPr b="0" lang="ja-JP" sz="4000" spc="-1" strike="noStrike">
                <a:latin typeface="游ゴシック"/>
                <a:ea typeface="游ゴシック"/>
              </a:rPr>
              <a:t>、</a:t>
            </a:r>
            <a:r>
              <a:rPr b="0" lang="en-US" sz="4000" spc="-1" strike="noStrike">
                <a:latin typeface="游ゴシック"/>
                <a:ea typeface="游ゴシック"/>
              </a:rPr>
              <a:t>Google</a:t>
            </a:r>
            <a:r>
              <a:rPr b="0" lang="ja-JP" sz="4000" spc="-1" strike="noStrike">
                <a:latin typeface="游ゴシック"/>
                <a:ea typeface="游ゴシック"/>
              </a:rPr>
              <a:t>、インスタ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ログインは権限レベルがスタッフ以上に限定する。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ログインの権限レベルが管理者以上に限定して管理者メニューを表示する。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主機能として予約の管理、および予約情報の参照を想定している。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以下の条件で予約枠を設ける。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　大分類：予約グループ（ネイルサロン、婚礼等で別店舗を指定する運用）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　中分類：予約枠（施術内容毎）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　小分類：担当者（スタッフ）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予約の種類を以下に分類する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　即時予約：顧客・およびスタッフから直接予約情報の更新を行う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4000" spc="-1" strike="noStrike">
                <a:latin typeface="游ゴシック"/>
                <a:ea typeface="游ゴシック"/>
              </a:rPr>
              <a:t>　リクエスト予約：顧客から予約申し込みを行い、スタッフによる予約の作成の後に受理・却下を通知する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0ABD6-F777-457E-AE64-3C2688162B9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18352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4400" spc="-1" strike="noStrike">
                <a:latin typeface="Arial"/>
              </a:rPr>
              <a:t>画面名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3" name=""/>
          <p:cNvGraphicFramePr/>
          <p:nvPr/>
        </p:nvGraphicFramePr>
        <p:xfrm>
          <a:off x="504360" y="1326960"/>
          <a:ext cx="9071280" cy="3462840"/>
        </p:xfrm>
        <a:graphic>
          <a:graphicData uri="http://schemas.openxmlformats.org/drawingml/2006/table">
            <a:tbl>
              <a:tblPr/>
              <a:tblGrid>
                <a:gridCol w="1650960"/>
                <a:gridCol w="4396320"/>
                <a:gridCol w="3024360"/>
              </a:tblGrid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画面コード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画面名称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  <a:ea typeface="游ゴシック"/>
                        </a:rPr>
                        <a:t>備考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游ゴシック"/>
                        </a:rPr>
                        <a:t>SON1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ログイン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游ゴシック"/>
                          <a:ea typeface="游ゴシック"/>
                        </a:rPr>
                        <a:t>SON2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メニュー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游ゴシック"/>
                          <a:ea typeface="游ゴシック"/>
                        </a:rPr>
                        <a:t>SON3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受付一覧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游ゴシック"/>
                          <a:ea typeface="游ゴシック"/>
                        </a:rPr>
                        <a:t>SON4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記入欄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游ゴシック"/>
                          <a:ea typeface="游ゴシック"/>
                        </a:rPr>
                        <a:t>SON5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予約管理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游ゴシック"/>
                          <a:ea typeface="游ゴシック"/>
                        </a:rPr>
                        <a:t>SON6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日報管理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管理者権限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游ゴシック"/>
                          <a:ea typeface="游ゴシック"/>
                        </a:rPr>
                        <a:t>SON7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材料管理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管理者権限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游ゴシック"/>
                          <a:ea typeface="游ゴシック"/>
                        </a:rPr>
                        <a:t>SON8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マスタメンテ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游ゴシック"/>
                        </a:rPr>
                        <a:t>管理者権限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4" name=""/>
          <p:cNvSpPr txBox="1"/>
          <p:nvPr/>
        </p:nvSpPr>
        <p:spPr>
          <a:xfrm>
            <a:off x="5220000" y="3420000"/>
            <a:ext cx="1080000" cy="103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ja-JP" sz="1600" spc="-1" strike="noStrike">
                <a:latin typeface="Arial"/>
              </a:rPr>
              <a:t>次期開発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31E49F-1A51-44E3-922B-77AA8D96F19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23752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4400" spc="-1" strike="noStrike">
                <a:latin typeface="Arial"/>
              </a:rPr>
              <a:t>画面遷移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40000" y="144072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5400000" y="14400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受付一覧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2520000" y="14400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7920000" y="14400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記入欄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400000" y="239544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予約管理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040000" y="32400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日報管理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5040000" y="39600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材料管理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5040000" y="46800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マスタメンテ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1980000" y="3060000"/>
            <a:ext cx="5938200" cy="2338200"/>
          </a:xfrm>
          <a:custGeom>
            <a:avLst/>
            <a:gdLst/>
            <a:ahLst/>
            <a:rect l="l" t="t" r="r" b="b"/>
            <a:pathLst>
              <a:path w="16502" h="6502">
                <a:moveTo>
                  <a:pt x="1083" y="0"/>
                </a:moveTo>
                <a:lnTo>
                  <a:pt x="1084" y="0"/>
                </a:lnTo>
                <a:cubicBezTo>
                  <a:pt x="893" y="0"/>
                  <a:pt x="706" y="50"/>
                  <a:pt x="542" y="145"/>
                </a:cubicBezTo>
                <a:cubicBezTo>
                  <a:pt x="377" y="240"/>
                  <a:pt x="240" y="377"/>
                  <a:pt x="145" y="542"/>
                </a:cubicBezTo>
                <a:cubicBezTo>
                  <a:pt x="50" y="706"/>
                  <a:pt x="0" y="893"/>
                  <a:pt x="0" y="1084"/>
                </a:cubicBezTo>
                <a:lnTo>
                  <a:pt x="0" y="5417"/>
                </a:lnTo>
                <a:lnTo>
                  <a:pt x="0" y="5418"/>
                </a:lnTo>
                <a:cubicBezTo>
                  <a:pt x="0" y="5608"/>
                  <a:pt x="50" y="5795"/>
                  <a:pt x="145" y="5959"/>
                </a:cubicBezTo>
                <a:cubicBezTo>
                  <a:pt x="240" y="6124"/>
                  <a:pt x="377" y="6261"/>
                  <a:pt x="542" y="6356"/>
                </a:cubicBezTo>
                <a:cubicBezTo>
                  <a:pt x="706" y="6451"/>
                  <a:pt x="893" y="6501"/>
                  <a:pt x="1084" y="6501"/>
                </a:cubicBezTo>
                <a:lnTo>
                  <a:pt x="15417" y="6500"/>
                </a:lnTo>
                <a:lnTo>
                  <a:pt x="15418" y="6501"/>
                </a:lnTo>
                <a:cubicBezTo>
                  <a:pt x="15608" y="6501"/>
                  <a:pt x="15795" y="6451"/>
                  <a:pt x="15959" y="6356"/>
                </a:cubicBezTo>
                <a:cubicBezTo>
                  <a:pt x="16124" y="6261"/>
                  <a:pt x="16261" y="6124"/>
                  <a:pt x="16356" y="5959"/>
                </a:cubicBezTo>
                <a:cubicBezTo>
                  <a:pt x="16451" y="5795"/>
                  <a:pt x="16501" y="5608"/>
                  <a:pt x="16501" y="5418"/>
                </a:cubicBezTo>
                <a:lnTo>
                  <a:pt x="16501" y="1083"/>
                </a:lnTo>
                <a:lnTo>
                  <a:pt x="16501" y="1084"/>
                </a:lnTo>
                <a:lnTo>
                  <a:pt x="16501" y="1084"/>
                </a:lnTo>
                <a:cubicBezTo>
                  <a:pt x="16501" y="893"/>
                  <a:pt x="16451" y="706"/>
                  <a:pt x="16356" y="542"/>
                </a:cubicBezTo>
                <a:cubicBezTo>
                  <a:pt x="16261" y="377"/>
                  <a:pt x="16124" y="240"/>
                  <a:pt x="15959" y="145"/>
                </a:cubicBezTo>
                <a:cubicBezTo>
                  <a:pt x="15795" y="50"/>
                  <a:pt x="15608" y="0"/>
                  <a:pt x="15418" y="0"/>
                </a:cubicBezTo>
                <a:lnTo>
                  <a:pt x="1083" y="0"/>
                </a:lnTo>
              </a:path>
            </a:pathLst>
          </a:custGeom>
          <a:noFill/>
          <a:ln w="18000">
            <a:solidFill>
              <a:srgbClr val="80808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1440000" y="3240000"/>
            <a:ext cx="898200" cy="358200"/>
          </a:xfrm>
          <a:prstGeom prst="rect">
            <a:avLst/>
          </a:prstGeom>
          <a:solidFill>
            <a:srgbClr val="ffffff"/>
          </a:solidFill>
          <a:ln w="1800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100" spc="-1" strike="noStrike">
                <a:solidFill>
                  <a:srgbClr val="000000"/>
                </a:solidFill>
                <a:latin typeface="Arial"/>
                <a:ea typeface="DejaVu Sans"/>
              </a:rPr>
              <a:t>管理者権限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 flipH="1">
            <a:off x="1799280" y="1800000"/>
            <a:ext cx="72072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 flipH="1">
            <a:off x="3778560" y="1800000"/>
            <a:ext cx="16214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 flipH="1">
            <a:off x="6660000" y="1800000"/>
            <a:ext cx="12614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 flipH="1" flipV="1">
            <a:off x="3780000" y="1800000"/>
            <a:ext cx="1620000" cy="89964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V="1">
            <a:off x="6120000" y="1978560"/>
            <a:ext cx="360" cy="4168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 flipV="1">
            <a:off x="3060000" y="1980000"/>
            <a:ext cx="360" cy="108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519575-8309-4409-916A-E675ADAFCF2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8000" y="226080"/>
            <a:ext cx="41752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SON1/</a:t>
            </a:r>
            <a:r>
              <a:rPr b="0" lang="ja-JP" sz="4400" spc="-1" strike="noStrike">
                <a:latin typeface="Arial"/>
              </a:rPr>
              <a:t>ログイン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88000" y="1171080"/>
            <a:ext cx="6551280" cy="4228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4" name=""/>
          <p:cNvGraphicFramePr/>
          <p:nvPr/>
        </p:nvGraphicFramePr>
        <p:xfrm>
          <a:off x="7117200" y="255600"/>
          <a:ext cx="2683440" cy="4816080"/>
        </p:xfrm>
        <a:graphic>
          <a:graphicData uri="http://schemas.openxmlformats.org/drawingml/2006/table">
            <a:tbl>
              <a:tblPr/>
              <a:tblGrid>
                <a:gridCol w="2683800"/>
              </a:tblGrid>
              <a:tr h="470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画面説明項目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4345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①</a:t>
                      </a:r>
                      <a:r>
                        <a:rPr b="0" lang="ja-JP" sz="1800" spc="-1" strike="noStrike">
                          <a:latin typeface="Arial"/>
                        </a:rPr>
                        <a:t>タイトル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➁</a:t>
                      </a:r>
                      <a:r>
                        <a:rPr b="0" lang="ja-JP" sz="1800" spc="-1" strike="noStrike">
                          <a:latin typeface="Arial"/>
                        </a:rPr>
                        <a:t>アカウント</a:t>
                      </a:r>
                      <a:r>
                        <a:rPr b="0" lang="en-US" sz="1800" spc="-1" strike="noStrike">
                          <a:latin typeface="Arial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　以下を使用します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　・</a:t>
                      </a:r>
                      <a:r>
                        <a:rPr b="0" lang="en-US" sz="1800" spc="-1" strike="noStrike">
                          <a:latin typeface="Arial"/>
                        </a:rPr>
                        <a:t>LINE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　・</a:t>
                      </a:r>
                      <a:r>
                        <a:rPr b="0" lang="en-US" sz="1800" spc="-1" strike="noStrike">
                          <a:latin typeface="Arial"/>
                        </a:rPr>
                        <a:t>Google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　・インスタ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③</a:t>
                      </a:r>
                      <a:r>
                        <a:rPr b="0" lang="ja-JP" sz="1800" spc="-1" strike="noStrike">
                          <a:latin typeface="Arial"/>
                        </a:rPr>
                        <a:t>ログインパスワード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15" name=""/>
          <p:cNvSpPr/>
          <p:nvPr/>
        </p:nvSpPr>
        <p:spPr>
          <a:xfrm>
            <a:off x="900000" y="2358000"/>
            <a:ext cx="223740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管理ツールログイン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1342080" y="3060000"/>
            <a:ext cx="63720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342080" y="3600000"/>
            <a:ext cx="100152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908000" y="3060000"/>
            <a:ext cx="2051280" cy="347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2268000" y="3600000"/>
            <a:ext cx="1691280" cy="347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40000" y="251964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①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982080" y="306000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②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982080" y="378000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③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E7384D-4F25-4374-96F7-A9B4D313518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88000" y="226080"/>
            <a:ext cx="295200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4400" spc="-1" strike="noStrike">
                <a:latin typeface="Arial"/>
              </a:rPr>
              <a:t>画面共通部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88000" y="1171080"/>
            <a:ext cx="6551280" cy="4228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5" name=""/>
          <p:cNvGraphicFramePr/>
          <p:nvPr/>
        </p:nvGraphicFramePr>
        <p:xfrm>
          <a:off x="7117200" y="255600"/>
          <a:ext cx="2683440" cy="4784400"/>
        </p:xfrm>
        <a:graphic>
          <a:graphicData uri="http://schemas.openxmlformats.org/drawingml/2006/table">
            <a:tbl>
              <a:tblPr/>
              <a:tblGrid>
                <a:gridCol w="2683800"/>
              </a:tblGrid>
              <a:tr h="470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画面説明項目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4345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①</a:t>
                      </a:r>
                      <a:r>
                        <a:rPr b="0" lang="ja-JP" sz="1500" spc="-1" strike="noStrike">
                          <a:latin typeface="Arial"/>
                        </a:rPr>
                        <a:t>画面名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➁</a:t>
                      </a:r>
                      <a:r>
                        <a:rPr b="0" lang="ja-JP" sz="1500" spc="-1" strike="noStrike">
                          <a:latin typeface="Arial"/>
                        </a:rPr>
                        <a:t>戻るボタン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500" spc="-1" strike="noStrike">
                          <a:latin typeface="Arial"/>
                        </a:rPr>
                        <a:t>　一つ前の画面に遷移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③</a:t>
                      </a:r>
                      <a:r>
                        <a:rPr b="0" lang="ja-JP" sz="1500" spc="-1" strike="noStrike">
                          <a:latin typeface="Arial"/>
                        </a:rPr>
                        <a:t>ログイン情報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500" spc="-1" strike="noStrike">
                          <a:latin typeface="Arial"/>
                        </a:rPr>
                        <a:t>　以下の情報を表示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500" spc="-1" strike="noStrike">
                          <a:latin typeface="Arial"/>
                        </a:rPr>
                        <a:t>　ユーザー名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500" spc="-1" strike="noStrike">
                          <a:latin typeface="Arial"/>
                        </a:rPr>
                        <a:t>　ログイン権限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500" spc="-1" strike="noStrike">
                          <a:latin typeface="Arial"/>
                        </a:rPr>
                        <a:t>　（アイコン）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  <a:ea typeface="游ゴシック"/>
                        </a:rPr>
                        <a:t>④</a:t>
                      </a:r>
                      <a:r>
                        <a:rPr b="0" lang="ja-JP" sz="1500" spc="-1" strike="noStrike">
                          <a:latin typeface="Arial"/>
                        </a:rPr>
                        <a:t>ログアウトボタン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500" spc="-1" strike="noStrike">
                          <a:latin typeface="Arial"/>
                        </a:rPr>
                        <a:t>　ログイン画面に遷移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⑤</a:t>
                      </a:r>
                      <a:r>
                        <a:rPr b="0" lang="ja-JP" sz="1500" spc="-1" strike="noStrike">
                          <a:latin typeface="Arial"/>
                        </a:rPr>
                        <a:t>メッセージ表示部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500" spc="-1" strike="noStrike">
                          <a:latin typeface="Arial"/>
                        </a:rPr>
                        <a:t>　特にメッセージがない場合　は何も表示しない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⑥</a:t>
                      </a:r>
                      <a:r>
                        <a:rPr b="0" lang="ja-JP" sz="1500" spc="-1" strike="noStrike">
                          <a:latin typeface="Arial"/>
                        </a:rPr>
                        <a:t>リトライボタン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500" spc="-1" strike="noStrike">
                          <a:latin typeface="Arial"/>
                        </a:rPr>
                        <a:t>　ページの再描画を行う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6" name=""/>
          <p:cNvSpPr/>
          <p:nvPr/>
        </p:nvSpPr>
        <p:spPr>
          <a:xfrm>
            <a:off x="180000" y="144000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①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540000" y="1332000"/>
            <a:ext cx="2051280" cy="347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latin typeface="Arial"/>
              </a:rPr>
              <a:t>メインメニュー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2340000" y="1332000"/>
            <a:ext cx="1331280" cy="347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4608720" y="1368000"/>
            <a:ext cx="2051280" cy="347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4680000" y="1308600"/>
            <a:ext cx="2051280" cy="347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0" lang="ja-JP" sz="1100" spc="-1" strike="noStrike">
                <a:latin typeface="Arial"/>
              </a:rPr>
              <a:t>〇〇太郎　　ログアウト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4788000" y="1440000"/>
            <a:ext cx="180000" cy="180000"/>
          </a:xfrm>
          <a:custGeom>
            <a:avLst/>
            <a:gdLst/>
            <a:ahLst/>
            <a:rect l="0" t="0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4788000" y="1368000"/>
            <a:ext cx="144000" cy="14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540000" y="1836000"/>
            <a:ext cx="612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3960000" y="1332000"/>
            <a:ext cx="540000" cy="288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ja-JP" sz="1200" spc="-1" strike="noStrike">
                <a:latin typeface="Arial"/>
              </a:rPr>
              <a:t>戻る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288720" y="5040000"/>
            <a:ext cx="6551280" cy="347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6516000" y="5112000"/>
            <a:ext cx="180000" cy="1800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541800" y="2341800"/>
            <a:ext cx="1258200" cy="125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受付一覧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1981800" y="2340000"/>
            <a:ext cx="1258200" cy="12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予約管理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540000" y="43218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日報管理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980000" y="43218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材料管理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420000" y="43218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マスタメンテ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608720" y="136800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③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5580000" y="136800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④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600000" y="144000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②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180000" y="198036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⑤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120000" y="504036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⑥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C0CDCD-6203-4A03-B93F-9B60809F561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88000" y="226080"/>
            <a:ext cx="41752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SON2/</a:t>
            </a:r>
            <a:r>
              <a:rPr b="0" lang="ja-JP" sz="4400" spc="-1" strike="noStrike">
                <a:latin typeface="Arial"/>
              </a:rPr>
              <a:t>メニュー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288000" y="1171080"/>
            <a:ext cx="6551280" cy="4228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9" name=""/>
          <p:cNvGraphicFramePr/>
          <p:nvPr/>
        </p:nvGraphicFramePr>
        <p:xfrm>
          <a:off x="7117200" y="255600"/>
          <a:ext cx="2683440" cy="4816080"/>
        </p:xfrm>
        <a:graphic>
          <a:graphicData uri="http://schemas.openxmlformats.org/drawingml/2006/table">
            <a:tbl>
              <a:tblPr/>
              <a:tblGrid>
                <a:gridCol w="2683800"/>
              </a:tblGrid>
              <a:tr h="470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画面説明項目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4345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①</a:t>
                      </a:r>
                      <a:r>
                        <a:rPr b="0" lang="ja-JP" sz="1800" spc="-1" strike="noStrike">
                          <a:latin typeface="Arial"/>
                        </a:rPr>
                        <a:t>遷移先画面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　クリックで遷移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➁</a:t>
                      </a:r>
                      <a:r>
                        <a:rPr b="0" lang="ja-JP" sz="1800" spc="-1" strike="noStrike">
                          <a:latin typeface="Arial"/>
                        </a:rPr>
                        <a:t>管理者権限メニュー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ja-JP" sz="1800" spc="-1" strike="noStrike">
                          <a:latin typeface="Arial"/>
                        </a:rPr>
                        <a:t>　ログインユーザーの　権限が管理者の場合　のみ表示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0" name=""/>
          <p:cNvSpPr/>
          <p:nvPr/>
        </p:nvSpPr>
        <p:spPr>
          <a:xfrm>
            <a:off x="180000" y="252036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①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80360" y="4320360"/>
            <a:ext cx="359640" cy="179640"/>
          </a:xfrm>
          <a:custGeom>
            <a:avLst/>
            <a:gdLst/>
            <a:ahLst/>
            <a:rect l="l" t="t" r="r" b="b"/>
            <a:pathLst>
              <a:path w="1002" h="502">
                <a:moveTo>
                  <a:pt x="0" y="0"/>
                </a:moveTo>
                <a:lnTo>
                  <a:pt x="655" y="0"/>
                </a:lnTo>
                <a:lnTo>
                  <a:pt x="1001" y="250"/>
                </a:lnTo>
                <a:lnTo>
                  <a:pt x="655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72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48600" bIns="48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②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540000" y="1332000"/>
            <a:ext cx="2051280" cy="347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ja-JP" sz="1800" spc="-1" strike="noStrike">
                <a:latin typeface="Arial"/>
              </a:rPr>
              <a:t>メインメニュー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2340000" y="1332000"/>
            <a:ext cx="1331280" cy="347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4608720" y="1368000"/>
            <a:ext cx="2051280" cy="347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4680000" y="1308600"/>
            <a:ext cx="2051280" cy="347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0" lang="ja-JP" sz="1100" spc="-1" strike="noStrike">
                <a:latin typeface="Arial"/>
              </a:rPr>
              <a:t>〇〇太郎　　ログアウト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788000" y="1440000"/>
            <a:ext cx="180000" cy="180000"/>
          </a:xfrm>
          <a:custGeom>
            <a:avLst/>
            <a:gdLst/>
            <a:ahLst/>
            <a:rect l="0" t="0" r="r" b="b"/>
            <a:pathLst>
              <a:path w="502" h="502">
                <a:moveTo>
                  <a:pt x="250" y="0"/>
                </a:moveTo>
                <a:lnTo>
                  <a:pt x="501" y="501"/>
                </a:lnTo>
                <a:lnTo>
                  <a:pt x="0" y="501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4788000" y="1368000"/>
            <a:ext cx="144000" cy="1440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540000" y="1836000"/>
            <a:ext cx="612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3960000" y="1332000"/>
            <a:ext cx="540000" cy="288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ja-JP" sz="1200" spc="-1" strike="noStrike">
                <a:latin typeface="Arial"/>
              </a:rPr>
              <a:t>戻る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88720" y="5040000"/>
            <a:ext cx="6551280" cy="347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6516000" y="5112000"/>
            <a:ext cx="180000" cy="180000"/>
          </a:xfrm>
          <a:prstGeom prst="donut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541800" y="2341800"/>
            <a:ext cx="1258200" cy="125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受付一覧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981800" y="2340000"/>
            <a:ext cx="1258200" cy="12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予約管理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40000" y="43218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日報管理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980000" y="43218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材料管理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420000" y="4321800"/>
            <a:ext cx="125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ja-JP" sz="14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マスタメンテ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D9D2A7-8375-4406-9CC4-299213563B0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2022-02-05T22:43:17Z</dcterms:created>
  <dc:creator/>
  <dc:description/>
  <dc:language>ja-JP</dc:language>
  <cp:lastModifiedBy/>
  <dcterms:modified xsi:type="dcterms:W3CDTF">2022-02-07T00:19:05Z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