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2" r:id="rId7"/>
    <p:sldId id="264" r:id="rId8"/>
    <p:sldId id="259" r:id="rId9"/>
    <p:sldId id="257" r:id="rId10"/>
    <p:sldId id="263" r:id="rId11"/>
    <p:sldId id="261"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61" d="100"/>
          <a:sy n="61" d="100"/>
        </p:scale>
        <p:origin x="8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55694-00D5-4E63-BEB6-A8C192E7658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607F38E-67B4-40CD-A92A-291500788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60D55BB-9879-4AFE-9730-9F870E3A7A6E}"/>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BDC4BDFB-38DB-4CB5-9BE5-CF0347E3B4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F7028D-ADA6-4450-870D-F081F627C731}"/>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371535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98015-933D-49B6-8AE5-FDE192350A1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1730636-4A1E-462E-97BB-ACE5874C851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D1157E-6F52-45C1-92D1-BDC7FEB9CA97}"/>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1C57B43C-26A4-4432-834D-A9A38FACCB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005E2A-8218-4B18-A7BA-8B0CF2EB5F9E}"/>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190629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09C41D-3089-4A46-92A3-1FF5989653A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EBD5ECE-C1BB-4B3D-AEF5-F78C2C75BAA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0E78E5-5583-458B-9AA9-A2A8203C73BD}"/>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78700CB0-43C0-4289-947B-DA91B28646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B8EE1C-2DE3-49EC-B2FB-214287F1CEDF}"/>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226072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DE94B2-A31F-40AE-BD96-262AF6B1EE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360654-43D9-4BA9-9BC6-7A9B953DDB3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9F82AE-D33E-4606-A6F6-068D066D425F}"/>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A70809C1-F3A1-4532-A645-BC2ACCFAA7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6DEF9A-64FB-4DE1-BC70-D6BE70AF9A5B}"/>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41292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D4F1-367B-41BA-B3A6-7ADE716916A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6CFE24-DEC8-49F0-B36F-84EF2E3F73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CDECBDB-E78E-4DA5-B8B0-A7D937ED5C33}"/>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69ECEEBC-E60D-439C-A337-8D92D97F78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78E109-0186-4D30-B2C4-D34C136AF34E}"/>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330475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337A41-0543-45FE-8A0E-F190AF6831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4D7408-4A7C-46FD-AED7-7A354BD3B7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B4F6101-DF32-4DAB-B5BA-A01B5CD8325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4028205-5A16-4A65-8316-BBEA3772E403}"/>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6" name="フッター プレースホルダー 5">
            <a:extLst>
              <a:ext uri="{FF2B5EF4-FFF2-40B4-BE49-F238E27FC236}">
                <a16:creationId xmlns:a16="http://schemas.microsoft.com/office/drawing/2014/main" id="{0B405933-F0FD-4651-98EB-0EDC9471F21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2FCF15-D36B-4435-A0BF-615F21C32121}"/>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191028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F23972-D4FA-482A-82B3-42FCBBD9C4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B129BC-31D7-4114-863F-A4B1F8064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8009A4C-56DA-4471-957A-20B0CA59330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AC5D21F-1454-4611-9A0F-E7D4C928B7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14C3F3-9CE2-413A-B651-5AAE58BA398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5CF5262-074D-4D0E-83D1-AC6A976C76AF}"/>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8" name="フッター プレースホルダー 7">
            <a:extLst>
              <a:ext uri="{FF2B5EF4-FFF2-40B4-BE49-F238E27FC236}">
                <a16:creationId xmlns:a16="http://schemas.microsoft.com/office/drawing/2014/main" id="{9C75348D-125F-49D4-80E5-7E89F2DD3DB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9E55D-8C6F-4910-B9FA-7E49AC9FC921}"/>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203511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AA174-4F1E-477B-AB88-BBCD6B61ADB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F16F69C-53F3-40F4-8A8B-C461A130782A}"/>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4" name="フッター プレースホルダー 3">
            <a:extLst>
              <a:ext uri="{FF2B5EF4-FFF2-40B4-BE49-F238E27FC236}">
                <a16:creationId xmlns:a16="http://schemas.microsoft.com/office/drawing/2014/main" id="{D314AE54-409B-4941-B33D-52F2A461E6F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9731BA-B5B9-44DF-8801-60D43B6D7501}"/>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115965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629587D-E1C3-41A3-B995-5C6CBCD70FB8}"/>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3" name="フッター プレースホルダー 2">
            <a:extLst>
              <a:ext uri="{FF2B5EF4-FFF2-40B4-BE49-F238E27FC236}">
                <a16:creationId xmlns:a16="http://schemas.microsoft.com/office/drawing/2014/main" id="{7EC31FA6-5AB3-46A3-9F95-73837CF1B72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5218CC-1569-4E14-B6A6-8611F471721B}"/>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426085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512F3C-6C6A-4D64-8E50-E9790F3FFC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333384-006F-41FA-B488-B1C0D5A21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B02B6A-B232-421C-AA82-908D481A3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E0ED9C-4B77-43EC-A7B3-3EB6569842AC}"/>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6" name="フッター プレースホルダー 5">
            <a:extLst>
              <a:ext uri="{FF2B5EF4-FFF2-40B4-BE49-F238E27FC236}">
                <a16:creationId xmlns:a16="http://schemas.microsoft.com/office/drawing/2014/main" id="{6BDDB6C6-9883-4D5E-B59B-A07AC93FA9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A59A37-665B-4BEE-AE37-3267435D98A9}"/>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345097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33CA8E-A715-4C04-BA33-EF0DBDD606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EE10832-CF91-4CD1-BA3E-9908399D8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25CE4B-28B7-4BD9-AEA5-3A08DFCE2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727BA9-B34E-4CB6-AB83-E51D8BE85BF9}"/>
              </a:ext>
            </a:extLst>
          </p:cNvPr>
          <p:cNvSpPr>
            <a:spLocks noGrp="1"/>
          </p:cNvSpPr>
          <p:nvPr>
            <p:ph type="dt" sz="half" idx="10"/>
          </p:nvPr>
        </p:nvSpPr>
        <p:spPr/>
        <p:txBody>
          <a:bodyPr/>
          <a:lstStyle/>
          <a:p>
            <a:fld id="{618E4698-A6E1-4CCD-97C8-090ECFC22B9F}" type="datetimeFigureOut">
              <a:rPr kumimoji="1" lang="ja-JP" altLang="en-US" smtClean="0"/>
              <a:t>2021/12/10</a:t>
            </a:fld>
            <a:endParaRPr kumimoji="1" lang="ja-JP" altLang="en-US"/>
          </a:p>
        </p:txBody>
      </p:sp>
      <p:sp>
        <p:nvSpPr>
          <p:cNvPr id="6" name="フッター プレースホルダー 5">
            <a:extLst>
              <a:ext uri="{FF2B5EF4-FFF2-40B4-BE49-F238E27FC236}">
                <a16:creationId xmlns:a16="http://schemas.microsoft.com/office/drawing/2014/main" id="{7DF0F726-5330-41EC-9ADE-4D04431807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6404D6-9586-4A5A-ABFE-83645B5A53FC}"/>
              </a:ext>
            </a:extLst>
          </p:cNvPr>
          <p:cNvSpPr>
            <a:spLocks noGrp="1"/>
          </p:cNvSpPr>
          <p:nvPr>
            <p:ph type="sldNum" sz="quarter" idx="12"/>
          </p:nvPr>
        </p:nvSpPr>
        <p:spPr/>
        <p:txBody>
          <a:body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384611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99F6E40-0E52-4EA8-ABD2-83BDFC8E7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9CC1C5-077C-4138-96B7-84000E0FE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E1C4D0-D9AB-48B8-A380-FF41D3159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E4698-A6E1-4CCD-97C8-090ECFC22B9F}"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3606EA8F-B092-4EBF-9E8B-D573DA80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628A5D2-5F47-45B4-9548-EEAD88B03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BA1DC-1FE6-45B6-85FF-A67FDDE35C2B}" type="slidenum">
              <a:rPr kumimoji="1" lang="ja-JP" altLang="en-US" smtClean="0"/>
              <a:t>‹#›</a:t>
            </a:fld>
            <a:endParaRPr kumimoji="1" lang="ja-JP" altLang="en-US"/>
          </a:p>
        </p:txBody>
      </p:sp>
    </p:spTree>
    <p:extLst>
      <p:ext uri="{BB962C8B-B14F-4D97-AF65-F5344CB8AC3E}">
        <p14:creationId xmlns:p14="http://schemas.microsoft.com/office/powerpoint/2010/main" val="917179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CB4B70-10A4-4CE6-874A-919F41E0D9B3}"/>
              </a:ext>
            </a:extLst>
          </p:cNvPr>
          <p:cNvSpPr>
            <a:spLocks noGrp="1"/>
          </p:cNvSpPr>
          <p:nvPr>
            <p:ph type="ctrTitle"/>
          </p:nvPr>
        </p:nvSpPr>
        <p:spPr/>
        <p:txBody>
          <a:bodyPr>
            <a:normAutofit/>
          </a:bodyPr>
          <a:lstStyle/>
          <a:p>
            <a:r>
              <a:rPr kumimoji="1" lang="ja-JP" altLang="en-US" dirty="0"/>
              <a:t>システムプログラミング</a:t>
            </a:r>
            <a:br>
              <a:rPr kumimoji="1" lang="en-US" altLang="ja-JP" dirty="0"/>
            </a:br>
            <a:r>
              <a:rPr kumimoji="1" lang="en-US" altLang="ja-JP" dirty="0"/>
              <a:t>12/3~12/10</a:t>
            </a:r>
            <a:r>
              <a:rPr kumimoji="1" lang="ja-JP" altLang="en-US" dirty="0"/>
              <a:t>　進捗報告</a:t>
            </a:r>
          </a:p>
        </p:txBody>
      </p:sp>
      <p:sp>
        <p:nvSpPr>
          <p:cNvPr id="3" name="字幕 2">
            <a:extLst>
              <a:ext uri="{FF2B5EF4-FFF2-40B4-BE49-F238E27FC236}">
                <a16:creationId xmlns:a16="http://schemas.microsoft.com/office/drawing/2014/main" id="{FAB595A0-6EB0-4AC9-ADDC-005F7E546B70}"/>
              </a:ext>
            </a:extLst>
          </p:cNvPr>
          <p:cNvSpPr>
            <a:spLocks noGrp="1"/>
          </p:cNvSpPr>
          <p:nvPr>
            <p:ph type="subTitle" idx="1"/>
          </p:nvPr>
        </p:nvSpPr>
        <p:spPr/>
        <p:txBody>
          <a:bodyPr>
            <a:normAutofit/>
          </a:bodyPr>
          <a:lstStyle/>
          <a:p>
            <a:r>
              <a:rPr kumimoji="1" lang="ja-JP" altLang="en-US" dirty="0"/>
              <a:t>メンバー</a:t>
            </a:r>
            <a:endParaRPr kumimoji="1" lang="en-US" altLang="ja-JP" dirty="0"/>
          </a:p>
          <a:p>
            <a:r>
              <a:rPr lang="ja-JP" altLang="en-US" dirty="0"/>
              <a:t>望月杏奈　</a:t>
            </a:r>
            <a:r>
              <a:rPr kumimoji="1" lang="ja-JP" altLang="en-US" dirty="0"/>
              <a:t>上田翠鳩</a:t>
            </a:r>
            <a:endParaRPr kumimoji="1" lang="en-US" altLang="ja-JP" dirty="0"/>
          </a:p>
          <a:p>
            <a:r>
              <a:rPr lang="ja-JP" altLang="en-US" dirty="0"/>
              <a:t>鈴木有里　</a:t>
            </a:r>
            <a:r>
              <a:rPr kumimoji="1" lang="ja-JP" altLang="en-US" dirty="0"/>
              <a:t>山口秀敏</a:t>
            </a:r>
          </a:p>
          <a:p>
            <a:endParaRPr kumimoji="1" lang="ja-JP" altLang="en-US" dirty="0"/>
          </a:p>
        </p:txBody>
      </p:sp>
    </p:spTree>
    <p:extLst>
      <p:ext uri="{BB962C8B-B14F-4D97-AF65-F5344CB8AC3E}">
        <p14:creationId xmlns:p14="http://schemas.microsoft.com/office/powerpoint/2010/main" val="279983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720E4-EFA7-4B13-9445-44C7AE45D82F}"/>
              </a:ext>
            </a:extLst>
          </p:cNvPr>
          <p:cNvSpPr>
            <a:spLocks noGrp="1"/>
          </p:cNvSpPr>
          <p:nvPr>
            <p:ph type="title"/>
          </p:nvPr>
        </p:nvSpPr>
        <p:spPr/>
        <p:txBody>
          <a:bodyPr/>
          <a:lstStyle/>
          <a:p>
            <a:r>
              <a:rPr lang="ja-JP" altLang="en-US" dirty="0"/>
              <a:t>今週</a:t>
            </a:r>
            <a:r>
              <a:rPr kumimoji="1" lang="ja-JP" altLang="en-US" dirty="0"/>
              <a:t>の予定</a:t>
            </a:r>
          </a:p>
        </p:txBody>
      </p:sp>
      <p:graphicFrame>
        <p:nvGraphicFramePr>
          <p:cNvPr id="5" name="表 5">
            <a:extLst>
              <a:ext uri="{FF2B5EF4-FFF2-40B4-BE49-F238E27FC236}">
                <a16:creationId xmlns:a16="http://schemas.microsoft.com/office/drawing/2014/main" id="{8A5A6F93-481B-4BFE-AFA3-5A157C92E1FE}"/>
              </a:ext>
            </a:extLst>
          </p:cNvPr>
          <p:cNvGraphicFramePr>
            <a:graphicFrameLocks/>
          </p:cNvGraphicFramePr>
          <p:nvPr>
            <p:extLst>
              <p:ext uri="{D42A27DB-BD31-4B8C-83A1-F6EECF244321}">
                <p14:modId xmlns:p14="http://schemas.microsoft.com/office/powerpoint/2010/main" val="2071531346"/>
              </p:ext>
            </p:extLst>
          </p:nvPr>
        </p:nvGraphicFramePr>
        <p:xfrm>
          <a:off x="733697" y="1384120"/>
          <a:ext cx="10515600" cy="4193721"/>
        </p:xfrm>
        <a:graphic>
          <a:graphicData uri="http://schemas.openxmlformats.org/drawingml/2006/table">
            <a:tbl>
              <a:tblPr firstRow="1" bandRow="1">
                <a:tableStyleId>{5940675A-B579-460E-94D1-54222C63F5DA}</a:tableStyleId>
              </a:tblPr>
              <a:tblGrid>
                <a:gridCol w="1488680">
                  <a:extLst>
                    <a:ext uri="{9D8B030D-6E8A-4147-A177-3AD203B41FA5}">
                      <a16:colId xmlns:a16="http://schemas.microsoft.com/office/drawing/2014/main" val="877212880"/>
                    </a:ext>
                  </a:extLst>
                </a:gridCol>
                <a:gridCol w="9026920">
                  <a:extLst>
                    <a:ext uri="{9D8B030D-6E8A-4147-A177-3AD203B41FA5}">
                      <a16:colId xmlns:a16="http://schemas.microsoft.com/office/drawing/2014/main" val="353490749"/>
                    </a:ext>
                  </a:extLst>
                </a:gridCol>
              </a:tblGrid>
              <a:tr h="627561">
                <a:tc>
                  <a:txBody>
                    <a:bodyPr/>
                    <a:lstStyle/>
                    <a:p>
                      <a:pPr algn="ctr"/>
                      <a:r>
                        <a:rPr kumimoji="1" lang="ja-JP" altLang="en-US" dirty="0"/>
                        <a:t>日程</a:t>
                      </a:r>
                    </a:p>
                  </a:txBody>
                  <a:tcPr anchor="ctr"/>
                </a:tc>
                <a:tc>
                  <a:txBody>
                    <a:bodyPr/>
                    <a:lstStyle/>
                    <a:p>
                      <a:pPr algn="ctr"/>
                      <a:r>
                        <a:rPr kumimoji="1" lang="ja-JP" altLang="en-US" dirty="0"/>
                        <a:t>作業内容</a:t>
                      </a:r>
                    </a:p>
                  </a:txBody>
                  <a:tcPr anchor="ctr"/>
                </a:tc>
                <a:extLst>
                  <a:ext uri="{0D108BD9-81ED-4DB2-BD59-A6C34878D82A}">
                    <a16:rowId xmlns:a16="http://schemas.microsoft.com/office/drawing/2014/main" val="2828615543"/>
                  </a:ext>
                </a:extLst>
              </a:tr>
              <a:tr h="821690">
                <a:tc>
                  <a:txBody>
                    <a:bodyPr/>
                    <a:lstStyle/>
                    <a:p>
                      <a:r>
                        <a:rPr kumimoji="1" lang="en-US" altLang="ja-JP" dirty="0"/>
                        <a:t>12/3(</a:t>
                      </a:r>
                      <a:r>
                        <a:rPr kumimoji="1" lang="ja-JP" altLang="en-US" dirty="0"/>
                        <a:t>金</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a:solidFill>
                            <a:schemeClr val="tx1"/>
                          </a:solidFill>
                          <a:effectLst/>
                          <a:latin typeface="+mn-lt"/>
                          <a:ea typeface="+mn-ea"/>
                          <a:cs typeface="+mn-cs"/>
                        </a:rPr>
                        <a:t>・渡邊さんの進捗管理システムのスケジュールを登録する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ja-JP" altLang="en-US" sz="1800" b="0" kern="1200" dirty="0">
                          <a:solidFill>
                            <a:schemeClr val="tx1"/>
                          </a:solidFill>
                          <a:effectLst/>
                          <a:latin typeface="+mn-lt"/>
                          <a:ea typeface="+mn-ea"/>
                          <a:cs typeface="+mn-cs"/>
                        </a:rPr>
                        <a:t>データベース設計書のインスペクション（第</a:t>
                      </a:r>
                      <a:r>
                        <a:rPr kumimoji="1" lang="en-US" altLang="ja-JP" sz="1800" b="0" kern="1200" dirty="0">
                          <a:solidFill>
                            <a:schemeClr val="tx1"/>
                          </a:solidFill>
                          <a:effectLst/>
                          <a:latin typeface="+mn-lt"/>
                          <a:ea typeface="+mn-ea"/>
                          <a:cs typeface="+mn-cs"/>
                        </a:rPr>
                        <a:t>2</a:t>
                      </a:r>
                      <a:r>
                        <a:rPr kumimoji="1" lang="ja-JP" altLang="en-US" sz="1800" b="0" kern="1200" dirty="0">
                          <a:solidFill>
                            <a:schemeClr val="tx1"/>
                          </a:solidFill>
                          <a:effectLst/>
                          <a:latin typeface="+mn-lt"/>
                          <a:ea typeface="+mn-ea"/>
                          <a:cs typeface="+mn-cs"/>
                        </a:rPr>
                        <a:t>回クラス図インスペクションが終了次第）</a:t>
                      </a:r>
                      <a:endParaRPr kumimoji="1" lang="en-US" altLang="ja-JP" sz="1800" b="0" kern="1200" dirty="0">
                        <a:solidFill>
                          <a:schemeClr val="tx1"/>
                        </a:solidFill>
                        <a:effectLst/>
                        <a:latin typeface="+mn-lt"/>
                        <a:ea typeface="+mn-ea"/>
                        <a:cs typeface="+mn-cs"/>
                      </a:endParaRPr>
                    </a:p>
                    <a:p>
                      <a:endParaRPr kumimoji="1" lang="en-US" altLang="ja-JP" dirty="0"/>
                    </a:p>
                  </a:txBody>
                  <a:tcPr/>
                </a:tc>
                <a:extLst>
                  <a:ext uri="{0D108BD9-81ED-4DB2-BD59-A6C34878D82A}">
                    <a16:rowId xmlns:a16="http://schemas.microsoft.com/office/drawing/2014/main" val="3955483186"/>
                  </a:ext>
                </a:extLst>
              </a:tr>
              <a:tr h="730250">
                <a:tc>
                  <a:txBody>
                    <a:bodyPr/>
                    <a:lstStyle/>
                    <a:p>
                      <a:r>
                        <a:rPr kumimoji="1" lang="en-US" altLang="ja-JP" dirty="0"/>
                        <a:t>12/6(</a:t>
                      </a:r>
                      <a:r>
                        <a:rPr kumimoji="1" lang="ja-JP" altLang="en-US" dirty="0"/>
                        <a:t>月</a:t>
                      </a:r>
                      <a:r>
                        <a:rPr kumimoji="1" lang="en-US" altLang="ja-JP" dirty="0"/>
                        <a:t>)</a:t>
                      </a:r>
                      <a:endParaRPr kumimoji="1" lang="ja-JP" altLang="en-US" dirty="0"/>
                    </a:p>
                  </a:txBody>
                  <a:tcPr/>
                </a:tc>
                <a:tc>
                  <a:txBody>
                    <a:bodyPr/>
                    <a:lstStyle/>
                    <a:p>
                      <a:r>
                        <a:rPr kumimoji="1" lang="ja-JP" altLang="en-US" dirty="0"/>
                        <a:t>会議実施（全員）</a:t>
                      </a:r>
                      <a:endParaRPr kumimoji="1" lang="en-US" altLang="ja-JP" dirty="0"/>
                    </a:p>
                    <a:p>
                      <a:r>
                        <a:rPr kumimoji="1" lang="ja-JP" altLang="en-US" dirty="0"/>
                        <a:t>・データベース設計書インスペクションの返答、訂正</a:t>
                      </a:r>
                      <a:endParaRPr kumimoji="1" lang="en-US" altLang="ja-JP" dirty="0"/>
                    </a:p>
                    <a:p>
                      <a:r>
                        <a:rPr kumimoji="1" lang="ja-JP" altLang="en-US" dirty="0"/>
                        <a:t>・</a:t>
                      </a:r>
                      <a:r>
                        <a:rPr lang="ja-JP" altLang="en-US" b="0" dirty="0">
                          <a:solidFill>
                            <a:srgbClr val="000000"/>
                          </a:solidFill>
                          <a:effectLst/>
                          <a:latin typeface="Consolas" panose="020B0609020204030204" pitchFamily="49" charset="0"/>
                        </a:rPr>
                        <a:t>シーケンス図のインスペクション</a:t>
                      </a:r>
                      <a:r>
                        <a:rPr lang="en-US" altLang="ja-JP" b="0" dirty="0">
                          <a:solidFill>
                            <a:srgbClr val="000000"/>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データベース設計書インスペクション終了次第）</a:t>
                      </a:r>
                      <a:endParaRPr kumimoji="1" lang="en-US" altLang="ja-JP" dirty="0"/>
                    </a:p>
                    <a:p>
                      <a:r>
                        <a:rPr kumimoji="1" lang="ja-JP" altLang="en-US" dirty="0"/>
                        <a:t>・状態遷移図の確認、</a:t>
                      </a:r>
                      <a:r>
                        <a:rPr kumimoji="1" lang="ja-JP" altLang="en-US" sz="1800" b="0" kern="1200" dirty="0">
                          <a:solidFill>
                            <a:schemeClr val="tx1"/>
                          </a:solidFill>
                          <a:effectLst/>
                          <a:latin typeface="+mn-lt"/>
                          <a:ea typeface="+mn-ea"/>
                          <a:cs typeface="+mn-cs"/>
                        </a:rPr>
                        <a:t>状態遷移図のインスペクション</a:t>
                      </a:r>
                      <a:endParaRPr kumimoji="1" lang="en-US" altLang="ja-JP" sz="1800" b="0" kern="1200" dirty="0">
                        <a:solidFill>
                          <a:schemeClr val="tx1"/>
                        </a:solidFill>
                        <a:effectLst/>
                        <a:latin typeface="+mn-lt"/>
                        <a:ea typeface="+mn-ea"/>
                        <a:cs typeface="+mn-cs"/>
                      </a:endParaRPr>
                    </a:p>
                  </a:txBody>
                  <a:tcPr/>
                </a:tc>
                <a:extLst>
                  <a:ext uri="{0D108BD9-81ED-4DB2-BD59-A6C34878D82A}">
                    <a16:rowId xmlns:a16="http://schemas.microsoft.com/office/drawing/2014/main" val="3080047108"/>
                  </a:ext>
                </a:extLst>
              </a:tr>
              <a:tr h="730250">
                <a:tc>
                  <a:txBody>
                    <a:bodyPr/>
                    <a:lstStyle/>
                    <a:p>
                      <a:r>
                        <a:rPr kumimoji="1" lang="en-US" altLang="ja-JP" dirty="0"/>
                        <a:t>12/8(</a:t>
                      </a:r>
                      <a:r>
                        <a:rPr kumimoji="1" lang="ja-JP" altLang="en-US" dirty="0"/>
                        <a:t>水</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会議実施</a:t>
                      </a:r>
                      <a:r>
                        <a:rPr kumimoji="1" lang="en-US" altLang="ja-JP" dirty="0"/>
                        <a:t>(</a:t>
                      </a:r>
                      <a:r>
                        <a:rPr kumimoji="1" lang="ja-JP" altLang="en-US" dirty="0"/>
                        <a:t>全員</a:t>
                      </a:r>
                      <a:r>
                        <a:rPr kumimoji="1" lang="en-US" altLang="ja-JP" dirty="0"/>
                        <a:t>)</a:t>
                      </a:r>
                      <a:r>
                        <a:rPr kumimoji="1" lang="ja-JP" altLang="en-US" dirty="0"/>
                        <a:t>　（上流工程インスペクション最終締め切り）</a:t>
                      </a:r>
                      <a:endParaRPr kumimoji="1" lang="en-US" altLang="ja-JP" dirty="0">
                        <a:solidFill>
                          <a:schemeClr val="tx1"/>
                        </a:solidFill>
                      </a:endParaRPr>
                    </a:p>
                    <a:p>
                      <a:pPr algn="l"/>
                      <a:r>
                        <a:rPr kumimoji="1" lang="ja-JP" altLang="en-US" dirty="0">
                          <a:solidFill>
                            <a:schemeClr val="tx1"/>
                          </a:solidFill>
                        </a:rPr>
                        <a:t>・データベース設計書のインスペクション返答と改訂</a:t>
                      </a:r>
                      <a:endParaRPr kumimoji="1" lang="en-US" altLang="ja-JP" dirty="0">
                        <a:solidFill>
                          <a:schemeClr val="tx1"/>
                        </a:solidFill>
                      </a:endParaRPr>
                    </a:p>
                    <a:p>
                      <a:pPr algn="l"/>
                      <a:r>
                        <a:rPr kumimoji="1" lang="ja-JP" altLang="en-US" dirty="0">
                          <a:solidFill>
                            <a:schemeClr val="tx1"/>
                          </a:solidFill>
                        </a:rPr>
                        <a:t>・シーケンス図インスペクションの返答と訂正</a:t>
                      </a:r>
                      <a:endParaRPr kumimoji="1" lang="en-US" altLang="ja-JP" dirty="0">
                        <a:solidFill>
                          <a:schemeClr val="tx1"/>
                        </a:solidFill>
                      </a:endParaRPr>
                    </a:p>
                    <a:p>
                      <a:pPr algn="l"/>
                      <a:r>
                        <a:rPr kumimoji="1" lang="ja-JP" altLang="en-US" dirty="0">
                          <a:solidFill>
                            <a:schemeClr val="tx1"/>
                          </a:solidFill>
                        </a:rPr>
                        <a:t>・状態遷移図のインスペクションの返答と訂正</a:t>
                      </a:r>
                      <a:endParaRPr kumimoji="1" lang="en-US" altLang="ja-JP" dirty="0">
                        <a:solidFill>
                          <a:schemeClr val="tx1"/>
                        </a:solidFill>
                      </a:endParaRPr>
                    </a:p>
                  </a:txBody>
                  <a:tcPr/>
                </a:tc>
                <a:extLst>
                  <a:ext uri="{0D108BD9-81ED-4DB2-BD59-A6C34878D82A}">
                    <a16:rowId xmlns:a16="http://schemas.microsoft.com/office/drawing/2014/main" val="1557024033"/>
                  </a:ext>
                </a:extLst>
              </a:tr>
            </a:tbl>
          </a:graphicData>
        </a:graphic>
      </p:graphicFrame>
    </p:spTree>
    <p:extLst>
      <p:ext uri="{BB962C8B-B14F-4D97-AF65-F5344CB8AC3E}">
        <p14:creationId xmlns:p14="http://schemas.microsoft.com/office/powerpoint/2010/main" val="195570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720E4-EFA7-4B13-9445-44C7AE45D82F}"/>
              </a:ext>
            </a:extLst>
          </p:cNvPr>
          <p:cNvSpPr>
            <a:spLocks noGrp="1"/>
          </p:cNvSpPr>
          <p:nvPr>
            <p:ph type="title"/>
          </p:nvPr>
        </p:nvSpPr>
        <p:spPr/>
        <p:txBody>
          <a:bodyPr/>
          <a:lstStyle/>
          <a:p>
            <a:r>
              <a:rPr lang="ja-JP" altLang="en-US" dirty="0"/>
              <a:t>今週</a:t>
            </a:r>
            <a:r>
              <a:rPr kumimoji="1" lang="ja-JP" altLang="en-US" dirty="0"/>
              <a:t>の</a:t>
            </a:r>
            <a:r>
              <a:rPr lang="ja-JP" altLang="en-US" dirty="0"/>
              <a:t>作業について</a:t>
            </a:r>
            <a:endParaRPr kumimoji="1" lang="ja-JP" altLang="en-US" dirty="0"/>
          </a:p>
        </p:txBody>
      </p:sp>
      <p:graphicFrame>
        <p:nvGraphicFramePr>
          <p:cNvPr id="5" name="表 5">
            <a:extLst>
              <a:ext uri="{FF2B5EF4-FFF2-40B4-BE49-F238E27FC236}">
                <a16:creationId xmlns:a16="http://schemas.microsoft.com/office/drawing/2014/main" id="{8A5A6F93-481B-4BFE-AFA3-5A157C92E1FE}"/>
              </a:ext>
            </a:extLst>
          </p:cNvPr>
          <p:cNvGraphicFramePr>
            <a:graphicFrameLocks/>
          </p:cNvGraphicFramePr>
          <p:nvPr>
            <p:extLst>
              <p:ext uri="{D42A27DB-BD31-4B8C-83A1-F6EECF244321}">
                <p14:modId xmlns:p14="http://schemas.microsoft.com/office/powerpoint/2010/main" val="3025696884"/>
              </p:ext>
            </p:extLst>
          </p:nvPr>
        </p:nvGraphicFramePr>
        <p:xfrm>
          <a:off x="500743" y="1339851"/>
          <a:ext cx="10515600" cy="5377846"/>
        </p:xfrm>
        <a:graphic>
          <a:graphicData uri="http://schemas.openxmlformats.org/drawingml/2006/table">
            <a:tbl>
              <a:tblPr firstRow="1" bandRow="1">
                <a:tableStyleId>{5940675A-B579-460E-94D1-54222C63F5DA}</a:tableStyleId>
              </a:tblPr>
              <a:tblGrid>
                <a:gridCol w="1488681">
                  <a:extLst>
                    <a:ext uri="{9D8B030D-6E8A-4147-A177-3AD203B41FA5}">
                      <a16:colId xmlns:a16="http://schemas.microsoft.com/office/drawing/2014/main" val="877212880"/>
                    </a:ext>
                  </a:extLst>
                </a:gridCol>
                <a:gridCol w="9026919">
                  <a:extLst>
                    <a:ext uri="{9D8B030D-6E8A-4147-A177-3AD203B41FA5}">
                      <a16:colId xmlns:a16="http://schemas.microsoft.com/office/drawing/2014/main" val="353490749"/>
                    </a:ext>
                  </a:extLst>
                </a:gridCol>
              </a:tblGrid>
              <a:tr h="332453">
                <a:tc>
                  <a:txBody>
                    <a:bodyPr/>
                    <a:lstStyle/>
                    <a:p>
                      <a:pPr algn="ctr"/>
                      <a:r>
                        <a:rPr kumimoji="1" lang="ja-JP" altLang="en-US" dirty="0"/>
                        <a:t>日程</a:t>
                      </a:r>
                    </a:p>
                  </a:txBody>
                  <a:tcPr anchor="ctr"/>
                </a:tc>
                <a:tc>
                  <a:txBody>
                    <a:bodyPr/>
                    <a:lstStyle/>
                    <a:p>
                      <a:pPr algn="ctr"/>
                      <a:r>
                        <a:rPr kumimoji="1" lang="ja-JP" altLang="en-US" dirty="0"/>
                        <a:t>作業内容</a:t>
                      </a:r>
                    </a:p>
                  </a:txBody>
                  <a:tcPr anchor="ctr"/>
                </a:tc>
                <a:extLst>
                  <a:ext uri="{0D108BD9-81ED-4DB2-BD59-A6C34878D82A}">
                    <a16:rowId xmlns:a16="http://schemas.microsoft.com/office/drawing/2014/main" val="2828615543"/>
                  </a:ext>
                </a:extLst>
              </a:tr>
              <a:tr h="1080473">
                <a:tc>
                  <a:txBody>
                    <a:bodyPr/>
                    <a:lstStyle/>
                    <a:p>
                      <a:r>
                        <a:rPr kumimoji="1" lang="en-US" altLang="ja-JP" dirty="0"/>
                        <a:t>12/3(</a:t>
                      </a:r>
                      <a:r>
                        <a:rPr kumimoji="1" lang="ja-JP" altLang="en-US" dirty="0"/>
                        <a:t>金</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a:solidFill>
                            <a:schemeClr val="tx1"/>
                          </a:solidFill>
                          <a:effectLst/>
                          <a:latin typeface="+mn-lt"/>
                          <a:ea typeface="+mn-ea"/>
                          <a:cs typeface="+mn-cs"/>
                        </a:rPr>
                        <a:t>会議実施（全員、途中から山口抜け）</a:t>
                      </a:r>
                      <a:endParaRPr kumimoji="1" lang="en-US" altLang="ja-JP" sz="18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a:solidFill>
                            <a:schemeClr val="tx1"/>
                          </a:solidFill>
                          <a:effectLst/>
                          <a:latin typeface="+mn-lt"/>
                          <a:ea typeface="+mn-ea"/>
                          <a:cs typeface="+mn-cs"/>
                        </a:rPr>
                        <a:t>・渡邊さんの進捗管理システムのスケジュールを登録する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ja-JP" altLang="en-US" sz="1800" b="0" kern="1200" dirty="0">
                          <a:solidFill>
                            <a:schemeClr val="tx1"/>
                          </a:solidFill>
                          <a:effectLst/>
                          <a:latin typeface="+mn-lt"/>
                          <a:ea typeface="+mn-ea"/>
                          <a:cs typeface="+mn-cs"/>
                        </a:rPr>
                        <a:t>第</a:t>
                      </a:r>
                      <a:r>
                        <a:rPr kumimoji="1" lang="en-US" altLang="ja-JP" sz="1800" b="0" kern="1200" dirty="0">
                          <a:solidFill>
                            <a:schemeClr val="tx1"/>
                          </a:solidFill>
                          <a:effectLst/>
                          <a:latin typeface="+mn-lt"/>
                          <a:ea typeface="+mn-ea"/>
                          <a:cs typeface="+mn-cs"/>
                        </a:rPr>
                        <a:t>2</a:t>
                      </a:r>
                      <a:r>
                        <a:rPr kumimoji="1" lang="ja-JP" altLang="en-US" sz="1800" b="0" kern="1200" dirty="0">
                          <a:solidFill>
                            <a:schemeClr val="tx1"/>
                          </a:solidFill>
                          <a:effectLst/>
                          <a:latin typeface="+mn-lt"/>
                          <a:ea typeface="+mn-ea"/>
                          <a:cs typeface="+mn-cs"/>
                        </a:rPr>
                        <a:t>回クラス図インスペクションの確認・返答・修正</a:t>
                      </a:r>
                      <a:endParaRPr kumimoji="1" lang="en-US" altLang="ja-JP" sz="18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a:solidFill>
                            <a:schemeClr val="tx1"/>
                          </a:solidFill>
                          <a:effectLst/>
                          <a:latin typeface="+mn-lt"/>
                          <a:ea typeface="+mn-ea"/>
                          <a:cs typeface="+mn-cs"/>
                        </a:rPr>
                        <a:t>・シーケンス図の確認、インスペクション</a:t>
                      </a:r>
                      <a:endParaRPr kumimoji="1" lang="en-US" altLang="ja-JP" sz="1800" b="0" kern="1200" dirty="0">
                        <a:solidFill>
                          <a:schemeClr val="tx1"/>
                        </a:solidFill>
                        <a:effectLst/>
                        <a:latin typeface="+mn-lt"/>
                        <a:ea typeface="+mn-ea"/>
                        <a:cs typeface="+mn-cs"/>
                      </a:endParaRPr>
                    </a:p>
                  </a:txBody>
                  <a:tcPr/>
                </a:tc>
                <a:extLst>
                  <a:ext uri="{0D108BD9-81ED-4DB2-BD59-A6C34878D82A}">
                    <a16:rowId xmlns:a16="http://schemas.microsoft.com/office/drawing/2014/main" val="3955483186"/>
                  </a:ext>
                </a:extLst>
              </a:tr>
              <a:tr h="1329813">
                <a:tc>
                  <a:txBody>
                    <a:bodyPr/>
                    <a:lstStyle/>
                    <a:p>
                      <a:r>
                        <a:rPr kumimoji="1" lang="en-US" altLang="ja-JP" dirty="0"/>
                        <a:t>12/6(</a:t>
                      </a:r>
                      <a:r>
                        <a:rPr kumimoji="1" lang="ja-JP" altLang="en-US" dirty="0"/>
                        <a:t>月</a:t>
                      </a:r>
                      <a:r>
                        <a:rPr kumimoji="1" lang="en-US" altLang="ja-JP" dirty="0"/>
                        <a:t>)</a:t>
                      </a:r>
                      <a:endParaRPr kumimoji="1" lang="ja-JP" altLang="en-US" dirty="0"/>
                    </a:p>
                  </a:txBody>
                  <a:tcPr/>
                </a:tc>
                <a:tc>
                  <a:txBody>
                    <a:bodyPr/>
                    <a:lstStyle/>
                    <a:p>
                      <a:r>
                        <a:rPr kumimoji="1" lang="ja-JP" altLang="en-US" dirty="0"/>
                        <a:t>会議実施（全員）</a:t>
                      </a:r>
                      <a:endParaRPr kumimoji="1" lang="en-US" altLang="ja-JP" dirty="0"/>
                    </a:p>
                    <a:p>
                      <a:r>
                        <a:rPr kumimoji="1" lang="ja-JP" altLang="en-US"/>
                        <a:t>・土日の進捗確認（コーディング）</a:t>
                      </a:r>
                      <a:endParaRPr kumimoji="1" lang="en-US" altLang="ja-JP" dirty="0"/>
                    </a:p>
                    <a:p>
                      <a:r>
                        <a:rPr kumimoji="1" lang="ja-JP" altLang="en-US" dirty="0"/>
                        <a:t>・データベース設計書の確認、インスペクション</a:t>
                      </a:r>
                      <a:endParaRPr kumimoji="1" lang="en-US" altLang="ja-JP" dirty="0"/>
                    </a:p>
                    <a:p>
                      <a:r>
                        <a:rPr kumimoji="1" lang="ja-JP" altLang="en-US" dirty="0"/>
                        <a:t>・状態遷移図の確認、</a:t>
                      </a:r>
                      <a:r>
                        <a:rPr kumimoji="1" lang="ja-JP" altLang="en-US" sz="1800" b="0" kern="1200" dirty="0">
                          <a:solidFill>
                            <a:schemeClr val="tx1"/>
                          </a:solidFill>
                          <a:effectLst/>
                          <a:latin typeface="+mn-lt"/>
                          <a:ea typeface="+mn-ea"/>
                          <a:cs typeface="+mn-cs"/>
                        </a:rPr>
                        <a:t>インスペクション</a:t>
                      </a:r>
                      <a:endParaRPr kumimoji="1" lang="en-US" altLang="ja-JP" sz="1800" b="0" kern="1200" dirty="0">
                        <a:solidFill>
                          <a:schemeClr val="tx1"/>
                        </a:solidFill>
                        <a:effectLst/>
                        <a:latin typeface="+mn-lt"/>
                        <a:ea typeface="+mn-ea"/>
                        <a:cs typeface="+mn-cs"/>
                      </a:endParaRPr>
                    </a:p>
                  </a:txBody>
                  <a:tcPr/>
                </a:tc>
                <a:extLst>
                  <a:ext uri="{0D108BD9-81ED-4DB2-BD59-A6C34878D82A}">
                    <a16:rowId xmlns:a16="http://schemas.microsoft.com/office/drawing/2014/main" val="3080047108"/>
                  </a:ext>
                </a:extLst>
              </a:tr>
              <a:tr h="831133">
                <a:tc>
                  <a:txBody>
                    <a:bodyPr/>
                    <a:lstStyle/>
                    <a:p>
                      <a:r>
                        <a:rPr kumimoji="1" lang="en-US" altLang="ja-JP" dirty="0"/>
                        <a:t>12/7(</a:t>
                      </a:r>
                      <a:r>
                        <a:rPr kumimoji="1" lang="ja-JP" altLang="en-US" dirty="0"/>
                        <a:t>火</a:t>
                      </a:r>
                      <a:r>
                        <a:rPr kumimoji="1" lang="en-US" altLang="ja-JP" dirty="0"/>
                        <a:t>)</a:t>
                      </a:r>
                      <a:endParaRPr kumimoji="1" lang="ja-JP" altLang="en-US" dirty="0"/>
                    </a:p>
                  </a:txBody>
                  <a:tcPr/>
                </a:tc>
                <a:tc>
                  <a:txBody>
                    <a:bodyPr/>
                    <a:lstStyle/>
                    <a:p>
                      <a:r>
                        <a:rPr kumimoji="1" lang="ja-JP" altLang="en-US" dirty="0"/>
                        <a:t>会議実施（上田、鈴木、望月）</a:t>
                      </a:r>
                      <a:endParaRPr kumimoji="1" lang="en-US" altLang="ja-JP" dirty="0"/>
                    </a:p>
                    <a:p>
                      <a:r>
                        <a:rPr kumimoji="1" lang="ja-JP" altLang="en-US" dirty="0"/>
                        <a:t>・貴一さんと本番環境について確認</a:t>
                      </a:r>
                      <a:endParaRPr kumimoji="1" lang="en-US" altLang="ja-JP" dirty="0"/>
                    </a:p>
                    <a:p>
                      <a:r>
                        <a:rPr kumimoji="1" lang="ja-JP" altLang="en-US" dirty="0"/>
                        <a:t>・シーケンス図インスペクションへの返答と修正</a:t>
                      </a:r>
                      <a:endParaRPr kumimoji="1" lang="en-US" altLang="ja-JP" dirty="0"/>
                    </a:p>
                  </a:txBody>
                  <a:tcPr/>
                </a:tc>
                <a:extLst>
                  <a:ext uri="{0D108BD9-81ED-4DB2-BD59-A6C34878D82A}">
                    <a16:rowId xmlns:a16="http://schemas.microsoft.com/office/drawing/2014/main" val="3617341873"/>
                  </a:ext>
                </a:extLst>
              </a:tr>
              <a:tr h="1579153">
                <a:tc>
                  <a:txBody>
                    <a:bodyPr/>
                    <a:lstStyle/>
                    <a:p>
                      <a:r>
                        <a:rPr kumimoji="1" lang="en-US" altLang="ja-JP" dirty="0"/>
                        <a:t>12/8(</a:t>
                      </a:r>
                      <a:r>
                        <a:rPr kumimoji="1" lang="ja-JP" altLang="en-US" dirty="0"/>
                        <a:t>水</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会議実施</a:t>
                      </a:r>
                      <a:r>
                        <a:rPr kumimoji="1" lang="en-US" altLang="ja-JP" dirty="0"/>
                        <a:t>(</a:t>
                      </a:r>
                      <a:r>
                        <a:rPr kumimoji="1" lang="ja-JP" altLang="en-US" dirty="0"/>
                        <a:t>全員</a:t>
                      </a:r>
                      <a:r>
                        <a:rPr kumimoji="1" lang="en-US" altLang="ja-JP" dirty="0"/>
                        <a:t>)</a:t>
                      </a:r>
                      <a:r>
                        <a:rPr kumimoji="1" lang="ja-JP" altLang="en-US" dirty="0"/>
                        <a:t>　（上流工程インスペクション最終締め切り）</a:t>
                      </a:r>
                      <a:endParaRPr kumimoji="1" lang="en-US" altLang="ja-JP" dirty="0">
                        <a:solidFill>
                          <a:schemeClr val="tx1"/>
                        </a:solidFill>
                      </a:endParaRPr>
                    </a:p>
                    <a:p>
                      <a:pPr algn="l"/>
                      <a:r>
                        <a:rPr kumimoji="1" lang="ja-JP" altLang="en-US" dirty="0">
                          <a:solidFill>
                            <a:schemeClr val="tx1"/>
                          </a:solidFill>
                        </a:rPr>
                        <a:t>・データベース設計書のインスペクション返答と改訂</a:t>
                      </a:r>
                      <a:endParaRPr kumimoji="1" lang="en-US" altLang="ja-JP" dirty="0">
                        <a:solidFill>
                          <a:schemeClr val="tx1"/>
                        </a:solidFill>
                      </a:endParaRPr>
                    </a:p>
                    <a:p>
                      <a:pPr algn="l"/>
                      <a:r>
                        <a:rPr kumimoji="1" lang="ja-JP" altLang="en-US" dirty="0">
                          <a:solidFill>
                            <a:schemeClr val="tx1"/>
                          </a:solidFill>
                        </a:rPr>
                        <a:t>・状態遷移図のインスペクションの返答と訂正</a:t>
                      </a:r>
                      <a:endParaRPr kumimoji="1" lang="en-US" altLang="ja-JP" dirty="0">
                        <a:solidFill>
                          <a:schemeClr val="tx1"/>
                        </a:solidFill>
                      </a:endParaRPr>
                    </a:p>
                    <a:p>
                      <a:pPr algn="l"/>
                      <a:r>
                        <a:rPr kumimoji="1" lang="ja-JP" altLang="en-US" dirty="0">
                          <a:solidFill>
                            <a:schemeClr val="tx1"/>
                          </a:solidFill>
                        </a:rPr>
                        <a:t>・システムの動作の確認と修正</a:t>
                      </a:r>
                      <a:endParaRPr kumimoji="1" lang="en-US" altLang="ja-JP" dirty="0">
                        <a:solidFill>
                          <a:schemeClr val="tx1"/>
                        </a:solidFill>
                      </a:endParaRPr>
                    </a:p>
                  </a:txBody>
                  <a:tcPr/>
                </a:tc>
                <a:extLst>
                  <a:ext uri="{0D108BD9-81ED-4DB2-BD59-A6C34878D82A}">
                    <a16:rowId xmlns:a16="http://schemas.microsoft.com/office/drawing/2014/main" val="1557024033"/>
                  </a:ext>
                </a:extLst>
              </a:tr>
            </a:tbl>
          </a:graphicData>
        </a:graphic>
      </p:graphicFrame>
    </p:spTree>
    <p:extLst>
      <p:ext uri="{BB962C8B-B14F-4D97-AF65-F5344CB8AC3E}">
        <p14:creationId xmlns:p14="http://schemas.microsoft.com/office/powerpoint/2010/main" val="42752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9ECC1-6C17-4911-A043-A1D61AA6CCF6}"/>
              </a:ext>
            </a:extLst>
          </p:cNvPr>
          <p:cNvSpPr>
            <a:spLocks noGrp="1"/>
          </p:cNvSpPr>
          <p:nvPr>
            <p:ph type="title"/>
          </p:nvPr>
        </p:nvSpPr>
        <p:spPr/>
        <p:txBody>
          <a:bodyPr/>
          <a:lstStyle/>
          <a:p>
            <a:r>
              <a:rPr kumimoji="1" lang="ja-JP" altLang="en-US" dirty="0"/>
              <a:t>開発スケジュール</a:t>
            </a:r>
          </a:p>
        </p:txBody>
      </p:sp>
      <p:pic>
        <p:nvPicPr>
          <p:cNvPr id="5" name="コンテンツ プレースホルダー 4" descr="カレンダー&#10;&#10;自動的に生成された説明">
            <a:extLst>
              <a:ext uri="{FF2B5EF4-FFF2-40B4-BE49-F238E27FC236}">
                <a16:creationId xmlns:a16="http://schemas.microsoft.com/office/drawing/2014/main" id="{890EAC70-98F4-44EC-96AF-C6CA351E0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486" y="1438316"/>
            <a:ext cx="6350534" cy="4690797"/>
          </a:xfrm>
        </p:spPr>
      </p:pic>
    </p:spTree>
    <p:extLst>
      <p:ext uri="{BB962C8B-B14F-4D97-AF65-F5344CB8AC3E}">
        <p14:creationId xmlns:p14="http://schemas.microsoft.com/office/powerpoint/2010/main" val="178279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99BDD-9CA6-471E-9695-73198A3B02AB}"/>
              </a:ext>
            </a:extLst>
          </p:cNvPr>
          <p:cNvSpPr>
            <a:spLocks noGrp="1"/>
          </p:cNvSpPr>
          <p:nvPr>
            <p:ph type="title"/>
          </p:nvPr>
        </p:nvSpPr>
        <p:spPr/>
        <p:txBody>
          <a:bodyPr/>
          <a:lstStyle/>
          <a:p>
            <a:r>
              <a:rPr kumimoji="1" lang="ja-JP" altLang="en-US" dirty="0"/>
              <a:t>今週の作業の問題</a:t>
            </a:r>
            <a:r>
              <a:rPr lang="ja-JP" altLang="en-US" dirty="0"/>
              <a:t>点</a:t>
            </a:r>
            <a:endParaRPr kumimoji="1" lang="ja-JP" altLang="en-US" dirty="0"/>
          </a:p>
        </p:txBody>
      </p:sp>
      <p:sp>
        <p:nvSpPr>
          <p:cNvPr id="3" name="コンテンツ プレースホルダー 2">
            <a:extLst>
              <a:ext uri="{FF2B5EF4-FFF2-40B4-BE49-F238E27FC236}">
                <a16:creationId xmlns:a16="http://schemas.microsoft.com/office/drawing/2014/main" id="{5A90E7FA-0415-43F9-AED5-7339DBBA532C}"/>
              </a:ext>
            </a:extLst>
          </p:cNvPr>
          <p:cNvSpPr>
            <a:spLocks noGrp="1"/>
          </p:cNvSpPr>
          <p:nvPr>
            <p:ph idx="1"/>
          </p:nvPr>
        </p:nvSpPr>
        <p:spPr/>
        <p:txBody>
          <a:bodyPr/>
          <a:lstStyle/>
          <a:p>
            <a:r>
              <a:rPr lang="ja-JP" altLang="en-US" dirty="0"/>
              <a:t>開発や、開発する際の</a:t>
            </a:r>
            <a:r>
              <a:rPr lang="en-US" altLang="ja-JP" dirty="0"/>
              <a:t>branch</a:t>
            </a:r>
            <a:r>
              <a:rPr lang="ja-JP" altLang="en-US" dirty="0"/>
              <a:t>管理などの情報共有が甘かった。</a:t>
            </a:r>
            <a:endParaRPr lang="en-US" altLang="ja-JP" dirty="0"/>
          </a:p>
          <a:p>
            <a:r>
              <a:rPr lang="ja-JP" altLang="en-US" dirty="0"/>
              <a:t>８日までにインスペクションを行うのか、８日までに返答まで完了すればよいのかが曖昧なままで焦ってしまった</a:t>
            </a:r>
            <a:endParaRPr lang="en-US" altLang="ja-JP" dirty="0"/>
          </a:p>
          <a:p>
            <a:pPr marL="0" indent="0">
              <a:buNone/>
            </a:pPr>
            <a:endParaRPr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48338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3A61F-9319-4649-8942-DE7B7E6FF533}"/>
              </a:ext>
            </a:extLst>
          </p:cNvPr>
          <p:cNvSpPr>
            <a:spLocks noGrp="1"/>
          </p:cNvSpPr>
          <p:nvPr>
            <p:ph type="title"/>
          </p:nvPr>
        </p:nvSpPr>
        <p:spPr/>
        <p:txBody>
          <a:bodyPr/>
          <a:lstStyle/>
          <a:p>
            <a:r>
              <a:rPr lang="ja-JP" altLang="en-US" dirty="0"/>
              <a:t>来週の予定</a:t>
            </a:r>
            <a:endParaRPr kumimoji="1" lang="ja-JP" altLang="en-US" dirty="0"/>
          </a:p>
        </p:txBody>
      </p:sp>
      <p:graphicFrame>
        <p:nvGraphicFramePr>
          <p:cNvPr id="7" name="表 5">
            <a:extLst>
              <a:ext uri="{FF2B5EF4-FFF2-40B4-BE49-F238E27FC236}">
                <a16:creationId xmlns:a16="http://schemas.microsoft.com/office/drawing/2014/main" id="{EA9067E8-5B49-4CE0-A8DF-D16CDFEE3633}"/>
              </a:ext>
            </a:extLst>
          </p:cNvPr>
          <p:cNvGraphicFramePr>
            <a:graphicFrameLocks/>
          </p:cNvGraphicFramePr>
          <p:nvPr>
            <p:extLst>
              <p:ext uri="{D42A27DB-BD31-4B8C-83A1-F6EECF244321}">
                <p14:modId xmlns:p14="http://schemas.microsoft.com/office/powerpoint/2010/main" val="3016536286"/>
              </p:ext>
            </p:extLst>
          </p:nvPr>
        </p:nvGraphicFramePr>
        <p:xfrm>
          <a:off x="838200" y="2295525"/>
          <a:ext cx="10515600" cy="3020060"/>
        </p:xfrm>
        <a:graphic>
          <a:graphicData uri="http://schemas.openxmlformats.org/drawingml/2006/table">
            <a:tbl>
              <a:tblPr firstRow="1" bandRow="1">
                <a:tableStyleId>{5940675A-B579-460E-94D1-54222C63F5DA}</a:tableStyleId>
              </a:tblPr>
              <a:tblGrid>
                <a:gridCol w="1488680">
                  <a:extLst>
                    <a:ext uri="{9D8B030D-6E8A-4147-A177-3AD203B41FA5}">
                      <a16:colId xmlns:a16="http://schemas.microsoft.com/office/drawing/2014/main" val="877212880"/>
                    </a:ext>
                  </a:extLst>
                </a:gridCol>
                <a:gridCol w="9026920">
                  <a:extLst>
                    <a:ext uri="{9D8B030D-6E8A-4147-A177-3AD203B41FA5}">
                      <a16:colId xmlns:a16="http://schemas.microsoft.com/office/drawing/2014/main" val="353490749"/>
                    </a:ext>
                  </a:extLst>
                </a:gridCol>
              </a:tblGrid>
              <a:tr h="552450">
                <a:tc>
                  <a:txBody>
                    <a:bodyPr/>
                    <a:lstStyle/>
                    <a:p>
                      <a:pPr algn="ctr"/>
                      <a:r>
                        <a:rPr kumimoji="1" lang="ja-JP" altLang="en-US" dirty="0"/>
                        <a:t>日程</a:t>
                      </a:r>
                    </a:p>
                  </a:txBody>
                  <a:tcPr anchor="ctr"/>
                </a:tc>
                <a:tc>
                  <a:txBody>
                    <a:bodyPr/>
                    <a:lstStyle/>
                    <a:p>
                      <a:pPr algn="ctr"/>
                      <a:r>
                        <a:rPr kumimoji="1" lang="ja-JP" altLang="en-US" dirty="0"/>
                        <a:t>作業内容</a:t>
                      </a:r>
                    </a:p>
                  </a:txBody>
                  <a:tcPr anchor="ctr"/>
                </a:tc>
                <a:extLst>
                  <a:ext uri="{0D108BD9-81ED-4DB2-BD59-A6C34878D82A}">
                    <a16:rowId xmlns:a16="http://schemas.microsoft.com/office/drawing/2014/main" val="2828615543"/>
                  </a:ext>
                </a:extLst>
              </a:tr>
              <a:tr h="730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a:solidFill>
                            <a:schemeClr val="tx1"/>
                          </a:solidFill>
                          <a:effectLst/>
                          <a:latin typeface="+mn-lt"/>
                          <a:ea typeface="+mn-ea"/>
                          <a:cs typeface="+mn-cs"/>
                        </a:rPr>
                        <a:t>12/13(</a:t>
                      </a:r>
                      <a:r>
                        <a:rPr kumimoji="1" lang="ja-JP" altLang="en-US" sz="1800" b="0" kern="1200" dirty="0">
                          <a:solidFill>
                            <a:schemeClr val="tx1"/>
                          </a:solidFill>
                          <a:effectLst/>
                          <a:latin typeface="+mn-lt"/>
                          <a:ea typeface="+mn-ea"/>
                          <a:cs typeface="+mn-cs"/>
                        </a:rPr>
                        <a:t>月</a:t>
                      </a:r>
                      <a:r>
                        <a:rPr kumimoji="1" lang="en-US" altLang="ja-JP" sz="1800" b="0" kern="1200" dirty="0">
                          <a:solidFill>
                            <a:schemeClr val="tx1"/>
                          </a:solidFill>
                          <a:effectLst/>
                          <a:latin typeface="+mn-lt"/>
                          <a:ea typeface="+mn-ea"/>
                          <a:cs typeface="+mn-cs"/>
                        </a:rPr>
                        <a:t>)</a:t>
                      </a:r>
                      <a:endParaRPr kumimoji="1" lang="ja-JP" altLang="en-US" sz="1800" b="0" kern="1200" dirty="0">
                        <a:solidFill>
                          <a:schemeClr val="tx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会議実施</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・状態遷移図の確認</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・進捗報告、コーディング内容確認</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・データベース設計書のインスペクション返答</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各自コーディング</a:t>
                      </a:r>
                      <a:endParaRPr kumimoji="1" lang="en-US" altLang="ja-JP" dirty="0"/>
                    </a:p>
                  </a:txBody>
                  <a:tcPr/>
                </a:tc>
                <a:extLst>
                  <a:ext uri="{0D108BD9-81ED-4DB2-BD59-A6C34878D82A}">
                    <a16:rowId xmlns:a16="http://schemas.microsoft.com/office/drawing/2014/main" val="2373693583"/>
                  </a:ext>
                </a:extLst>
              </a:tr>
              <a:tr h="730250">
                <a:tc>
                  <a:txBody>
                    <a:bodyPr/>
                    <a:lstStyle/>
                    <a:p>
                      <a:r>
                        <a:rPr kumimoji="1" lang="en-US" altLang="ja-JP" dirty="0"/>
                        <a:t>12/15(</a:t>
                      </a:r>
                      <a:r>
                        <a:rPr kumimoji="1" lang="ja-JP" altLang="en-US" dirty="0"/>
                        <a:t>水</a:t>
                      </a:r>
                      <a:r>
                        <a:rPr kumimoji="1" lang="en-US" altLang="ja-JP" dirty="0"/>
                        <a:t>)</a:t>
                      </a:r>
                      <a:endParaRPr kumimoji="1" lang="ja-JP" altLang="en-US" dirty="0"/>
                    </a:p>
                  </a:txBody>
                  <a:tcPr/>
                </a:tc>
                <a:tc>
                  <a:txBody>
                    <a:bodyPr/>
                    <a:lstStyle/>
                    <a:p>
                      <a:endParaRPr kumimoji="1" lang="en-US" altLang="ja-JP" dirty="0"/>
                    </a:p>
                  </a:txBody>
                  <a:tcPr/>
                </a:tc>
                <a:extLst>
                  <a:ext uri="{0D108BD9-81ED-4DB2-BD59-A6C34878D82A}">
                    <a16:rowId xmlns:a16="http://schemas.microsoft.com/office/drawing/2014/main" val="3080047108"/>
                  </a:ext>
                </a:extLst>
              </a:tr>
            </a:tbl>
          </a:graphicData>
        </a:graphic>
      </p:graphicFrame>
    </p:spTree>
    <p:extLst>
      <p:ext uri="{BB962C8B-B14F-4D97-AF65-F5344CB8AC3E}">
        <p14:creationId xmlns:p14="http://schemas.microsoft.com/office/powerpoint/2010/main" val="235862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9ECC1-6C17-4911-A043-A1D61AA6CCF6}"/>
              </a:ext>
            </a:extLst>
          </p:cNvPr>
          <p:cNvSpPr>
            <a:spLocks noGrp="1"/>
          </p:cNvSpPr>
          <p:nvPr>
            <p:ph type="title"/>
          </p:nvPr>
        </p:nvSpPr>
        <p:spPr/>
        <p:txBody>
          <a:bodyPr/>
          <a:lstStyle/>
          <a:p>
            <a:r>
              <a:rPr kumimoji="1" lang="ja-JP" altLang="en-US" dirty="0"/>
              <a:t>開発スケジュール</a:t>
            </a:r>
          </a:p>
        </p:txBody>
      </p:sp>
      <p:pic>
        <p:nvPicPr>
          <p:cNvPr id="5" name="コンテンツ プレースホルダー 4" descr="カレンダー&#10;&#10;自動的に生成された説明">
            <a:extLst>
              <a:ext uri="{FF2B5EF4-FFF2-40B4-BE49-F238E27FC236}">
                <a16:creationId xmlns:a16="http://schemas.microsoft.com/office/drawing/2014/main" id="{890EAC70-98F4-44EC-96AF-C6CA351E0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486" y="1438316"/>
            <a:ext cx="6350534" cy="4690797"/>
          </a:xfrm>
        </p:spPr>
      </p:pic>
    </p:spTree>
    <p:extLst>
      <p:ext uri="{BB962C8B-B14F-4D97-AF65-F5344CB8AC3E}">
        <p14:creationId xmlns:p14="http://schemas.microsoft.com/office/powerpoint/2010/main" val="4165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F7141-F30B-4056-B243-5C039A04DA15}"/>
              </a:ext>
            </a:extLst>
          </p:cNvPr>
          <p:cNvSpPr>
            <a:spLocks noGrp="1"/>
          </p:cNvSpPr>
          <p:nvPr>
            <p:ph type="title"/>
          </p:nvPr>
        </p:nvSpPr>
        <p:spPr/>
        <p:txBody>
          <a:bodyPr/>
          <a:lstStyle/>
          <a:p>
            <a:r>
              <a:rPr kumimoji="1" lang="ja-JP" altLang="en-US" dirty="0"/>
              <a:t>全体のスケジュール</a:t>
            </a:r>
          </a:p>
        </p:txBody>
      </p:sp>
      <p:graphicFrame>
        <p:nvGraphicFramePr>
          <p:cNvPr id="4" name="コンテンツ プレースホルダー 3">
            <a:extLst>
              <a:ext uri="{FF2B5EF4-FFF2-40B4-BE49-F238E27FC236}">
                <a16:creationId xmlns:a16="http://schemas.microsoft.com/office/drawing/2014/main" id="{4B5CDAB0-661E-49AA-A137-B5DDCB1E1F14}"/>
              </a:ext>
            </a:extLst>
          </p:cNvPr>
          <p:cNvGraphicFramePr>
            <a:graphicFrameLocks noGrp="1"/>
          </p:cNvGraphicFramePr>
          <p:nvPr>
            <p:ph idx="1"/>
            <p:extLst>
              <p:ext uri="{D42A27DB-BD31-4B8C-83A1-F6EECF244321}">
                <p14:modId xmlns:p14="http://schemas.microsoft.com/office/powerpoint/2010/main" val="4041860682"/>
              </p:ext>
            </p:extLst>
          </p:nvPr>
        </p:nvGraphicFramePr>
        <p:xfrm>
          <a:off x="923925" y="1372661"/>
          <a:ext cx="10344150" cy="5347336"/>
        </p:xfrm>
        <a:graphic>
          <a:graphicData uri="http://schemas.openxmlformats.org/drawingml/2006/table">
            <a:tbl>
              <a:tblPr>
                <a:tableStyleId>{616DA210-FB5B-4158-B5E0-FEB733F419BA}</a:tableStyleId>
              </a:tblPr>
              <a:tblGrid>
                <a:gridCol w="790575">
                  <a:extLst>
                    <a:ext uri="{9D8B030D-6E8A-4147-A177-3AD203B41FA5}">
                      <a16:colId xmlns:a16="http://schemas.microsoft.com/office/drawing/2014/main" val="816498251"/>
                    </a:ext>
                  </a:extLst>
                </a:gridCol>
                <a:gridCol w="9553575">
                  <a:extLst>
                    <a:ext uri="{9D8B030D-6E8A-4147-A177-3AD203B41FA5}">
                      <a16:colId xmlns:a16="http://schemas.microsoft.com/office/drawing/2014/main" val="1052672535"/>
                    </a:ext>
                  </a:extLst>
                </a:gridCol>
              </a:tblGrid>
              <a:tr h="71832">
                <a:tc>
                  <a:txBody>
                    <a:bodyPr/>
                    <a:lstStyle/>
                    <a:p>
                      <a:pPr algn="ctr"/>
                      <a:r>
                        <a:rPr lang="ja-JP" altLang="en-US" sz="1400" b="1" dirty="0">
                          <a:solidFill>
                            <a:schemeClr val="tx1"/>
                          </a:solidFill>
                          <a:effectLst/>
                        </a:rPr>
                        <a:t>日付</a:t>
                      </a:r>
                    </a:p>
                  </a:txBody>
                  <a:tcPr marL="35469" marR="35469" marT="17735" marB="17735" anchor="ctr"/>
                </a:tc>
                <a:tc>
                  <a:txBody>
                    <a:bodyPr/>
                    <a:lstStyle/>
                    <a:p>
                      <a:pPr algn="ctr"/>
                      <a:r>
                        <a:rPr lang="ja-JP" altLang="en-US" sz="1400" b="1" dirty="0">
                          <a:solidFill>
                            <a:schemeClr val="tx1"/>
                          </a:solidFill>
                          <a:effectLst/>
                        </a:rPr>
                        <a:t>内容</a:t>
                      </a:r>
                    </a:p>
                  </a:txBody>
                  <a:tcPr marL="35469" marR="35469" marT="17735" marB="17735" anchor="ctr"/>
                </a:tc>
                <a:extLst>
                  <a:ext uri="{0D108BD9-81ED-4DB2-BD59-A6C34878D82A}">
                    <a16:rowId xmlns:a16="http://schemas.microsoft.com/office/drawing/2014/main" val="3946953522"/>
                  </a:ext>
                </a:extLst>
              </a:tr>
              <a:tr h="338793">
                <a:tc>
                  <a:txBody>
                    <a:bodyPr/>
                    <a:lstStyle/>
                    <a:p>
                      <a:pPr algn="l"/>
                      <a:r>
                        <a:rPr lang="en-US" altLang="ja-JP" sz="1400" dirty="0">
                          <a:effectLst/>
                        </a:rPr>
                        <a:t>11/5</a:t>
                      </a:r>
                    </a:p>
                  </a:txBody>
                  <a:tcPr marL="35469" marR="35469" marT="17735" marB="17735" anchor="ctr"/>
                </a:tc>
                <a:tc>
                  <a:txBody>
                    <a:bodyPr/>
                    <a:lstStyle/>
                    <a:p>
                      <a:pPr algn="l"/>
                      <a:r>
                        <a:rPr lang="ja-JP" altLang="en-US" sz="1400" strike="sngStrike" dirty="0">
                          <a:effectLst/>
                        </a:rPr>
                        <a:t>開発計画書初版作成完了</a:t>
                      </a:r>
                      <a:r>
                        <a:rPr lang="en-US" altLang="ja-JP" sz="1400" strike="sngStrike" dirty="0">
                          <a:effectLst/>
                        </a:rPr>
                        <a:t>,</a:t>
                      </a:r>
                      <a:r>
                        <a:rPr lang="ja-JP" altLang="en-US" sz="1400" strike="sngStrike" dirty="0">
                          <a:effectLst/>
                        </a:rPr>
                        <a:t>開発ルールの作成</a:t>
                      </a:r>
                      <a:r>
                        <a:rPr lang="en-US" altLang="ja-JP" sz="1400" strike="sngStrike" dirty="0">
                          <a:effectLst/>
                        </a:rPr>
                        <a:t>,</a:t>
                      </a:r>
                      <a:r>
                        <a:rPr lang="ja-JP" altLang="en-US" sz="1400" strike="sngStrike" dirty="0">
                          <a:effectLst/>
                        </a:rPr>
                        <a:t>仕様書の作成とピアレビュー</a:t>
                      </a:r>
                      <a:r>
                        <a:rPr lang="en-US" altLang="ja-JP" sz="1400" strike="sngStrike" dirty="0">
                          <a:effectLst/>
                        </a:rPr>
                        <a:t>,</a:t>
                      </a:r>
                      <a:r>
                        <a:rPr lang="ja-JP" altLang="en-US" sz="1400" strike="sngStrike" dirty="0">
                          <a:effectLst/>
                        </a:rPr>
                        <a:t>仕様書のインスペクション</a:t>
                      </a:r>
                    </a:p>
                  </a:txBody>
                  <a:tcPr marL="35469" marR="35469" marT="17735" marB="17735" anchor="ctr"/>
                </a:tc>
                <a:extLst>
                  <a:ext uri="{0D108BD9-81ED-4DB2-BD59-A6C34878D82A}">
                    <a16:rowId xmlns:a16="http://schemas.microsoft.com/office/drawing/2014/main" val="865988861"/>
                  </a:ext>
                </a:extLst>
              </a:tr>
              <a:tr h="170256">
                <a:tc>
                  <a:txBody>
                    <a:bodyPr/>
                    <a:lstStyle/>
                    <a:p>
                      <a:pPr algn="l"/>
                      <a:r>
                        <a:rPr lang="en-US" altLang="ja-JP" sz="1400" dirty="0">
                          <a:effectLst/>
                        </a:rPr>
                        <a:t>11/10</a:t>
                      </a:r>
                    </a:p>
                  </a:txBody>
                  <a:tcPr marL="35469" marR="35469" marT="17735" marB="17735" anchor="ctr"/>
                </a:tc>
                <a:tc>
                  <a:txBody>
                    <a:bodyPr/>
                    <a:lstStyle/>
                    <a:p>
                      <a:pPr algn="l"/>
                      <a:r>
                        <a:rPr lang="ja-JP" altLang="en-US" sz="1400" strike="sngStrike" dirty="0">
                          <a:effectLst/>
                        </a:rPr>
                        <a:t>仕様書の共有</a:t>
                      </a:r>
                      <a:r>
                        <a:rPr lang="en-US" altLang="ja-JP" sz="1400" strike="sngStrike" dirty="0">
                          <a:effectLst/>
                        </a:rPr>
                        <a:t>,</a:t>
                      </a:r>
                      <a:r>
                        <a:rPr lang="ja-JP" altLang="en-US" sz="1400" strike="sngStrike" dirty="0">
                          <a:effectLst/>
                        </a:rPr>
                        <a:t>各自画面シナリオの作成</a:t>
                      </a:r>
                    </a:p>
                  </a:txBody>
                  <a:tcPr marL="35469" marR="35469" marT="17735" marB="17735" anchor="ctr"/>
                </a:tc>
                <a:extLst>
                  <a:ext uri="{0D108BD9-81ED-4DB2-BD59-A6C34878D82A}">
                    <a16:rowId xmlns:a16="http://schemas.microsoft.com/office/drawing/2014/main" val="1848442717"/>
                  </a:ext>
                </a:extLst>
              </a:tr>
              <a:tr h="338793">
                <a:tc>
                  <a:txBody>
                    <a:bodyPr/>
                    <a:lstStyle/>
                    <a:p>
                      <a:pPr algn="l"/>
                      <a:r>
                        <a:rPr lang="en-US" altLang="ja-JP" sz="1400">
                          <a:effectLst/>
                        </a:rPr>
                        <a:t>11/10</a:t>
                      </a:r>
                    </a:p>
                  </a:txBody>
                  <a:tcPr marL="35469" marR="35469" marT="17735" marB="17735" anchor="ctr"/>
                </a:tc>
                <a:tc>
                  <a:txBody>
                    <a:bodyPr/>
                    <a:lstStyle/>
                    <a:p>
                      <a:pPr algn="l"/>
                      <a:r>
                        <a:rPr lang="ja-JP" altLang="en-US" sz="1400" strike="sngStrike" dirty="0">
                          <a:effectLst/>
                        </a:rPr>
                        <a:t>インスペクションを受けての仕様書の改訂</a:t>
                      </a:r>
                      <a:r>
                        <a:rPr lang="en-US" altLang="ja-JP" sz="1400" strike="sngStrike" dirty="0">
                          <a:effectLst/>
                        </a:rPr>
                        <a:t>,</a:t>
                      </a:r>
                      <a:r>
                        <a:rPr lang="ja-JP" altLang="en-US" sz="1400" strike="sngStrike" dirty="0">
                          <a:effectLst/>
                        </a:rPr>
                        <a:t>画面シナリオの作成とすり合わせ</a:t>
                      </a:r>
                      <a:r>
                        <a:rPr lang="en-US" altLang="ja-JP" sz="1400" strike="sngStrike" dirty="0">
                          <a:effectLst/>
                        </a:rPr>
                        <a:t>,</a:t>
                      </a:r>
                      <a:r>
                        <a:rPr lang="ja-JP" altLang="en-US" sz="1400" strike="sngStrike" dirty="0">
                          <a:effectLst/>
                        </a:rPr>
                        <a:t>画面シナリオのピアレビューとインスペクション</a:t>
                      </a:r>
                      <a:r>
                        <a:rPr lang="en-US" altLang="ja-JP" sz="1400" strike="sngStrike" dirty="0">
                          <a:effectLst/>
                        </a:rPr>
                        <a:t>1</a:t>
                      </a:r>
                    </a:p>
                  </a:txBody>
                  <a:tcPr marL="35469" marR="35469" marT="17735" marB="17735" anchor="ctr"/>
                </a:tc>
                <a:extLst>
                  <a:ext uri="{0D108BD9-81ED-4DB2-BD59-A6C34878D82A}">
                    <a16:rowId xmlns:a16="http://schemas.microsoft.com/office/drawing/2014/main" val="507857165"/>
                  </a:ext>
                </a:extLst>
              </a:tr>
              <a:tr h="316243">
                <a:tc>
                  <a:txBody>
                    <a:bodyPr/>
                    <a:lstStyle/>
                    <a:p>
                      <a:pPr algn="l"/>
                      <a:r>
                        <a:rPr lang="en-US" altLang="ja-JP" sz="1400">
                          <a:effectLst/>
                        </a:rPr>
                        <a:t>11/12</a:t>
                      </a:r>
                    </a:p>
                  </a:txBody>
                  <a:tcPr marL="35469" marR="35469" marT="17735" marB="17735" anchor="ctr"/>
                </a:tc>
                <a:tc>
                  <a:txBody>
                    <a:bodyPr/>
                    <a:lstStyle/>
                    <a:p>
                      <a:pPr algn="l"/>
                      <a:r>
                        <a:rPr lang="ja-JP" altLang="en-US" sz="1400" strike="sngStrike" dirty="0">
                          <a:effectLst/>
                        </a:rPr>
                        <a:t>画面シナリオインスペクション</a:t>
                      </a:r>
                      <a:r>
                        <a:rPr lang="en-US" altLang="ja-JP" sz="1400" strike="sngStrike" dirty="0">
                          <a:effectLst/>
                        </a:rPr>
                        <a:t>1</a:t>
                      </a:r>
                      <a:r>
                        <a:rPr lang="ja-JP" altLang="en-US" sz="1400" strike="sngStrike" dirty="0">
                          <a:effectLst/>
                        </a:rPr>
                        <a:t>を受けての改訂</a:t>
                      </a:r>
                      <a:r>
                        <a:rPr lang="en-US" altLang="ja-JP" sz="1400" strike="sngStrike" dirty="0">
                          <a:effectLst/>
                        </a:rPr>
                        <a:t>,</a:t>
                      </a:r>
                      <a:r>
                        <a:rPr lang="ja-JP" altLang="en-US" sz="1400" strike="sngStrike" dirty="0">
                          <a:effectLst/>
                        </a:rPr>
                        <a:t>ピアレビュー</a:t>
                      </a:r>
                      <a:r>
                        <a:rPr lang="en-US" altLang="ja-JP" sz="1400" strike="sngStrike" dirty="0">
                          <a:effectLst/>
                        </a:rPr>
                        <a:t>,</a:t>
                      </a:r>
                      <a:r>
                        <a:rPr lang="ja-JP" altLang="en-US" sz="1400" strike="sngStrike" dirty="0">
                          <a:effectLst/>
                        </a:rPr>
                        <a:t>画面シナリオインスペクション</a:t>
                      </a:r>
                      <a:r>
                        <a:rPr lang="en-US" altLang="ja-JP" sz="1400" strike="sngStrike" dirty="0">
                          <a:effectLst/>
                        </a:rPr>
                        <a:t>2</a:t>
                      </a:r>
                    </a:p>
                  </a:txBody>
                  <a:tcPr marL="35469" marR="35469" marT="17735" marB="17735" anchor="ctr"/>
                </a:tc>
                <a:extLst>
                  <a:ext uri="{0D108BD9-81ED-4DB2-BD59-A6C34878D82A}">
                    <a16:rowId xmlns:a16="http://schemas.microsoft.com/office/drawing/2014/main" val="2743484459"/>
                  </a:ext>
                </a:extLst>
              </a:tr>
              <a:tr h="170256">
                <a:tc>
                  <a:txBody>
                    <a:bodyPr/>
                    <a:lstStyle/>
                    <a:p>
                      <a:pPr algn="l"/>
                      <a:r>
                        <a:rPr lang="en-US" altLang="ja-JP" sz="1400">
                          <a:effectLst/>
                        </a:rPr>
                        <a:t>11/19</a:t>
                      </a:r>
                    </a:p>
                  </a:txBody>
                  <a:tcPr marL="35469" marR="35469" marT="17735" marB="17735" anchor="ctr"/>
                </a:tc>
                <a:tc>
                  <a:txBody>
                    <a:bodyPr/>
                    <a:lstStyle/>
                    <a:p>
                      <a:pPr algn="l"/>
                      <a:r>
                        <a:rPr lang="ja-JP" altLang="en-US" sz="1400" strike="sngStrike" dirty="0">
                          <a:effectLst/>
                        </a:rPr>
                        <a:t>画面シナリオインスペクション</a:t>
                      </a:r>
                      <a:r>
                        <a:rPr lang="en-US" altLang="ja-JP" sz="1400" strike="sngStrike" dirty="0">
                          <a:effectLst/>
                        </a:rPr>
                        <a:t>2</a:t>
                      </a:r>
                      <a:r>
                        <a:rPr lang="ja-JP" altLang="en-US" sz="1400" strike="sngStrike" dirty="0">
                          <a:effectLst/>
                        </a:rPr>
                        <a:t>回目完了</a:t>
                      </a:r>
                    </a:p>
                  </a:txBody>
                  <a:tcPr marL="35469" marR="35469" marT="17735" marB="17735" anchor="ctr"/>
                </a:tc>
                <a:extLst>
                  <a:ext uri="{0D108BD9-81ED-4DB2-BD59-A6C34878D82A}">
                    <a16:rowId xmlns:a16="http://schemas.microsoft.com/office/drawing/2014/main" val="3957838223"/>
                  </a:ext>
                </a:extLst>
              </a:tr>
              <a:tr h="170256">
                <a:tc>
                  <a:txBody>
                    <a:bodyPr/>
                    <a:lstStyle/>
                    <a:p>
                      <a:pPr algn="l"/>
                      <a:r>
                        <a:rPr lang="en-US" altLang="ja-JP" sz="1400" dirty="0">
                          <a:effectLst/>
                        </a:rPr>
                        <a:t>11/26</a:t>
                      </a:r>
                    </a:p>
                  </a:txBody>
                  <a:tcPr marL="35469" marR="35469" marT="17735" marB="17735" anchor="ctr"/>
                </a:tc>
                <a:tc>
                  <a:txBody>
                    <a:bodyPr/>
                    <a:lstStyle/>
                    <a:p>
                      <a:pPr algn="l"/>
                      <a:r>
                        <a:rPr lang="ja-JP" altLang="en-US" sz="1400" strike="sngStrike" dirty="0">
                          <a:effectLst/>
                        </a:rPr>
                        <a:t>クラス図</a:t>
                      </a:r>
                      <a:r>
                        <a:rPr lang="en-US" altLang="ja-JP" sz="1400" strike="sngStrike" dirty="0">
                          <a:effectLst/>
                        </a:rPr>
                        <a:t>&amp;</a:t>
                      </a:r>
                      <a:r>
                        <a:rPr lang="ja-JP" altLang="en-US" sz="1400" strike="sngStrike" dirty="0">
                          <a:effectLst/>
                        </a:rPr>
                        <a:t>データベース設計書作成完了。クラス図</a:t>
                      </a:r>
                      <a:r>
                        <a:rPr lang="en-US" altLang="ja-JP" sz="1400" strike="sngStrike" dirty="0">
                          <a:effectLst/>
                        </a:rPr>
                        <a:t>&amp;</a:t>
                      </a:r>
                      <a:r>
                        <a:rPr lang="ja-JP" altLang="en-US" sz="1400" strike="sngStrike" dirty="0">
                          <a:effectLst/>
                        </a:rPr>
                        <a:t>データベース設計書のインスペクション完了</a:t>
                      </a:r>
                    </a:p>
                  </a:txBody>
                  <a:tcPr marL="35469" marR="35469" marT="17735" marB="17735" anchor="ctr"/>
                </a:tc>
                <a:extLst>
                  <a:ext uri="{0D108BD9-81ED-4DB2-BD59-A6C34878D82A}">
                    <a16:rowId xmlns:a16="http://schemas.microsoft.com/office/drawing/2014/main" val="3683844378"/>
                  </a:ext>
                </a:extLst>
              </a:tr>
              <a:tr h="170256">
                <a:tc>
                  <a:txBody>
                    <a:bodyPr/>
                    <a:lstStyle/>
                    <a:p>
                      <a:pPr algn="l"/>
                      <a:r>
                        <a:rPr lang="en-US" altLang="ja-JP" sz="1400" dirty="0">
                          <a:effectLst/>
                        </a:rPr>
                        <a:t>12/3</a:t>
                      </a:r>
                    </a:p>
                  </a:txBody>
                  <a:tcPr marL="35469" marR="35469" marT="17735" marB="17735" anchor="ctr"/>
                </a:tc>
                <a:tc>
                  <a:txBody>
                    <a:bodyPr/>
                    <a:lstStyle/>
                    <a:p>
                      <a:pPr algn="l"/>
                      <a:r>
                        <a:rPr lang="ja-JP" altLang="en-US" sz="1400" strike="sngStrike" dirty="0">
                          <a:effectLst/>
                        </a:rPr>
                        <a:t>シーケンス図、ステートチャート図、その他の必須成果物作成完了。インスペクション完了</a:t>
                      </a:r>
                    </a:p>
                  </a:txBody>
                  <a:tcPr marL="35469" marR="35469" marT="17735" marB="17735" anchor="ctr"/>
                </a:tc>
                <a:extLst>
                  <a:ext uri="{0D108BD9-81ED-4DB2-BD59-A6C34878D82A}">
                    <a16:rowId xmlns:a16="http://schemas.microsoft.com/office/drawing/2014/main" val="3054658965"/>
                  </a:ext>
                </a:extLst>
              </a:tr>
              <a:tr h="170256">
                <a:tc>
                  <a:txBody>
                    <a:bodyPr/>
                    <a:lstStyle/>
                    <a:p>
                      <a:pPr algn="l"/>
                      <a:r>
                        <a:rPr lang="en-US" altLang="ja-JP" sz="1400" dirty="0">
                          <a:effectLst/>
                        </a:rPr>
                        <a:t>12/3</a:t>
                      </a:r>
                      <a:r>
                        <a:rPr lang="ja-JP" altLang="en-US" sz="1400" dirty="0">
                          <a:effectLst/>
                        </a:rPr>
                        <a:t>～</a:t>
                      </a:r>
                      <a:endParaRPr lang="en-US" altLang="ja-JP" sz="1400" dirty="0">
                        <a:effectLst/>
                      </a:endParaRPr>
                    </a:p>
                  </a:txBody>
                  <a:tcPr marL="35469" marR="35469" marT="17735" marB="17735" anchor="ctr"/>
                </a:tc>
                <a:tc>
                  <a:txBody>
                    <a:bodyPr/>
                    <a:lstStyle/>
                    <a:p>
                      <a:pPr algn="l"/>
                      <a:r>
                        <a:rPr lang="ja-JP" altLang="en-US" sz="1400" strike="sngStrike" dirty="0">
                          <a:effectLst/>
                        </a:rPr>
                        <a:t>各自成果物作成開始（ユーザ登録、ログイン関係）</a:t>
                      </a:r>
                    </a:p>
                  </a:txBody>
                  <a:tcPr marL="35469" marR="35469" marT="17735" marB="17735" anchor="ctr"/>
                </a:tc>
                <a:extLst>
                  <a:ext uri="{0D108BD9-81ED-4DB2-BD59-A6C34878D82A}">
                    <a16:rowId xmlns:a16="http://schemas.microsoft.com/office/drawing/2014/main" val="211048837"/>
                  </a:ext>
                </a:extLst>
              </a:tr>
              <a:tr h="170256">
                <a:tc>
                  <a:txBody>
                    <a:bodyPr/>
                    <a:lstStyle/>
                    <a:p>
                      <a:pPr algn="l"/>
                      <a:r>
                        <a:rPr lang="ja-JP" altLang="en-US" sz="1400" dirty="0">
                          <a:effectLst/>
                        </a:rPr>
                        <a:t>～</a:t>
                      </a:r>
                      <a:r>
                        <a:rPr lang="en-US" altLang="ja-JP" sz="1400" dirty="0">
                          <a:effectLst/>
                        </a:rPr>
                        <a:t>12/8</a:t>
                      </a:r>
                    </a:p>
                  </a:txBody>
                  <a:tcPr marL="35469" marR="35469" marT="17735" marB="17735" anchor="ctr"/>
                </a:tc>
                <a:tc>
                  <a:txBody>
                    <a:bodyPr/>
                    <a:lstStyle/>
                    <a:p>
                      <a:pPr algn="l"/>
                      <a:r>
                        <a:rPr lang="ja-JP" altLang="en-US" sz="1400" strike="sngStrike" dirty="0">
                          <a:effectLst/>
                        </a:rPr>
                        <a:t>上流工程の成果物　インスペクション締め切り</a:t>
                      </a:r>
                    </a:p>
                  </a:txBody>
                  <a:tcPr marL="35469" marR="35469" marT="17735" marB="17735" anchor="ctr"/>
                </a:tc>
                <a:extLst>
                  <a:ext uri="{0D108BD9-81ED-4DB2-BD59-A6C34878D82A}">
                    <a16:rowId xmlns:a16="http://schemas.microsoft.com/office/drawing/2014/main" val="3308599366"/>
                  </a:ext>
                </a:extLst>
              </a:tr>
              <a:tr h="170256">
                <a:tc>
                  <a:txBody>
                    <a:bodyPr/>
                    <a:lstStyle/>
                    <a:p>
                      <a:pPr algn="l"/>
                      <a:r>
                        <a:rPr lang="en-US" altLang="ja-JP" sz="1400">
                          <a:effectLst/>
                        </a:rPr>
                        <a:t>12/10</a:t>
                      </a:r>
                    </a:p>
                  </a:txBody>
                  <a:tcPr marL="35469" marR="35469" marT="17735" marB="17735" anchor="ctr"/>
                </a:tc>
                <a:tc>
                  <a:txBody>
                    <a:bodyPr/>
                    <a:lstStyle/>
                    <a:p>
                      <a:pPr algn="l"/>
                      <a:r>
                        <a:rPr lang="ja-JP" altLang="en-US" sz="1400" dirty="0">
                          <a:effectLst/>
                        </a:rPr>
                        <a:t>各自成果物作成</a:t>
                      </a:r>
                    </a:p>
                  </a:txBody>
                  <a:tcPr marL="35469" marR="35469" marT="17735" marB="17735" anchor="ctr"/>
                </a:tc>
                <a:extLst>
                  <a:ext uri="{0D108BD9-81ED-4DB2-BD59-A6C34878D82A}">
                    <a16:rowId xmlns:a16="http://schemas.microsoft.com/office/drawing/2014/main" val="442960345"/>
                  </a:ext>
                </a:extLst>
              </a:tr>
              <a:tr h="170256">
                <a:tc>
                  <a:txBody>
                    <a:bodyPr/>
                    <a:lstStyle/>
                    <a:p>
                      <a:pPr algn="l"/>
                      <a:r>
                        <a:rPr lang="en-US" altLang="ja-JP" sz="1400">
                          <a:effectLst/>
                        </a:rPr>
                        <a:t>12/17</a:t>
                      </a:r>
                    </a:p>
                  </a:txBody>
                  <a:tcPr marL="35469" marR="35469" marT="17735" marB="1773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effectLst/>
                        </a:rPr>
                        <a:t>各自成果物作成</a:t>
                      </a:r>
                    </a:p>
                  </a:txBody>
                  <a:tcPr marL="35469" marR="35469" marT="17735" marB="17735" anchor="ctr"/>
                </a:tc>
                <a:extLst>
                  <a:ext uri="{0D108BD9-81ED-4DB2-BD59-A6C34878D82A}">
                    <a16:rowId xmlns:a16="http://schemas.microsoft.com/office/drawing/2014/main" val="2888531397"/>
                  </a:ext>
                </a:extLst>
              </a:tr>
              <a:tr h="170256">
                <a:tc>
                  <a:txBody>
                    <a:bodyPr/>
                    <a:lstStyle/>
                    <a:p>
                      <a:pPr algn="l"/>
                      <a:r>
                        <a:rPr lang="en-US" altLang="ja-JP" sz="1400">
                          <a:effectLst/>
                        </a:rPr>
                        <a:t>12/24</a:t>
                      </a:r>
                    </a:p>
                  </a:txBody>
                  <a:tcPr marL="35469" marR="35469" marT="17735" marB="1773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effectLst/>
                        </a:rPr>
                        <a:t>各自成果物作成</a:t>
                      </a:r>
                    </a:p>
                  </a:txBody>
                  <a:tcPr marL="35469" marR="35469" marT="17735" marB="17735" anchor="ctr"/>
                </a:tc>
                <a:extLst>
                  <a:ext uri="{0D108BD9-81ED-4DB2-BD59-A6C34878D82A}">
                    <a16:rowId xmlns:a16="http://schemas.microsoft.com/office/drawing/2014/main" val="2934255685"/>
                  </a:ext>
                </a:extLst>
              </a:tr>
              <a:tr h="170256">
                <a:tc>
                  <a:txBody>
                    <a:bodyPr/>
                    <a:lstStyle/>
                    <a:p>
                      <a:pPr algn="l"/>
                      <a:r>
                        <a:rPr lang="en-US" altLang="ja-JP" sz="1400" dirty="0">
                          <a:effectLst/>
                        </a:rPr>
                        <a:t>12/31</a:t>
                      </a:r>
                    </a:p>
                  </a:txBody>
                  <a:tcPr marL="35469" marR="35469" marT="17735" marB="17735" anchor="ctr"/>
                </a:tc>
                <a:tc>
                  <a:txBody>
                    <a:bodyPr/>
                    <a:lstStyle/>
                    <a:p>
                      <a:pPr algn="l"/>
                      <a:r>
                        <a:rPr lang="ja-JP" altLang="en-US" sz="1400" dirty="0">
                          <a:effectLst/>
                        </a:rPr>
                        <a:t>各自成果物作成</a:t>
                      </a:r>
                    </a:p>
                  </a:txBody>
                  <a:tcPr marL="35469" marR="35469" marT="17735" marB="17735" anchor="ctr"/>
                </a:tc>
                <a:extLst>
                  <a:ext uri="{0D108BD9-81ED-4DB2-BD59-A6C34878D82A}">
                    <a16:rowId xmlns:a16="http://schemas.microsoft.com/office/drawing/2014/main" val="409443813"/>
                  </a:ext>
                </a:extLst>
              </a:tr>
              <a:tr h="170256">
                <a:tc>
                  <a:txBody>
                    <a:bodyPr/>
                    <a:lstStyle/>
                    <a:p>
                      <a:pPr algn="l"/>
                      <a:r>
                        <a:rPr lang="en-US" altLang="ja-JP" sz="1400" dirty="0">
                          <a:effectLst/>
                        </a:rPr>
                        <a:t>1/5</a:t>
                      </a:r>
                    </a:p>
                  </a:txBody>
                  <a:tcPr marL="35469" marR="35469" marT="17735" marB="17735" anchor="ctr"/>
                </a:tc>
                <a:tc>
                  <a:txBody>
                    <a:bodyPr/>
                    <a:lstStyle/>
                    <a:p>
                      <a:pPr algn="l"/>
                      <a:r>
                        <a:rPr lang="ja-JP" altLang="en-US" sz="1400" dirty="0">
                          <a:effectLst/>
                        </a:rPr>
                        <a:t>成果物確認（仮）</a:t>
                      </a:r>
                    </a:p>
                  </a:txBody>
                  <a:tcPr marL="35469" marR="35469" marT="17735" marB="17735" anchor="ctr"/>
                </a:tc>
                <a:extLst>
                  <a:ext uri="{0D108BD9-81ED-4DB2-BD59-A6C34878D82A}">
                    <a16:rowId xmlns:a16="http://schemas.microsoft.com/office/drawing/2014/main" val="2829685936"/>
                  </a:ext>
                </a:extLst>
              </a:tr>
              <a:tr h="170256">
                <a:tc>
                  <a:txBody>
                    <a:bodyPr/>
                    <a:lstStyle/>
                    <a:p>
                      <a:pPr algn="l"/>
                      <a:r>
                        <a:rPr lang="en-US" altLang="ja-JP" sz="1400" dirty="0">
                          <a:effectLst/>
                        </a:rPr>
                        <a:t>1/7</a:t>
                      </a:r>
                    </a:p>
                  </a:txBody>
                  <a:tcPr marL="35469" marR="35469" marT="17735" marB="17735" anchor="ctr"/>
                </a:tc>
                <a:tc>
                  <a:txBody>
                    <a:bodyPr/>
                    <a:lstStyle/>
                    <a:p>
                      <a:pPr algn="l"/>
                      <a:r>
                        <a:rPr lang="ja-JP" altLang="en-US" sz="1400" dirty="0">
                          <a:effectLst/>
                        </a:rPr>
                        <a:t>結合テスト終了</a:t>
                      </a:r>
                    </a:p>
                  </a:txBody>
                  <a:tcPr marL="35469" marR="35469" marT="17735" marB="17735" anchor="ctr"/>
                </a:tc>
                <a:extLst>
                  <a:ext uri="{0D108BD9-81ED-4DB2-BD59-A6C34878D82A}">
                    <a16:rowId xmlns:a16="http://schemas.microsoft.com/office/drawing/2014/main" val="1280154645"/>
                  </a:ext>
                </a:extLst>
              </a:tr>
              <a:tr h="170256">
                <a:tc>
                  <a:txBody>
                    <a:bodyPr/>
                    <a:lstStyle/>
                    <a:p>
                      <a:pPr algn="l"/>
                      <a:r>
                        <a:rPr lang="en-US" altLang="ja-JP" sz="1400" dirty="0">
                          <a:effectLst/>
                        </a:rPr>
                        <a:t>1/14</a:t>
                      </a:r>
                    </a:p>
                  </a:txBody>
                  <a:tcPr marL="35469" marR="35469" marT="17735" marB="17735" anchor="ctr"/>
                </a:tc>
                <a:tc>
                  <a:txBody>
                    <a:bodyPr/>
                    <a:lstStyle/>
                    <a:p>
                      <a:pPr algn="l"/>
                      <a:r>
                        <a:rPr lang="ja-JP" altLang="en-US" sz="1400" dirty="0">
                          <a:effectLst/>
                        </a:rPr>
                        <a:t>最終成果物、画面シナリオ最新版提出</a:t>
                      </a:r>
                    </a:p>
                  </a:txBody>
                  <a:tcPr marL="35469" marR="35469" marT="17735" marB="17735" anchor="ctr"/>
                </a:tc>
                <a:extLst>
                  <a:ext uri="{0D108BD9-81ED-4DB2-BD59-A6C34878D82A}">
                    <a16:rowId xmlns:a16="http://schemas.microsoft.com/office/drawing/2014/main" val="1448431341"/>
                  </a:ext>
                </a:extLst>
              </a:tr>
              <a:tr h="170256">
                <a:tc>
                  <a:txBody>
                    <a:bodyPr/>
                    <a:lstStyle/>
                    <a:p>
                      <a:pPr algn="l"/>
                      <a:r>
                        <a:rPr lang="en-US" altLang="ja-JP" sz="1400" dirty="0">
                          <a:effectLst/>
                        </a:rPr>
                        <a:t>1/21</a:t>
                      </a:r>
                    </a:p>
                  </a:txBody>
                  <a:tcPr marL="35469" marR="35469" marT="17735" marB="17735" anchor="ctr"/>
                </a:tc>
                <a:tc>
                  <a:txBody>
                    <a:bodyPr/>
                    <a:lstStyle/>
                    <a:p>
                      <a:pPr algn="l"/>
                      <a:r>
                        <a:rPr lang="ja-JP" altLang="en-US" sz="1400" dirty="0">
                          <a:effectLst/>
                        </a:rPr>
                        <a:t>最終成果物</a:t>
                      </a:r>
                      <a:r>
                        <a:rPr lang="ja-JP" altLang="en-US" sz="1400">
                          <a:effectLst/>
                        </a:rPr>
                        <a:t>提出　（次週に変更</a:t>
                      </a:r>
                      <a:r>
                        <a:rPr lang="ja-JP" altLang="en-US" sz="1400" dirty="0">
                          <a:effectLst/>
                        </a:rPr>
                        <a:t>の可能性あり）</a:t>
                      </a:r>
                    </a:p>
                  </a:txBody>
                  <a:tcPr marL="35469" marR="35469" marT="17735" marB="17735" anchor="ctr"/>
                </a:tc>
                <a:extLst>
                  <a:ext uri="{0D108BD9-81ED-4DB2-BD59-A6C34878D82A}">
                    <a16:rowId xmlns:a16="http://schemas.microsoft.com/office/drawing/2014/main" val="2129398066"/>
                  </a:ext>
                </a:extLst>
              </a:tr>
              <a:tr h="170256">
                <a:tc>
                  <a:txBody>
                    <a:bodyPr/>
                    <a:lstStyle/>
                    <a:p>
                      <a:pPr algn="l"/>
                      <a:r>
                        <a:rPr lang="en-US" altLang="ja-JP" sz="1400" dirty="0">
                          <a:effectLst/>
                        </a:rPr>
                        <a:t>1/28</a:t>
                      </a:r>
                    </a:p>
                  </a:txBody>
                  <a:tcPr marL="35469" marR="35469" marT="17735" marB="17735" anchor="ctr"/>
                </a:tc>
                <a:tc>
                  <a:txBody>
                    <a:bodyPr/>
                    <a:lstStyle/>
                    <a:p>
                      <a:pPr algn="l"/>
                      <a:r>
                        <a:rPr lang="ja-JP" altLang="en-US" sz="1400" dirty="0">
                          <a:effectLst/>
                        </a:rPr>
                        <a:t>成果発表に向けて準備</a:t>
                      </a:r>
                    </a:p>
                  </a:txBody>
                  <a:tcPr marL="35469" marR="35469" marT="17735" marB="17735" anchor="ctr"/>
                </a:tc>
                <a:extLst>
                  <a:ext uri="{0D108BD9-81ED-4DB2-BD59-A6C34878D82A}">
                    <a16:rowId xmlns:a16="http://schemas.microsoft.com/office/drawing/2014/main" val="699300079"/>
                  </a:ext>
                </a:extLst>
              </a:tr>
              <a:tr h="170256">
                <a:tc>
                  <a:txBody>
                    <a:bodyPr/>
                    <a:lstStyle/>
                    <a:p>
                      <a:pPr algn="l"/>
                      <a:r>
                        <a:rPr lang="en-US" altLang="ja-JP" sz="1400" dirty="0">
                          <a:effectLst/>
                        </a:rPr>
                        <a:t>2/4</a:t>
                      </a:r>
                    </a:p>
                  </a:txBody>
                  <a:tcPr marL="35469" marR="35469" marT="17735" marB="17735" anchor="ctr"/>
                </a:tc>
                <a:tc>
                  <a:txBody>
                    <a:bodyPr/>
                    <a:lstStyle/>
                    <a:p>
                      <a:pPr algn="l"/>
                      <a:r>
                        <a:rPr lang="ja-JP" altLang="en-US" sz="1400" dirty="0">
                          <a:effectLst/>
                        </a:rPr>
                        <a:t>成果発表</a:t>
                      </a:r>
                    </a:p>
                  </a:txBody>
                  <a:tcPr marL="35469" marR="35469" marT="17735" marB="17735" anchor="ctr"/>
                </a:tc>
                <a:extLst>
                  <a:ext uri="{0D108BD9-81ED-4DB2-BD59-A6C34878D82A}">
                    <a16:rowId xmlns:a16="http://schemas.microsoft.com/office/drawing/2014/main" val="3621045276"/>
                  </a:ext>
                </a:extLst>
              </a:tr>
            </a:tbl>
          </a:graphicData>
        </a:graphic>
      </p:graphicFrame>
    </p:spTree>
    <p:extLst>
      <p:ext uri="{BB962C8B-B14F-4D97-AF65-F5344CB8AC3E}">
        <p14:creationId xmlns:p14="http://schemas.microsoft.com/office/powerpoint/2010/main" val="11263483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3698680BD032EE4086E5673CB977CFB4" ma:contentTypeVersion="11" ma:contentTypeDescription="新しいドキュメントを作成します。" ma:contentTypeScope="" ma:versionID="71ec64ba2284d3a5c86bf230fb7a3430">
  <xsd:schema xmlns:xsd="http://www.w3.org/2001/XMLSchema" xmlns:xs="http://www.w3.org/2001/XMLSchema" xmlns:p="http://schemas.microsoft.com/office/2006/metadata/properties" xmlns:ns3="03b42572-40ee-439d-89b7-4808f8796931" xmlns:ns4="13f24ea9-f256-4062-a016-0cb5792c3986" targetNamespace="http://schemas.microsoft.com/office/2006/metadata/properties" ma:root="true" ma:fieldsID="f77b76d676d9979305f2abfc297ad09d" ns3:_="" ns4:_="">
    <xsd:import namespace="03b42572-40ee-439d-89b7-4808f8796931"/>
    <xsd:import namespace="13f24ea9-f256-4062-a016-0cb5792c398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b42572-40ee-439d-89b7-4808f87969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3f24ea9-f256-4062-a016-0cb5792c3986" elementFormDefault="qualified">
    <xsd:import namespace="http://schemas.microsoft.com/office/2006/documentManagement/types"/>
    <xsd:import namespace="http://schemas.microsoft.com/office/infopath/2007/PartnerControls"/>
    <xsd:element name="SharedWithUsers" ma:index="1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共有相手の詳細情報" ma:internalName="SharedWithDetails" ma:readOnly="true">
      <xsd:simpleType>
        <xsd:restriction base="dms:Note">
          <xsd:maxLength value="255"/>
        </xsd:restriction>
      </xsd:simpleType>
    </xsd:element>
    <xsd:element name="SharingHintHash" ma:index="15"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889AC3-29F4-4B38-84AF-DD61438762AB}">
  <ds:schemaRefs>
    <ds:schemaRef ds:uri="http://schemas.microsoft.com/sharepoint/v3/contenttype/forms"/>
  </ds:schemaRefs>
</ds:datastoreItem>
</file>

<file path=customXml/itemProps2.xml><?xml version="1.0" encoding="utf-8"?>
<ds:datastoreItem xmlns:ds="http://schemas.openxmlformats.org/officeDocument/2006/customXml" ds:itemID="{3A448D69-E631-4C90-9CA4-8132D4DCE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b42572-40ee-439d-89b7-4808f8796931"/>
    <ds:schemaRef ds:uri="13f24ea9-f256-4062-a016-0cb5792c39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BB682A-F5F4-4B83-8181-4FF6DA25F989}">
  <ds:schemaRefs>
    <ds:schemaRef ds:uri="http://purl.org/dc/terms/"/>
    <ds:schemaRef ds:uri="http://purl.org/dc/dcmitype/"/>
    <ds:schemaRef ds:uri="13f24ea9-f256-4062-a016-0cb5792c3986"/>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03b42572-40ee-439d-89b7-4808f879693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6550</TotalTime>
  <Words>553</Words>
  <Application>Microsoft Office PowerPoint</Application>
  <PresentationFormat>ワイド画面</PresentationFormat>
  <Paragraphs>103</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Consolas</vt:lpstr>
      <vt:lpstr>Office テーマ</vt:lpstr>
      <vt:lpstr>システムプログラミング 12/3~12/10　進捗報告</vt:lpstr>
      <vt:lpstr>今週の予定</vt:lpstr>
      <vt:lpstr>今週の作業について</vt:lpstr>
      <vt:lpstr>開発スケジュール</vt:lpstr>
      <vt:lpstr>今週の作業の問題点</vt:lpstr>
      <vt:lpstr>来週の予定</vt:lpstr>
      <vt:lpstr>開発スケジュール</vt:lpstr>
      <vt:lpstr>全体のスケジュール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システムプログラミング 11/12~11/19　進捗報告</dc:title>
  <dc:creator>翠鳩</dc:creator>
  <cp:lastModifiedBy>山口 秀敏</cp:lastModifiedBy>
  <cp:revision>49</cp:revision>
  <dcterms:created xsi:type="dcterms:W3CDTF">2021-11-15T01:46:11Z</dcterms:created>
  <dcterms:modified xsi:type="dcterms:W3CDTF">2021-12-10T06:42:11Z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0x0101003698680BD032EE4086E5673CB977CFB4</vt:lpwstr>
  </property>
</Properties>
</file>