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4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5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8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9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0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1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2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3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4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5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6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7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8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29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30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1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32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33.xml" ContentType="application/vnd.openxmlformats-officedocument.presentationml.notesSlide+xml"/>
  <Override PartName="/ppt/tags/tag115.xml" ContentType="application/vnd.openxmlformats-officedocument.presentationml.tags+xml"/>
  <Override PartName="/ppt/notesSlides/notesSlide34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35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36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7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38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39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40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41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42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43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44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45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46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47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48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49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50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51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52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53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54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55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56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57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61" r:id="rId3"/>
    <p:sldId id="363" r:id="rId4"/>
    <p:sldId id="364" r:id="rId5"/>
    <p:sldId id="419" r:id="rId6"/>
    <p:sldId id="365" r:id="rId7"/>
    <p:sldId id="366" r:id="rId8"/>
    <p:sldId id="414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415" r:id="rId25"/>
    <p:sldId id="416" r:id="rId26"/>
    <p:sldId id="417" r:id="rId27"/>
    <p:sldId id="418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420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13" r:id="rId50"/>
    <p:sldId id="403" r:id="rId51"/>
    <p:sldId id="404" r:id="rId52"/>
    <p:sldId id="405" r:id="rId53"/>
    <p:sldId id="406" r:id="rId54"/>
    <p:sldId id="407" r:id="rId55"/>
    <p:sldId id="408" r:id="rId56"/>
    <p:sldId id="409" r:id="rId57"/>
    <p:sldId id="410" r:id="rId58"/>
    <p:sldId id="411" r:id="rId59"/>
    <p:sldId id="412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1" autoAdjust="0"/>
    <p:restoredTop sz="93619" autoAdjust="0"/>
  </p:normalViewPr>
  <p:slideViewPr>
    <p:cSldViewPr>
      <p:cViewPr varScale="1">
        <p:scale>
          <a:sx n="68" d="100"/>
          <a:sy n="68" d="100"/>
        </p:scale>
        <p:origin x="-51" y="-21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87D5F-7FE5-45E5-A8FB-6808BE355092}" type="slidenum">
              <a:rPr lang="en-US"/>
              <a:pPr/>
              <a:t>11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A7091-273C-4757-B866-F1179922AF90}" type="slidenum">
              <a:rPr lang="en-US"/>
              <a:pPr/>
              <a:t>12</a:t>
            </a:fld>
            <a:endParaRPr lang="en-US"/>
          </a:p>
        </p:txBody>
      </p:sp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31FBF-D890-4227-94EA-B4D8E419F03F}" type="slidenum">
              <a:rPr lang="en-US"/>
              <a:pPr/>
              <a:t>13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9EDE69-5253-42DB-B9B4-79D543DC169D}" type="slidenum">
              <a:rPr lang="en-US"/>
              <a:pPr/>
              <a:t>14</a:t>
            </a:fld>
            <a:endParaRPr lang="en-US"/>
          </a:p>
        </p:txBody>
      </p:sp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1DDD4-F300-491D-8CA3-50B27CA72482}" type="slidenum">
              <a:rPr lang="en-US"/>
              <a:pPr/>
              <a:t>15</a:t>
            </a:fld>
            <a:endParaRPr lang="en-US"/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AF869-D8B4-4E79-879D-680B6DFAF6DC}" type="slidenum">
              <a:rPr lang="en-US"/>
              <a:pPr/>
              <a:t>16</a:t>
            </a:fld>
            <a:endParaRPr lang="en-US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45B4F-6643-421D-A46C-C4ACF20FC24A}" type="slidenum">
              <a:rPr lang="en-US"/>
              <a:pPr/>
              <a:t>17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42354-CBC9-4772-AEDB-7FC95D5B9ADE}" type="slidenum">
              <a:rPr lang="en-US"/>
              <a:pPr/>
              <a:t>18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547C0-C3CD-4BAB-991D-80CB59DF265B}" type="slidenum">
              <a:rPr lang="en-US"/>
              <a:pPr/>
              <a:t>19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CD624-DFAA-424B-A44F-0FA33AA0FFA8}" type="slidenum">
              <a:rPr lang="en-US"/>
              <a:pPr/>
              <a:t>20</a:t>
            </a:fld>
            <a:endParaRPr lang="en-US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698C1-AA24-4069-A84B-28DB67054A50}" type="slidenum">
              <a:rPr lang="en-US"/>
              <a:pPr/>
              <a:t>3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8EFA4-336A-4508-B907-322DAF99DE65}" type="slidenum">
              <a:rPr lang="en-US"/>
              <a:pPr/>
              <a:t>21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B15BA-A5AF-4666-A137-2A7BEE79A6FB}" type="slidenum">
              <a:rPr lang="en-US"/>
              <a:pPr/>
              <a:t>22</a:t>
            </a:fld>
            <a:endParaRPr lang="en-US"/>
          </a:p>
        </p:txBody>
      </p:sp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23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24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25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26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27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65AA2-43F8-419C-ACF8-30CBBDD5BED0}" type="slidenum">
              <a:rPr lang="en-US"/>
              <a:pPr/>
              <a:t>28</a:t>
            </a:fld>
            <a:endParaRPr lang="en-US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0B0DC-77DF-415F-9F94-F6F4156B4EA3}" type="slidenum">
              <a:rPr lang="en-US"/>
              <a:pPr/>
              <a:t>29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E2DCB-4571-46A1-956F-95662E1595FE}" type="slidenum">
              <a:rPr lang="en-US"/>
              <a:pPr/>
              <a:t>30</a:t>
            </a:fld>
            <a:endParaRPr lang="en-US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6430A-35D5-42FF-B152-2B38F4D2F3B0}" type="slidenum">
              <a:rPr lang="en-US"/>
              <a:pPr/>
              <a:t>4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CCFAA-1860-41F7-A390-23FA2CED6278}" type="slidenum">
              <a:rPr lang="en-US"/>
              <a:pPr/>
              <a:t>31</a:t>
            </a:fld>
            <a:endParaRPr lang="en-US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59647-4F11-467F-A331-45397E999E40}" type="slidenum">
              <a:rPr lang="en-US"/>
              <a:pPr/>
              <a:t>32</a:t>
            </a:fld>
            <a:endParaRPr lang="en-US"/>
          </a:p>
        </p:txBody>
      </p:sp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24EB4-DDA1-4BEE-AA58-0486B74B0B4D}" type="slidenum">
              <a:rPr lang="en-US"/>
              <a:pPr/>
              <a:t>33</a:t>
            </a:fld>
            <a:endParaRPr lang="en-US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4704E-457B-42BF-918B-1C2936EBD3B4}" type="slidenum">
              <a:rPr lang="en-US"/>
              <a:pPr/>
              <a:t>34</a:t>
            </a:fld>
            <a:endParaRPr lang="en-US"/>
          </a:p>
        </p:txBody>
      </p:sp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4704E-457B-42BF-918B-1C2936EBD3B4}" type="slidenum">
              <a:rPr lang="en-US"/>
              <a:pPr/>
              <a:t>35</a:t>
            </a:fld>
            <a:endParaRPr lang="en-US"/>
          </a:p>
        </p:txBody>
      </p:sp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1A4EE-73C6-44A2-A5E9-C6FCE9A148AE}" type="slidenum">
              <a:rPr lang="en-US"/>
              <a:pPr/>
              <a:t>36</a:t>
            </a:fld>
            <a:endParaRPr lang="en-US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43023-23D1-4250-9895-2A09B20FA834}" type="slidenum">
              <a:rPr lang="en-US"/>
              <a:pPr/>
              <a:t>37</a:t>
            </a:fld>
            <a:endParaRPr lang="en-US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BE7F7B-9493-4050-BFFB-27CFAD59287F}" type="slidenum">
              <a:rPr lang="en-US"/>
              <a:pPr/>
              <a:t>38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D2065-F47C-4D77-807C-83D8BB6B42FD}" type="slidenum">
              <a:rPr lang="en-US"/>
              <a:pPr/>
              <a:t>39</a:t>
            </a:fld>
            <a:endParaRPr lang="en-US"/>
          </a:p>
        </p:txBody>
      </p:sp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20B28-2A55-4754-B819-C0D12CB8782D}" type="slidenum">
              <a:rPr lang="en-US"/>
              <a:pPr/>
              <a:t>40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6430A-35D5-42FF-B152-2B38F4D2F3B0}" type="slidenum">
              <a:rPr lang="en-US"/>
              <a:pPr/>
              <a:t>5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E25FD0-999E-443D-8858-1F9C8BC53C9A}" type="slidenum">
              <a:rPr lang="en-US"/>
              <a:pPr/>
              <a:t>41</a:t>
            </a:fld>
            <a:endParaRPr lang="en-US"/>
          </a:p>
        </p:txBody>
      </p:sp>
      <p:sp>
        <p:nvSpPr>
          <p:cNvPr id="97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3DE47-6ADE-4CC8-8D4C-F2046C047A3C}" type="slidenum">
              <a:rPr lang="en-US"/>
              <a:pPr/>
              <a:t>42</a:t>
            </a:fld>
            <a:endParaRPr lang="en-US"/>
          </a:p>
        </p:txBody>
      </p:sp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AAE14-0550-46DC-B297-AB0455709856}" type="slidenum">
              <a:rPr lang="en-US"/>
              <a:pPr/>
              <a:t>43</a:t>
            </a:fld>
            <a:endParaRPr lang="en-US"/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21DFA-67F7-45E6-B6E7-7B8C1EF0267E}" type="slidenum">
              <a:rPr lang="en-US"/>
              <a:pPr/>
              <a:t>44</a:t>
            </a:fld>
            <a:endParaRPr lang="en-US"/>
          </a:p>
        </p:txBody>
      </p:sp>
      <p:sp>
        <p:nvSpPr>
          <p:cNvPr id="95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76ED2-D093-44C3-956E-327CEAA9EF24}" type="slidenum">
              <a:rPr lang="en-US"/>
              <a:pPr/>
              <a:t>45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2A046-B1C6-4E51-84E8-31C17C1425D4}" type="slidenum">
              <a:rPr lang="en-US"/>
              <a:pPr/>
              <a:t>46</a:t>
            </a:fld>
            <a:endParaRPr lang="en-US"/>
          </a:p>
        </p:txBody>
      </p:sp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59D57-0100-4082-A151-1D6514E46006}" type="slidenum">
              <a:rPr lang="en-US"/>
              <a:pPr/>
              <a:t>47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BBD8D-5805-4D73-BD92-61D2768ECA7A}" type="slidenum">
              <a:rPr lang="en-US"/>
              <a:pPr/>
              <a:t>48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BBD8D-5805-4D73-BD92-61D2768ECA7A}" type="slidenum">
              <a:rPr lang="en-US"/>
              <a:pPr/>
              <a:t>49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A5738-752E-4EE2-B881-07E573FC4461}" type="slidenum">
              <a:rPr lang="en-US"/>
              <a:pPr/>
              <a:t>50</a:t>
            </a:fld>
            <a:endParaRPr lang="en-US"/>
          </a:p>
        </p:txBody>
      </p:sp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17B21-DE23-49F8-9F81-B49F5D0F4A4E}" type="slidenum">
              <a:rPr lang="en-US"/>
              <a:pPr/>
              <a:t>6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F177F-227E-40BB-B535-4FC8FE4C0B40}" type="slidenum">
              <a:rPr lang="en-US"/>
              <a:pPr/>
              <a:t>51</a:t>
            </a:fld>
            <a:endParaRPr lang="en-US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1B4EC-5E73-4E12-BB7E-8CC6037318BB}" type="slidenum">
              <a:rPr lang="en-US"/>
              <a:pPr/>
              <a:t>52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057D3-4D81-4693-B03B-C9FC3C7C9AC7}" type="slidenum">
              <a:rPr lang="en-US"/>
              <a:pPr/>
              <a:t>53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E92F6-DC1F-4224-8175-473390ED3B87}" type="slidenum">
              <a:rPr lang="en-US"/>
              <a:pPr/>
              <a:t>54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09EB63-ADF0-44B8-A43E-CCFE1FD16D5D}" type="slidenum">
              <a:rPr lang="en-US"/>
              <a:pPr/>
              <a:t>55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4D08D-CC22-4B6C-A876-AB23B632DB03}" type="slidenum">
              <a:rPr lang="en-US"/>
              <a:pPr/>
              <a:t>56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9CC81-449C-445C-85F2-DA402502BE41}" type="slidenum">
              <a:rPr lang="en-US"/>
              <a:pPr/>
              <a:t>57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11AF2-C03F-43BF-9687-E6C2C87CA51D}" type="slidenum">
              <a:rPr lang="en-US"/>
              <a:pPr/>
              <a:t>58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59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A5630-84D0-4BFD-9099-7C0B5668D29A}" type="slidenum">
              <a:rPr lang="en-US"/>
              <a:pPr/>
              <a:t>7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A5630-84D0-4BFD-9099-7C0B5668D29A}" type="slidenum">
              <a:rPr lang="en-US"/>
              <a:pPr/>
              <a:t>8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1DA1A-5CFF-4F10-8FD1-81BACB967AD4}" type="slidenum">
              <a:rPr lang="en-US"/>
              <a:pPr/>
              <a:t>9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7676E-B0BB-46AB-8E1E-3F0297F87583}" type="slidenum">
              <a:rPr lang="en-US"/>
              <a:pPr/>
              <a:t>10</a:t>
            </a:fld>
            <a:endParaRPr lang="en-US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28846"/>
            <a:ext cx="9144000" cy="929154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064"/>
            <a:ext cx="990600" cy="88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/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/>
                </a:solidFill>
              </a:rPr>
              <a:t>&gt;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 smtClean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28846"/>
            <a:ext cx="9144000" cy="929154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064"/>
            <a:ext cx="990600" cy="88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/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/>
                </a:solidFill>
              </a:rPr>
              <a:t>&gt;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 smtClean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.vml"/><Relationship Id="rId6" Type="http://schemas.openxmlformats.org/officeDocument/2006/relationships/tags" Target="../tags/tag27.xml"/><Relationship Id="rId11" Type="http://schemas.openxmlformats.org/officeDocument/2006/relationships/image" Target="../media/image7.emf"/><Relationship Id="rId5" Type="http://schemas.openxmlformats.org/officeDocument/2006/relationships/tags" Target="../tags/tag26.xml"/><Relationship Id="rId10" Type="http://schemas.openxmlformats.org/officeDocument/2006/relationships/oleObject" Target="../embeddings/oleObject2.bin"/><Relationship Id="rId4" Type="http://schemas.openxmlformats.org/officeDocument/2006/relationships/tags" Target="../tags/tag25.xml"/><Relationship Id="rId9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8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8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3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vmlDrawing" Target="../drawings/vmlDrawing3.vml"/><Relationship Id="rId6" Type="http://schemas.openxmlformats.org/officeDocument/2006/relationships/tags" Target="../tags/tag50.xml"/><Relationship Id="rId11" Type="http://schemas.openxmlformats.org/officeDocument/2006/relationships/image" Target="../media/image11.emf"/><Relationship Id="rId5" Type="http://schemas.openxmlformats.org/officeDocument/2006/relationships/tags" Target="../tags/tag49.xml"/><Relationship Id="rId10" Type="http://schemas.openxmlformats.org/officeDocument/2006/relationships/oleObject" Target="../embeddings/oleObject3.bin"/><Relationship Id="rId4" Type="http://schemas.openxmlformats.org/officeDocument/2006/relationships/tags" Target="../tags/tag48.xml"/><Relationship Id="rId9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vmlDrawing" Target="../drawings/vmlDrawing4.v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10" Type="http://schemas.openxmlformats.org/officeDocument/2006/relationships/image" Target="../media/image12.wmf"/><Relationship Id="rId4" Type="http://schemas.openxmlformats.org/officeDocument/2006/relationships/tags" Target="../tags/tag65.xml"/><Relationship Id="rId9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6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vmlDrawing" Target="../drawings/vmlDrawing5.v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10" Type="http://schemas.openxmlformats.org/officeDocument/2006/relationships/image" Target="../media/image13.wmf"/><Relationship Id="rId4" Type="http://schemas.openxmlformats.org/officeDocument/2006/relationships/tags" Target="../tags/tag70.xml"/><Relationship Id="rId9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4.emf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77.xml"/><Relationship Id="rId7" Type="http://schemas.openxmlformats.org/officeDocument/2006/relationships/oleObject" Target="../embeddings/oleObject6.bin"/><Relationship Id="rId2" Type="http://schemas.openxmlformats.org/officeDocument/2006/relationships/tags" Target="../tags/tag76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80.xml"/><Relationship Id="rId7" Type="http://schemas.openxmlformats.org/officeDocument/2006/relationships/oleObject" Target="../embeddings/oleObject7.bin"/><Relationship Id="rId2" Type="http://schemas.openxmlformats.org/officeDocument/2006/relationships/tags" Target="../tags/tag79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83.xml"/><Relationship Id="rId7" Type="http://schemas.openxmlformats.org/officeDocument/2006/relationships/oleObject" Target="../embeddings/oleObject8.bin"/><Relationship Id="rId2" Type="http://schemas.openxmlformats.org/officeDocument/2006/relationships/tags" Target="../tags/tag82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86.xml"/><Relationship Id="rId7" Type="http://schemas.openxmlformats.org/officeDocument/2006/relationships/oleObject" Target="../embeddings/oleObject9.bin"/><Relationship Id="rId2" Type="http://schemas.openxmlformats.org/officeDocument/2006/relationships/tags" Target="../tags/tag85.xml"/><Relationship Id="rId1" Type="http://schemas.openxmlformats.org/officeDocument/2006/relationships/vmlDrawing" Target="../drawings/vmlDrawing9.v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89.xml"/><Relationship Id="rId7" Type="http://schemas.openxmlformats.org/officeDocument/2006/relationships/oleObject" Target="../embeddings/oleObject10.bin"/><Relationship Id="rId2" Type="http://schemas.openxmlformats.org/officeDocument/2006/relationships/tags" Target="../tags/tag88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101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100.xml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9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tags" Target="../tags/tag105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104.xml"/><Relationship Id="rId1" Type="http://schemas.openxmlformats.org/officeDocument/2006/relationships/vmlDrawing" Target="../drawings/vmlDrawing1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9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7" Type="http://schemas.openxmlformats.org/officeDocument/2006/relationships/image" Target="../media/image19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tags" Target="../tags/tag113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12.xml"/><Relationship Id="rId1" Type="http://schemas.openxmlformats.org/officeDocument/2006/relationships/vmlDrawing" Target="../drawings/vmlDrawing13.v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4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4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4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4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image" Target="../media/image21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30.xml"/><Relationship Id="rId7" Type="http://schemas.openxmlformats.org/officeDocument/2006/relationships/notesSlide" Target="../notesSlides/notesSlide4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9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4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tags" Target="../tags/tag136.xml"/><Relationship Id="rId7" Type="http://schemas.openxmlformats.org/officeDocument/2006/relationships/oleObject" Target="../embeddings/oleObject14.bin"/><Relationship Id="rId2" Type="http://schemas.openxmlformats.org/officeDocument/2006/relationships/tags" Target="../tags/tag135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tags" Target="../tags/tag139.xml"/><Relationship Id="rId7" Type="http://schemas.openxmlformats.org/officeDocument/2006/relationships/oleObject" Target="../embeddings/oleObject15.bin"/><Relationship Id="rId2" Type="http://schemas.openxmlformats.org/officeDocument/2006/relationships/tags" Target="../tags/tag138.xml"/><Relationship Id="rId1" Type="http://schemas.openxmlformats.org/officeDocument/2006/relationships/vmlDrawing" Target="../drawings/vmlDrawing15.vml"/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0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tags" Target="../tags/tag142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41.xml"/><Relationship Id="rId1" Type="http://schemas.openxmlformats.org/officeDocument/2006/relationships/vmlDrawing" Target="../drawings/vmlDrawing16.vml"/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4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4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7" Type="http://schemas.openxmlformats.org/officeDocument/2006/relationships/notesSlide" Target="../notesSlides/notesSlide48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7.xml"/><Relationship Id="rId4" Type="http://schemas.openxmlformats.org/officeDocument/2006/relationships/tags" Target="../tags/tag15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4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4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4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tags" Target="../tags/tag165.xml"/><Relationship Id="rId7" Type="http://schemas.openxmlformats.org/officeDocument/2006/relationships/oleObject" Target="../embeddings/oleObject17.bin"/><Relationship Id="rId2" Type="http://schemas.openxmlformats.org/officeDocument/2006/relationships/tags" Target="../tags/tag164.xml"/><Relationship Id="rId1" Type="http://schemas.openxmlformats.org/officeDocument/2006/relationships/vmlDrawing" Target="../drawings/vmlDrawing17.v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4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4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4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4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4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4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8.xml"/><Relationship Id="rId7" Type="http://schemas.openxmlformats.org/officeDocument/2006/relationships/oleObject" Target="../embeddings/oleObject1.bin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0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743200"/>
            <a:ext cx="807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/>
              <a:t>:</a:t>
            </a:r>
            <a:r>
              <a:rPr lang="en-US" sz="2600" b="1" dirty="0" smtClean="0"/>
              <a:t> ARM® Edition</a:t>
            </a:r>
            <a:endParaRPr lang="en-US" sz="26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3226713"/>
            <a:ext cx="8077200" cy="8930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1000" y="32267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Sarah L. Harris and David Money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96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79622" name="Object 6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96466759"/>
              </p:ext>
            </p:extLst>
          </p:nvPr>
        </p:nvGraphicFramePr>
        <p:xfrm>
          <a:off x="2590800" y="3683000"/>
          <a:ext cx="47244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58" name="VISIO" r:id="rId10" imgW="2545385" imgH="1374038" progId="Visio.Drawing.6">
                  <p:embed/>
                </p:oleObj>
              </mc:Choice>
              <mc:Fallback>
                <p:oleObj name="VISIO" r:id="rId10" imgW="2545385" imgH="137403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83000"/>
                        <a:ext cx="4724400" cy="256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HDL Synthesis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a</a:t>
            </a:r>
            <a:r>
              <a:rPr lang="en-US" sz="1800" dirty="0">
                <a:latin typeface="Courier New" pitchFamily="49" charset="0"/>
                <a:cs typeface="Arial" charset="0"/>
              </a:rPr>
              <a:t>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y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rgbClr val="0070C0"/>
                </a:solidFill>
              </a:rPr>
              <a:t>SystemVerilog</a:t>
            </a:r>
            <a:r>
              <a:rPr lang="en-US" sz="3200" b="1" dirty="0" smtClean="0">
                <a:solidFill>
                  <a:srgbClr val="0070C0"/>
                </a:solidFill>
              </a:rPr>
              <a:t>: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14400" y="3084181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rgbClr val="0070C0"/>
                </a:solidFill>
              </a:rPr>
              <a:t>Synthesis: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741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90600" y="1219200"/>
            <a:ext cx="7772400" cy="4953000"/>
          </a:xfrm>
        </p:spPr>
        <p:txBody>
          <a:bodyPr/>
          <a:lstStyle/>
          <a:p>
            <a:r>
              <a:rPr lang="en-US" dirty="0"/>
              <a:t>Case sensitive</a:t>
            </a:r>
          </a:p>
          <a:p>
            <a:pPr lvl="1"/>
            <a:r>
              <a:rPr lang="en-US" sz="2400" b="1" dirty="0">
                <a:latin typeface="+mj-lt"/>
              </a:rPr>
              <a:t>Example: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are not the same signal.</a:t>
            </a:r>
          </a:p>
          <a:p>
            <a:r>
              <a:rPr lang="en-US" dirty="0"/>
              <a:t>No names that start with numbers </a:t>
            </a:r>
          </a:p>
          <a:p>
            <a:pPr lvl="1"/>
            <a:r>
              <a:rPr lang="en-US" sz="2400" b="1" dirty="0"/>
              <a:t>Example: </a:t>
            </a:r>
            <a:r>
              <a:rPr lang="en-US" sz="2400" dirty="0">
                <a:latin typeface="Courier New" pitchFamily="49" charset="0"/>
              </a:rPr>
              <a:t>2mux</a:t>
            </a:r>
            <a:r>
              <a:rPr lang="en-US" sz="2400" dirty="0"/>
              <a:t> is an invalid </a:t>
            </a:r>
            <a:r>
              <a:rPr lang="en-US" sz="2400" dirty="0" smtClean="0"/>
              <a:t>name</a:t>
            </a:r>
            <a:endParaRPr lang="en-US" sz="2400" dirty="0"/>
          </a:p>
          <a:p>
            <a:r>
              <a:rPr lang="en-US" dirty="0"/>
              <a:t>Whitespace ignored</a:t>
            </a:r>
          </a:p>
          <a:p>
            <a:r>
              <a:rPr lang="en-US" dirty="0"/>
              <a:t>Comments: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/* multiline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comment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Syntax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782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0644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14400"/>
            <a:ext cx="8458200" cy="506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dirty="0">
                <a:latin typeface="Courier New" pitchFamily="49" charset="0"/>
              </a:rPr>
              <a:t>module and3(input  </a:t>
            </a:r>
            <a:r>
              <a:rPr lang="en-US" sz="1700" dirty="0" smtClean="0">
                <a:latin typeface="Courier New" pitchFamily="49" charset="0"/>
              </a:rPr>
              <a:t>logic a</a:t>
            </a:r>
            <a:r>
              <a:rPr lang="en-US" sz="1700" dirty="0">
                <a:latin typeface="Courier New" pitchFamily="49" charset="0"/>
              </a:rPr>
              <a:t>, b, c,</a:t>
            </a:r>
          </a:p>
          <a:p>
            <a:r>
              <a:rPr lang="en-US" sz="1700" dirty="0">
                <a:latin typeface="Courier New" pitchFamily="49" charset="0"/>
              </a:rPr>
              <a:t>            output </a:t>
            </a:r>
            <a:r>
              <a:rPr lang="en-US" sz="1700" dirty="0" smtClean="0">
                <a:latin typeface="Courier New" pitchFamily="49" charset="0"/>
              </a:rPr>
              <a:t>logic y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r>
              <a:rPr lang="en-US" sz="1700" dirty="0">
                <a:latin typeface="Courier New" pitchFamily="49" charset="0"/>
              </a:rPr>
              <a:t>  assign y = a &amp; b &amp; c;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module </a:t>
            </a:r>
            <a:r>
              <a:rPr lang="en-US" sz="1700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(input  </a:t>
            </a:r>
            <a:r>
              <a:rPr lang="en-US" sz="1700" dirty="0" smtClean="0">
                <a:latin typeface="Courier New" pitchFamily="49" charset="0"/>
              </a:rPr>
              <a:t>logic a</a:t>
            </a:r>
            <a:r>
              <a:rPr lang="en-US" sz="1700" dirty="0">
                <a:latin typeface="Courier New" pitchFamily="49" charset="0"/>
              </a:rPr>
              <a:t>,</a:t>
            </a:r>
          </a:p>
          <a:p>
            <a:r>
              <a:rPr lang="en-US" sz="1700" dirty="0">
                <a:latin typeface="Courier New" pitchFamily="49" charset="0"/>
              </a:rPr>
              <a:t>           output </a:t>
            </a:r>
            <a:r>
              <a:rPr lang="en-US" sz="1700" dirty="0" smtClean="0">
                <a:latin typeface="Courier New" pitchFamily="49" charset="0"/>
              </a:rPr>
              <a:t>logic y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r>
              <a:rPr lang="en-US" sz="1700" dirty="0">
                <a:latin typeface="Courier New" pitchFamily="49" charset="0"/>
              </a:rPr>
              <a:t>  assign y = ~a;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module nand3(input  </a:t>
            </a:r>
            <a:r>
              <a:rPr lang="en-US" sz="1700" dirty="0" smtClean="0">
                <a:latin typeface="Courier New" pitchFamily="49" charset="0"/>
              </a:rPr>
              <a:t>logic a</a:t>
            </a:r>
            <a:r>
              <a:rPr lang="en-US" sz="1700" dirty="0">
                <a:latin typeface="Courier New" pitchFamily="49" charset="0"/>
              </a:rPr>
              <a:t>, b, c</a:t>
            </a:r>
          </a:p>
          <a:p>
            <a:r>
              <a:rPr lang="en-US" sz="1700" dirty="0">
                <a:latin typeface="Courier New" pitchFamily="49" charset="0"/>
              </a:rPr>
              <a:t>             output </a:t>
            </a:r>
            <a:r>
              <a:rPr lang="en-US" sz="1700" dirty="0" smtClean="0">
                <a:latin typeface="Courier New" pitchFamily="49" charset="0"/>
              </a:rPr>
              <a:t>logic y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smtClean="0">
                <a:latin typeface="Courier New" pitchFamily="49" charset="0"/>
              </a:rPr>
              <a:t>logic n1</a:t>
            </a:r>
            <a:r>
              <a:rPr lang="en-US" sz="1700" dirty="0">
                <a:latin typeface="Courier New" pitchFamily="49" charset="0"/>
              </a:rPr>
              <a:t>;                  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internal signal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and3 </a:t>
            </a:r>
            <a:r>
              <a:rPr lang="en-US" sz="1700" dirty="0" err="1">
                <a:latin typeface="Courier New" pitchFamily="49" charset="0"/>
              </a:rPr>
              <a:t>andgate</a:t>
            </a:r>
            <a:r>
              <a:rPr lang="en-US" sz="1700" dirty="0">
                <a:latin typeface="Courier New" pitchFamily="49" charset="0"/>
              </a:rPr>
              <a:t>(a, b, c, n1); 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// instance of and3</a:t>
            </a:r>
          </a:p>
          <a:p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  inverter(n1, y);      </a:t>
            </a:r>
            <a:r>
              <a:rPr lang="en-US" sz="1700" dirty="0" smtClean="0"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instance of </a:t>
            </a:r>
            <a:r>
              <a:rPr lang="en-US" sz="1700" b="1" dirty="0" err="1" smtClean="0">
                <a:solidFill>
                  <a:srgbClr val="0070C0"/>
                </a:solidFill>
                <a:latin typeface="Courier New" pitchFamily="49" charset="0"/>
              </a:rPr>
              <a:t>inv</a:t>
            </a:r>
            <a:endParaRPr lang="en-US" sz="1700" b="1" dirty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Structural Modeling - Hierarchy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9339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762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16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gates(input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[3:0</a:t>
            </a:r>
            <a:r>
              <a:rPr lang="en-US" sz="1800" dirty="0">
                <a:latin typeface="Courier New" pitchFamily="49" charset="0"/>
                <a:cs typeface="Arial" charset="0"/>
              </a:rPr>
              <a:t>]  a, b,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</a:t>
            </a:r>
            <a:r>
              <a:rPr lang="en-US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[</a:t>
            </a:r>
            <a:r>
              <a:rPr lang="en-US" sz="1800" dirty="0">
                <a:latin typeface="Courier New" pitchFamily="49" charset="0"/>
                <a:cs typeface="Arial" charset="0"/>
              </a:rPr>
              <a:t>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/* Five different two-input logic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gates acting on 4 bit busses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//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  </a:t>
            </a:r>
            <a:r>
              <a:rPr lang="en-US" sz="2400" dirty="0">
                <a:cs typeface="Arial" charset="0"/>
              </a:rPr>
              <a:t>         </a:t>
            </a:r>
            <a:r>
              <a:rPr lang="en-US" sz="2400" dirty="0" smtClean="0">
                <a:cs typeface="Arial" charset="0"/>
              </a:rPr>
              <a:t> single </a:t>
            </a:r>
            <a:r>
              <a:rPr lang="en-US" sz="2400" dirty="0">
                <a:cs typeface="Arial" charset="0"/>
              </a:rPr>
              <a:t>line comment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/*…*/</a:t>
            </a:r>
            <a:r>
              <a:rPr lang="en-US" sz="2400" dirty="0">
                <a:cs typeface="Arial" charset="0"/>
              </a:rPr>
              <a:t>    multiline comment </a:t>
            </a:r>
          </a:p>
        </p:txBody>
      </p:sp>
      <p:pic>
        <p:nvPicPr>
          <p:cNvPr id="881669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90800"/>
            <a:ext cx="3200400" cy="242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Bitwise Operators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2006025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rgbClr val="0070C0"/>
                </a:solidFill>
              </a:rPr>
              <a:t>Synthesis: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37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269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19212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and8(input  </a:t>
            </a:r>
            <a:r>
              <a:rPr lang="en-US" sz="1800" dirty="0" smtClean="0">
                <a:latin typeface="Courier New" pitchFamily="49" charset="0"/>
              </a:rPr>
              <a:t>logic [7:0</a:t>
            </a:r>
            <a:r>
              <a:rPr lang="en-US" sz="1800" dirty="0">
                <a:latin typeface="Courier New" pitchFamily="49" charset="0"/>
              </a:rPr>
              <a:t>] a,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 smtClean="0">
                <a:latin typeface="Courier New" pitchFamily="49" charset="0"/>
              </a:rPr>
              <a:t>logic       </a:t>
            </a:r>
            <a:r>
              <a:rPr lang="en-US" sz="1800" dirty="0">
                <a:latin typeface="Courier New" pitchFamily="49" charset="0"/>
              </a:rPr>
              <a:t>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assign y = &amp;a;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&amp;a is much easier to write than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assign y = a[7] &amp; a[6] &amp; a[5] &amp; a[4] &amp;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           a[3] &amp; a[2] &amp; a[1] &amp; a[0];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pic>
        <p:nvPicPr>
          <p:cNvPr id="882693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358140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Reduction Operators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19400" y="3444860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rgbClr val="0070C0"/>
                </a:solidFill>
              </a:rPr>
              <a:t>Synthesis: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863025"/>
            <a:ext cx="297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rgbClr val="0070C0"/>
                </a:solidFill>
              </a:rPr>
              <a:t>SystemVerilog</a:t>
            </a:r>
            <a:r>
              <a:rPr lang="en-US" sz="3200" b="1" dirty="0" smtClean="0">
                <a:solidFill>
                  <a:srgbClr val="0070C0"/>
                </a:solidFill>
              </a:rPr>
              <a:t>: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43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371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mux2(input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>
                <a:latin typeface="Courier New" pitchFamily="49" charset="0"/>
              </a:rPr>
              <a:t>3:0] d0,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</a:rPr>
              <a:t>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>
                <a:latin typeface="Courier New" pitchFamily="49" charset="0"/>
              </a:rPr>
              <a:t>3:0]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assign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? :</a:t>
            </a:r>
            <a:r>
              <a:rPr lang="en-US" sz="2400" b="1" dirty="0">
                <a:solidFill>
                  <a:srgbClr val="0070C0"/>
                </a:solidFill>
                <a:latin typeface="Arial" charset="0"/>
              </a:rPr>
              <a:t>      </a:t>
            </a:r>
            <a:r>
              <a:rPr lang="en-US" sz="2400" dirty="0">
                <a:latin typeface="Arial" charset="0"/>
              </a:rPr>
              <a:t>is also called a </a:t>
            </a:r>
            <a:r>
              <a:rPr lang="en-US" sz="2400" i="1" dirty="0">
                <a:latin typeface="Arial" charset="0"/>
              </a:rPr>
              <a:t>ternary operator</a:t>
            </a:r>
            <a:r>
              <a:rPr lang="en-US" sz="2400" dirty="0">
                <a:latin typeface="Arial" charset="0"/>
              </a:rPr>
              <a:t> because it   </a:t>
            </a:r>
          </a:p>
          <a:p>
            <a:pPr>
              <a:buFontTx/>
              <a:buNone/>
            </a:pPr>
            <a:r>
              <a:rPr lang="en-US" sz="2400" dirty="0">
                <a:latin typeface="Arial" charset="0"/>
              </a:rPr>
              <a:t>            operates on 3 inputs: </a:t>
            </a:r>
            <a:r>
              <a:rPr lang="en-US" sz="2400" dirty="0">
                <a:latin typeface="Courier New" pitchFamily="49" charset="0"/>
              </a:rPr>
              <a:t>s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>
                <a:latin typeface="Courier New" pitchFamily="49" charset="0"/>
              </a:rPr>
              <a:t>d1</a:t>
            </a:r>
            <a:r>
              <a:rPr lang="en-US" sz="2400" dirty="0">
                <a:latin typeface="Arial" charset="0"/>
              </a:rPr>
              <a:t>, and </a:t>
            </a:r>
            <a:r>
              <a:rPr lang="en-US" sz="2400" dirty="0">
                <a:latin typeface="Courier New" pitchFamily="49" charset="0"/>
              </a:rPr>
              <a:t>d0</a:t>
            </a:r>
            <a:r>
              <a:rPr lang="en-US" sz="2400" dirty="0">
                <a:latin typeface="Arial" charset="0"/>
              </a:rPr>
              <a:t>.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pic>
        <p:nvPicPr>
          <p:cNvPr id="883717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501" y="3124200"/>
            <a:ext cx="39872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Conditional Assignment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19400" y="2615625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rgbClr val="0070C0"/>
                </a:solidFill>
              </a:rPr>
              <a:t>Synthesis: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838200"/>
            <a:ext cx="297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rgbClr val="0070C0"/>
                </a:solidFill>
              </a:rPr>
              <a:t>SystemVerilog</a:t>
            </a:r>
            <a:r>
              <a:rPr lang="en-US" sz="3200" b="1" dirty="0" smtClean="0">
                <a:solidFill>
                  <a:srgbClr val="0070C0"/>
                </a:solidFill>
              </a:rPr>
              <a:t>: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111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4740" name="Rectangle 4"/>
          <p:cNvSpPr>
            <a:spLocks noGrp="1" noChangeArrowheads="1"/>
          </p:cNvSpPr>
          <p:nvPr>
            <p:ph idx="4294967295"/>
            <p:custDataLst>
              <p:tags r:id="rId3"/>
            </p:custDataLst>
          </p:nvPr>
        </p:nvSpPr>
        <p:spPr>
          <a:xfrm>
            <a:off x="533400" y="1341437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fulladder</a:t>
            </a:r>
            <a:r>
              <a:rPr lang="en-US" sz="1800" dirty="0">
                <a:latin typeface="Courier New" pitchFamily="49" charset="0"/>
              </a:rPr>
              <a:t>(input  </a:t>
            </a:r>
            <a:r>
              <a:rPr lang="en-US" sz="1800" dirty="0" smtClean="0">
                <a:latin typeface="Courier New" pitchFamily="49" charset="0"/>
              </a:rPr>
              <a:t>logic a</a:t>
            </a:r>
            <a:r>
              <a:rPr lang="en-US" sz="1800" dirty="0">
                <a:latin typeface="Courier New" pitchFamily="49" charset="0"/>
              </a:rPr>
              <a:t>, b,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, </a:t>
            </a:r>
            <a:endParaRPr 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             output logic s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logic p</a:t>
            </a:r>
            <a:r>
              <a:rPr lang="en-US" sz="1800" dirty="0">
                <a:latin typeface="Courier New" pitchFamily="49" charset="0"/>
              </a:rPr>
              <a:t>, g; 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// internal nodes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p = a ^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g = a &amp;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s = p ^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 = g | (p &amp;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8474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84742" name="Object 6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352465122"/>
              </p:ext>
            </p:extLst>
          </p:nvPr>
        </p:nvGraphicFramePr>
        <p:xfrm>
          <a:off x="4343400" y="3733801"/>
          <a:ext cx="4678924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84" name="VISIO" r:id="rId10" imgW="3604320" imgH="1526040" progId="Visio.Drawing.6">
                  <p:embed/>
                </p:oleObj>
              </mc:Choice>
              <mc:Fallback>
                <p:oleObj name="VISIO" r:id="rId10" imgW="3604320" imgH="1526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733801"/>
                        <a:ext cx="4678924" cy="1981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Internal Variables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3400" y="863025"/>
            <a:ext cx="297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rgbClr val="0070C0"/>
                </a:solidFill>
              </a:rPr>
              <a:t>SystemVerilog</a:t>
            </a:r>
            <a:r>
              <a:rPr lang="en-US" sz="3200" b="1" dirty="0" smtClean="0">
                <a:solidFill>
                  <a:srgbClr val="0070C0"/>
                </a:solidFill>
              </a:rPr>
              <a:t>: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10200" y="3072825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rgbClr val="0070C0"/>
                </a:solidFill>
              </a:rPr>
              <a:t>Synthesis: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64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5813" name="Group 53"/>
          <p:cNvGraphicFramePr>
            <a:graphicFrameLocks noGrp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51709"/>
              </p:ext>
            </p:extLst>
          </p:nvPr>
        </p:nvGraphicFramePr>
        <p:xfrm>
          <a:off x="2819400" y="1088898"/>
          <a:ext cx="4876800" cy="4684717"/>
        </p:xfrm>
        <a:graphic>
          <a:graphicData uri="http://schemas.openxmlformats.org/drawingml/2006/table">
            <a:tbl>
              <a:tblPr/>
              <a:tblGrid>
                <a:gridCol w="2062163"/>
                <a:gridCol w="2814637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*, /,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mult, div, mod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+,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add,sub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&lt;&lt;, 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&lt;&lt;&lt;, &gt;&gt;&gt;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arithmetic 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&lt;, &lt;=, &gt;, 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comparison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==, 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equal,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&amp;, ~&amp;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AND, NAND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^, ~^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XOR, XNOR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|, ~|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OR, 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?: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ternary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57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5811" name="Text Box 5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03131" y="10668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70C0"/>
                </a:solidFill>
              </a:rPr>
              <a:t>Highest</a:t>
            </a:r>
          </a:p>
        </p:txBody>
      </p:sp>
      <p:sp>
        <p:nvSpPr>
          <p:cNvPr id="885812" name="Text Box 5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52600" y="5345668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70C0"/>
                </a:solidFill>
              </a:rPr>
              <a:t>Lowest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Precedence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187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838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6868" name="Group 84"/>
          <p:cNvGraphicFramePr>
            <a:graphicFrameLocks noGrp="1"/>
          </p:cNvGraphicFramePr>
          <p:nvPr>
            <p:ph type="tbl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7011839"/>
              </p:ext>
            </p:extLst>
          </p:nvPr>
        </p:nvGraphicFramePr>
        <p:xfrm>
          <a:off x="990600" y="2209800"/>
          <a:ext cx="7162800" cy="3628073"/>
        </p:xfrm>
        <a:graphic>
          <a:graphicData uri="http://schemas.openxmlformats.org/drawingml/2006/table">
            <a:tbl>
              <a:tblPr/>
              <a:tblGrid>
                <a:gridCol w="1600200"/>
                <a:gridCol w="1219200"/>
                <a:gridCol w="1447800"/>
                <a:gridCol w="1371600"/>
                <a:gridCol w="1524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#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Stored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b1010_1011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00…0101010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678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6860" name="Rectangle 7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9144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Format: </a:t>
            </a:r>
            <a:r>
              <a:rPr lang="en-US" sz="2600" b="1" dirty="0" err="1" smtClean="0">
                <a:solidFill>
                  <a:srgbClr val="0070C0"/>
                </a:solidFill>
                <a:latin typeface="+mj-lt"/>
                <a:cs typeface="Arial" charset="0"/>
              </a:rPr>
              <a:t>N</a:t>
            </a:r>
            <a:r>
              <a:rPr lang="en-US" sz="2600" b="1" dirty="0" err="1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'Bvalue</a:t>
            </a:r>
            <a:endParaRPr lang="en-US" sz="2600" b="1" dirty="0">
              <a:solidFill>
                <a:srgbClr val="0070C0"/>
              </a:solidFill>
              <a:latin typeface="+mj-lt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+mj-lt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N</a:t>
            </a:r>
            <a:r>
              <a:rPr lang="en-US" sz="2000" dirty="0">
                <a:latin typeface="+mj-lt"/>
                <a:cs typeface="Courier New" pitchFamily="49" charset="0"/>
              </a:rPr>
              <a:t> = number of bits, 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B</a:t>
            </a:r>
            <a:r>
              <a:rPr lang="en-US" sz="2000" dirty="0">
                <a:latin typeface="+mj-lt"/>
                <a:cs typeface="Courier New" pitchFamily="49" charset="0"/>
              </a:rPr>
              <a:t> = base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+mj-lt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N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'B</a:t>
            </a:r>
            <a:r>
              <a:rPr lang="en-US" sz="2000" dirty="0">
                <a:latin typeface="+mj-lt"/>
                <a:cs typeface="Courier New" pitchFamily="49" charset="0"/>
              </a:rPr>
              <a:t> is optional but recommended (default is decimal)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Numbers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2358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78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assign y = {a[2:1], {3{b[0]}}, a[0],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6</a:t>
            </a:r>
            <a:r>
              <a:rPr lang="en-US" b="1" dirty="0">
                <a:latin typeface="Times New Roman" pitchFamily="18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b100_010</a:t>
            </a:r>
            <a:r>
              <a:rPr lang="en-US" sz="1800" dirty="0">
                <a:latin typeface="Courier New" pitchFamily="49" charset="0"/>
                <a:cs typeface="Arial" charset="0"/>
              </a:rPr>
              <a:t>};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  <a:cs typeface="Arial" charset="0"/>
              </a:rPr>
              <a:t>// if y is a 12-bit signal, the above statement produces: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y = a[2] a[1] b[0] b[0] b[0] a[0] 1 0 0 0 1 0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underscores (_) are used for formatting only to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make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 smtClean="0">
                <a:latin typeface="Courier New" pitchFamily="49" charset="0"/>
                <a:cs typeface="Arial" charset="0"/>
              </a:rPr>
              <a:t>//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it </a:t>
            </a:r>
            <a:r>
              <a:rPr lang="en-US" sz="1800" dirty="0">
                <a:latin typeface="Courier New" pitchFamily="49" charset="0"/>
                <a:cs typeface="Arial" charset="0"/>
              </a:rPr>
              <a:t>easier to read.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SystemVerilog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ignores them.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Bit Manipulations: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2084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71600"/>
            <a:ext cx="647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Introduction</a:t>
            </a:r>
            <a:endParaRPr lang="en-US" dirty="0" smtClean="0"/>
          </a:p>
          <a:p>
            <a:r>
              <a:rPr lang="en-US" b="1" dirty="0" smtClean="0"/>
              <a:t>Combinational Logic</a:t>
            </a:r>
            <a:endParaRPr lang="en-US" dirty="0" smtClean="0"/>
          </a:p>
          <a:p>
            <a:r>
              <a:rPr lang="en-US" b="1" dirty="0" smtClean="0"/>
              <a:t>Structural Modeling</a:t>
            </a:r>
            <a:endParaRPr lang="en-US" dirty="0" smtClean="0"/>
          </a:p>
          <a:p>
            <a:r>
              <a:rPr lang="en-US" b="1" dirty="0" smtClean="0"/>
              <a:t>Sequential Logic</a:t>
            </a:r>
            <a:endParaRPr lang="en-US" dirty="0" smtClean="0"/>
          </a:p>
          <a:p>
            <a:r>
              <a:rPr lang="en-US" b="1" dirty="0" smtClean="0"/>
              <a:t>More Combinational Logic</a:t>
            </a:r>
            <a:endParaRPr lang="en-US" dirty="0" smtClean="0"/>
          </a:p>
          <a:p>
            <a:r>
              <a:rPr lang="en-US" b="1" dirty="0" smtClean="0"/>
              <a:t>Finite State Machines</a:t>
            </a:r>
            <a:endParaRPr lang="en-US" dirty="0" smtClean="0"/>
          </a:p>
          <a:p>
            <a:r>
              <a:rPr lang="en-US" b="1" dirty="0" smtClean="0"/>
              <a:t>Parameterized Modules</a:t>
            </a:r>
            <a:endParaRPr lang="en-US" dirty="0" smtClean="0"/>
          </a:p>
          <a:p>
            <a:r>
              <a:rPr lang="en-US" b="1" dirty="0" err="1" smtClean="0"/>
              <a:t>Testbenches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42999"/>
            <a:ext cx="1704173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8836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457200" y="976313"/>
            <a:ext cx="7696200" cy="495300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mux2_8(input  </a:t>
            </a:r>
            <a:r>
              <a:rPr lang="en-US" sz="1600" dirty="0" smtClean="0">
                <a:latin typeface="Courier New" pitchFamily="49" charset="0"/>
              </a:rPr>
              <a:t>logic [7:0</a:t>
            </a:r>
            <a:r>
              <a:rPr lang="en-US" sz="1600" dirty="0">
                <a:latin typeface="Courier New" pitchFamily="49" charset="0"/>
              </a:rPr>
              <a:t>] d0, d1,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input </a:t>
            </a:r>
            <a:r>
              <a:rPr lang="en-US" sz="1600" dirty="0" smtClean="0">
                <a:latin typeface="Courier New" pitchFamily="49" charset="0"/>
              </a:rPr>
              <a:t> logic       </a:t>
            </a:r>
            <a:r>
              <a:rPr lang="en-US" sz="1600" dirty="0">
                <a:latin typeface="Courier New" pitchFamily="49" charset="0"/>
              </a:rPr>
              <a:t>s,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output logic 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>
                <a:latin typeface="Courier New" pitchFamily="49" charset="0"/>
              </a:rPr>
              <a:t>7:0] y);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mux2 </a:t>
            </a:r>
            <a:r>
              <a:rPr lang="en-US" sz="1600" dirty="0" err="1">
                <a:latin typeface="Courier New" pitchFamily="49" charset="0"/>
              </a:rPr>
              <a:t>lsbmux</a:t>
            </a:r>
            <a:r>
              <a:rPr lang="en-US" sz="1600" dirty="0">
                <a:latin typeface="Courier New" pitchFamily="49" charset="0"/>
              </a:rPr>
              <a:t>(d0[3:0], d1[3:0], s, y[3:0]);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mux2 </a:t>
            </a:r>
            <a:r>
              <a:rPr lang="en-US" sz="1600" dirty="0" err="1">
                <a:latin typeface="Courier New" pitchFamily="49" charset="0"/>
              </a:rPr>
              <a:t>msbmux</a:t>
            </a:r>
            <a:r>
              <a:rPr lang="en-US" sz="1600" dirty="0">
                <a:latin typeface="Courier New" pitchFamily="49" charset="0"/>
              </a:rPr>
              <a:t>(d0[7:4], d1[7:4], s, y[7:4]);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graphicFrame>
        <p:nvGraphicFramePr>
          <p:cNvPr id="888837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39405215"/>
              </p:ext>
            </p:extLst>
          </p:nvPr>
        </p:nvGraphicFramePr>
        <p:xfrm>
          <a:off x="4778375" y="2859087"/>
          <a:ext cx="4137025" cy="300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07" name="VISIO" r:id="rId9" imgW="2332800" imgH="1695600" progId="Visio.Drawing.6">
                  <p:embed/>
                </p:oleObj>
              </mc:Choice>
              <mc:Fallback>
                <p:oleObj name="VISIO" r:id="rId9" imgW="2332800" imgH="1695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2859087"/>
                        <a:ext cx="4137025" cy="300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Bit Manipulations: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" y="8382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7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2133600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rgbClr val="0070C0"/>
                </a:solidFill>
              </a:rPr>
              <a:t>Synthesis: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83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9863" name="Object 7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11309837"/>
              </p:ext>
            </p:extLst>
          </p:nvPr>
        </p:nvGraphicFramePr>
        <p:xfrm>
          <a:off x="2057400" y="4290646"/>
          <a:ext cx="56388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2" name="VISIO" r:id="rId9" imgW="2332800" imgH="576360" progId="Visio.Drawing.6">
                  <p:embed/>
                </p:oleObj>
              </mc:Choice>
              <mc:Fallback>
                <p:oleObj name="VISIO" r:id="rId9" imgW="2332800" imgH="576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90646"/>
                        <a:ext cx="563880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tristate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[</a:t>
            </a:r>
            <a:r>
              <a:rPr lang="en-US" sz="1800" dirty="0">
                <a:latin typeface="Courier New" pitchFamily="49" charset="0"/>
                <a:cs typeface="Arial" charset="0"/>
              </a:rPr>
              <a:t>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input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     </a:t>
            </a:r>
            <a:r>
              <a:rPr lang="en-US" sz="1800" dirty="0">
                <a:latin typeface="Courier New" pitchFamily="49" charset="0"/>
                <a:cs typeface="Arial" charset="0"/>
              </a:rPr>
              <a:t>en,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output </a:t>
            </a:r>
            <a:r>
              <a:rPr lang="en-US" dirty="0" smtClean="0">
                <a:latin typeface="Courier New" pitchFamily="49" charset="0"/>
              </a:rPr>
              <a:t>tri 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[3:0</a:t>
            </a:r>
            <a:r>
              <a:rPr lang="en-US" sz="1800" dirty="0">
                <a:latin typeface="Courier New" pitchFamily="49" charset="0"/>
                <a:cs typeface="Arial" charset="0"/>
              </a:rPr>
              <a:t>]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 = en ? a : 4'bz;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Z: Floating Output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7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05200" y="3776554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rgbClr val="0070C0"/>
                </a:solidFill>
              </a:rPr>
              <a:t>Synthesis: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384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08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592015" y="914400"/>
            <a:ext cx="8229600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</a:t>
            </a:r>
            <a:r>
              <a:rPr lang="en-US" sz="1600" dirty="0" smtClean="0">
                <a:latin typeface="Courier New" pitchFamily="49" charset="0"/>
              </a:rPr>
              <a:t> logic a</a:t>
            </a:r>
            <a:r>
              <a:rPr lang="en-US" sz="1600" dirty="0">
                <a:latin typeface="Courier New" pitchFamily="49" charset="0"/>
              </a:rPr>
              <a:t>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</a:t>
            </a:r>
            <a:r>
              <a:rPr lang="en-US" sz="1600" dirty="0" smtClean="0">
                <a:latin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</a:t>
            </a:r>
            <a:r>
              <a:rPr lang="en-US" sz="1600" dirty="0" err="1" smtClean="0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pic>
        <p:nvPicPr>
          <p:cNvPr id="89088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80010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Delays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5924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533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</a:t>
            </a:r>
            <a:r>
              <a:rPr lang="en-US" sz="1600" dirty="0" smtClean="0">
                <a:latin typeface="Courier New" pitchFamily="49" charset="0"/>
              </a:rPr>
              <a:t>logic a</a:t>
            </a:r>
            <a:r>
              <a:rPr lang="en-US" sz="1600" dirty="0">
                <a:latin typeface="Courier New" pitchFamily="49" charset="0"/>
              </a:rPr>
              <a:t>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</a:t>
            </a:r>
            <a:r>
              <a:rPr lang="en-US" sz="1600" dirty="0" smtClean="0">
                <a:latin typeface="Courier New" pitchFamily="49" charset="0"/>
              </a:rPr>
              <a:t>logic 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</a:t>
            </a:r>
            <a:r>
              <a:rPr lang="en-US" sz="1600" dirty="0" err="1" smtClean="0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43268950"/>
              </p:ext>
            </p:extLst>
          </p:nvPr>
        </p:nvGraphicFramePr>
        <p:xfrm>
          <a:off x="5638800" y="1232694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5"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32694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Delays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1932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" y="838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533400" y="12192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</a:t>
            </a:r>
            <a:r>
              <a:rPr lang="en-US" sz="1600" dirty="0" smtClean="0">
                <a:latin typeface="Courier New" pitchFamily="49" charset="0"/>
              </a:rPr>
              <a:t>logic a</a:t>
            </a:r>
            <a:r>
              <a:rPr lang="en-US" sz="1600" dirty="0">
                <a:latin typeface="Courier New" pitchFamily="49" charset="0"/>
              </a:rPr>
              <a:t>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</a:t>
            </a:r>
            <a:r>
              <a:rPr lang="en-US" sz="1600" dirty="0" smtClean="0">
                <a:latin typeface="Courier New" pitchFamily="49" charset="0"/>
              </a:rPr>
              <a:t>logic 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</a:t>
            </a:r>
            <a:r>
              <a:rPr lang="en-US" sz="1600" dirty="0" err="1" smtClean="0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assign #1 {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ab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, bb,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cb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12549094"/>
              </p:ext>
            </p:extLst>
          </p:nvPr>
        </p:nvGraphicFramePr>
        <p:xfrm>
          <a:off x="5373688" y="12461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1"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8" y="12461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Delays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364288" y="990600"/>
            <a:ext cx="0" cy="2133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135688" y="1143000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38802" y="83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45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</a:t>
            </a:r>
            <a:r>
              <a:rPr lang="en-US" sz="1600" dirty="0" smtClean="0">
                <a:latin typeface="Courier New" pitchFamily="49" charset="0"/>
              </a:rPr>
              <a:t>logic a</a:t>
            </a:r>
            <a:r>
              <a:rPr lang="en-US" sz="1600" dirty="0">
                <a:latin typeface="Courier New" pitchFamily="49" charset="0"/>
              </a:rPr>
              <a:t>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</a:t>
            </a:r>
            <a:r>
              <a:rPr lang="en-US" sz="1600" dirty="0" smtClean="0">
                <a:latin typeface="Courier New" pitchFamily="49" charset="0"/>
              </a:rPr>
              <a:t>logic 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</a:t>
            </a:r>
            <a:r>
              <a:rPr lang="en-US" sz="1600" dirty="0" err="1" smtClean="0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assign #2 n2 = a </a:t>
            </a:r>
            <a:r>
              <a:rPr lang="en-US" sz="1600" dirty="0">
                <a:latin typeface="Courier New" pitchFamily="49" charset="0"/>
              </a:rPr>
              <a:t>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assign #2 n3 = a </a:t>
            </a:r>
            <a:r>
              <a:rPr lang="en-US" sz="1600" dirty="0">
                <a:latin typeface="Courier New" pitchFamily="49" charset="0"/>
              </a:rPr>
              <a:t>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71956896"/>
              </p:ext>
            </p:extLst>
          </p:nvPr>
        </p:nvGraphicFramePr>
        <p:xfrm>
          <a:off x="5602288" y="13985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5"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288" y="13985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Delays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745288" y="1143000"/>
            <a:ext cx="0" cy="3276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364288" y="12954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43602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14461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</a:t>
            </a:r>
            <a:r>
              <a:rPr lang="en-US" sz="1600" dirty="0" smtClean="0">
                <a:latin typeface="Courier New" pitchFamily="49" charset="0"/>
              </a:rPr>
              <a:t>logic a</a:t>
            </a:r>
            <a:r>
              <a:rPr lang="en-US" sz="1600" dirty="0">
                <a:latin typeface="Courier New" pitchFamily="49" charset="0"/>
              </a:rPr>
              <a:t>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</a:t>
            </a:r>
            <a:r>
              <a:rPr lang="en-US" sz="1600" dirty="0" smtClean="0">
                <a:latin typeface="Courier New" pitchFamily="49" charset="0"/>
              </a:rPr>
              <a:t>logic 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</a:t>
            </a:r>
            <a:r>
              <a:rPr lang="en-US" sz="1600" dirty="0" err="1" smtClean="0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assign #2 n1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ab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&amp; bb 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cb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40630950"/>
              </p:ext>
            </p:extLst>
          </p:nvPr>
        </p:nvGraphicFramePr>
        <p:xfrm>
          <a:off x="5602288" y="1295400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7"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288" y="1295400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Delays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973888" y="2297112"/>
            <a:ext cx="0" cy="1257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592888" y="326128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72202" y="295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1606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</a:t>
            </a:r>
            <a:r>
              <a:rPr lang="en-US" sz="1600" dirty="0" smtClean="0">
                <a:latin typeface="Courier New" pitchFamily="49" charset="0"/>
              </a:rPr>
              <a:t>logic a</a:t>
            </a:r>
            <a:r>
              <a:rPr lang="en-US" sz="1600" dirty="0">
                <a:latin typeface="Courier New" pitchFamily="49" charset="0"/>
              </a:rPr>
              <a:t>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</a:t>
            </a:r>
            <a:r>
              <a:rPr lang="en-US" sz="1600" dirty="0" smtClean="0">
                <a:latin typeface="Courier New" pitchFamily="49" charset="0"/>
              </a:rPr>
              <a:t>logic 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</a:t>
            </a:r>
            <a:r>
              <a:rPr lang="en-US" sz="1600" dirty="0" err="1" smtClean="0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assign #4 y = n1</a:t>
            </a:r>
            <a:r>
              <a:rPr lang="en-US" sz="1600" dirty="0">
                <a:latin typeface="Courier New" pitchFamily="49" charset="0"/>
              </a:rPr>
              <a:t>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73226640"/>
              </p:ext>
            </p:extLst>
          </p:nvPr>
        </p:nvGraphicFramePr>
        <p:xfrm>
          <a:off x="5678488" y="1219200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1"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1219200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Delays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812088" y="3059112"/>
            <a:ext cx="0" cy="1257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973888" y="3173412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58002" y="2868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2546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11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52500" y="1219200"/>
            <a:ext cx="76581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 smtClean="0">
                <a:latin typeface="+mj-lt"/>
                <a:cs typeface="Arial" charset="0"/>
              </a:rPr>
              <a:t>SystemVerilog</a:t>
            </a:r>
            <a:r>
              <a:rPr lang="en-US" sz="3200" dirty="0" smtClean="0">
                <a:latin typeface="+mj-lt"/>
                <a:cs typeface="Arial" charset="0"/>
              </a:rPr>
              <a:t> uses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i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dioms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 smtClean="0">
                <a:latin typeface="+mj-lt"/>
                <a:cs typeface="Arial" charset="0"/>
              </a:rPr>
              <a:t>to </a:t>
            </a:r>
            <a:r>
              <a:rPr lang="en-US" sz="3200" dirty="0">
                <a:latin typeface="+mj-lt"/>
                <a:cs typeface="Arial" charset="0"/>
              </a:rPr>
              <a:t>describe latches, flip-flops and FSMs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Other coding styles may simulate correctly but produce incorrect hardware</a:t>
            </a:r>
          </a:p>
        </p:txBody>
      </p:sp>
      <p:sp>
        <p:nvSpPr>
          <p:cNvPr id="8611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Sequential Logic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961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6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General Structure:</a:t>
            </a: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always @(</a:t>
            </a:r>
            <a:r>
              <a:rPr lang="en-US" sz="2600" dirty="0">
                <a:latin typeface="Courier New" pitchFamily="49" charset="0"/>
                <a:cs typeface="Arial" charset="0"/>
              </a:rPr>
              <a:t>sensitivity list)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	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 statement</a:t>
            </a:r>
            <a:r>
              <a:rPr lang="en-US" sz="2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+mj-lt"/>
                <a:cs typeface="Arial" charset="0"/>
              </a:rPr>
              <a:t>Whenever the event in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sensitivity </a:t>
            </a:r>
            <a:r>
              <a:rPr lang="en-US" sz="2600" dirty="0">
                <a:latin typeface="Courier New" pitchFamily="49" charset="0"/>
                <a:cs typeface="Arial" charset="0"/>
              </a:rPr>
              <a:t>list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occurs,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statement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is executed</a:t>
            </a:r>
          </a:p>
        </p:txBody>
      </p:sp>
      <p:sp>
        <p:nvSpPr>
          <p:cNvPr id="896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lways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9149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533400" y="1066800"/>
            <a:ext cx="77724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Hardware description language (HDL): </a:t>
            </a:r>
            <a:endParaRPr lang="en-US" sz="35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specifies </a:t>
            </a:r>
            <a:r>
              <a:rPr lang="en-US" dirty="0"/>
              <a:t>logic function </a:t>
            </a:r>
            <a:r>
              <a:rPr lang="en-US" dirty="0" smtClean="0"/>
              <a:t>only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omputer-aided </a:t>
            </a:r>
            <a:r>
              <a:rPr lang="en-US" dirty="0"/>
              <a:t>design (CAD) tool produces or </a:t>
            </a:r>
            <a:r>
              <a:rPr lang="en-US" i="1" dirty="0"/>
              <a:t>synthesizes </a:t>
            </a:r>
            <a:r>
              <a:rPr lang="en-US" dirty="0"/>
              <a:t>the optimized </a:t>
            </a:r>
            <a:r>
              <a:rPr lang="en-US" dirty="0" smtClean="0"/>
              <a:t>gates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3500" dirty="0"/>
              <a:t>Most commercial designs built using HDLs</a:t>
            </a:r>
          </a:p>
          <a:p>
            <a:pPr>
              <a:lnSpc>
                <a:spcPct val="90000"/>
              </a:lnSpc>
            </a:pPr>
            <a:r>
              <a:rPr lang="en-US" sz="3500" dirty="0"/>
              <a:t>Two leading HDLs: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0070C0"/>
                </a:solidFill>
              </a:rPr>
              <a:t>SystemVerilog</a:t>
            </a:r>
            <a:endParaRPr lang="en-US" b="1" dirty="0">
              <a:solidFill>
                <a:srgbClr val="0070C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developed in 1984 by Gateway Design Automation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IEEE </a:t>
            </a:r>
            <a:r>
              <a:rPr lang="en-US" dirty="0"/>
              <a:t>standard (1364) in </a:t>
            </a:r>
            <a:r>
              <a:rPr lang="en-US" dirty="0" smtClean="0"/>
              <a:t>1995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Extended in 2005 (IEEE STD 1800-2009)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VHDL 2008</a:t>
            </a:r>
            <a:endParaRPr lang="en-US" b="1" dirty="0">
              <a:solidFill>
                <a:srgbClr val="0070C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Developed in 1981 by the Department of Defense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IEEE </a:t>
            </a:r>
            <a:r>
              <a:rPr lang="en-US" dirty="0"/>
              <a:t>standard (1076) in </a:t>
            </a:r>
            <a:r>
              <a:rPr lang="en-US" dirty="0" smtClean="0"/>
              <a:t>1987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Updated in 2008 (IEEE STD 1076-2008)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52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143000"/>
            <a:ext cx="7848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flop(input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[</a:t>
            </a:r>
            <a:r>
              <a:rPr lang="en-US" sz="1800" dirty="0">
                <a:latin typeface="Courier New" pitchFamily="49" charset="0"/>
              </a:rPr>
              <a:t>3:0] d, </a:t>
            </a:r>
          </a:p>
          <a:p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 smtClean="0">
                <a:latin typeface="Courier New" pitchFamily="49" charset="0"/>
              </a:rPr>
              <a:t>logic [3:0</a:t>
            </a:r>
            <a:r>
              <a:rPr lang="en-US" sz="1800" dirty="0">
                <a:latin typeface="Courier New" pitchFamily="49" charset="0"/>
              </a:rPr>
              <a:t>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always_ff</a:t>
            </a:r>
            <a:r>
              <a:rPr lang="en-US" sz="1800" dirty="0" smtClean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q &lt;= d;                // pronounced “q gets d”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pic>
        <p:nvPicPr>
          <p:cNvPr id="862213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68775"/>
            <a:ext cx="4808538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 Flip-Flop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0" y="3682425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rgbClr val="0070C0"/>
                </a:solidFill>
              </a:rPr>
              <a:t>Synthesis: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06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1154112"/>
            <a:ext cx="84582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sz="1800" dirty="0" smtClean="0">
                <a:latin typeface="Courier New" pitchFamily="49" charset="0"/>
              </a:rPr>
              <a:t>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 </a:t>
            </a:r>
            <a:r>
              <a:rPr lang="en-US" sz="1800" dirty="0" smtClean="0">
                <a:latin typeface="Courier New" pitchFamily="49" charset="0"/>
              </a:rPr>
              <a:t>logic       </a:t>
            </a:r>
            <a:r>
              <a:rPr lang="en-US" sz="1800" dirty="0">
                <a:latin typeface="Courier New" pitchFamily="49" charset="0"/>
              </a:rPr>
              <a:t>reset, </a:t>
            </a:r>
          </a:p>
          <a:p>
            <a:r>
              <a:rPr lang="en-US" sz="1800" dirty="0">
                <a:latin typeface="Courier New" pitchFamily="49" charset="0"/>
              </a:rPr>
              <a:t>             input  </a:t>
            </a:r>
            <a:r>
              <a:rPr lang="en-US" sz="1800" dirty="0" smtClean="0">
                <a:latin typeface="Courier New" pitchFamily="49" charset="0"/>
              </a:rPr>
              <a:t>logic [</a:t>
            </a:r>
            <a:r>
              <a:rPr lang="en-US" sz="1800" dirty="0">
                <a:latin typeface="Courier New" pitchFamily="49" charset="0"/>
              </a:rPr>
              <a:t>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</a:t>
            </a:r>
            <a:r>
              <a:rPr lang="en-US" sz="1800" dirty="0" smtClean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q);</a:t>
            </a:r>
          </a:p>
          <a:p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// 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always_ff</a:t>
            </a:r>
            <a:r>
              <a:rPr lang="en-US" sz="1800" dirty="0" smtClean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if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323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19684199"/>
              </p:ext>
            </p:extLst>
          </p:nvPr>
        </p:nvGraphicFramePr>
        <p:xfrm>
          <a:off x="1905000" y="4343400"/>
          <a:ext cx="64008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80" name="VISIO" r:id="rId8" imgW="2332800" imgH="560520" progId="Visio.Drawing.6">
                  <p:embed/>
                </p:oleObj>
              </mc:Choice>
              <mc:Fallback>
                <p:oleObj name="VISIO" r:id="rId8" imgW="2332800" imgH="560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64008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323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Resettable D Flip-Flop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91000" y="3834825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rgbClr val="0070C0"/>
                </a:solidFill>
              </a:rPr>
              <a:t>Synthesis: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94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1108075"/>
            <a:ext cx="84582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sz="1800" dirty="0" smtClean="0">
                <a:latin typeface="Courier New" pitchFamily="49" charset="0"/>
              </a:rPr>
              <a:t>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</a:t>
            </a:r>
            <a:r>
              <a:rPr lang="en-US" sz="1800" dirty="0" smtClean="0">
                <a:latin typeface="Courier New" pitchFamily="49" charset="0"/>
              </a:rPr>
              <a:t> logic       </a:t>
            </a:r>
            <a:r>
              <a:rPr lang="en-US" sz="1800" dirty="0">
                <a:latin typeface="Courier New" pitchFamily="49" charset="0"/>
              </a:rPr>
              <a:t>reset, </a:t>
            </a:r>
          </a:p>
          <a:p>
            <a:r>
              <a:rPr lang="en-US" sz="1800" dirty="0">
                <a:latin typeface="Courier New" pitchFamily="49" charset="0"/>
              </a:rPr>
              <a:t>             input </a:t>
            </a:r>
            <a:r>
              <a:rPr lang="en-US" sz="1800" dirty="0" smtClean="0">
                <a:latin typeface="Courier New" pitchFamily="49" charset="0"/>
              </a:rPr>
              <a:t> logic [</a:t>
            </a:r>
            <a:r>
              <a:rPr lang="en-US" sz="1800" dirty="0">
                <a:latin typeface="Courier New" pitchFamily="49" charset="0"/>
              </a:rPr>
              <a:t>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</a:t>
            </a:r>
            <a:r>
              <a:rPr lang="en-US" sz="1800" dirty="0" smtClean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q);</a:t>
            </a:r>
          </a:p>
          <a:p>
            <a:r>
              <a:rPr lang="en-US" sz="1800" dirty="0">
                <a:latin typeface="Courier New" pitchFamily="49" charset="0"/>
              </a:rPr>
              <a:t>   </a:t>
            </a:r>
          </a:p>
          <a:p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// asynchronous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always_ff</a:t>
            </a:r>
            <a:r>
              <a:rPr lang="en-US" sz="1800" dirty="0" smtClean="0">
                <a:latin typeface="Courier New" pitchFamily="49" charset="0"/>
              </a:rPr>
              <a:t> @(</a:t>
            </a:r>
            <a:r>
              <a:rPr lang="en-US" sz="1800" dirty="0" err="1" smtClean="0">
                <a:latin typeface="Courier New" pitchFamily="49" charset="0"/>
              </a:rPr>
              <a:t>posedge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reset)</a:t>
            </a:r>
          </a:p>
          <a:p>
            <a:r>
              <a:rPr lang="en-US" sz="1800" dirty="0">
                <a:latin typeface="Courier New" pitchFamily="49" charset="0"/>
              </a:rPr>
              <a:t>    if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4260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61009656"/>
              </p:ext>
            </p:extLst>
          </p:nvPr>
        </p:nvGraphicFramePr>
        <p:xfrm>
          <a:off x="1600200" y="4267200"/>
          <a:ext cx="62484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04" name="VISIO" r:id="rId8" imgW="2332800" imgH="653040" progId="Visio.Drawing.6">
                  <p:embed/>
                </p:oleObj>
              </mc:Choice>
              <mc:Fallback>
                <p:oleObj name="VISIO" r:id="rId8" imgW="2332800" imgH="653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67200"/>
                        <a:ext cx="62484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426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Resettable D Flip-Flop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86200" y="3834825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rgbClr val="0070C0"/>
                </a:solidFill>
              </a:rPr>
              <a:t>Synthesis: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1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4582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flopren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  input  </a:t>
            </a:r>
            <a:r>
              <a:rPr lang="en-US" sz="1800" dirty="0" smtClean="0">
                <a:latin typeface="Courier New" pitchFamily="49" charset="0"/>
              </a:rPr>
              <a:t>logic       </a:t>
            </a:r>
            <a:r>
              <a:rPr lang="en-US" sz="1800" dirty="0">
                <a:latin typeface="Courier New" pitchFamily="49" charset="0"/>
              </a:rPr>
              <a:t>reset, </a:t>
            </a:r>
          </a:p>
          <a:p>
            <a:r>
              <a:rPr lang="en-US" sz="1800" dirty="0">
                <a:latin typeface="Courier New" pitchFamily="49" charset="0"/>
              </a:rPr>
              <a:t>               input  </a:t>
            </a:r>
            <a:r>
              <a:rPr lang="en-US" sz="1800" dirty="0" smtClean="0">
                <a:latin typeface="Courier New" pitchFamily="49" charset="0"/>
              </a:rPr>
              <a:t>logic       </a:t>
            </a:r>
            <a:r>
              <a:rPr lang="en-US" sz="1800" dirty="0">
                <a:latin typeface="Courier New" pitchFamily="49" charset="0"/>
              </a:rPr>
              <a:t>en, </a:t>
            </a:r>
          </a:p>
          <a:p>
            <a:r>
              <a:rPr lang="en-US" sz="1800" dirty="0">
                <a:latin typeface="Courier New" pitchFamily="49" charset="0"/>
              </a:rPr>
              <a:t>               input  </a:t>
            </a:r>
            <a:r>
              <a:rPr lang="en-US" sz="1800" dirty="0" smtClean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d, </a:t>
            </a:r>
          </a:p>
          <a:p>
            <a:r>
              <a:rPr lang="en-US" sz="1800" dirty="0">
                <a:latin typeface="Courier New" pitchFamily="49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//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enable and asynchronous reset</a:t>
            </a:r>
            <a:endParaRPr lang="en-US" sz="1800" b="1" dirty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always_ff</a:t>
            </a:r>
            <a:r>
              <a:rPr lang="en-US" sz="1800" dirty="0" smtClean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reset)</a:t>
            </a:r>
          </a:p>
          <a:p>
            <a:r>
              <a:rPr lang="en-US" sz="1800" dirty="0">
                <a:latin typeface="Courier New" pitchFamily="49" charset="0"/>
              </a:rPr>
              <a:t>    if     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if (en)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8652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86528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488" y="4038600"/>
            <a:ext cx="6095312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 Flip-Flop with Enable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53000" y="3606225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rgbClr val="0070C0"/>
                </a:solidFill>
              </a:rPr>
              <a:t>Synthesis: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05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458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latch(input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 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 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>
                <a:latin typeface="Courier New" pitchFamily="49" charset="0"/>
              </a:rPr>
              <a:t>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</a:t>
            </a:r>
            <a:r>
              <a:rPr lang="en-US" sz="1800" dirty="0" smtClean="0">
                <a:latin typeface="Courier New" pitchFamily="49" charset="0"/>
              </a:rPr>
              <a:t>logic [3:0</a:t>
            </a:r>
            <a:r>
              <a:rPr lang="en-US" sz="1800" dirty="0">
                <a:latin typeface="Courier New" pitchFamily="49" charset="0"/>
              </a:rPr>
              <a:t>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always_latch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if (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2000" dirty="0">
              <a:latin typeface="Times New Roman" pitchFamily="18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+mj-lt"/>
              </a:rPr>
              <a:t>Warning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: </a:t>
            </a:r>
            <a:r>
              <a:rPr lang="en-US" sz="2000" dirty="0">
                <a:latin typeface="+mj-lt"/>
              </a:rPr>
              <a:t>We </a:t>
            </a:r>
            <a:r>
              <a:rPr lang="en-US" sz="2000" dirty="0" smtClean="0">
                <a:latin typeface="+mj-lt"/>
              </a:rPr>
              <a:t>don’t </a:t>
            </a:r>
            <a:r>
              <a:rPr lang="en-US" sz="2000" dirty="0">
                <a:latin typeface="+mj-lt"/>
              </a:rPr>
              <a:t>use </a:t>
            </a:r>
            <a:r>
              <a:rPr lang="en-US" sz="2000" dirty="0" smtClean="0">
                <a:latin typeface="+mj-lt"/>
              </a:rPr>
              <a:t>latches in this text. But </a:t>
            </a:r>
            <a:r>
              <a:rPr lang="en-US" sz="2000" dirty="0">
                <a:latin typeface="+mj-lt"/>
              </a:rPr>
              <a:t>you might write code that inadvertently implies a latch. </a:t>
            </a:r>
            <a:r>
              <a:rPr lang="en-US" sz="2000" dirty="0" smtClean="0">
                <a:latin typeface="+mj-lt"/>
              </a:rPr>
              <a:t>Check </a:t>
            </a:r>
            <a:r>
              <a:rPr lang="en-US" sz="2000" dirty="0">
                <a:latin typeface="+mj-lt"/>
              </a:rPr>
              <a:t>synthesized </a:t>
            </a:r>
            <a:r>
              <a:rPr lang="en-US" sz="2000" dirty="0" smtClean="0">
                <a:latin typeface="+mj-lt"/>
              </a:rPr>
              <a:t>hardware – if it </a:t>
            </a:r>
            <a:r>
              <a:rPr lang="en-US" sz="2000" dirty="0">
                <a:latin typeface="+mj-lt"/>
              </a:rPr>
              <a:t>has </a:t>
            </a:r>
            <a:r>
              <a:rPr lang="en-US" sz="2000" dirty="0" smtClean="0">
                <a:latin typeface="+mj-lt"/>
              </a:rPr>
              <a:t>latches</a:t>
            </a:r>
          </a:p>
          <a:p>
            <a:r>
              <a:rPr lang="en-US" sz="2000" dirty="0" smtClean="0">
                <a:latin typeface="+mj-lt"/>
              </a:rPr>
              <a:t>in </a:t>
            </a:r>
            <a:r>
              <a:rPr lang="en-US" sz="2000" dirty="0">
                <a:latin typeface="+mj-lt"/>
              </a:rPr>
              <a:t>it, </a:t>
            </a:r>
            <a:r>
              <a:rPr lang="en-US" sz="2000" dirty="0" smtClean="0">
                <a:latin typeface="+mj-lt"/>
              </a:rPr>
              <a:t>there’s </a:t>
            </a:r>
            <a:r>
              <a:rPr lang="en-US" sz="2000" dirty="0">
                <a:latin typeface="+mj-lt"/>
              </a:rPr>
              <a:t>an error.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6308" name="Object 4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21783821"/>
              </p:ext>
            </p:extLst>
          </p:nvPr>
        </p:nvGraphicFramePr>
        <p:xfrm>
          <a:off x="3254375" y="3048000"/>
          <a:ext cx="54324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29" name="VISIO" r:id="rId7" imgW="2332800" imgH="648360" progId="Visio.Drawing.6">
                  <p:embed/>
                </p:oleObj>
              </mc:Choice>
              <mc:Fallback>
                <p:oleObj name="VISIO" r:id="rId7" imgW="2332800" imgH="648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3048000"/>
                        <a:ext cx="54324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Latch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29200" y="2539425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rgbClr val="0070C0"/>
                </a:solidFill>
              </a:rPr>
              <a:t>Synthesis: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27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General Structure:</a:t>
            </a: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always @(</a:t>
            </a:r>
            <a:r>
              <a:rPr lang="en-US" sz="2600" dirty="0">
                <a:latin typeface="Courier New" pitchFamily="49" charset="0"/>
                <a:cs typeface="Arial" charset="0"/>
              </a:rPr>
              <a:t>sensitivity list)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	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 statement</a:t>
            </a:r>
            <a:r>
              <a:rPr lang="en-US" sz="2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charset="0"/>
              <a:buChar char="•"/>
            </a:pPr>
            <a:r>
              <a:rPr lang="en-US" sz="2600" b="1" dirty="0" smtClean="0">
                <a:latin typeface="+mj-lt"/>
                <a:cs typeface="Arial" charset="0"/>
              </a:rPr>
              <a:t>Flip-flop: 	</a:t>
            </a:r>
            <a:r>
              <a:rPr lang="en-US" sz="2600" dirty="0" smtClean="0">
                <a:latin typeface="+mj-lt"/>
                <a:cs typeface="Arial" charset="0"/>
              </a:rPr>
              <a:t>	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spcBef>
                <a:spcPct val="20000"/>
              </a:spcBef>
              <a:buFont typeface="Arial" charset="0"/>
              <a:buChar char="•"/>
            </a:pPr>
            <a:r>
              <a:rPr lang="en-US" sz="2600" b="1" dirty="0" smtClean="0">
                <a:latin typeface="+mj-lt"/>
                <a:cs typeface="Arial" charset="0"/>
              </a:rPr>
              <a:t>Latch:</a:t>
            </a:r>
            <a:r>
              <a:rPr lang="en-US" sz="2600" dirty="0" smtClean="0">
                <a:latin typeface="+mj-lt"/>
                <a:cs typeface="Arial" charset="0"/>
              </a:rPr>
              <a:t>		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always_latch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(don’t use)</a:t>
            </a:r>
            <a:endParaRPr lang="en-US" sz="26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01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73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Statements that must be inside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Courier New" pitchFamily="49" charset="0"/>
                <a:cs typeface="Arial" charset="0"/>
              </a:rPr>
              <a:t>always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statements: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if</a:t>
            </a:r>
            <a:r>
              <a:rPr lang="en-US" sz="2600" dirty="0">
                <a:latin typeface="Times New Roman" pitchFamily="18" charset="0"/>
                <a:cs typeface="Arial" charset="0"/>
              </a:rPr>
              <a:t> / </a:t>
            </a:r>
            <a:r>
              <a:rPr lang="en-US" sz="2600" dirty="0">
                <a:latin typeface="Courier New" pitchFamily="49" charset="0"/>
                <a:cs typeface="Arial" charset="0"/>
              </a:rPr>
              <a:t>else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case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 smtClean="0">
                <a:latin typeface="Courier New" pitchFamily="49" charset="0"/>
                <a:cs typeface="Arial" charset="0"/>
              </a:rPr>
              <a:t>casez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Other Behavioral Statements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0370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83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combinational logic using an always statement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gates(input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[3:0</a:t>
            </a:r>
            <a:r>
              <a:rPr lang="en-US" sz="1800" dirty="0">
                <a:latin typeface="Courier New" pitchFamily="49" charset="0"/>
                <a:cs typeface="Arial" charset="0"/>
              </a:rPr>
              <a:t>] a, b,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always_comb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      // </a:t>
            </a:r>
            <a:r>
              <a:rPr lang="en-US" sz="1800" dirty="0">
                <a:latin typeface="Courier New" pitchFamily="49" charset="0"/>
                <a:cs typeface="Arial" charset="0"/>
              </a:rPr>
              <a:t>need begin/end because there is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begin            // more than one statement in always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end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000" dirty="0" smtClean="0">
              <a:solidFill>
                <a:srgbClr val="0070C0"/>
              </a:solidFill>
              <a:latin typeface="+mj-lt"/>
              <a:cs typeface="Arial" charset="0"/>
            </a:endParaRPr>
          </a:p>
          <a:p>
            <a:pPr indent="-342900">
              <a:spcBef>
                <a:spcPct val="200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This 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hardware could be described with assign statements using fewer lines of code, so it’s better to use assign statements in this case.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Logic using always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159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93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module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sevenseg</a:t>
            </a:r>
            <a:r>
              <a:rPr lang="en-US" sz="1500" dirty="0">
                <a:latin typeface="Courier New" pitchFamily="49" charset="0"/>
                <a:cs typeface="Arial" charset="0"/>
              </a:rPr>
              <a:t>(input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logic [</a:t>
            </a:r>
            <a:r>
              <a:rPr lang="en-US" sz="1500" dirty="0">
                <a:latin typeface="Courier New" pitchFamily="49" charset="0"/>
                <a:cs typeface="Arial" charset="0"/>
              </a:rPr>
              <a:t>3:0] data,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          output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logic [6:0</a:t>
            </a:r>
            <a:r>
              <a:rPr lang="en-US" sz="1500" dirty="0">
                <a:latin typeface="Courier New" pitchFamily="49" charset="0"/>
                <a:cs typeface="Arial" charset="0"/>
              </a:rPr>
              <a:t>] segments);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always_comb</a:t>
            </a:r>
            <a:endParaRPr lang="en-US" sz="15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case </a:t>
            </a:r>
            <a:r>
              <a:rPr lang="en-US" sz="1500" dirty="0">
                <a:latin typeface="Courier New" pitchFamily="49" charset="0"/>
                <a:cs typeface="Arial" charset="0"/>
              </a:rPr>
              <a:t>(data)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//              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abc_defg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0: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7'b111_1110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1: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7'b011_0000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2: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7'b110_1101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3: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7'b111_1001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4: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7'b011_0011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5: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7'b101_1011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6: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7'b101_1111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7: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7'b111_0000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8: segments =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7'b111_1111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9: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7'b111_0011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default: segments = 7'b000_0000; 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// required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endcase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Logic using case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8111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70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urier New" pitchFamily="49" charset="0"/>
                <a:cs typeface="Arial" charset="0"/>
              </a:rPr>
              <a:t>case </a:t>
            </a:r>
            <a:r>
              <a:rPr lang="en-US" sz="2800" dirty="0">
                <a:latin typeface="+mj-lt"/>
                <a:cs typeface="Arial" charset="0"/>
              </a:rPr>
              <a:t>statement </a:t>
            </a:r>
            <a:r>
              <a:rPr lang="en-US" sz="2800" dirty="0" smtClean="0">
                <a:latin typeface="+mj-lt"/>
                <a:cs typeface="Arial" charset="0"/>
              </a:rPr>
              <a:t> implies </a:t>
            </a:r>
            <a:r>
              <a:rPr lang="en-US" sz="2800" dirty="0">
                <a:latin typeface="+mj-lt"/>
                <a:cs typeface="Arial" charset="0"/>
              </a:rPr>
              <a:t>combinational </a:t>
            </a:r>
            <a:r>
              <a:rPr lang="en-US" sz="2800" dirty="0" smtClean="0">
                <a:latin typeface="+mj-lt"/>
                <a:cs typeface="Arial" charset="0"/>
              </a:rPr>
              <a:t>logic </a:t>
            </a:r>
            <a:r>
              <a:rPr lang="en-US" sz="2800" b="1" dirty="0" smtClean="0">
                <a:latin typeface="+mj-lt"/>
                <a:cs typeface="Arial" charset="0"/>
              </a:rPr>
              <a:t>only if</a:t>
            </a:r>
            <a:r>
              <a:rPr lang="en-US" sz="2800" dirty="0" smtClean="0">
                <a:latin typeface="+mj-lt"/>
                <a:cs typeface="Arial" charset="0"/>
              </a:rPr>
              <a:t> all </a:t>
            </a:r>
            <a:r>
              <a:rPr lang="en-US" sz="2800" dirty="0">
                <a:latin typeface="+mj-lt"/>
                <a:cs typeface="Arial" charset="0"/>
              </a:rPr>
              <a:t>possible input combinations </a:t>
            </a:r>
            <a:r>
              <a:rPr lang="en-US" sz="2800" dirty="0" smtClean="0">
                <a:latin typeface="+mj-lt"/>
                <a:cs typeface="Arial" charset="0"/>
              </a:rPr>
              <a:t>described</a:t>
            </a:r>
            <a:endParaRPr lang="en-US" sz="28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charset="0"/>
              </a:rPr>
              <a:t>Remember to use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default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 smtClean="0">
                <a:latin typeface="+mj-lt"/>
                <a:cs typeface="Arial" charset="0"/>
              </a:rPr>
              <a:t>statement</a:t>
            </a:r>
            <a:endParaRPr lang="en-US" sz="28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32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Simulation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 smtClean="0">
                <a:latin typeface="+mj-lt"/>
                <a:cs typeface="Arial" charset="0"/>
              </a:rPr>
              <a:t>Inputs applied </a:t>
            </a:r>
            <a:r>
              <a:rPr lang="en-US" sz="2400" dirty="0">
                <a:latin typeface="+mj-lt"/>
                <a:cs typeface="Arial" charset="0"/>
              </a:rPr>
              <a:t>to </a:t>
            </a:r>
            <a:r>
              <a:rPr lang="en-US" sz="2400" dirty="0" smtClean="0">
                <a:latin typeface="+mj-lt"/>
                <a:cs typeface="Arial" charset="0"/>
              </a:rPr>
              <a:t>circuit</a:t>
            </a:r>
            <a:endParaRPr lang="en-US" sz="2400" i="1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Outputs checked for correctness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Millions of dollars saved by debugging in simulation instead of hardware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Synthesis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Transforms HDL code into a </a:t>
            </a:r>
            <a:r>
              <a:rPr lang="en-US" sz="2400" i="1" dirty="0" err="1">
                <a:latin typeface="+mj-lt"/>
                <a:cs typeface="Arial" charset="0"/>
              </a:rPr>
              <a:t>netlist</a:t>
            </a:r>
            <a:r>
              <a:rPr lang="en-US" sz="2400" dirty="0">
                <a:latin typeface="+mj-lt"/>
                <a:cs typeface="Arial" charset="0"/>
              </a:rPr>
              <a:t> describing the hardware (i.e., a list of gates and the wires connecting them</a:t>
            </a:r>
            <a:r>
              <a:rPr lang="en-US" sz="2400" dirty="0" smtClean="0">
                <a:latin typeface="+mj-lt"/>
                <a:cs typeface="Arial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rgbClr val="C00000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HDL to Gates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4394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04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priority_casez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[</a:t>
            </a:r>
            <a:r>
              <a:rPr lang="en-US" sz="1800" dirty="0">
                <a:latin typeface="Courier New" pitchFamily="49" charset="0"/>
                <a:cs typeface="Arial" charset="0"/>
              </a:rPr>
              <a:t>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[3:0</a:t>
            </a:r>
            <a:r>
              <a:rPr lang="en-US" sz="1800" dirty="0">
                <a:latin typeface="Courier New" pitchFamily="49" charset="0"/>
                <a:cs typeface="Arial" charset="0"/>
              </a:rPr>
              <a:t>] y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);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always_comb</a:t>
            </a:r>
            <a:endParaRPr lang="en-US" sz="18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casez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(a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4'b1???: y = 4'b1000;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// ?=don’t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care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4'b01??: y = 4'b0100;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4'b001?: y = 4'b0010;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4'b0001: y = 4'b0001;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default: y = 4'b0000;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endcase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7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</a:p>
        </p:txBody>
      </p:sp>
      <p:pic>
        <p:nvPicPr>
          <p:cNvPr id="87040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50" y="2209800"/>
            <a:ext cx="2635250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casez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781800" y="1752600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rgbClr val="0070C0"/>
                </a:solidFill>
              </a:rPr>
              <a:t>Synthesis: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1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000" dirty="0"/>
              <a:t>&lt;= is </a:t>
            </a:r>
            <a:r>
              <a:rPr lang="en-US" sz="3000" b="1" dirty="0" err="1" smtClean="0">
                <a:solidFill>
                  <a:srgbClr val="0070C0"/>
                </a:solidFill>
              </a:rPr>
              <a:t>nonblocking</a:t>
            </a:r>
            <a:r>
              <a:rPr lang="en-US" sz="3000" dirty="0" smtClean="0">
                <a:solidFill>
                  <a:srgbClr val="0070C0"/>
                </a:solidFill>
              </a:rPr>
              <a:t> </a:t>
            </a:r>
            <a:r>
              <a:rPr lang="en-US" sz="3000" dirty="0" smtClean="0"/>
              <a:t>assignment</a:t>
            </a:r>
            <a:endParaRPr lang="en-US" sz="3000" dirty="0"/>
          </a:p>
          <a:p>
            <a:pPr lvl="1">
              <a:spcBef>
                <a:spcPts val="0"/>
              </a:spcBef>
            </a:pPr>
            <a:r>
              <a:rPr lang="en-US" sz="2400" dirty="0"/>
              <a:t>Occurs simultaneously with others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= </a:t>
            </a:r>
            <a:r>
              <a:rPr lang="en-US" sz="3000" dirty="0" smtClean="0"/>
              <a:t>is </a:t>
            </a:r>
            <a:r>
              <a:rPr lang="en-US" sz="3000" b="1" dirty="0" smtClean="0">
                <a:solidFill>
                  <a:srgbClr val="0070C0"/>
                </a:solidFill>
              </a:rPr>
              <a:t>blocking</a:t>
            </a:r>
            <a:r>
              <a:rPr lang="en-US" sz="3000" dirty="0" smtClean="0">
                <a:solidFill>
                  <a:srgbClr val="0070C0"/>
                </a:solidFill>
              </a:rPr>
              <a:t> </a:t>
            </a:r>
            <a:r>
              <a:rPr lang="en-US" sz="3000" dirty="0" smtClean="0"/>
              <a:t>assignment</a:t>
            </a:r>
            <a:endParaRPr lang="en-US" sz="3000" dirty="0"/>
          </a:p>
          <a:p>
            <a:pPr lvl="1">
              <a:spcBef>
                <a:spcPts val="0"/>
              </a:spcBef>
            </a:pPr>
            <a:r>
              <a:rPr lang="en-US" sz="2400" dirty="0"/>
              <a:t>Occurs in </a:t>
            </a:r>
            <a:r>
              <a:rPr lang="en-US" sz="2400" dirty="0" smtClean="0"/>
              <a:t>order </a:t>
            </a:r>
            <a:r>
              <a:rPr lang="en-US" sz="2400" dirty="0"/>
              <a:t>it appears in </a:t>
            </a:r>
            <a:r>
              <a:rPr lang="en-US" sz="2400" dirty="0" smtClean="0"/>
              <a:t>file</a:t>
            </a:r>
            <a:endParaRPr lang="en-US" sz="2400" dirty="0"/>
          </a:p>
        </p:txBody>
      </p:sp>
      <p:pic>
        <p:nvPicPr>
          <p:cNvPr id="97075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2" y="4953000"/>
            <a:ext cx="2332038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0758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2590800"/>
            <a:ext cx="3733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Good synchronizer using 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r>
              <a:rPr lang="en-US" sz="1400" dirty="0">
                <a:latin typeface="Courier10 BT" pitchFamily="49" charset="0"/>
                <a:cs typeface="Arial" charset="0"/>
              </a:rPr>
              <a:t>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syncgood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</a:t>
            </a:r>
            <a:r>
              <a:rPr lang="en-US" sz="1400" dirty="0" err="1" smtClean="0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input 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d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output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q</a:t>
            </a:r>
            <a:r>
              <a:rPr lang="en-US" sz="1400" dirty="0">
                <a:latin typeface="Courier10 BT" pitchFamily="49" charset="0"/>
                <a:cs typeface="Arial" charset="0"/>
              </a:rPr>
              <a:t>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n1</a:t>
            </a:r>
            <a:r>
              <a:rPr lang="en-US" sz="1400" dirty="0">
                <a:latin typeface="Courier10 BT" pitchFamily="49" charset="0"/>
                <a:cs typeface="Arial" charset="0"/>
              </a:rPr>
              <a:t>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 smtClean="0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 </a:t>
            </a:r>
            <a:r>
              <a:rPr lang="en-US" sz="1400" dirty="0">
                <a:latin typeface="Courier10 BT" pitchFamily="49" charset="0"/>
                <a:cs typeface="Arial" charset="0"/>
              </a:rPr>
              <a:t>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&lt;= d; 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&lt;= n1;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pic>
        <p:nvPicPr>
          <p:cNvPr id="970759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2" y="4876800"/>
            <a:ext cx="2408238" cy="89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0760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76800" y="2590800"/>
            <a:ext cx="3657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Bad synchronizer using 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blocking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syncbad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logic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 smtClean="0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input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 logic d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output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q</a:t>
            </a:r>
            <a:r>
              <a:rPr lang="en-US" sz="1400" dirty="0">
                <a:latin typeface="Courier10 BT" pitchFamily="49" charset="0"/>
                <a:cs typeface="Arial" charset="0"/>
              </a:rPr>
              <a:t>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n1</a:t>
            </a:r>
            <a:r>
              <a:rPr lang="en-US" sz="1400" dirty="0">
                <a:latin typeface="Courier10 BT" pitchFamily="49" charset="0"/>
                <a:cs typeface="Arial" charset="0"/>
              </a:rPr>
              <a:t>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 smtClean="0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 </a:t>
            </a:r>
            <a:r>
              <a:rPr lang="en-US" sz="1400" dirty="0">
                <a:latin typeface="Courier10 BT" pitchFamily="49" charset="0"/>
                <a:cs typeface="Arial" charset="0"/>
              </a:rPr>
              <a:t>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= d; 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= n1;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Blocking vs.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</a:rPr>
              <a:t>Nonblocking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 Assignment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31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14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latin typeface="+mj-lt"/>
                <a:cs typeface="Arial" charset="0"/>
              </a:rPr>
              <a:t>Synchronous sequential logic:</a:t>
            </a:r>
            <a:r>
              <a:rPr lang="en-US" sz="2400" dirty="0" smtClean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u</a:t>
            </a:r>
            <a:r>
              <a:rPr lang="en-US" sz="2400" dirty="0" smtClean="0">
                <a:latin typeface="+mj-lt"/>
                <a:cs typeface="Arial" charset="0"/>
              </a:rPr>
              <a:t>se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always_ff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 smtClean="0">
                <a:latin typeface="+mj-lt"/>
                <a:cs typeface="Arial" charset="0"/>
              </a:rPr>
              <a:t>and </a:t>
            </a:r>
            <a:r>
              <a:rPr lang="en-US" sz="2400" dirty="0" err="1" smtClean="0">
                <a:latin typeface="+mj-lt"/>
                <a:cs typeface="Arial" charset="0"/>
              </a:rPr>
              <a:t>nonblocking</a:t>
            </a:r>
            <a:r>
              <a:rPr lang="en-US" sz="2400" dirty="0" smtClean="0">
                <a:latin typeface="+mj-lt"/>
                <a:cs typeface="Arial" charset="0"/>
              </a:rPr>
              <a:t> assignments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(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  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always_ff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@(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posedge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clk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		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 q </a:t>
            </a:r>
            <a:r>
              <a:rPr lang="en-US" sz="1800" dirty="0">
                <a:latin typeface="Courier New" pitchFamily="49" charset="0"/>
                <a:cs typeface="Arial" charset="0"/>
              </a:rPr>
              <a:t>&lt;= d; 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nonblocking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latin typeface="+mj-lt"/>
                <a:cs typeface="Arial" charset="0"/>
              </a:rPr>
              <a:t>Simple combinational logic:</a:t>
            </a:r>
            <a:r>
              <a:rPr lang="en-US" sz="2400" dirty="0" smtClean="0">
                <a:latin typeface="+mj-lt"/>
                <a:cs typeface="Arial" charset="0"/>
              </a:rPr>
              <a:t> use </a:t>
            </a:r>
            <a:r>
              <a:rPr lang="en-US" sz="2400" dirty="0">
                <a:latin typeface="+mj-lt"/>
                <a:cs typeface="Arial" charset="0"/>
              </a:rPr>
              <a:t>continuous assignments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assign…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        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assign y = a &amp; b; </a:t>
            </a:r>
          </a:p>
          <a:p>
            <a:pPr marL="342900" indent="-342900">
              <a:spcBef>
                <a:spcPct val="20000"/>
              </a:spcBef>
            </a:pPr>
            <a:endParaRPr lang="en-US" sz="2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latin typeface="+mj-lt"/>
                <a:cs typeface="Arial" charset="0"/>
              </a:rPr>
              <a:t>More complicated combinational logic: </a:t>
            </a:r>
            <a:r>
              <a:rPr lang="en-US" sz="2400" dirty="0" smtClean="0">
                <a:latin typeface="+mj-lt"/>
                <a:cs typeface="Arial" charset="0"/>
              </a:rPr>
              <a:t>use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always_comb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and blocking assignments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endParaRPr lang="en-US" sz="2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+mj-lt"/>
                <a:cs typeface="Arial" charset="0"/>
              </a:rPr>
              <a:t>Assign a signal </a:t>
            </a:r>
            <a:r>
              <a:rPr lang="en-US" sz="2400" dirty="0">
                <a:latin typeface="+mj-lt"/>
                <a:cs typeface="Arial" charset="0"/>
              </a:rPr>
              <a:t>in </a:t>
            </a:r>
            <a:r>
              <a:rPr lang="en-US" sz="2400" b="1" dirty="0" smtClean="0">
                <a:latin typeface="+mj-lt"/>
                <a:cs typeface="Arial" charset="0"/>
              </a:rPr>
              <a:t>only one</a:t>
            </a:r>
            <a:r>
              <a:rPr lang="en-US" sz="2400" dirty="0" smtClean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Courier New" pitchFamily="49" charset="0"/>
                <a:cs typeface="Arial" charset="0"/>
              </a:rPr>
              <a:t>always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statement or continuous assignment statement.</a:t>
            </a:r>
          </a:p>
          <a:p>
            <a:pPr marL="342900" indent="-3429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Rules for Signal Assignment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1733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2452" name="Object 4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53196340"/>
              </p:ext>
            </p:extLst>
          </p:nvPr>
        </p:nvGraphicFramePr>
        <p:xfrm>
          <a:off x="1066800" y="3505200"/>
          <a:ext cx="7772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52" name="VISIO" r:id="rId7" imgW="2606760" imgH="574560" progId="Visio.Drawing.11">
                  <p:embed/>
                </p:oleObj>
              </mc:Choice>
              <mc:Fallback>
                <p:oleObj name="VISIO" r:id="rId7" imgW="2606760" imgH="5745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77724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245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6269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Three blocks: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next state logic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state register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output logic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Finite State Machines (FSMs)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7665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0200" y="914400"/>
            <a:ext cx="6400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The double circle indicates the reset state</a:t>
            </a:r>
          </a:p>
        </p:txBody>
      </p:sp>
      <p:sp>
        <p:nvSpPr>
          <p:cNvPr id="87347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3476" name="Object 4"/>
          <p:cNvGraphicFramePr>
            <a:graphicFrameLocks noGrp="1" noChangeAspect="1"/>
          </p:cNvGraphicFramePr>
          <p:nvPr>
            <p:ph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93187924"/>
              </p:ext>
            </p:extLst>
          </p:nvPr>
        </p:nvGraphicFramePr>
        <p:xfrm>
          <a:off x="2120900" y="949569"/>
          <a:ext cx="3987800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74" name="VISIO" r:id="rId7" imgW="1072440" imgH="1189800" progId="Visio.Drawing.6">
                  <p:embed/>
                </p:oleObj>
              </mc:Choice>
              <mc:Fallback>
                <p:oleObj name="VISIO" r:id="rId7" imgW="1072440" imgH="1189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949569"/>
                        <a:ext cx="3987800" cy="422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Example: Divide by 3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4310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4500" name="Rectangle 4"/>
          <p:cNvSpPr>
            <a:spLocks noGrp="1" noChangeArrowheads="1"/>
          </p:cNvSpPr>
          <p:nvPr>
            <p:ph idx="4294967295"/>
            <p:custDataLst>
              <p:tags r:id="rId3"/>
            </p:custDataLst>
          </p:nvPr>
        </p:nvSpPr>
        <p:spPr>
          <a:xfrm>
            <a:off x="533400" y="990600"/>
            <a:ext cx="5257800" cy="5181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module </a:t>
            </a:r>
            <a:r>
              <a:rPr lang="en-US" sz="1200" dirty="0" smtClean="0">
                <a:latin typeface="Courier10 BT" pitchFamily="49" charset="0"/>
              </a:rPr>
              <a:t>divideby3FSM(input  logic </a:t>
            </a:r>
            <a:r>
              <a:rPr lang="en-US" sz="1200" dirty="0" err="1" smtClean="0">
                <a:latin typeface="Courier10 BT" pitchFamily="49" charset="0"/>
              </a:rPr>
              <a:t>clk</a:t>
            </a:r>
            <a:r>
              <a:rPr lang="en-US" sz="1200" dirty="0">
                <a:latin typeface="Courier10 BT" pitchFamily="49" charset="0"/>
              </a:rPr>
              <a:t>,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          </a:t>
            </a:r>
            <a:r>
              <a:rPr lang="en-US" sz="1200" dirty="0" smtClean="0">
                <a:latin typeface="Courier10 BT" pitchFamily="49" charset="0"/>
              </a:rPr>
              <a:t> </a:t>
            </a:r>
            <a:r>
              <a:rPr lang="en-US" sz="1200" dirty="0">
                <a:latin typeface="Courier10 BT" pitchFamily="49" charset="0"/>
              </a:rPr>
              <a:t>input  </a:t>
            </a:r>
            <a:r>
              <a:rPr lang="en-US" sz="1200" dirty="0" smtClean="0">
                <a:latin typeface="Courier10 BT" pitchFamily="49" charset="0"/>
              </a:rPr>
              <a:t>logic reset</a:t>
            </a:r>
            <a:r>
              <a:rPr lang="en-US" sz="1200" dirty="0">
                <a:latin typeface="Courier10 BT" pitchFamily="49" charset="0"/>
              </a:rPr>
              <a:t>,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          </a:t>
            </a:r>
            <a:r>
              <a:rPr lang="en-US" sz="1200" dirty="0" smtClean="0">
                <a:latin typeface="Courier10 BT" pitchFamily="49" charset="0"/>
              </a:rPr>
              <a:t> </a:t>
            </a:r>
            <a:r>
              <a:rPr lang="en-US" sz="1200" dirty="0">
                <a:latin typeface="Courier10 BT" pitchFamily="49" charset="0"/>
              </a:rPr>
              <a:t>output </a:t>
            </a:r>
            <a:r>
              <a:rPr lang="en-US" sz="1200" dirty="0" smtClean="0">
                <a:latin typeface="Courier10 BT" pitchFamily="49" charset="0"/>
              </a:rPr>
              <a:t>logic q);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1200" dirty="0">
              <a:latin typeface="Courier10 BT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logic [1:0] {S0, S1, S2}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state,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 smtClean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200" b="1" dirty="0" smtClean="0">
                <a:solidFill>
                  <a:srgbClr val="0070C0"/>
                </a:solidFill>
                <a:latin typeface="Courier10 BT" pitchFamily="49" charset="0"/>
              </a:rPr>
              <a:t>// </a:t>
            </a:r>
            <a:r>
              <a:rPr lang="en-US" sz="1200" b="1" dirty="0">
                <a:solidFill>
                  <a:srgbClr val="0070C0"/>
                </a:solidFill>
                <a:latin typeface="Courier10 BT" pitchFamily="49" charset="0"/>
              </a:rPr>
              <a:t>state register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dirty="0" err="1" smtClean="0">
                <a:latin typeface="Courier10 BT" pitchFamily="49" charset="0"/>
              </a:rPr>
              <a:t>always_ff</a:t>
            </a:r>
            <a:r>
              <a:rPr lang="en-US" sz="1200" dirty="0" smtClean="0">
                <a:latin typeface="Courier10 BT" pitchFamily="49" charset="0"/>
              </a:rPr>
              <a:t> @(</a:t>
            </a:r>
            <a:r>
              <a:rPr lang="en-US" sz="1200" dirty="0" err="1">
                <a:latin typeface="Courier10 BT" pitchFamily="49" charset="0"/>
              </a:rPr>
              <a:t>posedge</a:t>
            </a:r>
            <a:r>
              <a:rPr lang="en-US" sz="1200" dirty="0">
                <a:latin typeface="Courier10 BT" pitchFamily="49" charset="0"/>
              </a:rPr>
              <a:t> </a:t>
            </a:r>
            <a:r>
              <a:rPr lang="en-US" sz="1200" dirty="0" err="1">
                <a:latin typeface="Courier10 BT" pitchFamily="49" charset="0"/>
              </a:rPr>
              <a:t>clk</a:t>
            </a:r>
            <a:r>
              <a:rPr lang="en-US" sz="1200" dirty="0">
                <a:latin typeface="Courier10 BT" pitchFamily="49" charset="0"/>
              </a:rPr>
              <a:t>, </a:t>
            </a:r>
            <a:r>
              <a:rPr lang="en-US" sz="1200" dirty="0" err="1">
                <a:latin typeface="Courier10 BT" pitchFamily="49" charset="0"/>
              </a:rPr>
              <a:t>posedge</a:t>
            </a:r>
            <a:r>
              <a:rPr lang="en-US" sz="1200" dirty="0">
                <a:latin typeface="Courier10 BT" pitchFamily="49" charset="0"/>
              </a:rPr>
              <a:t> reset)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if (reset) state &lt;=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else       state &lt;=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 smtClean="0">
                <a:latin typeface="Courier10 BT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12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</a:t>
            </a:r>
            <a:r>
              <a:rPr lang="en-US" sz="1200" dirty="0" smtClean="0">
                <a:latin typeface="Courier10 BT" pitchFamily="49" charset="0"/>
              </a:rPr>
              <a:t>  </a:t>
            </a:r>
            <a:r>
              <a:rPr lang="en-US" sz="1200" b="1" dirty="0" smtClean="0">
                <a:solidFill>
                  <a:srgbClr val="0070C0"/>
                </a:solidFill>
                <a:latin typeface="Courier10 BT" pitchFamily="49" charset="0"/>
              </a:rPr>
              <a:t>// </a:t>
            </a:r>
            <a:r>
              <a:rPr lang="en-US" sz="1200" b="1" dirty="0">
                <a:solidFill>
                  <a:srgbClr val="0070C0"/>
                </a:solidFill>
                <a:latin typeface="Courier10 BT" pitchFamily="49" charset="0"/>
              </a:rPr>
              <a:t>next state logic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dirty="0" err="1" smtClean="0">
                <a:latin typeface="Courier10 BT" pitchFamily="49" charset="0"/>
              </a:rPr>
              <a:t>always_comb</a:t>
            </a:r>
            <a:endParaRPr lang="en-US" sz="12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case (state)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S0: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S1: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S2;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S2: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default: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</a:t>
            </a:r>
            <a:r>
              <a:rPr lang="en-US" sz="1200" dirty="0" err="1">
                <a:latin typeface="Courier10 BT" pitchFamily="49" charset="0"/>
              </a:rPr>
              <a:t>endcase</a:t>
            </a:r>
            <a:endParaRPr lang="en-US" sz="12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sz="1200" dirty="0" smtClean="0">
              <a:solidFill>
                <a:schemeClr val="accent2"/>
              </a:solidFill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 smtClean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200" b="1" dirty="0">
                <a:solidFill>
                  <a:srgbClr val="0070C0"/>
                </a:solidFill>
                <a:latin typeface="Courier10 BT" pitchFamily="49" charset="0"/>
              </a:rPr>
              <a:t>// output logic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assign q = (state == S0);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 err="1">
                <a:latin typeface="Courier10 BT" pitchFamily="49" charset="0"/>
              </a:rPr>
              <a:t>endmodule</a:t>
            </a:r>
            <a:r>
              <a:rPr lang="en-US" sz="1200" dirty="0">
                <a:latin typeface="Courier10 BT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in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04689906"/>
              </p:ext>
            </p:extLst>
          </p:nvPr>
        </p:nvGraphicFramePr>
        <p:xfrm>
          <a:off x="4343400" y="2895600"/>
          <a:ext cx="4648200" cy="102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5" name="VISIO" r:id="rId7" imgW="2607338" imgH="573981" progId="Visio.Drawing.11">
                  <p:embed/>
                </p:oleObj>
              </mc:Choice>
              <mc:Fallback>
                <p:oleObj name="VISIO" r:id="rId7" imgW="2607338" imgH="573981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95600"/>
                        <a:ext cx="4648200" cy="102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6075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552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533400" y="1066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2:1 mux: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#(parameter width = 8)  // name and default value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(input  </a:t>
            </a:r>
            <a:r>
              <a:rPr lang="en-US" sz="1800" dirty="0" smtClean="0">
                <a:latin typeface="Courier New" pitchFamily="49" charset="0"/>
              </a:rPr>
              <a:t>logic [width-1:0</a:t>
            </a:r>
            <a:r>
              <a:rPr lang="en-US" sz="1800" dirty="0">
                <a:latin typeface="Courier New" pitchFamily="49" charset="0"/>
              </a:rPr>
              <a:t>] d0,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input  </a:t>
            </a:r>
            <a:r>
              <a:rPr lang="en-US" sz="1800" dirty="0" smtClean="0">
                <a:latin typeface="Courier New" pitchFamily="49" charset="0"/>
              </a:rPr>
              <a:t>logic             </a:t>
            </a:r>
            <a:r>
              <a:rPr lang="en-US" sz="1800" dirty="0">
                <a:latin typeface="Courier New" pitchFamily="49" charset="0"/>
              </a:rPr>
              <a:t>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output </a:t>
            </a:r>
            <a:r>
              <a:rPr lang="en-US" sz="1800" dirty="0" smtClean="0">
                <a:latin typeface="Courier New" pitchFamily="49" charset="0"/>
              </a:rPr>
              <a:t>logic [width-1:0</a:t>
            </a:r>
            <a:r>
              <a:rPr lang="en-US" sz="1800" dirty="0">
                <a:latin typeface="Courier New" pitchFamily="49" charset="0"/>
              </a:rPr>
              <a:t>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Instance with 8-bit bus width (uses default):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mux2 </a:t>
            </a:r>
            <a:r>
              <a:rPr lang="en-US" sz="1800" dirty="0" err="1" smtClean="0">
                <a:latin typeface="Courier New" pitchFamily="49" charset="0"/>
              </a:rPr>
              <a:t>myMux</a:t>
            </a:r>
            <a:r>
              <a:rPr lang="en-US" sz="1800" dirty="0" smtClean="0">
                <a:latin typeface="Courier New" pitchFamily="49" charset="0"/>
              </a:rPr>
              <a:t>(d0</a:t>
            </a:r>
            <a:r>
              <a:rPr lang="en-US" sz="1800" dirty="0">
                <a:latin typeface="Courier New" pitchFamily="49" charset="0"/>
              </a:rPr>
              <a:t>, d1, s, out);</a:t>
            </a:r>
            <a:endParaRPr lang="en-US" dirty="0"/>
          </a:p>
          <a:p>
            <a:pPr>
              <a:buFontTx/>
              <a:buNone/>
            </a:pPr>
            <a:endParaRPr lang="en-US" sz="1400" dirty="0"/>
          </a:p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Instance with 12-bit bus width: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mux2 #(12) </a:t>
            </a:r>
            <a:r>
              <a:rPr lang="en-US" sz="1800" dirty="0" err="1">
                <a:latin typeface="Courier New" pitchFamily="49" charset="0"/>
              </a:rPr>
              <a:t>lowmux</a:t>
            </a:r>
            <a:r>
              <a:rPr lang="en-US" sz="1800" dirty="0">
                <a:latin typeface="Courier New" pitchFamily="49" charset="0"/>
              </a:rPr>
              <a:t>(d0, d1, s, out);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Parameterized Modules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3739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907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609600" y="1219200"/>
            <a:ext cx="7772400" cy="5181600"/>
          </a:xfrm>
        </p:spPr>
        <p:txBody>
          <a:bodyPr/>
          <a:lstStyle/>
          <a:p>
            <a:r>
              <a:rPr lang="en-US" dirty="0" smtClean="0"/>
              <a:t>HDL that tests another module: </a:t>
            </a:r>
            <a:r>
              <a:rPr lang="en-US" i="1" dirty="0"/>
              <a:t>device under test</a:t>
            </a:r>
            <a:r>
              <a:rPr lang="en-US" dirty="0"/>
              <a:t> (</a:t>
            </a:r>
            <a:r>
              <a:rPr lang="en-US" dirty="0" err="1"/>
              <a:t>dut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/>
              <a:t>synthesizeable</a:t>
            </a:r>
            <a:endParaRPr lang="en-US" dirty="0"/>
          </a:p>
          <a:p>
            <a:r>
              <a:rPr lang="en-US" dirty="0" smtClean="0"/>
              <a:t>Types:</a:t>
            </a:r>
            <a:endParaRPr lang="en-US" dirty="0"/>
          </a:p>
          <a:p>
            <a:pPr lvl="1"/>
            <a:r>
              <a:rPr lang="en-US" dirty="0" smtClean="0"/>
              <a:t>Simple</a:t>
            </a:r>
            <a:endParaRPr lang="en-US" dirty="0"/>
          </a:p>
          <a:p>
            <a:pPr lvl="1"/>
            <a:r>
              <a:rPr lang="en-US" dirty="0" smtClean="0"/>
              <a:t>Self-checking</a:t>
            </a:r>
            <a:endParaRPr lang="en-US" dirty="0"/>
          </a:p>
          <a:p>
            <a:pPr lvl="1"/>
            <a:r>
              <a:rPr lang="en-US" dirty="0"/>
              <a:t>Self-checking </a:t>
            </a:r>
            <a:r>
              <a:rPr lang="en-US" dirty="0" smtClean="0"/>
              <a:t>with </a:t>
            </a:r>
            <a:r>
              <a:rPr lang="en-US" dirty="0" err="1"/>
              <a:t>testvectors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8331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805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6096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 err="1" smtClean="0"/>
              <a:t>SystemVerilog</a:t>
            </a:r>
            <a:r>
              <a:rPr lang="en-US" dirty="0" smtClean="0"/>
              <a:t> </a:t>
            </a:r>
            <a:r>
              <a:rPr lang="en-US" dirty="0"/>
              <a:t>code to implement the </a:t>
            </a:r>
            <a:r>
              <a:rPr lang="en-US" dirty="0" smtClean="0"/>
              <a:t>following function </a:t>
            </a:r>
            <a:r>
              <a:rPr lang="en-US" dirty="0"/>
              <a:t>in hardware: 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sz="2600" dirty="0">
                <a:latin typeface="Courier New" pitchFamily="49" charset="0"/>
              </a:rPr>
              <a:t>y = </a:t>
            </a:r>
            <a:r>
              <a:rPr lang="en-US" sz="2600" dirty="0" err="1">
                <a:latin typeface="Courier New" pitchFamily="49" charset="0"/>
              </a:rPr>
              <a:t>bc</a:t>
            </a:r>
            <a:r>
              <a:rPr lang="en-US" sz="2600" dirty="0">
                <a:latin typeface="Courier New" pitchFamily="49" charset="0"/>
              </a:rPr>
              <a:t> + </a:t>
            </a:r>
            <a:r>
              <a:rPr lang="en-US" sz="2600" dirty="0" err="1">
                <a:latin typeface="Courier New" pitchFamily="49" charset="0"/>
              </a:rPr>
              <a:t>ab</a:t>
            </a:r>
            <a:endParaRPr lang="en-US" sz="2600" dirty="0">
              <a:latin typeface="Courier New" pitchFamily="49" charset="0"/>
            </a:endParaRPr>
          </a:p>
          <a:p>
            <a:r>
              <a:rPr lang="en-US" dirty="0"/>
              <a:t>Name the module </a:t>
            </a:r>
            <a:r>
              <a:rPr lang="en-US" dirty="0" err="1">
                <a:latin typeface="Courier New" pitchFamily="49" charset="0"/>
              </a:rPr>
              <a:t>sillyfunction</a:t>
            </a:r>
            <a:endParaRPr lang="en-US" dirty="0"/>
          </a:p>
        </p:txBody>
      </p:sp>
      <p:sp>
        <p:nvSpPr>
          <p:cNvPr id="898053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276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581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4348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805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609600" y="1295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 err="1" smtClean="0"/>
              <a:t>SystemVerilog</a:t>
            </a:r>
            <a:r>
              <a:rPr lang="en-US" dirty="0" smtClean="0"/>
              <a:t> </a:t>
            </a:r>
            <a:r>
              <a:rPr lang="en-US" dirty="0"/>
              <a:t>code to implement the </a:t>
            </a:r>
            <a:r>
              <a:rPr lang="en-US" dirty="0" smtClean="0"/>
              <a:t>following function </a:t>
            </a:r>
            <a:r>
              <a:rPr lang="en-US" dirty="0"/>
              <a:t>in hardware: 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sz="2600" dirty="0">
                <a:latin typeface="Courier New" pitchFamily="49" charset="0"/>
              </a:rPr>
              <a:t>y = </a:t>
            </a:r>
            <a:r>
              <a:rPr lang="en-US" sz="2600" dirty="0" err="1">
                <a:latin typeface="Courier New" pitchFamily="49" charset="0"/>
              </a:rPr>
              <a:t>bc</a:t>
            </a:r>
            <a:r>
              <a:rPr lang="en-US" sz="2600" dirty="0">
                <a:latin typeface="Courier New" pitchFamily="49" charset="0"/>
              </a:rPr>
              <a:t> + </a:t>
            </a:r>
            <a:r>
              <a:rPr lang="en-US" sz="2600" dirty="0" err="1">
                <a:latin typeface="Courier New" pitchFamily="49" charset="0"/>
              </a:rPr>
              <a:t>ab</a:t>
            </a:r>
            <a:endParaRPr lang="en-US" sz="260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module </a:t>
            </a:r>
            <a:r>
              <a:rPr lang="en-US" sz="2200" dirty="0" err="1">
                <a:latin typeface="Courier New" pitchFamily="49" charset="0"/>
              </a:rPr>
              <a:t>sillyfunction</a:t>
            </a:r>
            <a:r>
              <a:rPr lang="en-US" sz="2200" dirty="0">
                <a:latin typeface="Courier New" pitchFamily="49" charset="0"/>
              </a:rPr>
              <a:t>(input  </a:t>
            </a:r>
            <a:r>
              <a:rPr lang="en-US" sz="2200" dirty="0" smtClean="0">
                <a:latin typeface="Courier New" pitchFamily="49" charset="0"/>
              </a:rPr>
              <a:t>logic a</a:t>
            </a:r>
            <a:r>
              <a:rPr lang="en-US" sz="2200" dirty="0">
                <a:latin typeface="Courier New" pitchFamily="49" charset="0"/>
              </a:rPr>
              <a:t>, b, c, 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                     output </a:t>
            </a:r>
            <a:r>
              <a:rPr lang="en-US" sz="2200" dirty="0" smtClean="0">
                <a:latin typeface="Courier New" pitchFamily="49" charset="0"/>
              </a:rPr>
              <a:t>logic y</a:t>
            </a:r>
            <a:r>
              <a:rPr lang="en-US" sz="22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  assign y = ~b &amp; ~c | a &amp; ~b;</a:t>
            </a:r>
          </a:p>
          <a:p>
            <a:pPr>
              <a:buFontTx/>
              <a:buNone/>
            </a:pPr>
            <a:r>
              <a:rPr lang="en-US" sz="2200" dirty="0" err="1">
                <a:latin typeface="Courier New" pitchFamily="49" charset="0"/>
              </a:rPr>
              <a:t>endmodule</a:t>
            </a:r>
            <a:endParaRPr lang="en-US" sz="220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276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581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2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b="1" dirty="0" smtClean="0">
                <a:solidFill>
                  <a:srgbClr val="C00000"/>
                </a:solidFill>
                <a:latin typeface="+mj-lt"/>
                <a:cs typeface="Arial" charset="0"/>
              </a:rPr>
              <a:t>IMPORTANT: </a:t>
            </a:r>
            <a:endParaRPr lang="en-US" sz="3200" b="1" dirty="0" smtClean="0">
              <a:solidFill>
                <a:srgbClr val="C0000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C00000"/>
                </a:solidFill>
                <a:latin typeface="+mj-lt"/>
                <a:cs typeface="Arial" charset="0"/>
              </a:rPr>
              <a:t>	</a:t>
            </a:r>
            <a:r>
              <a:rPr lang="en-US" sz="3200" dirty="0" smtClean="0">
                <a:solidFill>
                  <a:srgbClr val="C00000"/>
                </a:solidFill>
                <a:latin typeface="+mj-lt"/>
                <a:cs typeface="Arial" charset="0"/>
              </a:rPr>
              <a:t>When </a:t>
            </a:r>
            <a:r>
              <a:rPr lang="en-US" sz="3200" dirty="0" smtClean="0">
                <a:solidFill>
                  <a:srgbClr val="C00000"/>
                </a:solidFill>
                <a:latin typeface="+mj-lt"/>
                <a:cs typeface="Arial" charset="0"/>
              </a:rPr>
              <a:t>using </a:t>
            </a:r>
            <a:r>
              <a:rPr lang="en-US" sz="3200" dirty="0">
                <a:solidFill>
                  <a:srgbClr val="C00000"/>
                </a:solidFill>
                <a:latin typeface="+mj-lt"/>
                <a:cs typeface="Arial" charset="0"/>
              </a:rPr>
              <a:t>an HDL, </a:t>
            </a:r>
            <a:r>
              <a:rPr lang="en-US" sz="3200" dirty="0" smtClean="0">
                <a:solidFill>
                  <a:srgbClr val="C00000"/>
                </a:solidFill>
                <a:latin typeface="+mj-lt"/>
                <a:cs typeface="Arial" charset="0"/>
              </a:rPr>
              <a:t>think </a:t>
            </a:r>
            <a:r>
              <a:rPr lang="en-US" sz="3200" dirty="0">
                <a:solidFill>
                  <a:srgbClr val="C00000"/>
                </a:solidFill>
                <a:latin typeface="+mj-lt"/>
                <a:cs typeface="Arial" charset="0"/>
              </a:rPr>
              <a:t>of the </a:t>
            </a:r>
            <a:r>
              <a:rPr lang="en-US" sz="3200" b="1" dirty="0">
                <a:solidFill>
                  <a:srgbClr val="C00000"/>
                </a:solidFill>
                <a:latin typeface="+mj-lt"/>
                <a:cs typeface="Arial" charset="0"/>
              </a:rPr>
              <a:t>hardware</a:t>
            </a:r>
            <a:r>
              <a:rPr lang="en-US" sz="3200" dirty="0">
                <a:solidFill>
                  <a:srgbClr val="C00000"/>
                </a:solidFill>
                <a:latin typeface="+mj-lt"/>
                <a:cs typeface="Arial" charset="0"/>
              </a:rPr>
              <a:t> the </a:t>
            </a:r>
            <a:r>
              <a:rPr lang="en-US" sz="3200" dirty="0" smtClean="0">
                <a:solidFill>
                  <a:srgbClr val="C00000"/>
                </a:solidFill>
                <a:latin typeface="+mj-lt"/>
                <a:cs typeface="Arial" charset="0"/>
              </a:rPr>
              <a:t>HDL </a:t>
            </a:r>
            <a:r>
              <a:rPr lang="en-US" sz="3200" dirty="0">
                <a:solidFill>
                  <a:srgbClr val="C00000"/>
                </a:solidFill>
                <a:latin typeface="+mj-lt"/>
                <a:cs typeface="Arial" charset="0"/>
              </a:rPr>
              <a:t>should </a:t>
            </a:r>
            <a:r>
              <a:rPr lang="en-US" sz="3200" dirty="0" smtClean="0">
                <a:solidFill>
                  <a:srgbClr val="C00000"/>
                </a:solidFill>
                <a:latin typeface="+mj-lt"/>
                <a:cs typeface="Arial" charset="0"/>
              </a:rPr>
              <a:t>produce.</a:t>
            </a:r>
            <a:endParaRPr lang="en-US" sz="3200" dirty="0">
              <a:solidFill>
                <a:srgbClr val="C00000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53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HDL: </a:t>
            </a:r>
            <a:r>
              <a:rPr lang="en-US" sz="4200" dirty="0" smtClean="0">
                <a:solidFill>
                  <a:srgbClr val="FF0000"/>
                </a:solidFill>
                <a:latin typeface="+mj-lt"/>
              </a:rPr>
              <a:t>Hardware</a:t>
            </a:r>
            <a:r>
              <a:rPr lang="en-US" sz="4200" dirty="0" smtClean="0">
                <a:solidFill>
                  <a:schemeClr val="bg1"/>
                </a:solidFill>
                <a:latin typeface="+mj-lt"/>
              </a:rPr>
              <a:t> Description Language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0616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010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371600" y="1072662"/>
            <a:ext cx="5486400" cy="5181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module testbench1();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logic a</a:t>
            </a:r>
            <a:r>
              <a:rPr lang="en-US" sz="1800" dirty="0">
                <a:latin typeface="Courier New" pitchFamily="49" charset="0"/>
              </a:rPr>
              <a:t>, b, c;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logic y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// instantiate device under test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sillyfunction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dut</a:t>
            </a:r>
            <a:r>
              <a:rPr lang="en-US" sz="1800" dirty="0">
                <a:latin typeface="Courier New" pitchFamily="49" charset="0"/>
              </a:rPr>
              <a:t>(a, b, c, y);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// apply inputs one at a time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initial begin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a = 0; b = 0;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b = 1;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a = 1; b = 0;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b = 1;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end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Simple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080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112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676400" y="990600"/>
            <a:ext cx="6553200" cy="5181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module testbench2();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</a:t>
            </a:r>
            <a:r>
              <a:rPr lang="en-US" sz="1300" dirty="0" smtClean="0">
                <a:latin typeface="Courier New" pitchFamily="49" charset="0"/>
              </a:rPr>
              <a:t>logic  </a:t>
            </a:r>
            <a:r>
              <a:rPr lang="en-US" sz="1300" dirty="0">
                <a:latin typeface="Courier New" pitchFamily="49" charset="0"/>
              </a:rPr>
              <a:t>a, b, c;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</a:t>
            </a:r>
            <a:r>
              <a:rPr lang="en-US" sz="1300" dirty="0" smtClean="0">
                <a:latin typeface="Courier New" pitchFamily="49" charset="0"/>
              </a:rPr>
              <a:t>logic </a:t>
            </a:r>
            <a:r>
              <a:rPr lang="en-US" sz="1300" dirty="0">
                <a:latin typeface="Courier New" pitchFamily="49" charset="0"/>
              </a:rPr>
              <a:t>y;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</a:t>
            </a:r>
            <a:r>
              <a:rPr lang="en-US" sz="1300" dirty="0" err="1" smtClean="0">
                <a:latin typeface="Courier New" pitchFamily="49" charset="0"/>
              </a:rPr>
              <a:t>sillyfunction</a:t>
            </a:r>
            <a:r>
              <a:rPr lang="en-US" sz="1300" dirty="0" smtClean="0">
                <a:latin typeface="Courier New" pitchFamily="49" charset="0"/>
              </a:rPr>
              <a:t> </a:t>
            </a:r>
            <a:r>
              <a:rPr lang="en-US" sz="1300" dirty="0" err="1">
                <a:latin typeface="Courier New" pitchFamily="49" charset="0"/>
              </a:rPr>
              <a:t>dut</a:t>
            </a:r>
            <a:r>
              <a:rPr lang="en-US" sz="1300" dirty="0">
                <a:latin typeface="Courier New" pitchFamily="49" charset="0"/>
              </a:rPr>
              <a:t>(a, b, c, y</a:t>
            </a:r>
            <a:r>
              <a:rPr lang="en-US" sz="1300" dirty="0" smtClean="0">
                <a:latin typeface="Courier New" pitchFamily="49" charset="0"/>
              </a:rPr>
              <a:t>);  </a:t>
            </a:r>
            <a:r>
              <a:rPr lang="en-US" sz="1300" b="1" dirty="0" smtClean="0">
                <a:solidFill>
                  <a:srgbClr val="0070C0"/>
                </a:solidFill>
                <a:latin typeface="Courier New" pitchFamily="49" charset="0"/>
              </a:rPr>
              <a:t>// instantiate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itchFamily="49" charset="0"/>
              </a:rPr>
              <a:t>dut</a:t>
            </a:r>
            <a:endParaRPr lang="en-US" sz="13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initial begin </a:t>
            </a:r>
            <a:r>
              <a:rPr lang="en-US" sz="1300" b="1" dirty="0" smtClean="0">
                <a:solidFill>
                  <a:srgbClr val="0070C0"/>
                </a:solidFill>
                <a:latin typeface="Courier New" pitchFamily="49" charset="0"/>
              </a:rPr>
              <a:t>// apply inputs, check results one at a time</a:t>
            </a:r>
            <a:endParaRPr lang="en-US" sz="13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a = 0; b = 0;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$display("000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$display("001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$display("010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$display("011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a = 1; b = 0;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$display("100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$display("101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$display("110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$display("111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end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 err="1">
                <a:latin typeface="Courier New" pitchFamily="49" charset="0"/>
              </a:rPr>
              <a:t>endmodule</a:t>
            </a:r>
            <a:r>
              <a:rPr lang="en-US" sz="1300" dirty="0">
                <a:latin typeface="Courier New" pitchFamily="49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Self-checking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558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317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457200" y="1066800"/>
            <a:ext cx="8458200" cy="5181600"/>
          </a:xfrm>
        </p:spPr>
        <p:txBody>
          <a:bodyPr/>
          <a:lstStyle/>
          <a:p>
            <a:pPr marL="533400" indent="-533400"/>
            <a:r>
              <a:rPr lang="en-US" dirty="0" err="1" smtClean="0"/>
              <a:t>Testvector</a:t>
            </a:r>
            <a:r>
              <a:rPr lang="en-US" dirty="0" smtClean="0"/>
              <a:t> </a:t>
            </a:r>
            <a:r>
              <a:rPr lang="en-US" dirty="0"/>
              <a:t>file: inputs and expected outputs</a:t>
            </a:r>
          </a:p>
          <a:p>
            <a:pPr marL="533400" indent="-533400"/>
            <a:r>
              <a:rPr lang="en-US" dirty="0" err="1"/>
              <a:t>Testbench</a:t>
            </a:r>
            <a:r>
              <a:rPr lang="en-US" dirty="0"/>
              <a:t>: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Generate clock for assigning inputs, reading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Read </a:t>
            </a:r>
            <a:r>
              <a:rPr lang="en-US" sz="2600" dirty="0" err="1"/>
              <a:t>testvectors</a:t>
            </a:r>
            <a:r>
              <a:rPr lang="en-US" sz="2600" dirty="0"/>
              <a:t> file into array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Assign inputs, expected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Compare </a:t>
            </a:r>
            <a:r>
              <a:rPr lang="en-US" sz="2600" dirty="0" smtClean="0"/>
              <a:t>outputs with expected </a:t>
            </a:r>
            <a:r>
              <a:rPr lang="en-US" sz="2600" dirty="0"/>
              <a:t>outputs and report errors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with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Testvectors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37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4436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609600" y="1181100"/>
            <a:ext cx="7543800" cy="4953000"/>
          </a:xfrm>
        </p:spPr>
        <p:txBody>
          <a:bodyPr/>
          <a:lstStyle/>
          <a:p>
            <a:pPr marL="533400" indent="-533400"/>
            <a:r>
              <a:rPr lang="en-US" dirty="0" err="1"/>
              <a:t>Testbench</a:t>
            </a:r>
            <a:r>
              <a:rPr lang="en-US" dirty="0"/>
              <a:t> </a:t>
            </a:r>
            <a:r>
              <a:rPr lang="en-US" dirty="0" smtClean="0"/>
              <a:t>clock: </a:t>
            </a:r>
          </a:p>
          <a:p>
            <a:pPr marL="933450" lvl="1" indent="-533400"/>
            <a:r>
              <a:rPr lang="en-US" sz="2400" dirty="0" smtClean="0"/>
              <a:t>assign </a:t>
            </a:r>
            <a:r>
              <a:rPr lang="en-US" sz="2400" dirty="0"/>
              <a:t>inputs (on </a:t>
            </a:r>
            <a:r>
              <a:rPr lang="en-US" sz="2400" dirty="0" smtClean="0"/>
              <a:t>rising edge)</a:t>
            </a:r>
          </a:p>
          <a:p>
            <a:pPr marL="933450" lvl="1" indent="-533400"/>
            <a:r>
              <a:rPr lang="en-US" sz="2400" dirty="0" smtClean="0"/>
              <a:t>compare </a:t>
            </a:r>
            <a:r>
              <a:rPr lang="en-US" sz="2400" dirty="0"/>
              <a:t>outputs with expected outputs (on </a:t>
            </a:r>
            <a:r>
              <a:rPr lang="en-US" sz="2400" dirty="0" smtClean="0"/>
              <a:t>falling </a:t>
            </a:r>
            <a:r>
              <a:rPr lang="en-US" sz="2400" dirty="0"/>
              <a:t>edge).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533400" indent="-533400"/>
            <a:r>
              <a:rPr lang="en-US" sz="2400" dirty="0" err="1" smtClean="0"/>
              <a:t>Testbench</a:t>
            </a:r>
            <a:r>
              <a:rPr lang="en-US" sz="2400" dirty="0" smtClean="0"/>
              <a:t> </a:t>
            </a:r>
            <a:r>
              <a:rPr lang="en-US" sz="2400" dirty="0"/>
              <a:t>clock </a:t>
            </a:r>
            <a:r>
              <a:rPr lang="en-US" sz="2400" dirty="0" smtClean="0"/>
              <a:t>also used as clock </a:t>
            </a:r>
            <a:r>
              <a:rPr lang="en-US" sz="2400" dirty="0"/>
              <a:t>for synchronous sequential </a:t>
            </a:r>
            <a:r>
              <a:rPr lang="en-US" sz="2400" dirty="0" smtClean="0"/>
              <a:t>circuits</a:t>
            </a:r>
            <a:endParaRPr lang="en-US" sz="2400" dirty="0"/>
          </a:p>
        </p:txBody>
      </p:sp>
      <p:graphicFrame>
        <p:nvGraphicFramePr>
          <p:cNvPr id="914437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93917114"/>
              </p:ext>
            </p:extLst>
          </p:nvPr>
        </p:nvGraphicFramePr>
        <p:xfrm>
          <a:off x="1905000" y="2914650"/>
          <a:ext cx="48768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8" name="VISIO" r:id="rId7" imgW="2437920" imgH="905040" progId="Visio.Drawing.6">
                  <p:embed/>
                </p:oleObj>
              </mc:Choice>
              <mc:Fallback>
                <p:oleObj name="VISIO" r:id="rId7" imgW="2437920" imgH="905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14650"/>
                        <a:ext cx="48768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with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Testvectors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8649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419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7772400" cy="5181600"/>
          </a:xfrm>
        </p:spPr>
        <p:txBody>
          <a:bodyPr/>
          <a:lstStyle/>
          <a:p>
            <a:r>
              <a:rPr lang="en-US" dirty="0" smtClean="0"/>
              <a:t>File</a:t>
            </a:r>
            <a:r>
              <a:rPr lang="en-US" dirty="0"/>
              <a:t>: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</a:rPr>
              <a:t>example.tv </a:t>
            </a:r>
          </a:p>
          <a:p>
            <a:r>
              <a:rPr lang="en-US" dirty="0" smtClean="0">
                <a:latin typeface="+mj-lt"/>
              </a:rPr>
              <a:t>contains </a:t>
            </a:r>
            <a:r>
              <a:rPr lang="en-US" dirty="0">
                <a:latin typeface="+mj-lt"/>
              </a:rPr>
              <a:t>vectors of </a:t>
            </a:r>
            <a:r>
              <a:rPr lang="en-US" dirty="0" err="1">
                <a:latin typeface="+mj-lt"/>
              </a:rPr>
              <a:t>abc_yexpected</a:t>
            </a:r>
            <a:endParaRPr lang="en-US" dirty="0">
              <a:latin typeface="+mj-lt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001_0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011_0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101_1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111_0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Testvectors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File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6845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522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5344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module </a:t>
            </a:r>
            <a:r>
              <a:rPr lang="en-US" sz="1600" dirty="0">
                <a:latin typeface="Courier New" pitchFamily="49" charset="0"/>
              </a:rPr>
              <a:t>testbench3();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       </a:t>
            </a:r>
            <a:r>
              <a:rPr lang="en-US" sz="1600" dirty="0" err="1" smtClean="0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, reset;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       a</a:t>
            </a:r>
            <a:r>
              <a:rPr lang="en-US" sz="1600" dirty="0">
                <a:latin typeface="Courier New" pitchFamily="49" charset="0"/>
              </a:rPr>
              <a:t>, b, c, </a:t>
            </a:r>
            <a:r>
              <a:rPr lang="en-US" sz="1600" dirty="0" err="1">
                <a:latin typeface="Courier New" pitchFamily="49" charset="0"/>
              </a:rPr>
              <a:t>yexpected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       y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[31:0</a:t>
            </a:r>
            <a:r>
              <a:rPr lang="en-US" sz="1600" dirty="0">
                <a:latin typeface="Courier New" pitchFamily="49" charset="0"/>
              </a:rPr>
              <a:t>] </a:t>
            </a:r>
            <a:r>
              <a:rPr lang="en-US" sz="1600" dirty="0" err="1">
                <a:latin typeface="Courier New" pitchFamily="49" charset="0"/>
              </a:rPr>
              <a:t>vectornum</a:t>
            </a:r>
            <a:r>
              <a:rPr lang="en-US" sz="1600" dirty="0">
                <a:latin typeface="Courier New" pitchFamily="49" charset="0"/>
              </a:rPr>
              <a:t>, errors;    // bookkeeping variables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[3:0</a:t>
            </a:r>
            <a:r>
              <a:rPr lang="en-US" sz="1600" dirty="0">
                <a:latin typeface="Courier New" pitchFamily="49" charset="0"/>
              </a:rPr>
              <a:t>]  </a:t>
            </a:r>
            <a:r>
              <a:rPr lang="en-US" sz="1600" dirty="0" err="1">
                <a:latin typeface="Courier New" pitchFamily="49" charset="0"/>
              </a:rPr>
              <a:t>testvectors</a:t>
            </a:r>
            <a:r>
              <a:rPr lang="en-US" sz="1600" dirty="0">
                <a:latin typeface="Courier New" pitchFamily="49" charset="0"/>
              </a:rPr>
              <a:t>[10000:0]; // array of </a:t>
            </a:r>
            <a:r>
              <a:rPr lang="en-US" sz="1600" dirty="0" err="1">
                <a:latin typeface="Courier New" pitchFamily="49" charset="0"/>
              </a:rPr>
              <a:t>testvectors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// instantiate device under test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sillyfunction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dut</a:t>
            </a:r>
            <a:r>
              <a:rPr lang="en-US" sz="1600" dirty="0">
                <a:latin typeface="Courier New" pitchFamily="49" charset="0"/>
              </a:rPr>
              <a:t>(a, b, c,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// generate clock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always     // no sensitivity list, so it always executes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 = 1; #5;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 = 0; #5;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1. Generate Clock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7234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624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//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at start of test, load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vectors and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pulse reset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initial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$</a:t>
            </a:r>
            <a:r>
              <a:rPr lang="en-US" sz="1800" dirty="0" err="1">
                <a:latin typeface="Courier New" pitchFamily="49" charset="0"/>
              </a:rPr>
              <a:t>readmemb</a:t>
            </a:r>
            <a:r>
              <a:rPr lang="en-US" sz="1800" dirty="0">
                <a:latin typeface="Courier New" pitchFamily="49" charset="0"/>
              </a:rPr>
              <a:t>("example.tv",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 = 0; errors = 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reset = 1; </a:t>
            </a:r>
            <a:r>
              <a:rPr lang="en-US" sz="1800">
                <a:latin typeface="Courier New" pitchFamily="49" charset="0"/>
              </a:rPr>
              <a:t>#</a:t>
            </a:r>
            <a:r>
              <a:rPr lang="en-US" sz="1800" smtClean="0">
                <a:latin typeface="Courier New" pitchFamily="49" charset="0"/>
              </a:rPr>
              <a:t>22; </a:t>
            </a:r>
            <a:r>
              <a:rPr lang="en-US" sz="1800" dirty="0">
                <a:latin typeface="Courier New" pitchFamily="49" charset="0"/>
              </a:rPr>
              <a:t>reset = 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Note: </a:t>
            </a:r>
            <a:r>
              <a:rPr lang="en-US" sz="1800" dirty="0">
                <a:latin typeface="Courier New" pitchFamily="49" charset="0"/>
              </a:rPr>
              <a:t>$</a:t>
            </a:r>
            <a:r>
              <a:rPr lang="en-US" sz="1800" dirty="0" err="1">
                <a:latin typeface="Courier New" pitchFamily="49" charset="0"/>
              </a:rPr>
              <a:t>readmemh</a:t>
            </a:r>
            <a:r>
              <a:rPr lang="en-US" sz="1800" dirty="0">
                <a:latin typeface="Courier New" pitchFamily="49" charset="0"/>
              </a:rPr>
              <a:t> reads </a:t>
            </a:r>
            <a:r>
              <a:rPr lang="en-US" sz="1800" dirty="0" err="1">
                <a:latin typeface="Courier New" pitchFamily="49" charset="0"/>
              </a:rPr>
              <a:t>testvector</a:t>
            </a:r>
            <a:r>
              <a:rPr lang="en-US" sz="1800" dirty="0">
                <a:latin typeface="Courier New" pitchFamily="49" charset="0"/>
              </a:rPr>
              <a:t> files written 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 hexadecimal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2. Read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Testvectors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into Array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8630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7268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71600"/>
            <a:ext cx="8001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  //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apply test vectors on rising edge of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clk</a:t>
            </a:r>
            <a:endParaRPr lang="en-US" sz="18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always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#1; {a, b, c, </a:t>
            </a:r>
            <a:r>
              <a:rPr lang="en-US" sz="1800" dirty="0" err="1">
                <a:latin typeface="Courier New" pitchFamily="49" charset="0"/>
              </a:rPr>
              <a:t>yexpected</a:t>
            </a:r>
            <a:r>
              <a:rPr lang="en-US" sz="1800" dirty="0">
                <a:latin typeface="Courier New" pitchFamily="49" charset="0"/>
              </a:rPr>
              <a:t>} =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3. Assign Inputs &amp; Expected Outputs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1480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829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153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// check results on falling edge of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clk</a:t>
            </a:r>
            <a:endParaRPr lang="en-US" sz="17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always @(</a:t>
            </a:r>
            <a:r>
              <a:rPr lang="en-US" sz="1700" dirty="0" err="1">
                <a:latin typeface="Courier New" pitchFamily="49" charset="0"/>
              </a:rPr>
              <a:t>negedge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dirty="0" err="1">
                <a:latin typeface="Courier New" pitchFamily="49" charset="0"/>
              </a:rPr>
              <a:t>clk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if (~reset) begin // skip during reset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(y !== </a:t>
            </a:r>
            <a:r>
              <a:rPr lang="en-US" sz="1700" dirty="0" err="1">
                <a:latin typeface="Courier New" pitchFamily="49" charset="0"/>
              </a:rPr>
              <a:t>yexpected</a:t>
            </a:r>
            <a:r>
              <a:rPr lang="en-US" sz="1700" dirty="0">
                <a:latin typeface="Courier New" pitchFamily="49" charset="0"/>
              </a:rPr>
              <a:t>) begin 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$display("Error: inputs = %b", {a, b, c});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  outputs = %b (%b expected)",</a:t>
            </a:r>
            <a:r>
              <a:rPr lang="en-US" sz="1700" dirty="0" err="1">
                <a:latin typeface="Courier New" pitchFamily="49" charset="0"/>
              </a:rPr>
              <a:t>y,yexpected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errors = errors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Note: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to print in hexadecimal, use %h. For example,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      $display(“Error: inputs = %h”, {a, b, c});</a:t>
            </a:r>
          </a:p>
          <a:p>
            <a:pPr>
              <a:buFontTx/>
              <a:buNone/>
            </a:pPr>
            <a:r>
              <a:rPr lang="en-US" sz="1700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4. Compare with Expected Outputs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9134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716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// increment array index and read next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testvector</a:t>
            </a:r>
            <a:endParaRPr lang="en-US" sz="17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=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(</a:t>
            </a:r>
            <a:r>
              <a:rPr lang="en-US" sz="1700" dirty="0" err="1">
                <a:latin typeface="Courier New" pitchFamily="49" charset="0"/>
              </a:rPr>
              <a:t>testvectors</a:t>
            </a:r>
            <a:r>
              <a:rPr lang="en-US" sz="1700" dirty="0">
                <a:latin typeface="Courier New" pitchFamily="49" charset="0"/>
              </a:rPr>
              <a:t>[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] === 4'bx) begin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$display("%d tests completed with %d errors",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, errors);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</a:t>
            </a:r>
            <a:r>
              <a:rPr lang="en-US" sz="1700" dirty="0" smtClean="0">
                <a:latin typeface="Courier New" pitchFamily="49" charset="0"/>
              </a:rPr>
              <a:t>$stop;</a:t>
            </a: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700" dirty="0"/>
          </a:p>
          <a:p>
            <a:pPr>
              <a:buFontTx/>
              <a:buNone/>
            </a:pPr>
            <a:endParaRPr lang="en-US" sz="1700" dirty="0"/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</a:rPr>
              <a:t>===</a:t>
            </a:r>
            <a:r>
              <a:rPr lang="en-US" sz="1700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and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!==</a:t>
            </a:r>
            <a:r>
              <a:rPr lang="en-US" sz="1700" dirty="0">
                <a:latin typeface="Courier New" pitchFamily="49" charset="0"/>
              </a:rPr>
              <a:t> can compare values that are </a:t>
            </a:r>
            <a:r>
              <a:rPr lang="en-US" sz="1700" dirty="0" smtClean="0">
                <a:latin typeface="Courier New" pitchFamily="49" charset="0"/>
              </a:rPr>
              <a:t>1</a:t>
            </a:r>
            <a:r>
              <a:rPr lang="en-US" sz="1700" dirty="0">
                <a:latin typeface="Courier New" pitchFamily="49" charset="0"/>
              </a:rPr>
              <a:t>, 0, x, or z.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4. Compare with Expected Outputs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1653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76120492"/>
              </p:ext>
            </p:extLst>
          </p:nvPr>
        </p:nvGraphicFramePr>
        <p:xfrm>
          <a:off x="2122488" y="1371600"/>
          <a:ext cx="4473575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34" name="Visio" r:id="rId7" imgW="1272500" imgH="480114" progId="Visio.Drawing.11">
                  <p:embed/>
                </p:oleObj>
              </mc:Choice>
              <mc:Fallback>
                <p:oleObj name="Visio" r:id="rId7" imgW="1272500" imgH="4801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1371600"/>
                        <a:ext cx="4473575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757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96108" y="3637085"/>
            <a:ext cx="7620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Two types of Modules: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Behavioral:</a:t>
            </a:r>
            <a:r>
              <a:rPr lang="en-US" sz="2600" b="1" dirty="0"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describe what a module does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Structural:</a:t>
            </a:r>
            <a:r>
              <a:rPr lang="en-US" sz="2600" b="1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describe how </a:t>
            </a:r>
            <a:r>
              <a:rPr lang="en-US" sz="2600" dirty="0" smtClean="0">
                <a:latin typeface="+mj-lt"/>
                <a:cs typeface="Arial" charset="0"/>
              </a:rPr>
              <a:t>it is </a:t>
            </a:r>
            <a:r>
              <a:rPr lang="en-US" sz="2600" dirty="0">
                <a:latin typeface="+mj-lt"/>
                <a:cs typeface="Arial" charset="0"/>
              </a:rPr>
              <a:t>built from simpler modules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Modules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1676400"/>
            <a:ext cx="22860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SystemVerilog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Module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501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85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a</a:t>
            </a:r>
            <a:r>
              <a:rPr lang="en-US" sz="1800" dirty="0">
                <a:latin typeface="Courier New" pitchFamily="49" charset="0"/>
                <a:cs typeface="Arial" charset="0"/>
              </a:rPr>
              <a:t>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y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7859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8598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Behavioral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9565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85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a</a:t>
            </a:r>
            <a:r>
              <a:rPr lang="en-US" sz="1800" dirty="0">
                <a:latin typeface="Courier New" pitchFamily="49" charset="0"/>
                <a:cs typeface="Arial" charset="0"/>
              </a:rPr>
              <a:t>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y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7859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8598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Behavioral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0200" y="3474010"/>
            <a:ext cx="685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module/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sz="2200" dirty="0" smtClean="0"/>
              <a:t>:  required to begin/end </a:t>
            </a:r>
            <a:r>
              <a:rPr lang="en-US" sz="2200" dirty="0"/>
              <a:t>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2200" dirty="0" smtClean="0"/>
              <a:t>:  name of the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</a:t>
            </a:r>
          </a:p>
          <a:p>
            <a:pPr lvl="1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200" dirty="0" smtClean="0"/>
              <a:t>:  NOT</a:t>
            </a:r>
            <a:endParaRPr lang="en-US" sz="2200" dirty="0"/>
          </a:p>
          <a:p>
            <a:pPr lvl="1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200" dirty="0" smtClean="0"/>
              <a:t>:  AND</a:t>
            </a:r>
          </a:p>
          <a:p>
            <a:pPr lvl="1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200" dirty="0" smtClean="0"/>
              <a:t>:  OR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76464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498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94983" name="Picture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6553200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HDL Simulation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a</a:t>
            </a:r>
            <a:r>
              <a:rPr lang="en-US" sz="1800" dirty="0">
                <a:latin typeface="Courier New" pitchFamily="49" charset="0"/>
                <a:cs typeface="Arial" charset="0"/>
              </a:rPr>
              <a:t>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y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rgbClr val="0070C0"/>
                </a:solidFill>
              </a:rPr>
              <a:t>SystemVerilog</a:t>
            </a:r>
            <a:r>
              <a:rPr lang="en-US" sz="3200" b="1" dirty="0" smtClean="0">
                <a:solidFill>
                  <a:srgbClr val="0070C0"/>
                </a:solidFill>
              </a:rPr>
              <a:t>: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59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11376</TotalTime>
  <Words>3736</Words>
  <Application>Microsoft Office PowerPoint</Application>
  <PresentationFormat>On-screen Show (4:3)</PresentationFormat>
  <Paragraphs>826</Paragraphs>
  <Slides>59</Slides>
  <Notes>58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Office Theme</vt:lpstr>
      <vt:lpstr>Visio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sharris</cp:lastModifiedBy>
  <cp:revision>119</cp:revision>
  <dcterms:created xsi:type="dcterms:W3CDTF">2012-08-07T04:56:47Z</dcterms:created>
  <dcterms:modified xsi:type="dcterms:W3CDTF">2017-09-25T09:19:45Z</dcterms:modified>
</cp:coreProperties>
</file>