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2"/>
  </p:notesMasterIdLst>
  <p:sldIdLst>
    <p:sldId id="256" r:id="rId2"/>
    <p:sldId id="257" r:id="rId3"/>
    <p:sldId id="258" r:id="rId4"/>
    <p:sldId id="259" r:id="rId5"/>
    <p:sldId id="296" r:id="rId6"/>
    <p:sldId id="292" r:id="rId7"/>
    <p:sldId id="260" r:id="rId8"/>
    <p:sldId id="261" r:id="rId9"/>
    <p:sldId id="262" r:id="rId10"/>
    <p:sldId id="263" r:id="rId11"/>
    <p:sldId id="278" r:id="rId12"/>
    <p:sldId id="279" r:id="rId13"/>
    <p:sldId id="282" r:id="rId14"/>
    <p:sldId id="280" r:id="rId15"/>
    <p:sldId id="293" r:id="rId16"/>
    <p:sldId id="294" r:id="rId17"/>
    <p:sldId id="295" r:id="rId18"/>
    <p:sldId id="297" r:id="rId19"/>
    <p:sldId id="298"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CC33"/>
    <a:srgbClr val="4CA030"/>
    <a:srgbClr val="62D862"/>
    <a:srgbClr val="217593"/>
    <a:srgbClr val="008000"/>
    <a:srgbClr val="66FF99"/>
    <a:srgbClr val="5CFF2F"/>
    <a:srgbClr val="29FF2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08" autoAdjust="0"/>
    <p:restoredTop sz="73765" autoAdjust="0"/>
  </p:normalViewPr>
  <p:slideViewPr>
    <p:cSldViewPr snapToGrid="0">
      <p:cViewPr varScale="1">
        <p:scale>
          <a:sx n="61" d="100"/>
          <a:sy n="61" d="100"/>
        </p:scale>
        <p:origin x="91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AFBAF-B4C6-4FA4-8BE0-65D21BDB38BD}" type="datetimeFigureOut">
              <a:rPr lang="en-US" smtClean="0"/>
              <a:t>7/16/2021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B3D0B-63D2-49EC-B6B4-448AAB5CECF2}" type="slidenum">
              <a:rPr lang="en-US" smtClean="0"/>
              <a:t>‹#›</a:t>
            </a:fld>
            <a:endParaRPr lang="en-US"/>
          </a:p>
        </p:txBody>
      </p:sp>
    </p:spTree>
    <p:extLst>
      <p:ext uri="{BB962C8B-B14F-4D97-AF65-F5344CB8AC3E}">
        <p14:creationId xmlns:p14="http://schemas.microsoft.com/office/powerpoint/2010/main" val="299141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1B3D0B-63D2-49EC-B6B4-448AAB5CECF2}" type="slidenum">
              <a:rPr lang="en-US" smtClean="0"/>
              <a:t>1</a:t>
            </a:fld>
            <a:endParaRPr lang="en-US"/>
          </a:p>
        </p:txBody>
      </p:sp>
    </p:spTree>
    <p:extLst>
      <p:ext uri="{BB962C8B-B14F-4D97-AF65-F5344CB8AC3E}">
        <p14:creationId xmlns:p14="http://schemas.microsoft.com/office/powerpoint/2010/main" val="158112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1B3D0B-63D2-49EC-B6B4-448AAB5CECF2}" type="slidenum">
              <a:rPr lang="en-US" smtClean="0"/>
              <a:t>9</a:t>
            </a:fld>
            <a:endParaRPr lang="en-US"/>
          </a:p>
        </p:txBody>
      </p:sp>
    </p:spTree>
    <p:extLst>
      <p:ext uri="{BB962C8B-B14F-4D97-AF65-F5344CB8AC3E}">
        <p14:creationId xmlns:p14="http://schemas.microsoft.com/office/powerpoint/2010/main" val="172012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1B3D0B-63D2-49EC-B6B4-448AAB5CECF2}" type="slidenum">
              <a:rPr lang="en-US" smtClean="0"/>
              <a:t>11</a:t>
            </a:fld>
            <a:endParaRPr lang="en-US"/>
          </a:p>
        </p:txBody>
      </p:sp>
    </p:spTree>
    <p:extLst>
      <p:ext uri="{BB962C8B-B14F-4D97-AF65-F5344CB8AC3E}">
        <p14:creationId xmlns:p14="http://schemas.microsoft.com/office/powerpoint/2010/main" val="218124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14 trường và 303 dòng</a:t>
            </a:r>
            <a:endParaRPr lang="en-US"/>
          </a:p>
        </p:txBody>
      </p:sp>
      <p:sp>
        <p:nvSpPr>
          <p:cNvPr id="4" name="Slide Number Placeholder 3"/>
          <p:cNvSpPr>
            <a:spLocks noGrp="1"/>
          </p:cNvSpPr>
          <p:nvPr>
            <p:ph type="sldNum" sz="quarter" idx="5"/>
          </p:nvPr>
        </p:nvSpPr>
        <p:spPr/>
        <p:txBody>
          <a:bodyPr/>
          <a:lstStyle/>
          <a:p>
            <a:fld id="{DE1B3D0B-63D2-49EC-B6B4-448AAB5CECF2}" type="slidenum">
              <a:rPr lang="en-US" smtClean="0"/>
              <a:t>12</a:t>
            </a:fld>
            <a:endParaRPr lang="en-US"/>
          </a:p>
        </p:txBody>
      </p:sp>
    </p:spTree>
    <p:extLst>
      <p:ext uri="{BB962C8B-B14F-4D97-AF65-F5344CB8AC3E}">
        <p14:creationId xmlns:p14="http://schemas.microsoft.com/office/powerpoint/2010/main" val="2821598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B8C71C4-2891-4AC2-8322-42030F7A2BF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83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F5028-3BA6-4528-91E4-D865A5C06EDC}"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C71C4-2891-4AC2-8322-42030F7A2BF4}" type="slidenum">
              <a:rPr lang="en-US" smtClean="0"/>
              <a:t>‹#›</a:t>
            </a:fld>
            <a:endParaRPr lang="en-US"/>
          </a:p>
        </p:txBody>
      </p:sp>
    </p:spTree>
    <p:extLst>
      <p:ext uri="{BB962C8B-B14F-4D97-AF65-F5344CB8AC3E}">
        <p14:creationId xmlns:p14="http://schemas.microsoft.com/office/powerpoint/2010/main" val="403870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326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647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spTree>
    <p:extLst>
      <p:ext uri="{BB962C8B-B14F-4D97-AF65-F5344CB8AC3E}">
        <p14:creationId xmlns:p14="http://schemas.microsoft.com/office/powerpoint/2010/main" val="4209431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380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015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632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126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spTree>
    <p:extLst>
      <p:ext uri="{BB962C8B-B14F-4D97-AF65-F5344CB8AC3E}">
        <p14:creationId xmlns:p14="http://schemas.microsoft.com/office/powerpoint/2010/main" val="335312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spTree>
    <p:extLst>
      <p:ext uri="{BB962C8B-B14F-4D97-AF65-F5344CB8AC3E}">
        <p14:creationId xmlns:p14="http://schemas.microsoft.com/office/powerpoint/2010/main" val="264031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F5028-3BA6-4528-91E4-D865A5C06EDC}"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C71C4-2891-4AC2-8322-42030F7A2BF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88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F5028-3BA6-4528-91E4-D865A5C06EDC}"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C71C4-2891-4AC2-8322-42030F7A2BF4}" type="slidenum">
              <a:rPr lang="en-US" smtClean="0"/>
              <a:t>‹#›</a:t>
            </a:fld>
            <a:endParaRPr lang="en-US"/>
          </a:p>
        </p:txBody>
      </p:sp>
    </p:spTree>
    <p:extLst>
      <p:ext uri="{BB962C8B-B14F-4D97-AF65-F5344CB8AC3E}">
        <p14:creationId xmlns:p14="http://schemas.microsoft.com/office/powerpoint/2010/main" val="224951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F5028-3BA6-4528-91E4-D865A5C06EDC}" type="datetimeFigureOut">
              <a:rPr lang="en-US" smtClean="0"/>
              <a:t>7/16/2021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C71C4-2891-4AC2-8322-42030F7A2BF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85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F5028-3BA6-4528-91E4-D865A5C06EDC}" type="datetimeFigureOut">
              <a:rPr lang="en-US" smtClean="0"/>
              <a:t>7/16/2021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C71C4-2891-4AC2-8322-42030F7A2BF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81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F5028-3BA6-4528-91E4-D865A5C06EDC}" type="datetimeFigureOut">
              <a:rPr lang="en-US" smtClean="0"/>
              <a:t>7/16/2021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C71C4-2891-4AC2-8322-42030F7A2BF4}" type="slidenum">
              <a:rPr lang="en-US" smtClean="0"/>
              <a:t>‹#›</a:t>
            </a:fld>
            <a:endParaRPr lang="en-US"/>
          </a:p>
        </p:txBody>
      </p:sp>
    </p:spTree>
    <p:extLst>
      <p:ext uri="{BB962C8B-B14F-4D97-AF65-F5344CB8AC3E}">
        <p14:creationId xmlns:p14="http://schemas.microsoft.com/office/powerpoint/2010/main" val="86129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F5028-3BA6-4528-91E4-D865A5C06EDC}"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C71C4-2891-4AC2-8322-42030F7A2BF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657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F5028-3BA6-4528-91E4-D865A5C06EDC}"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C71C4-2891-4AC2-8322-42030F7A2BF4}" type="slidenum">
              <a:rPr lang="en-US" smtClean="0"/>
              <a:t>‹#›</a:t>
            </a:fld>
            <a:endParaRPr lang="en-US"/>
          </a:p>
        </p:txBody>
      </p:sp>
    </p:spTree>
    <p:extLst>
      <p:ext uri="{BB962C8B-B14F-4D97-AF65-F5344CB8AC3E}">
        <p14:creationId xmlns:p14="http://schemas.microsoft.com/office/powerpoint/2010/main" val="322373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0F5028-3BA6-4528-91E4-D865A5C06EDC}" type="datetimeFigureOut">
              <a:rPr lang="en-US" smtClean="0"/>
              <a:t>7/16/2021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8C71C4-2891-4AC2-8322-42030F7A2BF4}" type="slidenum">
              <a:rPr lang="en-US" smtClean="0"/>
              <a:t>‹#›</a:t>
            </a:fld>
            <a:endParaRPr lang="en-US"/>
          </a:p>
        </p:txBody>
      </p:sp>
    </p:spTree>
    <p:extLst>
      <p:ext uri="{BB962C8B-B14F-4D97-AF65-F5344CB8AC3E}">
        <p14:creationId xmlns:p14="http://schemas.microsoft.com/office/powerpoint/2010/main" val="11088130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csharpcanban.com/c-sharp-lap-trinh-winform-toan-tap#.Xx8CfZ77RPY/"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7A03F2-97CF-4B59-B114-1FBE8794685F}"/>
              </a:ext>
            </a:extLst>
          </p:cNvPr>
          <p:cNvSpPr txBox="1"/>
          <p:nvPr/>
        </p:nvSpPr>
        <p:spPr>
          <a:xfrm>
            <a:off x="949234" y="73550"/>
            <a:ext cx="10293532" cy="553998"/>
          </a:xfrm>
          <a:prstGeom prst="rect">
            <a:avLst/>
          </a:prstGeom>
          <a:noFill/>
        </p:spPr>
        <p:txBody>
          <a:bodyPr wrap="square" rtlCol="0">
            <a:spAutoFit/>
          </a:bodyPr>
          <a:lstStyle/>
          <a:p>
            <a:pPr algn="ctr"/>
            <a:r>
              <a:rPr lang="vi-VN" sz="3000" b="1">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ĐẠI HỌC THỦ DẦU MỘT</a:t>
            </a:r>
            <a:endParaRPr lang="en-US" sz="3000" b="1">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8DB964B-EAFC-4A93-95E7-3A550411E8A5}"/>
              </a:ext>
            </a:extLst>
          </p:cNvPr>
          <p:cNvSpPr txBox="1"/>
          <p:nvPr/>
        </p:nvSpPr>
        <p:spPr>
          <a:xfrm>
            <a:off x="949234" y="615380"/>
            <a:ext cx="10293532" cy="492443"/>
          </a:xfrm>
          <a:prstGeom prst="rect">
            <a:avLst/>
          </a:prstGeom>
          <a:noFill/>
        </p:spPr>
        <p:txBody>
          <a:bodyPr wrap="square" rtlCol="0">
            <a:spAutoFit/>
          </a:bodyPr>
          <a:lstStyle/>
          <a:p>
            <a:pPr algn="ctr"/>
            <a:r>
              <a:rPr lang="vi-VN" sz="2600" b="1" u="sng">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VIỆN KỸ THUẬT – CÔNG NGHỆ</a:t>
            </a:r>
            <a:endParaRPr lang="en-US" sz="2600" b="1" u="sng">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9BF48C9-C488-4D63-BC2F-CC05EB152FBF}"/>
              </a:ext>
            </a:extLst>
          </p:cNvPr>
          <p:cNvSpPr/>
          <p:nvPr/>
        </p:nvSpPr>
        <p:spPr>
          <a:xfrm>
            <a:off x="770707" y="3219484"/>
            <a:ext cx="10650583" cy="1280160"/>
          </a:xfrm>
          <a:prstGeom prst="rect">
            <a:avLst/>
          </a:prstGeom>
          <a:solidFill>
            <a:srgbClr val="33CC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rtDeco"/>
          </a:sp3d>
        </p:spPr>
        <p:style>
          <a:lnRef idx="0">
            <a:scrgbClr r="0" g="0" b="0"/>
          </a:lnRef>
          <a:fillRef idx="0">
            <a:scrgbClr r="0" g="0" b="0"/>
          </a:fillRef>
          <a:effectRef idx="0">
            <a:scrgbClr r="0" g="0" b="0"/>
          </a:effectRef>
          <a:fontRef idx="minor">
            <a:schemeClr val="lt1"/>
          </a:fontRef>
        </p:style>
        <p:txBody>
          <a:bodyPr rtlCol="0" anchor="ctr"/>
          <a:lstStyle/>
          <a:p>
            <a:pPr algn="ctr"/>
            <a:r>
              <a:rPr lang="vi-VN" sz="2600" b="1">
                <a:solidFill>
                  <a:schemeClr val="tx1"/>
                </a:solidFill>
                <a:effectLst>
                  <a:outerShdw blurRad="38100" dist="38100" dir="2700000" algn="tl">
                    <a:srgbClr val="000000">
                      <a:alpha val="43137"/>
                    </a:srgbClr>
                  </a:outerShdw>
                </a:effectLst>
              </a:rPr>
              <a:t>ĐỀ TÀI: </a:t>
            </a:r>
          </a:p>
          <a:p>
            <a:pPr algn="ctr"/>
            <a:r>
              <a:rPr lang="vi-VN" sz="2600" b="1">
                <a:solidFill>
                  <a:schemeClr val="tx1"/>
                </a:solidFill>
                <a:effectLst>
                  <a:outerShdw blurRad="38100" dist="38100" dir="2700000" algn="tl">
                    <a:srgbClr val="000000">
                      <a:alpha val="43137"/>
                    </a:srgbClr>
                  </a:outerShdw>
                </a:effectLst>
              </a:rPr>
              <a:t>PHẦN MỀM QUẢN LÝ NHÂN VIÊN CÔNG TY CNTT</a:t>
            </a:r>
          </a:p>
        </p:txBody>
      </p:sp>
      <p:sp>
        <p:nvSpPr>
          <p:cNvPr id="11" name="TextBox 10">
            <a:extLst>
              <a:ext uri="{FF2B5EF4-FFF2-40B4-BE49-F238E27FC236}">
                <a16:creationId xmlns:a16="http://schemas.microsoft.com/office/drawing/2014/main" id="{5FD06330-4C3E-4118-8BDB-87A70B7B2DC5}"/>
              </a:ext>
            </a:extLst>
          </p:cNvPr>
          <p:cNvSpPr txBox="1"/>
          <p:nvPr/>
        </p:nvSpPr>
        <p:spPr>
          <a:xfrm>
            <a:off x="3967017" y="4565833"/>
            <a:ext cx="4257959" cy="461665"/>
          </a:xfrm>
          <a:prstGeom prst="rect">
            <a:avLst/>
          </a:prstGeom>
          <a:gradFill>
            <a:gsLst>
              <a:gs pos="94000">
                <a:schemeClr val="accent5">
                  <a:tint val="94000"/>
                  <a:satMod val="100000"/>
                  <a:lumMod val="108000"/>
                </a:schemeClr>
              </a:gs>
              <a:gs pos="23000">
                <a:srgbClr val="217593"/>
              </a:gs>
            </a:gsLst>
          </a:gra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vi-VN" sz="2400">
                <a:effectLst>
                  <a:outerShdw blurRad="38100" dist="38100" dir="2700000" algn="tl">
                    <a:srgbClr val="000000">
                      <a:alpha val="43137"/>
                    </a:srgbClr>
                  </a:outerShdw>
                </a:effectLst>
                <a:latin typeface="Times New Roman" panose="02020603050405020304" pitchFamily="18" charset="0"/>
              </a:rPr>
              <a:t>GVHD: Thầy Nguyễn Đình Thọ</a:t>
            </a:r>
          </a:p>
        </p:txBody>
      </p:sp>
      <p:sp>
        <p:nvSpPr>
          <p:cNvPr id="12" name="TextBox 11">
            <a:extLst>
              <a:ext uri="{FF2B5EF4-FFF2-40B4-BE49-F238E27FC236}">
                <a16:creationId xmlns:a16="http://schemas.microsoft.com/office/drawing/2014/main" id="{8BBEEAF0-A7DE-4800-B02D-166FC26F0777}"/>
              </a:ext>
            </a:extLst>
          </p:cNvPr>
          <p:cNvSpPr txBox="1"/>
          <p:nvPr/>
        </p:nvSpPr>
        <p:spPr>
          <a:xfrm>
            <a:off x="382571" y="5373365"/>
            <a:ext cx="3384359" cy="461665"/>
          </a:xfrm>
          <a:prstGeom prst="rect">
            <a:avLst/>
          </a:prstGeom>
          <a:gradFill>
            <a:gsLst>
              <a:gs pos="94000">
                <a:schemeClr val="accent5">
                  <a:tint val="94000"/>
                  <a:satMod val="100000"/>
                  <a:lumMod val="108000"/>
                </a:schemeClr>
              </a:gs>
              <a:gs pos="23000">
                <a:srgbClr val="217593"/>
              </a:gs>
            </a:gsLst>
          </a:gra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vi-VN" sz="2400">
                <a:effectLst>
                  <a:outerShdw blurRad="38100" dist="38100" dir="2700000" algn="tl">
                    <a:srgbClr val="000000">
                      <a:alpha val="43137"/>
                    </a:srgbClr>
                  </a:outerShdw>
                </a:effectLst>
                <a:latin typeface="Times New Roman" panose="02020603050405020304" pitchFamily="18" charset="0"/>
              </a:rPr>
              <a:t>Họ tên: Hà Trọng Phan</a:t>
            </a:r>
          </a:p>
        </p:txBody>
      </p:sp>
      <p:sp>
        <p:nvSpPr>
          <p:cNvPr id="13" name="TextBox 12">
            <a:extLst>
              <a:ext uri="{FF2B5EF4-FFF2-40B4-BE49-F238E27FC236}">
                <a16:creationId xmlns:a16="http://schemas.microsoft.com/office/drawing/2014/main" id="{1F96354A-B6BE-4A4D-BCEC-B9B4628D0C9F}"/>
              </a:ext>
            </a:extLst>
          </p:cNvPr>
          <p:cNvSpPr txBox="1"/>
          <p:nvPr/>
        </p:nvSpPr>
        <p:spPr>
          <a:xfrm>
            <a:off x="382571" y="6134051"/>
            <a:ext cx="3384359" cy="461665"/>
          </a:xfrm>
          <a:prstGeom prst="rect">
            <a:avLst/>
          </a:prstGeom>
          <a:gradFill>
            <a:gsLst>
              <a:gs pos="94000">
                <a:schemeClr val="accent5">
                  <a:tint val="94000"/>
                  <a:satMod val="100000"/>
                  <a:lumMod val="108000"/>
                </a:schemeClr>
              </a:gs>
              <a:gs pos="23000">
                <a:srgbClr val="217593"/>
              </a:gs>
            </a:gsLst>
          </a:gra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vi-VN" sz="2400">
                <a:effectLst>
                  <a:outerShdw blurRad="38100" dist="38100" dir="2700000" algn="tl">
                    <a:srgbClr val="000000">
                      <a:alpha val="43137"/>
                    </a:srgbClr>
                  </a:outerShdw>
                </a:effectLst>
                <a:latin typeface="Times New Roman" panose="02020603050405020304" pitchFamily="18" charset="0"/>
              </a:rPr>
              <a:t>MSSV: 1824801040082</a:t>
            </a:r>
          </a:p>
        </p:txBody>
      </p:sp>
      <p:pic>
        <p:nvPicPr>
          <p:cNvPr id="3" name="Picture 2">
            <a:extLst>
              <a:ext uri="{FF2B5EF4-FFF2-40B4-BE49-F238E27FC236}">
                <a16:creationId xmlns:a16="http://schemas.microsoft.com/office/drawing/2014/main" id="{967A20C5-BAEF-41DC-B82A-829B2555F80C}"/>
              </a:ext>
            </a:extLst>
          </p:cNvPr>
          <p:cNvPicPr>
            <a:picLocks noChangeAspect="1"/>
          </p:cNvPicPr>
          <p:nvPr/>
        </p:nvPicPr>
        <p:blipFill>
          <a:blip r:embed="rId3"/>
          <a:stretch>
            <a:fillRect/>
          </a:stretch>
        </p:blipFill>
        <p:spPr>
          <a:xfrm>
            <a:off x="4266944" y="1241780"/>
            <a:ext cx="3658111" cy="1933845"/>
          </a:xfrm>
          <a:prstGeom prst="rect">
            <a:avLst/>
          </a:prstGeom>
        </p:spPr>
      </p:pic>
      <p:sp>
        <p:nvSpPr>
          <p:cNvPr id="10" name="TextBox 9">
            <a:extLst>
              <a:ext uri="{FF2B5EF4-FFF2-40B4-BE49-F238E27FC236}">
                <a16:creationId xmlns:a16="http://schemas.microsoft.com/office/drawing/2014/main" id="{A156A2D2-4A22-4453-BEA0-27BE5729970C}"/>
              </a:ext>
            </a:extLst>
          </p:cNvPr>
          <p:cNvSpPr txBox="1"/>
          <p:nvPr/>
        </p:nvSpPr>
        <p:spPr>
          <a:xfrm>
            <a:off x="4403820" y="5385387"/>
            <a:ext cx="3384359" cy="461665"/>
          </a:xfrm>
          <a:prstGeom prst="rect">
            <a:avLst/>
          </a:prstGeom>
          <a:gradFill>
            <a:gsLst>
              <a:gs pos="94000">
                <a:schemeClr val="accent5">
                  <a:tint val="94000"/>
                  <a:satMod val="100000"/>
                  <a:lumMod val="108000"/>
                </a:schemeClr>
              </a:gs>
              <a:gs pos="23000">
                <a:srgbClr val="217593"/>
              </a:gs>
            </a:gsLst>
          </a:gra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vi-VN" sz="2400">
                <a:effectLst>
                  <a:outerShdw blurRad="38100" dist="38100" dir="2700000" algn="tl">
                    <a:srgbClr val="000000">
                      <a:alpha val="43137"/>
                    </a:srgbClr>
                  </a:outerShdw>
                </a:effectLst>
                <a:latin typeface="Times New Roman" panose="02020603050405020304" pitchFamily="18" charset="0"/>
              </a:rPr>
              <a:t>Họ tên: Nguyễn Hữu Tài</a:t>
            </a:r>
          </a:p>
        </p:txBody>
      </p:sp>
      <p:sp>
        <p:nvSpPr>
          <p:cNvPr id="15" name="TextBox 14">
            <a:extLst>
              <a:ext uri="{FF2B5EF4-FFF2-40B4-BE49-F238E27FC236}">
                <a16:creationId xmlns:a16="http://schemas.microsoft.com/office/drawing/2014/main" id="{EC115AC5-62F5-4682-B926-AED3011CAEEF}"/>
              </a:ext>
            </a:extLst>
          </p:cNvPr>
          <p:cNvSpPr txBox="1"/>
          <p:nvPr/>
        </p:nvSpPr>
        <p:spPr>
          <a:xfrm>
            <a:off x="4403820" y="6134051"/>
            <a:ext cx="3384359" cy="461665"/>
          </a:xfrm>
          <a:prstGeom prst="rect">
            <a:avLst/>
          </a:prstGeom>
          <a:gradFill>
            <a:gsLst>
              <a:gs pos="94000">
                <a:schemeClr val="accent5">
                  <a:tint val="94000"/>
                  <a:satMod val="100000"/>
                  <a:lumMod val="108000"/>
                </a:schemeClr>
              </a:gs>
              <a:gs pos="23000">
                <a:srgbClr val="217593"/>
              </a:gs>
            </a:gsLst>
          </a:gra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vi-VN" sz="2400">
                <a:effectLst>
                  <a:outerShdw blurRad="38100" dist="38100" dir="2700000" algn="tl">
                    <a:srgbClr val="000000">
                      <a:alpha val="43137"/>
                    </a:srgbClr>
                  </a:outerShdw>
                </a:effectLst>
                <a:latin typeface="Times New Roman" panose="02020603050405020304" pitchFamily="18" charset="0"/>
              </a:rPr>
              <a:t>MSSV: 1624801040050</a:t>
            </a:r>
          </a:p>
        </p:txBody>
      </p:sp>
      <p:sp>
        <p:nvSpPr>
          <p:cNvPr id="16" name="TextBox 15">
            <a:extLst>
              <a:ext uri="{FF2B5EF4-FFF2-40B4-BE49-F238E27FC236}">
                <a16:creationId xmlns:a16="http://schemas.microsoft.com/office/drawing/2014/main" id="{2784AA1F-9209-472D-A833-5D05F7A437BB}"/>
              </a:ext>
            </a:extLst>
          </p:cNvPr>
          <p:cNvSpPr txBox="1"/>
          <p:nvPr/>
        </p:nvSpPr>
        <p:spPr>
          <a:xfrm>
            <a:off x="8425070" y="5377858"/>
            <a:ext cx="3384359" cy="461665"/>
          </a:xfrm>
          <a:prstGeom prst="rect">
            <a:avLst/>
          </a:prstGeom>
          <a:gradFill>
            <a:gsLst>
              <a:gs pos="94000">
                <a:schemeClr val="accent5">
                  <a:tint val="94000"/>
                  <a:satMod val="100000"/>
                  <a:lumMod val="108000"/>
                </a:schemeClr>
              </a:gs>
              <a:gs pos="23000">
                <a:srgbClr val="217593"/>
              </a:gs>
            </a:gsLst>
          </a:gra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vi-VN" sz="2400">
                <a:effectLst>
                  <a:outerShdw blurRad="38100" dist="38100" dir="2700000" algn="tl">
                    <a:srgbClr val="000000">
                      <a:alpha val="43137"/>
                    </a:srgbClr>
                  </a:outerShdw>
                </a:effectLst>
                <a:latin typeface="Times New Roman" panose="02020603050405020304" pitchFamily="18" charset="0"/>
              </a:rPr>
              <a:t>Họ tên: Bounpaseut</a:t>
            </a:r>
          </a:p>
        </p:txBody>
      </p:sp>
      <p:sp>
        <p:nvSpPr>
          <p:cNvPr id="17" name="TextBox 16">
            <a:extLst>
              <a:ext uri="{FF2B5EF4-FFF2-40B4-BE49-F238E27FC236}">
                <a16:creationId xmlns:a16="http://schemas.microsoft.com/office/drawing/2014/main" id="{DAD422F2-27D3-46B2-8A62-08309566C494}"/>
              </a:ext>
            </a:extLst>
          </p:cNvPr>
          <p:cNvSpPr txBox="1"/>
          <p:nvPr/>
        </p:nvSpPr>
        <p:spPr>
          <a:xfrm>
            <a:off x="8425069" y="6134051"/>
            <a:ext cx="3384359" cy="461665"/>
          </a:xfrm>
          <a:prstGeom prst="rect">
            <a:avLst/>
          </a:prstGeom>
          <a:gradFill>
            <a:gsLst>
              <a:gs pos="94000">
                <a:schemeClr val="accent5">
                  <a:tint val="94000"/>
                  <a:satMod val="100000"/>
                  <a:lumMod val="108000"/>
                </a:schemeClr>
              </a:gs>
              <a:gs pos="23000">
                <a:srgbClr val="217593"/>
              </a:gs>
            </a:gsLst>
          </a:gra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vi-VN" sz="2400">
                <a:effectLst>
                  <a:outerShdw blurRad="38100" dist="38100" dir="2700000" algn="tl">
                    <a:srgbClr val="000000">
                      <a:alpha val="43137"/>
                    </a:srgbClr>
                  </a:outerShdw>
                </a:effectLst>
                <a:latin typeface="Times New Roman" panose="02020603050405020304" pitchFamily="18" charset="0"/>
              </a:rPr>
              <a:t>MSSV: 19L24801040162</a:t>
            </a:r>
          </a:p>
        </p:txBody>
      </p:sp>
    </p:spTree>
    <p:extLst>
      <p:ext uri="{BB962C8B-B14F-4D97-AF65-F5344CB8AC3E}">
        <p14:creationId xmlns:p14="http://schemas.microsoft.com/office/powerpoint/2010/main" val="205608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926789-76C5-4C23-83C7-7AD732995BC0}"/>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rPr>
              <a:t>CƠ SỞ DỮ LIỆU</a:t>
            </a:r>
          </a:p>
        </p:txBody>
      </p:sp>
      <p:pic>
        <p:nvPicPr>
          <p:cNvPr id="5" name="Picture 4">
            <a:extLst>
              <a:ext uri="{FF2B5EF4-FFF2-40B4-BE49-F238E27FC236}">
                <a16:creationId xmlns:a16="http://schemas.microsoft.com/office/drawing/2014/main" id="{BD333DAC-F06E-4CB1-B4E5-793C3BA3E3DC}"/>
              </a:ext>
            </a:extLst>
          </p:cNvPr>
          <p:cNvPicPr/>
          <p:nvPr/>
        </p:nvPicPr>
        <p:blipFill>
          <a:blip r:embed="rId2">
            <a:extLst>
              <a:ext uri="{28A0092B-C50C-407E-A947-70E740481C1C}">
                <a14:useLocalDpi xmlns:a14="http://schemas.microsoft.com/office/drawing/2010/main" val="0"/>
              </a:ext>
            </a:extLst>
          </a:blip>
          <a:stretch>
            <a:fillRect/>
          </a:stretch>
        </p:blipFill>
        <p:spPr>
          <a:xfrm>
            <a:off x="2369506" y="911693"/>
            <a:ext cx="7452986" cy="5251111"/>
          </a:xfrm>
          <a:prstGeom prst="rect">
            <a:avLst/>
          </a:prstGeom>
        </p:spPr>
      </p:pic>
    </p:spTree>
    <p:extLst>
      <p:ext uri="{BB962C8B-B14F-4D97-AF65-F5344CB8AC3E}">
        <p14:creationId xmlns:p14="http://schemas.microsoft.com/office/powerpoint/2010/main" val="145023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5294-8A8B-4863-9608-319054003DD4}"/>
              </a:ext>
            </a:extLst>
          </p:cNvPr>
          <p:cNvSpPr>
            <a:spLocks noGrp="1"/>
          </p:cNvSpPr>
          <p:nvPr>
            <p:ph type="ctrTitle"/>
          </p:nvPr>
        </p:nvSpPr>
        <p:spPr>
          <a:xfrm>
            <a:off x="2692398" y="1991199"/>
            <a:ext cx="6815669" cy="1515533"/>
          </a:xfrm>
        </p:spPr>
        <p:txBody>
          <a:bodyPr/>
          <a:lstStyle/>
          <a:p>
            <a:r>
              <a:rPr lang="vi-VN" sz="4500">
                <a:latin typeface="+mn-lt"/>
              </a:rPr>
              <a:t>THIẾT KẾ GIAO DIỆN</a:t>
            </a:r>
            <a:endParaRPr lang="en-US" sz="4500">
              <a:latin typeface="+mn-lt"/>
            </a:endParaRPr>
          </a:p>
        </p:txBody>
      </p:sp>
    </p:spTree>
    <p:extLst>
      <p:ext uri="{BB962C8B-B14F-4D97-AF65-F5344CB8AC3E}">
        <p14:creationId xmlns:p14="http://schemas.microsoft.com/office/powerpoint/2010/main" val="396102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452D77-4944-42F6-BE5E-ABC85E420D8A}"/>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latin typeface="Times New Roman" panose="02020603050405020304" pitchFamily="18" charset="0"/>
                <a:cs typeface="Times New Roman" panose="02020603050405020304" pitchFamily="18" charset="0"/>
              </a:rPr>
              <a:t>GIAO DIỆN KẾT NỐI CƠ SỞ DỮ LIỆU</a:t>
            </a:r>
            <a:endParaRPr lang="vi-VN" sz="2800">
              <a:effectLst>
                <a:outerShdw blurRad="38100" dist="38100" dir="2700000" algn="tl">
                  <a:srgbClr val="000000">
                    <a:alpha val="43137"/>
                  </a:srgbClr>
                </a:outerShdw>
              </a:effectLst>
              <a:latin typeface="+mj-lt"/>
            </a:endParaRPr>
          </a:p>
        </p:txBody>
      </p:sp>
      <p:pic>
        <p:nvPicPr>
          <p:cNvPr id="4" name="Picture 3">
            <a:extLst>
              <a:ext uri="{FF2B5EF4-FFF2-40B4-BE49-F238E27FC236}">
                <a16:creationId xmlns:a16="http://schemas.microsoft.com/office/drawing/2014/main" id="{C4195894-A4EF-42BD-B114-82AAD93E4EC9}"/>
              </a:ext>
            </a:extLst>
          </p:cNvPr>
          <p:cNvPicPr/>
          <p:nvPr/>
        </p:nvPicPr>
        <p:blipFill>
          <a:blip r:embed="rId3">
            <a:extLst>
              <a:ext uri="{28A0092B-C50C-407E-A947-70E740481C1C}">
                <a14:useLocalDpi xmlns:a14="http://schemas.microsoft.com/office/drawing/2010/main" val="0"/>
              </a:ext>
            </a:extLst>
          </a:blip>
          <a:stretch>
            <a:fillRect/>
          </a:stretch>
        </p:blipFill>
        <p:spPr>
          <a:xfrm>
            <a:off x="2089317" y="1640792"/>
            <a:ext cx="8001263" cy="3576415"/>
          </a:xfrm>
          <a:prstGeom prst="rect">
            <a:avLst/>
          </a:prstGeom>
        </p:spPr>
      </p:pic>
    </p:spTree>
    <p:extLst>
      <p:ext uri="{BB962C8B-B14F-4D97-AF65-F5344CB8AC3E}">
        <p14:creationId xmlns:p14="http://schemas.microsoft.com/office/powerpoint/2010/main" val="61121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452D77-4944-42F6-BE5E-ABC85E420D8A}"/>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latin typeface="Times New Roman" panose="02020603050405020304" pitchFamily="18" charset="0"/>
                <a:cs typeface="Times New Roman" panose="02020603050405020304" pitchFamily="18" charset="0"/>
              </a:rPr>
              <a:t>GIAO DIỆN QUẢN LÝ NHÂN VIÊN</a:t>
            </a:r>
            <a:endParaRPr lang="vi-VN" sz="2800">
              <a:effectLst>
                <a:outerShdw blurRad="38100" dist="38100" dir="2700000" algn="tl">
                  <a:srgbClr val="000000">
                    <a:alpha val="43137"/>
                  </a:srgbClr>
                </a:outerShdw>
              </a:effectLst>
              <a:latin typeface="+mj-lt"/>
            </a:endParaRPr>
          </a:p>
        </p:txBody>
      </p:sp>
      <p:pic>
        <p:nvPicPr>
          <p:cNvPr id="4" name="Picture 3">
            <a:extLst>
              <a:ext uri="{FF2B5EF4-FFF2-40B4-BE49-F238E27FC236}">
                <a16:creationId xmlns:a16="http://schemas.microsoft.com/office/drawing/2014/main" id="{46658CDF-AE62-45A6-8587-35426313DBC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54803" y="965494"/>
            <a:ext cx="9082393" cy="5184785"/>
          </a:xfrm>
          <a:prstGeom prst="rect">
            <a:avLst/>
          </a:prstGeom>
        </p:spPr>
      </p:pic>
    </p:spTree>
    <p:extLst>
      <p:ext uri="{BB962C8B-B14F-4D97-AF65-F5344CB8AC3E}">
        <p14:creationId xmlns:p14="http://schemas.microsoft.com/office/powerpoint/2010/main" val="4153036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D8C58A-8348-4F30-AB43-081C79F2BAD4}"/>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GIAO DIỆN XUẤT LƯƠNG THỰC LÃNH</a:t>
            </a:r>
            <a:endParaRPr lang="vi-VN" sz="2800">
              <a:effectLst>
                <a:outerShdw blurRad="38100" dist="38100" dir="2700000" algn="tl">
                  <a:srgbClr val="000000">
                    <a:alpha val="43137"/>
                  </a:srgbClr>
                </a:outerShdw>
              </a:effectLst>
              <a:latin typeface="+mj-lt"/>
            </a:endParaRPr>
          </a:p>
        </p:txBody>
      </p:sp>
      <p:pic>
        <p:nvPicPr>
          <p:cNvPr id="5" name="Picture 4">
            <a:extLst>
              <a:ext uri="{FF2B5EF4-FFF2-40B4-BE49-F238E27FC236}">
                <a16:creationId xmlns:a16="http://schemas.microsoft.com/office/drawing/2014/main" id="{6E13F53B-A21F-43ED-BE88-20DAF587AB82}"/>
              </a:ext>
            </a:extLst>
          </p:cNvPr>
          <p:cNvPicPr/>
          <p:nvPr/>
        </p:nvPicPr>
        <p:blipFill>
          <a:blip r:embed="rId2">
            <a:extLst>
              <a:ext uri="{28A0092B-C50C-407E-A947-70E740481C1C}">
                <a14:useLocalDpi xmlns:a14="http://schemas.microsoft.com/office/drawing/2010/main" val="0"/>
              </a:ext>
            </a:extLst>
          </a:blip>
          <a:stretch>
            <a:fillRect/>
          </a:stretch>
        </p:blipFill>
        <p:spPr>
          <a:xfrm>
            <a:off x="1284231" y="986823"/>
            <a:ext cx="9623538" cy="5150929"/>
          </a:xfrm>
          <a:prstGeom prst="rect">
            <a:avLst/>
          </a:prstGeom>
        </p:spPr>
      </p:pic>
    </p:spTree>
    <p:extLst>
      <p:ext uri="{BB962C8B-B14F-4D97-AF65-F5344CB8AC3E}">
        <p14:creationId xmlns:p14="http://schemas.microsoft.com/office/powerpoint/2010/main" val="423571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D8C58A-8348-4F30-AB43-081C79F2BAD4}"/>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GIAO DIỆN ĐĂNG NHẬP HỆ THỐNG</a:t>
            </a:r>
            <a:endParaRPr lang="vi-VN" sz="2800">
              <a:effectLst>
                <a:outerShdw blurRad="38100" dist="38100" dir="2700000" algn="tl">
                  <a:srgbClr val="000000">
                    <a:alpha val="43137"/>
                  </a:srgbClr>
                </a:outerShdw>
              </a:effectLst>
              <a:latin typeface="+mj-lt"/>
            </a:endParaRPr>
          </a:p>
        </p:txBody>
      </p:sp>
      <p:pic>
        <p:nvPicPr>
          <p:cNvPr id="6" name="Picture 5">
            <a:extLst>
              <a:ext uri="{FF2B5EF4-FFF2-40B4-BE49-F238E27FC236}">
                <a16:creationId xmlns:a16="http://schemas.microsoft.com/office/drawing/2014/main" id="{F9D807D5-A9D2-4BF6-BB56-CB278D0134E5}"/>
              </a:ext>
            </a:extLst>
          </p:cNvPr>
          <p:cNvPicPr/>
          <p:nvPr/>
        </p:nvPicPr>
        <p:blipFill>
          <a:blip r:embed="rId2">
            <a:extLst>
              <a:ext uri="{28A0092B-C50C-407E-A947-70E740481C1C}">
                <a14:useLocalDpi xmlns:a14="http://schemas.microsoft.com/office/drawing/2010/main" val="0"/>
              </a:ext>
            </a:extLst>
          </a:blip>
          <a:stretch>
            <a:fillRect/>
          </a:stretch>
        </p:blipFill>
        <p:spPr>
          <a:xfrm>
            <a:off x="1090078" y="917875"/>
            <a:ext cx="10011844" cy="5022249"/>
          </a:xfrm>
          <a:prstGeom prst="rect">
            <a:avLst/>
          </a:prstGeom>
        </p:spPr>
      </p:pic>
    </p:spTree>
    <p:extLst>
      <p:ext uri="{BB962C8B-B14F-4D97-AF65-F5344CB8AC3E}">
        <p14:creationId xmlns:p14="http://schemas.microsoft.com/office/powerpoint/2010/main" val="36920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D8C58A-8348-4F30-AB43-081C79F2BAD4}"/>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ĐẠT ĐƯỢC</a:t>
            </a:r>
            <a:endParaRPr lang="vi-VN" sz="2800">
              <a:effectLst>
                <a:outerShdw blurRad="38100" dist="38100" dir="2700000" algn="tl">
                  <a:srgbClr val="000000">
                    <a:alpha val="43137"/>
                  </a:srgbClr>
                </a:outerShdw>
              </a:effectLst>
              <a:latin typeface="+mj-lt"/>
            </a:endParaRPr>
          </a:p>
        </p:txBody>
      </p:sp>
      <p:sp>
        <p:nvSpPr>
          <p:cNvPr id="5" name="TextBox 4">
            <a:extLst>
              <a:ext uri="{FF2B5EF4-FFF2-40B4-BE49-F238E27FC236}">
                <a16:creationId xmlns:a16="http://schemas.microsoft.com/office/drawing/2014/main" id="{0DA41240-4352-4946-B93A-3132C266A0EB}"/>
              </a:ext>
            </a:extLst>
          </p:cNvPr>
          <p:cNvSpPr txBox="1"/>
          <p:nvPr/>
        </p:nvSpPr>
        <p:spPr>
          <a:xfrm>
            <a:off x="947801" y="964453"/>
            <a:ext cx="10296395" cy="4995791"/>
          </a:xfrm>
          <a:prstGeom prst="rect">
            <a:avLst/>
          </a:prstGeom>
          <a:noFill/>
        </p:spPr>
        <p:txBody>
          <a:bodyPr wrap="square">
            <a:spAutoFit/>
          </a:bodyPr>
          <a:lstStyle/>
          <a:p>
            <a:pPr>
              <a:lnSpc>
                <a:spcPct val="150000"/>
              </a:lnSpc>
            </a:pPr>
            <a:r>
              <a:rPr lang="vi-VN" sz="2150"/>
              <a:t>-	Định hướng hướng phát triển dựa trên cơ sở vật chất có sẵn.</a:t>
            </a:r>
          </a:p>
          <a:p>
            <a:pPr>
              <a:lnSpc>
                <a:spcPct val="150000"/>
              </a:lnSpc>
            </a:pPr>
            <a:r>
              <a:rPr lang="vi-VN" sz="2150"/>
              <a:t>-	Thiết kế chức năng cho phần mềm phù hợp với yêu cầu.</a:t>
            </a:r>
          </a:p>
          <a:p>
            <a:pPr>
              <a:lnSpc>
                <a:spcPct val="150000"/>
              </a:lnSpc>
            </a:pPr>
            <a:r>
              <a:rPr lang="vi-VN" sz="2150"/>
              <a:t>-	Phân chia nhóm Nhân viên phù hợp với chức năng của nhóm đối tượng đó. </a:t>
            </a:r>
          </a:p>
          <a:p>
            <a:pPr>
              <a:lnSpc>
                <a:spcPct val="150000"/>
              </a:lnSpc>
            </a:pPr>
            <a:r>
              <a:rPr lang="vi-VN" sz="2150"/>
              <a:t>-	Phân chia Usecase rõ ràng, các Usecase phù hợp với từng chức năng.</a:t>
            </a:r>
          </a:p>
          <a:p>
            <a:pPr>
              <a:lnSpc>
                <a:spcPct val="150000"/>
              </a:lnSpc>
            </a:pPr>
            <a:r>
              <a:rPr lang="vi-VN" sz="2150"/>
              <a:t>-	Đặc tả Usecase chi tiết, dể dàng thực hiện và phát triển về sau.</a:t>
            </a:r>
          </a:p>
          <a:p>
            <a:pPr>
              <a:lnSpc>
                <a:spcPct val="150000"/>
              </a:lnSpc>
            </a:pPr>
            <a:r>
              <a:rPr lang="vi-VN" sz="2150"/>
              <a:t>-	Thiết kế cơ sở dữ liệu cho phần mềm theo Usecase, các khóa chính, khóa ngoại đều được thể hiện rõ trong bản thiết kế. </a:t>
            </a:r>
          </a:p>
          <a:p>
            <a:pPr>
              <a:lnSpc>
                <a:spcPct val="150000"/>
              </a:lnSpc>
            </a:pPr>
            <a:r>
              <a:rPr lang="vi-VN" sz="2150"/>
              <a:t>-	Sơ đồ Class rõ ràng, dể dàng thực hiện mà không cần đặc tả chi tiết.</a:t>
            </a:r>
          </a:p>
          <a:p>
            <a:pPr>
              <a:lnSpc>
                <a:spcPct val="150000"/>
              </a:lnSpc>
            </a:pPr>
            <a:r>
              <a:rPr lang="vi-VN" sz="2150"/>
              <a:t>-	Biểu đồ tuần tự miêu tả một số UseCase tổng quan, dễ hiểu.</a:t>
            </a:r>
          </a:p>
          <a:p>
            <a:pPr>
              <a:lnSpc>
                <a:spcPct val="150000"/>
              </a:lnSpc>
            </a:pPr>
            <a:r>
              <a:rPr lang="vi-VN" sz="2150"/>
              <a:t>-	Giao diện đa dạng, hiển thị được nhiều thông tin. Quan sát được tổng quan phần mềm.</a:t>
            </a:r>
          </a:p>
        </p:txBody>
      </p:sp>
    </p:spTree>
    <p:extLst>
      <p:ext uri="{BB962C8B-B14F-4D97-AF65-F5344CB8AC3E}">
        <p14:creationId xmlns:p14="http://schemas.microsoft.com/office/powerpoint/2010/main" val="278652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D8C58A-8348-4F30-AB43-081C79F2BAD4}"/>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HẠN CHẾ</a:t>
            </a:r>
            <a:endParaRPr lang="vi-VN" sz="2800">
              <a:effectLst>
                <a:outerShdw blurRad="38100" dist="38100" dir="2700000" algn="tl">
                  <a:srgbClr val="000000">
                    <a:alpha val="43137"/>
                  </a:srgbClr>
                </a:outerShdw>
              </a:effectLst>
              <a:latin typeface="+mj-lt"/>
            </a:endParaRPr>
          </a:p>
        </p:txBody>
      </p:sp>
      <p:sp>
        <p:nvSpPr>
          <p:cNvPr id="5" name="TextBox 4">
            <a:extLst>
              <a:ext uri="{FF2B5EF4-FFF2-40B4-BE49-F238E27FC236}">
                <a16:creationId xmlns:a16="http://schemas.microsoft.com/office/drawing/2014/main" id="{0DA41240-4352-4946-B93A-3132C266A0EB}"/>
              </a:ext>
            </a:extLst>
          </p:cNvPr>
          <p:cNvSpPr txBox="1"/>
          <p:nvPr/>
        </p:nvSpPr>
        <p:spPr>
          <a:xfrm>
            <a:off x="1273477" y="2041691"/>
            <a:ext cx="9063165" cy="2795958"/>
          </a:xfrm>
          <a:prstGeom prst="rect">
            <a:avLst/>
          </a:prstGeom>
          <a:noFill/>
        </p:spPr>
        <p:txBody>
          <a:bodyPr wrap="square">
            <a:spAutoFit/>
          </a:bodyPr>
          <a:lstStyle/>
          <a:p>
            <a:pPr>
              <a:lnSpc>
                <a:spcPct val="150000"/>
              </a:lnSpc>
            </a:pPr>
            <a:r>
              <a:rPr lang="vi-VN" sz="2400"/>
              <a:t>-	Chưa thật sự đi sâu về hướng đối tượng.</a:t>
            </a:r>
          </a:p>
          <a:p>
            <a:pPr>
              <a:lnSpc>
                <a:spcPct val="150000"/>
              </a:lnSpc>
            </a:pPr>
            <a:r>
              <a:rPr lang="vi-VN" sz="2400"/>
              <a:t>-	Giao diện thiết kế còn một số chỗ chưa bắt mắt.</a:t>
            </a:r>
          </a:p>
          <a:p>
            <a:pPr>
              <a:lnSpc>
                <a:spcPct val="150000"/>
              </a:lnSpc>
            </a:pPr>
            <a:r>
              <a:rPr lang="vi-VN" sz="2400"/>
              <a:t>-	Còn nhiều thiếu sót vì chưa triển khai thực tế.</a:t>
            </a:r>
          </a:p>
          <a:p>
            <a:pPr>
              <a:lnSpc>
                <a:spcPct val="150000"/>
              </a:lnSpc>
            </a:pPr>
            <a:r>
              <a:rPr lang="vi-VN" sz="2400"/>
              <a:t>-	Còn một số Usecase thiếu trường hợp.</a:t>
            </a:r>
          </a:p>
          <a:p>
            <a:pPr marL="342900" indent="-342900">
              <a:lnSpc>
                <a:spcPct val="150000"/>
              </a:lnSpc>
              <a:buFontTx/>
              <a:buChar char="-"/>
            </a:pPr>
            <a:r>
              <a:rPr lang="vi-VN" sz="2400"/>
              <a:t>Sơ đồ miêu tả tổng quan nên chưa đi sâu vào chi tiết.</a:t>
            </a:r>
          </a:p>
        </p:txBody>
      </p:sp>
    </p:spTree>
    <p:extLst>
      <p:ext uri="{BB962C8B-B14F-4D97-AF65-F5344CB8AC3E}">
        <p14:creationId xmlns:p14="http://schemas.microsoft.com/office/powerpoint/2010/main" val="141511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58737-2445-4D01-BDD7-39A760967210}"/>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 LIỆU THAM KHẢO</a:t>
            </a:r>
            <a:endParaRPr lang="vi-VN" sz="2800">
              <a:effectLst>
                <a:outerShdw blurRad="38100" dist="38100" dir="2700000" algn="tl">
                  <a:srgbClr val="000000">
                    <a:alpha val="43137"/>
                  </a:srgbClr>
                </a:outerShdw>
              </a:effectLst>
              <a:latin typeface="+mj-lt"/>
            </a:endParaRPr>
          </a:p>
        </p:txBody>
      </p:sp>
      <p:sp>
        <p:nvSpPr>
          <p:cNvPr id="3" name="TextBox 2">
            <a:extLst>
              <a:ext uri="{FF2B5EF4-FFF2-40B4-BE49-F238E27FC236}">
                <a16:creationId xmlns:a16="http://schemas.microsoft.com/office/drawing/2014/main" id="{1BFF41FA-E605-4380-9C3F-26C874B870DE}"/>
              </a:ext>
            </a:extLst>
          </p:cNvPr>
          <p:cNvSpPr txBox="1"/>
          <p:nvPr/>
        </p:nvSpPr>
        <p:spPr>
          <a:xfrm>
            <a:off x="797489" y="1200024"/>
            <a:ext cx="10597019" cy="445795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vi-VN" sz="2400"/>
              <a:t>Lập trình C# từ cơ bản đến nâng cao – NXB Giáo Dục – Tác giả: Phạm Công Ngô</a:t>
            </a:r>
          </a:p>
          <a:p>
            <a:pPr marL="342900" indent="-342900">
              <a:lnSpc>
                <a:spcPct val="150000"/>
              </a:lnSpc>
              <a:buFont typeface="Wingdings" panose="05000000000000000000" pitchFamily="2" charset="2"/>
              <a:buChar char="Ø"/>
            </a:pPr>
            <a:r>
              <a:rPr lang="vi-VN" sz="2400"/>
              <a:t>Tài liệu lập trình C# - NXB Khoa Học Tự Nhiên</a:t>
            </a:r>
          </a:p>
          <a:p>
            <a:pPr marL="342900" indent="-342900">
              <a:lnSpc>
                <a:spcPct val="150000"/>
              </a:lnSpc>
              <a:buFont typeface="Wingdings" panose="05000000000000000000" pitchFamily="2" charset="2"/>
              <a:buChar char="Ø"/>
            </a:pPr>
            <a:r>
              <a:rPr lang="vi-VN" sz="2400"/>
              <a:t>Visual C#: How To Program – Tác giả: Harvey Deitel</a:t>
            </a:r>
          </a:p>
          <a:p>
            <a:pPr marL="342900" indent="-342900">
              <a:lnSpc>
                <a:spcPct val="150000"/>
              </a:lnSpc>
              <a:buFont typeface="Wingdings" panose="05000000000000000000" pitchFamily="2" charset="2"/>
              <a:buChar char="Ø"/>
            </a:pPr>
            <a:r>
              <a:rPr lang="vi-VN" sz="2400"/>
              <a:t>Lập Trình Windows Form Và Web Form Với C# - NXB Thanh Niên – Nguyễn Tất Bảo Thiện, Phạm Quang Hiển</a:t>
            </a:r>
          </a:p>
          <a:p>
            <a:pPr marL="342900" indent="-342900">
              <a:lnSpc>
                <a:spcPct val="150000"/>
              </a:lnSpc>
              <a:buFont typeface="Wingdings" panose="05000000000000000000" pitchFamily="2" charset="2"/>
              <a:buChar char="Ø"/>
            </a:pPr>
            <a:r>
              <a:rPr lang="vi-VN" sz="2400"/>
              <a:t>Lập trình trên Window – Khoa Công nghệ thông tin Đại học Bách Khoa TP.HCM</a:t>
            </a:r>
          </a:p>
          <a:p>
            <a:pPr marL="342900" indent="-342900">
              <a:lnSpc>
                <a:spcPct val="150000"/>
              </a:lnSpc>
              <a:buFont typeface="Wingdings" panose="05000000000000000000" pitchFamily="2" charset="2"/>
              <a:buChar char="Ø"/>
            </a:pPr>
            <a:r>
              <a:rPr lang="vi-VN" sz="2400"/>
              <a:t>URL: </a:t>
            </a:r>
            <a:r>
              <a:rPr lang="vi-VN" sz="2400">
                <a:solidFill>
                  <a:srgbClr val="0033CC"/>
                </a:solidFill>
                <a:hlinkClick r:id="rId2">
                  <a:extLst>
                    <a:ext uri="{A12FA001-AC4F-418D-AE19-62706E023703}">
                      <ahyp:hlinkClr xmlns:ahyp="http://schemas.microsoft.com/office/drawing/2018/hyperlinkcolor" val="tx"/>
                    </a:ext>
                  </a:extLst>
                </a:hlinkClick>
              </a:rPr>
              <a:t>https://csharpcanban.com/c-sharp-lap-trinh-winform-toan-tap#.Xx8CfZ77RPY/</a:t>
            </a:r>
            <a:endParaRPr lang="vi-VN" sz="2400">
              <a:solidFill>
                <a:srgbClr val="0033CC"/>
              </a:solidFill>
            </a:endParaRPr>
          </a:p>
        </p:txBody>
      </p:sp>
    </p:spTree>
    <p:extLst>
      <p:ext uri="{BB962C8B-B14F-4D97-AF65-F5344CB8AC3E}">
        <p14:creationId xmlns:p14="http://schemas.microsoft.com/office/powerpoint/2010/main" val="586527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AAD96E-52FA-4021-AA09-D47ED48AEAB5}"/>
              </a:ext>
            </a:extLst>
          </p:cNvPr>
          <p:cNvPicPr>
            <a:picLocks noChangeAspect="1"/>
          </p:cNvPicPr>
          <p:nvPr/>
        </p:nvPicPr>
        <p:blipFill>
          <a:blip r:embed="rId2"/>
          <a:stretch>
            <a:fillRect/>
          </a:stretch>
        </p:blipFill>
        <p:spPr>
          <a:xfrm>
            <a:off x="-1" y="1794353"/>
            <a:ext cx="12192000" cy="3269293"/>
          </a:xfrm>
          <a:prstGeom prst="rect">
            <a:avLst/>
          </a:prstGeom>
        </p:spPr>
      </p:pic>
      <p:sp>
        <p:nvSpPr>
          <p:cNvPr id="4" name="TextBox 3">
            <a:extLst>
              <a:ext uri="{FF2B5EF4-FFF2-40B4-BE49-F238E27FC236}">
                <a16:creationId xmlns:a16="http://schemas.microsoft.com/office/drawing/2014/main" id="{A54DD6B6-BD90-4761-9C18-CDCA40EC164E}"/>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BẢNG PHÂN CÔNG CÔNG VIỆC</a:t>
            </a:r>
          </a:p>
        </p:txBody>
      </p:sp>
    </p:spTree>
    <p:extLst>
      <p:ext uri="{BB962C8B-B14F-4D97-AF65-F5344CB8AC3E}">
        <p14:creationId xmlns:p14="http://schemas.microsoft.com/office/powerpoint/2010/main" val="425372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091C-0E77-4943-8846-0734C3892BBC}"/>
              </a:ext>
            </a:extLst>
          </p:cNvPr>
          <p:cNvSpPr>
            <a:spLocks noGrp="1"/>
          </p:cNvSpPr>
          <p:nvPr>
            <p:ph type="title"/>
          </p:nvPr>
        </p:nvSpPr>
        <p:spPr>
          <a:xfrm>
            <a:off x="2559374" y="605788"/>
            <a:ext cx="7073252" cy="759709"/>
          </a:xfrm>
          <a:gradFill>
            <a:gsLst>
              <a:gs pos="100000">
                <a:schemeClr val="accent4">
                  <a:tint val="94000"/>
                  <a:satMod val="100000"/>
                  <a:lumMod val="108000"/>
                </a:schemeClr>
              </a:gs>
              <a:gs pos="100000">
                <a:schemeClr val="accent4">
                  <a:shade val="72000"/>
                  <a:satMod val="120000"/>
                  <a:lumMod val="100000"/>
                </a:schemeClr>
              </a:gs>
            </a:gsLst>
          </a:gradFill>
        </p:spPr>
        <p:style>
          <a:lnRef idx="0">
            <a:schemeClr val="accent4"/>
          </a:lnRef>
          <a:fillRef idx="3">
            <a:schemeClr val="accent4"/>
          </a:fillRef>
          <a:effectRef idx="3">
            <a:schemeClr val="accent4"/>
          </a:effectRef>
          <a:fontRef idx="minor">
            <a:schemeClr val="lt1"/>
          </a:fontRef>
        </p:style>
        <p:txBody>
          <a:bodyPr>
            <a:normAutofit/>
          </a:bodyPr>
          <a:lstStyle/>
          <a:p>
            <a:r>
              <a:rPr lang="vi-VN" sz="3000"/>
              <a:t>KHẢO SÁT HIỆN TRẠNG</a:t>
            </a:r>
            <a:endParaRPr lang="en-US" sz="3000">
              <a:effectLst>
                <a:outerShdw blurRad="38100" dist="38100" dir="2700000" algn="tl">
                  <a:srgbClr val="000000">
                    <a:alpha val="43137"/>
                  </a:srgbClr>
                </a:outerShdw>
              </a:effectLst>
            </a:endParaRPr>
          </a:p>
        </p:txBody>
      </p:sp>
      <p:sp>
        <p:nvSpPr>
          <p:cNvPr id="18" name="Content Placeholder 17">
            <a:extLst>
              <a:ext uri="{FF2B5EF4-FFF2-40B4-BE49-F238E27FC236}">
                <a16:creationId xmlns:a16="http://schemas.microsoft.com/office/drawing/2014/main" id="{59D22F2C-5724-4D68-B6B0-FABEB0613E58}"/>
              </a:ext>
            </a:extLst>
          </p:cNvPr>
          <p:cNvSpPr>
            <a:spLocks noGrp="1"/>
          </p:cNvSpPr>
          <p:nvPr>
            <p:ph sz="quarter" idx="13"/>
          </p:nvPr>
        </p:nvSpPr>
        <p:spPr>
          <a:xfrm>
            <a:off x="914087" y="1716067"/>
            <a:ext cx="10363826" cy="3853460"/>
          </a:xfrm>
        </p:spPr>
        <p:txBody>
          <a:bodyPr>
            <a:noAutofit/>
          </a:bodyPr>
          <a:lstStyle/>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Đối với những công ty có số lượng nhân viên lớn, việc quản lý bằng phương pháp thủ công sẽ không hiệu quả, tốn nhiều nhân lực, thời gian và công sức.</a:t>
            </a:r>
          </a:p>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Từ những nhược điểm trên ta thấy cần thiết phải có một hệ thống tin học hóa cho việc quản lý nhân sự.</a:t>
            </a:r>
          </a:p>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Hệ thống quản lý nhân sự có các chức năng như: quản lý thông tin nhân viên, quản lý phòng ban, quản lý chức vụ, … Giúp cho việc quản lý nhân sự trong công ty trở lên đơn giản và hiệu quả.</a:t>
            </a:r>
          </a:p>
          <a:p>
            <a:pPr marL="0" indent="0">
              <a:buNone/>
            </a:pPr>
            <a:endParaRPr lang="en-US" sz="2200"/>
          </a:p>
        </p:txBody>
      </p:sp>
    </p:spTree>
    <p:extLst>
      <p:ext uri="{BB962C8B-B14F-4D97-AF65-F5344CB8AC3E}">
        <p14:creationId xmlns:p14="http://schemas.microsoft.com/office/powerpoint/2010/main" val="96995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ình động cảm ơn đẹp, dễ thương tạo cảm giác nhẹ nhàng, vui vẻ">
            <a:extLst>
              <a:ext uri="{FF2B5EF4-FFF2-40B4-BE49-F238E27FC236}">
                <a16:creationId xmlns:a16="http://schemas.microsoft.com/office/drawing/2014/main" id="{A03925A8-8B6B-4C17-BED7-722AA981CC0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63221" y="415620"/>
            <a:ext cx="8665558" cy="60535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BAA692-B4CB-4690-B671-F81777B06443}"/>
              </a:ext>
            </a:extLst>
          </p:cNvPr>
          <p:cNvSpPr txBox="1"/>
          <p:nvPr/>
        </p:nvSpPr>
        <p:spPr>
          <a:xfrm>
            <a:off x="1863524" y="5821361"/>
            <a:ext cx="5335929" cy="553998"/>
          </a:xfrm>
          <a:prstGeom prst="rect">
            <a:avLst/>
          </a:prstGeom>
          <a:noFill/>
        </p:spPr>
        <p:txBody>
          <a:bodyPr wrap="square" rtlCol="0">
            <a:spAutoFit/>
          </a:bodyPr>
          <a:lstStyle/>
          <a:p>
            <a:pPr algn="ctr"/>
            <a:r>
              <a:rPr lang="en-US" sz="3000">
                <a:solidFill>
                  <a:srgbClr val="FF0000"/>
                </a:solidFill>
                <a:latin typeface="Broadway" panose="04040905080B02020502" pitchFamily="82" charset="0"/>
              </a:rPr>
              <a:t>HAVE A NICE DAY </a:t>
            </a:r>
          </a:p>
        </p:txBody>
      </p:sp>
    </p:spTree>
    <p:extLst>
      <p:ext uri="{BB962C8B-B14F-4D97-AF65-F5344CB8AC3E}">
        <p14:creationId xmlns:p14="http://schemas.microsoft.com/office/powerpoint/2010/main" val="340282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5294-8A8B-4863-9608-319054003DD4}"/>
              </a:ext>
            </a:extLst>
          </p:cNvPr>
          <p:cNvSpPr>
            <a:spLocks noGrp="1"/>
          </p:cNvSpPr>
          <p:nvPr>
            <p:ph type="ctrTitle"/>
          </p:nvPr>
        </p:nvSpPr>
        <p:spPr>
          <a:xfrm>
            <a:off x="2692398" y="1991199"/>
            <a:ext cx="6815669" cy="1515533"/>
          </a:xfrm>
        </p:spPr>
        <p:txBody>
          <a:bodyPr/>
          <a:lstStyle/>
          <a:p>
            <a:r>
              <a:rPr lang="vi-VN" sz="4500">
                <a:latin typeface="+mn-lt"/>
              </a:rPr>
              <a:t>PHÂN TÍCH HỆ THỐNG</a:t>
            </a:r>
            <a:endParaRPr lang="en-US" sz="4500">
              <a:latin typeface="+mn-lt"/>
            </a:endParaRPr>
          </a:p>
        </p:txBody>
      </p:sp>
    </p:spTree>
    <p:extLst>
      <p:ext uri="{BB962C8B-B14F-4D97-AF65-F5344CB8AC3E}">
        <p14:creationId xmlns:p14="http://schemas.microsoft.com/office/powerpoint/2010/main" val="126583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302;p20">
            <a:extLst>
              <a:ext uri="{FF2B5EF4-FFF2-40B4-BE49-F238E27FC236}">
                <a16:creationId xmlns:a16="http://schemas.microsoft.com/office/drawing/2014/main" id="{C30794BF-C740-47E9-9F9A-BF19CFE1A7E7}"/>
              </a:ext>
            </a:extLst>
          </p:cNvPr>
          <p:cNvSpPr txBox="1">
            <a:spLocks noGrp="1"/>
          </p:cNvSpPr>
          <p:nvPr>
            <p:ph type="sldNum" idx="12"/>
          </p:nvPr>
        </p:nvSpPr>
        <p:spPr>
          <a:xfrm>
            <a:off x="9639273" y="2568393"/>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5" name="Google Shape;302;p20">
            <a:extLst>
              <a:ext uri="{FF2B5EF4-FFF2-40B4-BE49-F238E27FC236}">
                <a16:creationId xmlns:a16="http://schemas.microsoft.com/office/drawing/2014/main" id="{E2CD872B-FB61-4364-9EE3-8C94F6E25859}"/>
              </a:ext>
            </a:extLst>
          </p:cNvPr>
          <p:cNvSpPr txBox="1">
            <a:spLocks/>
          </p:cNvSpPr>
          <p:nvPr/>
        </p:nvSpPr>
        <p:spPr>
          <a:xfrm>
            <a:off x="9639273" y="2568393"/>
            <a:ext cx="336000" cy="72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9pPr>
          </a:lstStyle>
          <a:p>
            <a:fld id="{00000000-1234-1234-1234-123412341234}" type="slidenum">
              <a:rPr lang="en" smtClean="0"/>
              <a:pPr/>
              <a:t>4</a:t>
            </a:fld>
            <a:endParaRPr lang="en"/>
          </a:p>
        </p:txBody>
      </p:sp>
      <p:sp>
        <p:nvSpPr>
          <p:cNvPr id="19" name="TextBox 18">
            <a:extLst>
              <a:ext uri="{FF2B5EF4-FFF2-40B4-BE49-F238E27FC236}">
                <a16:creationId xmlns:a16="http://schemas.microsoft.com/office/drawing/2014/main" id="{C9819624-B1E0-49F4-A56E-3010A706811A}"/>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CHỨC NĂNG CƠ BẢN CỦA HỆ THỐNG</a:t>
            </a:r>
            <a:endParaRPr 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Content Placeholder 17">
            <a:extLst>
              <a:ext uri="{FF2B5EF4-FFF2-40B4-BE49-F238E27FC236}">
                <a16:creationId xmlns:a16="http://schemas.microsoft.com/office/drawing/2014/main" id="{33F7E2E6-5EB0-4E14-9F13-4DA37BCBFB4F}"/>
              </a:ext>
            </a:extLst>
          </p:cNvPr>
          <p:cNvSpPr>
            <a:spLocks noGrp="1"/>
          </p:cNvSpPr>
          <p:nvPr>
            <p:ph sz="quarter" idx="13"/>
          </p:nvPr>
        </p:nvSpPr>
        <p:spPr>
          <a:xfrm>
            <a:off x="914086" y="1202500"/>
            <a:ext cx="10363826" cy="3915630"/>
          </a:xfrm>
        </p:spPr>
        <p:txBody>
          <a:bodyPr>
            <a:noAutofit/>
          </a:bodyPr>
          <a:lstStyle/>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Quản lý hồ sơ nhân viên đầy đủ các thông tin cần thiết như: mã, họ, tên, ngày sinh, nơi sinh, dân tộc, tôn giáo, địa chỉ, số điện thoại, email, trình độ, CMND, … </a:t>
            </a:r>
          </a:p>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Theo dõi, cập nhật thường xuyên thông tin nhân viên, phòng ban, chức vụ, … trong công ty.</a:t>
            </a:r>
          </a:p>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Tra cứu tìm kiếm thông tin nhân viên, chức vụ, phòng ban, …</a:t>
            </a:r>
          </a:p>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Tính lương thực lãnh của nhân viên dựa theo lương cơ bản và phụ cấp.</a:t>
            </a:r>
          </a:p>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Xuất danh sách nhân viên theo phòng, chức vụ, hình thức lao động. Xuất danh sách phòng ban, chức vụ, ...</a:t>
            </a:r>
          </a:p>
        </p:txBody>
      </p:sp>
    </p:spTree>
    <p:extLst>
      <p:ext uri="{BB962C8B-B14F-4D97-AF65-F5344CB8AC3E}">
        <p14:creationId xmlns:p14="http://schemas.microsoft.com/office/powerpoint/2010/main" val="134307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302;p20">
            <a:extLst>
              <a:ext uri="{FF2B5EF4-FFF2-40B4-BE49-F238E27FC236}">
                <a16:creationId xmlns:a16="http://schemas.microsoft.com/office/drawing/2014/main" id="{C30794BF-C740-47E9-9F9A-BF19CFE1A7E7}"/>
              </a:ext>
            </a:extLst>
          </p:cNvPr>
          <p:cNvSpPr txBox="1">
            <a:spLocks noGrp="1"/>
          </p:cNvSpPr>
          <p:nvPr>
            <p:ph type="sldNum" idx="12"/>
          </p:nvPr>
        </p:nvSpPr>
        <p:spPr>
          <a:xfrm>
            <a:off x="9639273" y="2568393"/>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5" name="Google Shape;302;p20">
            <a:extLst>
              <a:ext uri="{FF2B5EF4-FFF2-40B4-BE49-F238E27FC236}">
                <a16:creationId xmlns:a16="http://schemas.microsoft.com/office/drawing/2014/main" id="{E2CD872B-FB61-4364-9EE3-8C94F6E25859}"/>
              </a:ext>
            </a:extLst>
          </p:cNvPr>
          <p:cNvSpPr txBox="1">
            <a:spLocks/>
          </p:cNvSpPr>
          <p:nvPr/>
        </p:nvSpPr>
        <p:spPr>
          <a:xfrm>
            <a:off x="9639273" y="2568393"/>
            <a:ext cx="336000" cy="72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9pPr>
          </a:lstStyle>
          <a:p>
            <a:fld id="{00000000-1234-1234-1234-123412341234}" type="slidenum">
              <a:rPr lang="en" smtClean="0"/>
              <a:pPr/>
              <a:t>5</a:t>
            </a:fld>
            <a:endParaRPr lang="en"/>
          </a:p>
        </p:txBody>
      </p:sp>
      <p:sp>
        <p:nvSpPr>
          <p:cNvPr id="19" name="TextBox 18">
            <a:extLst>
              <a:ext uri="{FF2B5EF4-FFF2-40B4-BE49-F238E27FC236}">
                <a16:creationId xmlns:a16="http://schemas.microsoft.com/office/drawing/2014/main" id="{C9819624-B1E0-49F4-A56E-3010A706811A}"/>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TÁC NHÂN CƠ BẢN CỦA HỆ THỐNG</a:t>
            </a:r>
            <a:endParaRPr 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Content Placeholder 17">
            <a:extLst>
              <a:ext uri="{FF2B5EF4-FFF2-40B4-BE49-F238E27FC236}">
                <a16:creationId xmlns:a16="http://schemas.microsoft.com/office/drawing/2014/main" id="{33F7E2E6-5EB0-4E14-9F13-4DA37BCBFB4F}"/>
              </a:ext>
            </a:extLst>
          </p:cNvPr>
          <p:cNvSpPr>
            <a:spLocks noGrp="1"/>
          </p:cNvSpPr>
          <p:nvPr>
            <p:ph sz="quarter" idx="13"/>
          </p:nvPr>
        </p:nvSpPr>
        <p:spPr>
          <a:xfrm>
            <a:off x="1335795" y="2141952"/>
            <a:ext cx="4760204" cy="2768251"/>
          </a:xfrm>
        </p:spPr>
        <p:txBody>
          <a:bodyPr>
            <a:noAutofit/>
          </a:bodyPr>
          <a:lstStyle/>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 Trưởng phòng IT (Admin)</a:t>
            </a:r>
          </a:p>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 Quản lý phần mềm (Admin)</a:t>
            </a:r>
          </a:p>
          <a:p>
            <a:pPr marL="285750" indent="-285750">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 Kế toán (User)</a:t>
            </a:r>
          </a:p>
          <a:p>
            <a:pPr>
              <a:lnSpc>
                <a:spcPct val="150000"/>
              </a:lnSpc>
              <a:buFont typeface="Arial" panose="020B0604020202020204" pitchFamily="34" charset="0"/>
              <a:buChar char="•"/>
            </a:pPr>
            <a:r>
              <a:rPr lang="vi-VN" sz="2200" cap="none">
                <a:latin typeface="Times New Roman" panose="02020603050405020304" pitchFamily="18" charset="0"/>
                <a:cs typeface="Times New Roman" panose="02020603050405020304" pitchFamily="18" charset="0"/>
              </a:rPr>
              <a:t>- Nhân viên (User)</a:t>
            </a:r>
          </a:p>
        </p:txBody>
      </p:sp>
      <p:pic>
        <p:nvPicPr>
          <p:cNvPr id="2" name="Picture 1">
            <a:extLst>
              <a:ext uri="{FF2B5EF4-FFF2-40B4-BE49-F238E27FC236}">
                <a16:creationId xmlns:a16="http://schemas.microsoft.com/office/drawing/2014/main" id="{03BAFA1A-FB88-4673-B9C1-17C6DCE0BCFD}"/>
              </a:ext>
            </a:extLst>
          </p:cNvPr>
          <p:cNvPicPr>
            <a:picLocks noChangeAspect="1"/>
          </p:cNvPicPr>
          <p:nvPr/>
        </p:nvPicPr>
        <p:blipFill>
          <a:blip r:embed="rId2"/>
          <a:stretch>
            <a:fillRect/>
          </a:stretch>
        </p:blipFill>
        <p:spPr>
          <a:xfrm>
            <a:off x="5232330" y="1776543"/>
            <a:ext cx="5948845" cy="3304914"/>
          </a:xfrm>
          <a:prstGeom prst="rect">
            <a:avLst/>
          </a:prstGeom>
        </p:spPr>
      </p:pic>
    </p:spTree>
    <p:extLst>
      <p:ext uri="{BB962C8B-B14F-4D97-AF65-F5344CB8AC3E}">
        <p14:creationId xmlns:p14="http://schemas.microsoft.com/office/powerpoint/2010/main" val="218280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302;p20">
            <a:extLst>
              <a:ext uri="{FF2B5EF4-FFF2-40B4-BE49-F238E27FC236}">
                <a16:creationId xmlns:a16="http://schemas.microsoft.com/office/drawing/2014/main" id="{C30794BF-C740-47E9-9F9A-BF19CFE1A7E7}"/>
              </a:ext>
            </a:extLst>
          </p:cNvPr>
          <p:cNvSpPr txBox="1">
            <a:spLocks noGrp="1"/>
          </p:cNvSpPr>
          <p:nvPr>
            <p:ph type="sldNum" idx="12"/>
          </p:nvPr>
        </p:nvSpPr>
        <p:spPr>
          <a:xfrm>
            <a:off x="9639273" y="2568393"/>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5" name="Google Shape;302;p20">
            <a:extLst>
              <a:ext uri="{FF2B5EF4-FFF2-40B4-BE49-F238E27FC236}">
                <a16:creationId xmlns:a16="http://schemas.microsoft.com/office/drawing/2014/main" id="{E2CD872B-FB61-4364-9EE3-8C94F6E25859}"/>
              </a:ext>
            </a:extLst>
          </p:cNvPr>
          <p:cNvSpPr txBox="1">
            <a:spLocks/>
          </p:cNvSpPr>
          <p:nvPr/>
        </p:nvSpPr>
        <p:spPr>
          <a:xfrm>
            <a:off x="9639273" y="2568393"/>
            <a:ext cx="336000" cy="72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9pPr>
          </a:lstStyle>
          <a:p>
            <a:fld id="{00000000-1234-1234-1234-123412341234}" type="slidenum">
              <a:rPr lang="en" smtClean="0"/>
              <a:pPr/>
              <a:t>6</a:t>
            </a:fld>
            <a:endParaRPr lang="en"/>
          </a:p>
        </p:txBody>
      </p:sp>
      <p:sp>
        <p:nvSpPr>
          <p:cNvPr id="19" name="TextBox 18">
            <a:extLst>
              <a:ext uri="{FF2B5EF4-FFF2-40B4-BE49-F238E27FC236}">
                <a16:creationId xmlns:a16="http://schemas.microsoft.com/office/drawing/2014/main" id="{C9819624-B1E0-49F4-A56E-3010A706811A}"/>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HÌNH PHÂN CẤP CHỨC NĂNG</a:t>
            </a:r>
            <a:endParaRPr 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87EEA07-08DF-4113-9EEC-F2268269AB7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20717" y="977029"/>
            <a:ext cx="8750566" cy="5116071"/>
          </a:xfrm>
          <a:prstGeom prst="rect">
            <a:avLst/>
          </a:prstGeom>
        </p:spPr>
      </p:pic>
    </p:spTree>
    <p:extLst>
      <p:ext uri="{BB962C8B-B14F-4D97-AF65-F5344CB8AC3E}">
        <p14:creationId xmlns:p14="http://schemas.microsoft.com/office/powerpoint/2010/main" val="271135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D9497-69D2-42B3-B60E-833EB96A00B1}"/>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rPr>
              <a:t>MÔ HÌNH ER</a:t>
            </a:r>
          </a:p>
        </p:txBody>
      </p:sp>
      <p:pic>
        <p:nvPicPr>
          <p:cNvPr id="5" name="Picture 4">
            <a:extLst>
              <a:ext uri="{FF2B5EF4-FFF2-40B4-BE49-F238E27FC236}">
                <a16:creationId xmlns:a16="http://schemas.microsoft.com/office/drawing/2014/main" id="{2489DBAC-18A2-44D5-B4A1-70128241AB9C}"/>
              </a:ext>
            </a:extLst>
          </p:cNvPr>
          <p:cNvPicPr/>
          <p:nvPr/>
        </p:nvPicPr>
        <p:blipFill>
          <a:blip r:embed="rId2">
            <a:extLst>
              <a:ext uri="{28A0092B-C50C-407E-A947-70E740481C1C}">
                <a14:useLocalDpi xmlns:a14="http://schemas.microsoft.com/office/drawing/2010/main" val="0"/>
              </a:ext>
            </a:extLst>
          </a:blip>
          <a:stretch>
            <a:fillRect/>
          </a:stretch>
        </p:blipFill>
        <p:spPr>
          <a:xfrm>
            <a:off x="2834040" y="1073584"/>
            <a:ext cx="6523920" cy="5131173"/>
          </a:xfrm>
          <a:prstGeom prst="rect">
            <a:avLst/>
          </a:prstGeom>
        </p:spPr>
      </p:pic>
    </p:spTree>
    <p:extLst>
      <p:ext uri="{BB962C8B-B14F-4D97-AF65-F5344CB8AC3E}">
        <p14:creationId xmlns:p14="http://schemas.microsoft.com/office/powerpoint/2010/main" val="310434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EF18D1-DF6B-40ED-AB1E-6A453E0A0C1A}"/>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effectLst>
                  <a:outerShdw blurRad="38100" dist="38100" dir="2700000" algn="tl">
                    <a:srgbClr val="000000">
                      <a:alpha val="43137"/>
                    </a:srgbClr>
                  </a:outerShdw>
                </a:effectLst>
              </a:rPr>
              <a:t>SƠ ĐỒ USE CASE</a:t>
            </a:r>
          </a:p>
        </p:txBody>
      </p:sp>
      <p:pic>
        <p:nvPicPr>
          <p:cNvPr id="5" name="Picture 4">
            <a:extLst>
              <a:ext uri="{FF2B5EF4-FFF2-40B4-BE49-F238E27FC236}">
                <a16:creationId xmlns:a16="http://schemas.microsoft.com/office/drawing/2014/main" id="{3D113FAB-C37E-4B84-B676-710DAC5D3377}"/>
              </a:ext>
            </a:extLst>
          </p:cNvPr>
          <p:cNvPicPr/>
          <p:nvPr/>
        </p:nvPicPr>
        <p:blipFill>
          <a:blip r:embed="rId2"/>
          <a:stretch>
            <a:fillRect/>
          </a:stretch>
        </p:blipFill>
        <p:spPr>
          <a:xfrm>
            <a:off x="2236648" y="939451"/>
            <a:ext cx="7718703" cy="5285985"/>
          </a:xfrm>
          <a:prstGeom prst="rect">
            <a:avLst/>
          </a:prstGeom>
        </p:spPr>
      </p:pic>
    </p:spTree>
    <p:extLst>
      <p:ext uri="{BB962C8B-B14F-4D97-AF65-F5344CB8AC3E}">
        <p14:creationId xmlns:p14="http://schemas.microsoft.com/office/powerpoint/2010/main" val="33167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926789-76C5-4C23-83C7-7AD732995BC0}"/>
              </a:ext>
            </a:extLst>
          </p:cNvPr>
          <p:cNvSpPr txBox="1"/>
          <p:nvPr/>
        </p:nvSpPr>
        <p:spPr>
          <a:xfrm>
            <a:off x="2093351" y="278395"/>
            <a:ext cx="800529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vi-VN" sz="2800">
                <a:latin typeface="Times New Roman" panose="02020603050405020304" pitchFamily="18" charset="0"/>
                <a:cs typeface="Times New Roman" panose="02020603050405020304" pitchFamily="18" charset="0"/>
              </a:rPr>
              <a:t>SƠ ĐỒ LỚP</a:t>
            </a:r>
            <a:endParaRPr lang="vi-VN" sz="2800">
              <a:effectLst>
                <a:outerShdw blurRad="38100" dist="38100" dir="2700000" algn="tl">
                  <a:srgbClr val="000000">
                    <a:alpha val="43137"/>
                  </a:srgbClr>
                </a:outerShdw>
              </a:effectLst>
              <a:latin typeface="+mj-lt"/>
            </a:endParaRPr>
          </a:p>
        </p:txBody>
      </p:sp>
      <p:pic>
        <p:nvPicPr>
          <p:cNvPr id="5" name="Picture 4">
            <a:extLst>
              <a:ext uri="{FF2B5EF4-FFF2-40B4-BE49-F238E27FC236}">
                <a16:creationId xmlns:a16="http://schemas.microsoft.com/office/drawing/2014/main" id="{4E475A89-D13B-42F9-ACCB-A1362DB2BB57}"/>
              </a:ext>
            </a:extLst>
          </p:cNvPr>
          <p:cNvPicPr/>
          <p:nvPr/>
        </p:nvPicPr>
        <p:blipFill>
          <a:blip r:embed="rId3">
            <a:extLst>
              <a:ext uri="{28A0092B-C50C-407E-A947-70E740481C1C}">
                <a14:useLocalDpi xmlns:a14="http://schemas.microsoft.com/office/drawing/2010/main" val="0"/>
              </a:ext>
            </a:extLst>
          </a:blip>
          <a:stretch>
            <a:fillRect/>
          </a:stretch>
        </p:blipFill>
        <p:spPr>
          <a:xfrm>
            <a:off x="3215639" y="955953"/>
            <a:ext cx="5760720" cy="5271770"/>
          </a:xfrm>
          <a:prstGeom prst="rect">
            <a:avLst/>
          </a:prstGeom>
        </p:spPr>
      </p:pic>
    </p:spTree>
    <p:extLst>
      <p:ext uri="{BB962C8B-B14F-4D97-AF65-F5344CB8AC3E}">
        <p14:creationId xmlns:p14="http://schemas.microsoft.com/office/powerpoint/2010/main" val="25357141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472</TotalTime>
  <Words>759</Words>
  <Application>Microsoft Office PowerPoint</Application>
  <PresentationFormat>Widescreen</PresentationFormat>
  <Paragraphs>73</Paragraphs>
  <Slides>20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Barlow</vt:lpstr>
      <vt:lpstr>Broadway</vt:lpstr>
      <vt:lpstr>Calibri</vt:lpstr>
      <vt:lpstr>Garamond</vt:lpstr>
      <vt:lpstr>Times New Roman</vt:lpstr>
      <vt:lpstr>Wingdings</vt:lpstr>
      <vt:lpstr>Organic</vt:lpstr>
      <vt:lpstr>PowerPoint Presentation</vt:lpstr>
      <vt:lpstr>KHẢO SÁT HIỆN TRẠNG</vt:lpstr>
      <vt:lpstr>PHÂN TÍCH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THIẾT KẾ GIAO DIỆN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Hà Trọng Phan</dc:creator>
  <cp:lastModifiedBy>Hà Trọng Phan</cp:lastModifiedBy>
  <cp:revision>38</cp:revision>
  <dcterms:created xsi:type="dcterms:W3CDTF">2021-05-02T14:23:46Z</dcterms:created>
  <dcterms:modified xsi:type="dcterms:W3CDTF">2021-07-16T03:04:54Z</dcterms:modified>
</cp:coreProperties>
</file>