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816" y="-1094"/>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3/18/2025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microsoft.com/office/2007/relationships/hdphoto" Target="../media/hdphoto5.wdp"/><Relationship Id="rId2" Type="http://schemas.openxmlformats.org/officeDocument/2006/relationships/image" Target="../media/image1.png"/><Relationship Id="rId16"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6A93D-556C-6ACD-1F87-B0A73EC2649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7AAC91A-2727-6630-EF46-D565BF34FB86}"/>
              </a:ext>
            </a:extLst>
          </p:cNvPr>
          <p:cNvSpPr txBox="1">
            <a:spLocks/>
          </p:cNvSpPr>
          <p:nvPr/>
        </p:nvSpPr>
        <p:spPr>
          <a:xfrm>
            <a:off x="661627" y="6639440"/>
            <a:ext cx="237975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vi-VN" sz="6000" b="1" dirty="0">
                <a:latin typeface="Arial" panose="020B0604020202020204" pitchFamily="34" charset="0"/>
                <a:cs typeface="Arial" panose="020B0604020202020204" pitchFamily="34" charset="0"/>
              </a:rPr>
              <a:t>ỨNG DỤNG TRÍ </a:t>
            </a:r>
            <a:r>
              <a:rPr lang="en-US" sz="6000" b="1" dirty="0">
                <a:latin typeface="Arial" panose="020B0604020202020204" pitchFamily="34" charset="0"/>
                <a:cs typeface="Arial" panose="020B0604020202020204" pitchFamily="34" charset="0"/>
              </a:rPr>
              <a:t>TUỆ</a:t>
            </a:r>
            <a:r>
              <a:rPr lang="vi-VN" sz="6000" b="1" dirty="0">
                <a:latin typeface="Arial" panose="020B0604020202020204" pitchFamily="34" charset="0"/>
                <a:cs typeface="Arial" panose="020B0604020202020204" pitchFamily="34" charset="0"/>
              </a:rPr>
              <a:t> NHÂN TẠO TRONG NHẬN </a:t>
            </a:r>
            <a:r>
              <a:rPr lang="en-US" sz="6000" b="1" dirty="0">
                <a:latin typeface="Arial" panose="020B0604020202020204" pitchFamily="34" charset="0"/>
                <a:cs typeface="Arial" panose="020B0604020202020204" pitchFamily="34" charset="0"/>
              </a:rPr>
              <a:t>DIỆN</a:t>
            </a:r>
            <a:r>
              <a:rPr lang="vi-VN" sz="6000" b="1" dirty="0">
                <a:latin typeface="Arial" panose="020B0604020202020204" pitchFamily="34" charset="0"/>
                <a:cs typeface="Arial" panose="020B0604020202020204" pitchFamily="34" charset="0"/>
              </a:rPr>
              <a:t> HÀNH ĐỘNG CON NGƯỜI TỪ DỮ </a:t>
            </a:r>
            <a:r>
              <a:rPr lang="en-US" sz="6000" b="1" dirty="0">
                <a:latin typeface="Arial" panose="020B0604020202020204" pitchFamily="34" charset="0"/>
                <a:cs typeface="Arial" panose="020B0604020202020204" pitchFamily="34" charset="0"/>
              </a:rPr>
              <a:t>LIỆU</a:t>
            </a:r>
            <a:r>
              <a:rPr lang="vi-VN" sz="6000" b="1" dirty="0">
                <a:latin typeface="Arial" panose="020B0604020202020204" pitchFamily="34" charset="0"/>
                <a:cs typeface="Arial" panose="020B0604020202020204" pitchFamily="34" charset="0"/>
              </a:rPr>
              <a:t> VIDEO</a:t>
            </a:r>
            <a:endParaRPr lang="en-US" sz="6000" b="1" dirty="0">
              <a:latin typeface="Arial" panose="020B0604020202020204" pitchFamily="34" charset="0"/>
              <a:cs typeface="Arial" panose="020B0604020202020204" pitchFamily="34" charset="0"/>
            </a:endParaRPr>
          </a:p>
        </p:txBody>
      </p:sp>
      <p:sp>
        <p:nvSpPr>
          <p:cNvPr id="16" name="Text Box 189">
            <a:extLst>
              <a:ext uri="{FF2B5EF4-FFF2-40B4-BE49-F238E27FC236}">
                <a16:creationId xmlns:a16="http://schemas.microsoft.com/office/drawing/2014/main" id="{0C0A3E87-4E45-1E0D-0E43-C727ACE8C32F}"/>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Body)"/>
              </a:rPr>
              <a:t>Nhận dạng hành động con người</a:t>
            </a:r>
            <a:r>
              <a:rPr lang="en-US" sz="3000" dirty="0">
                <a:latin typeface="Calibri (Body)"/>
              </a:rPr>
              <a:t>:</a:t>
            </a:r>
          </a:p>
          <a:p>
            <a:pPr marL="457159" indent="-457159" eaLnBrk="1" hangingPunct="1">
              <a:buFont typeface="Arial" panose="020B0604020202020204" pitchFamily="34" charset="0"/>
              <a:buChar char="•"/>
            </a:pPr>
            <a:r>
              <a:rPr lang="vi-VN" sz="3000" dirty="0">
                <a:latin typeface="Calibri (Body)"/>
              </a:rPr>
              <a:t>Nhận dạng và phân loại các hành động của con người (đi bộ, chạy, nhảy, ngã, đứng yên, ngồi) từ dữ liệu video. </a:t>
            </a:r>
          </a:p>
          <a:p>
            <a:pPr marL="457159" indent="-457159" eaLnBrk="1" hangingPunct="1">
              <a:buFont typeface="Arial" panose="020B0604020202020204" pitchFamily="34" charset="0"/>
              <a:buChar char="•"/>
            </a:pPr>
            <a:r>
              <a:rPr lang="vi-VN" sz="3000" dirty="0">
                <a:latin typeface="Calibri (Body)"/>
              </a:rPr>
              <a:t>Ứng dụng trong nhiều lĩnh vực như giám sát an ninh, chăm sóc sức khỏe, và phân tích hành vi trong môi trường thông minh.</a:t>
            </a:r>
            <a:r>
              <a:rPr lang="en-US" sz="3000" dirty="0">
                <a:latin typeface="Calibri (Body)"/>
              </a:rPr>
              <a:t>.</a:t>
            </a:r>
          </a:p>
          <a:p>
            <a:pPr eaLnBrk="1" hangingPunct="1"/>
            <a:r>
              <a:rPr lang="vi-VN" sz="3000" b="1" dirty="0">
                <a:latin typeface="Calibri (Body)"/>
              </a:rPr>
              <a:t>Đóng góp</a:t>
            </a:r>
            <a:endParaRPr lang="en-US" sz="3000" b="1" dirty="0">
              <a:latin typeface="Calibri (Body)"/>
            </a:endParaRPr>
          </a:p>
          <a:p>
            <a:pPr marL="457159" indent="-457159" eaLnBrk="1" hangingPunct="1">
              <a:buFont typeface="Arial" panose="020B0604020202020204" pitchFamily="34" charset="0"/>
              <a:buChar char="•"/>
            </a:pPr>
            <a:r>
              <a:rPr lang="vi-VN" sz="3000" b="1" dirty="0">
                <a:latin typeface="Calibri (Body)"/>
              </a:rPr>
              <a:t>Sử dụng YOLO</a:t>
            </a:r>
            <a:r>
              <a:rPr lang="vi-VN" sz="3000" dirty="0">
                <a:latin typeface="Calibri (Body)"/>
              </a:rPr>
              <a:t> để phát hiện người trong từng khung hình video</a:t>
            </a:r>
            <a:r>
              <a:rPr lang="en-US" sz="3000" b="1" dirty="0">
                <a:latin typeface="Calibri (Body)"/>
              </a:rPr>
              <a:t>.</a:t>
            </a:r>
            <a:r>
              <a:rPr lang="vi-VN" sz="3000" b="1" dirty="0">
                <a:latin typeface="Calibri (Body)"/>
              </a:rPr>
              <a:t> Áp dụng CNN</a:t>
            </a:r>
            <a:r>
              <a:rPr lang="vi-VN" sz="3000" dirty="0">
                <a:latin typeface="Calibri (Body)"/>
              </a:rPr>
              <a:t> để trích xuất đặc trưng hình ảnh từ các khung hình có chứa con người. </a:t>
            </a:r>
            <a:r>
              <a:rPr lang="vi-VN" sz="3000" b="1" dirty="0">
                <a:latin typeface="Calibri (Body)"/>
              </a:rPr>
              <a:t>Sử dụng LSTM</a:t>
            </a:r>
            <a:r>
              <a:rPr lang="vi-VN" sz="3000" dirty="0">
                <a:latin typeface="Calibri (Body)"/>
              </a:rPr>
              <a:t> để phân tích chuỗi thời gian và phân loại hành động dựa trên đặc trưng trích xuất. Tối ưu hóa mô hình để đảm bảo </a:t>
            </a:r>
            <a:r>
              <a:rPr lang="vi-VN" sz="3000" b="1" dirty="0">
                <a:latin typeface="Calibri (Body)"/>
              </a:rPr>
              <a:t>độ chính xác cao và khả năng xử lý thời gian thực</a:t>
            </a:r>
            <a:r>
              <a:rPr lang="vi-VN" sz="3000" dirty="0">
                <a:latin typeface="Calibri (Body)"/>
              </a:rPr>
              <a:t>.</a:t>
            </a:r>
            <a:endParaRPr lang="en-US" sz="3000" dirty="0">
              <a:latin typeface="Calibri (Body)"/>
            </a:endParaRPr>
          </a:p>
        </p:txBody>
      </p:sp>
      <p:sp>
        <p:nvSpPr>
          <p:cNvPr id="17" name="Rectangle 16">
            <a:extLst>
              <a:ext uri="{FF2B5EF4-FFF2-40B4-BE49-F238E27FC236}">
                <a16:creationId xmlns:a16="http://schemas.microsoft.com/office/drawing/2014/main" id="{A33933F3-E2BD-8CB2-6009-12EDAD10C4A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a16="http://schemas.microsoft.com/office/drawing/2014/main" id="{CB889A86-E289-44D3-45D7-DDB95F93897E}"/>
              </a:ext>
            </a:extLst>
          </p:cNvPr>
          <p:cNvSpPr txBox="1">
            <a:spLocks noChangeArrowheads="1"/>
          </p:cNvSpPr>
          <p:nvPr/>
        </p:nvSpPr>
        <p:spPr bwMode="auto">
          <a:xfrm>
            <a:off x="412600" y="21703130"/>
            <a:ext cx="9074187" cy="18819410"/>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err="1"/>
              <a:t>Mô</a:t>
            </a:r>
            <a:r>
              <a:rPr lang="en-US" sz="3000" b="1" dirty="0"/>
              <a:t> </a:t>
            </a:r>
            <a:r>
              <a:rPr lang="en-US" sz="3000" b="1" dirty="0" err="1"/>
              <a:t>hình</a:t>
            </a:r>
            <a:r>
              <a:rPr lang="en-US" sz="3000" b="1" dirty="0"/>
              <a:t> </a:t>
            </a:r>
            <a:r>
              <a:rPr lang="en-US" sz="3000" b="1" dirty="0" err="1"/>
              <a:t>nhận</a:t>
            </a:r>
            <a:r>
              <a:rPr lang="en-US" sz="3000" b="1" dirty="0"/>
              <a:t> </a:t>
            </a:r>
            <a:r>
              <a:rPr lang="en-US" sz="3000" b="1" dirty="0" err="1"/>
              <a:t>dạng</a:t>
            </a:r>
            <a:r>
              <a:rPr lang="en-US" sz="3000" b="1" dirty="0"/>
              <a:t> </a:t>
            </a:r>
            <a:r>
              <a:rPr lang="en-US" sz="3000" b="1" dirty="0" err="1"/>
              <a:t>hành</a:t>
            </a:r>
            <a:r>
              <a:rPr lang="en-US" sz="3000" b="1" dirty="0"/>
              <a:t> </a:t>
            </a:r>
            <a:r>
              <a:rPr lang="en-US" sz="3000" b="1" dirty="0" err="1"/>
              <a:t>động</a:t>
            </a:r>
            <a:r>
              <a:rPr lang="en-US" sz="3000" b="1" dirty="0"/>
              <a:t> </a:t>
            </a:r>
            <a:r>
              <a:rPr lang="en-US" sz="3000" b="1" dirty="0" err="1"/>
              <a:t>của</a:t>
            </a:r>
            <a:r>
              <a:rPr lang="en-US" sz="3000" b="1" dirty="0"/>
              <a:t> </a:t>
            </a:r>
            <a:r>
              <a:rPr lang="en-US" sz="3000" b="1" dirty="0" err="1"/>
              <a:t>chúng</a:t>
            </a:r>
            <a:r>
              <a:rPr lang="en-US" sz="3000" b="1" dirty="0"/>
              <a:t> </a:t>
            </a:r>
            <a:r>
              <a:rPr lang="en-US" sz="3000" b="1" dirty="0" err="1"/>
              <a:t>tôi</a:t>
            </a:r>
            <a:r>
              <a:rPr lang="en-US" sz="3000" b="1" dirty="0"/>
              <a:t> bao </a:t>
            </a:r>
            <a:r>
              <a:rPr lang="en-US" sz="3000" b="1" dirty="0" err="1"/>
              <a:t>gồm</a:t>
            </a:r>
            <a:r>
              <a:rPr lang="en-US" sz="3000" b="1" dirty="0"/>
              <a:t> </a:t>
            </a:r>
            <a:r>
              <a:rPr lang="en-US" sz="3000" b="1" dirty="0" err="1"/>
              <a:t>ba</a:t>
            </a:r>
            <a:r>
              <a:rPr lang="en-US" sz="3000" b="1" dirty="0"/>
              <a:t> </a:t>
            </a:r>
            <a:r>
              <a:rPr lang="en-US" sz="3000" b="1" dirty="0" err="1"/>
              <a:t>thành</a:t>
            </a:r>
            <a:r>
              <a:rPr lang="en-US" sz="3000" b="1" dirty="0"/>
              <a:t> </a:t>
            </a:r>
            <a:r>
              <a:rPr lang="en-US" sz="3000" b="1" dirty="0" err="1"/>
              <a:t>phần</a:t>
            </a:r>
            <a:r>
              <a:rPr lang="en-US" sz="3000" b="1" dirty="0"/>
              <a:t> </a:t>
            </a:r>
            <a:r>
              <a:rPr lang="en-US" sz="3000" b="1" dirty="0" err="1"/>
              <a:t>chính</a:t>
            </a:r>
            <a:r>
              <a:rPr lang="en-US" sz="3000" b="1" dirty="0"/>
              <a:t>:</a:t>
            </a:r>
            <a:endParaRPr lang="vi-VN" sz="3000" b="1" dirty="0">
              <a:latin typeface="Calibri" pitchFamily="34" charset="0"/>
            </a:endParaRPr>
          </a:p>
          <a:p>
            <a:pPr eaLnBrk="1" hangingPunct="1"/>
            <a:r>
              <a:rPr lang="vi-VN" sz="3000" b="1" dirty="0">
                <a:latin typeface="Calibri" pitchFamily="34" charset="0"/>
              </a:rPr>
              <a:t>1. Xử lý video và phát hiện người</a:t>
            </a:r>
            <a:endParaRPr lang="en-US" sz="3000" b="1" dirty="0">
              <a:latin typeface="Calibri" pitchFamily="34" charset="0"/>
            </a:endParaRPr>
          </a:p>
          <a:p>
            <a:pPr marL="457159" indent="-457159" eaLnBrk="1" hangingPunct="1">
              <a:buFont typeface="Arial" panose="020B0604020202020204" pitchFamily="34" charset="0"/>
              <a:buChar char="•"/>
            </a:pPr>
            <a:r>
              <a:rPr lang="vi-VN" sz="3000" dirty="0">
                <a:latin typeface="Calibri" pitchFamily="34" charset="0"/>
              </a:rPr>
              <a:t>Trích xuất  khung hình từ video</a:t>
            </a:r>
          </a:p>
          <a:p>
            <a:pPr marL="457159" indent="-457159" eaLnBrk="1" hangingPunct="1">
              <a:buFont typeface="Arial" panose="020B0604020202020204" pitchFamily="34" charset="0"/>
              <a:buChar char="•"/>
            </a:pPr>
            <a:r>
              <a:rPr lang="vi-VN" sz="3000" dirty="0">
                <a:latin typeface="Calibri" pitchFamily="34" charset="0"/>
              </a:rPr>
              <a:t>Áp dụng </a:t>
            </a:r>
            <a:r>
              <a:rPr lang="vi-VN" sz="3000" dirty="0" err="1">
                <a:latin typeface="Calibri" pitchFamily="34" charset="0"/>
              </a:rPr>
              <a:t>Yolo</a:t>
            </a:r>
            <a:r>
              <a:rPr lang="vi-VN" sz="3000" dirty="0">
                <a:latin typeface="Calibri" pitchFamily="34" charset="0"/>
              </a:rPr>
              <a:t> để phát hiện người trong từng khung hình</a:t>
            </a:r>
          </a:p>
          <a:p>
            <a:pPr marL="457159" indent="-457159" eaLnBrk="1" hangingPunct="1">
              <a:buFont typeface="Arial" panose="020B0604020202020204" pitchFamily="34" charset="0"/>
              <a:buChar char="•"/>
            </a:pPr>
            <a:r>
              <a:rPr lang="vi-VN" sz="3000" dirty="0">
                <a:latin typeface="Calibri" pitchFamily="34" charset="0"/>
              </a:rPr>
              <a:t>Cắt vùng chứa người (bouding box) để chuẩn bị trích xuất đặc trưng</a:t>
            </a:r>
            <a:r>
              <a:rPr lang="en-US" sz="3000" dirty="0">
                <a:latin typeface="Calibri" pitchFamily="34" charset="0"/>
              </a:rPr>
              <a:t>.</a:t>
            </a:r>
          </a:p>
          <a:p>
            <a:pPr eaLnBrk="1" hangingPunct="1"/>
            <a:r>
              <a:rPr lang="vi-VN" sz="3000" b="1" dirty="0">
                <a:latin typeface="Calibri" pitchFamily="34" charset="0"/>
              </a:rPr>
              <a:t>2. Trích xuất đặc trưng không gian (CNN)</a:t>
            </a:r>
          </a:p>
          <a:p>
            <a:pPr marL="457200" indent="-457200" eaLnBrk="1" hangingPunct="1">
              <a:buFont typeface="Arial" panose="020B0604020202020204" pitchFamily="34" charset="0"/>
              <a:buChar char="•"/>
            </a:pPr>
            <a:r>
              <a:rPr lang="vi-VN" sz="3000" dirty="0">
                <a:latin typeface="Calibri" pitchFamily="34" charset="0"/>
              </a:rPr>
              <a:t>Sử dụng 	mạng CNN để trích xuất đặc trưng từ ảnh chứa người</a:t>
            </a:r>
          </a:p>
          <a:p>
            <a:pPr marL="457200" indent="-457200" eaLnBrk="1" hangingPunct="1">
              <a:buFont typeface="Arial" panose="020B0604020202020204" pitchFamily="34" charset="0"/>
              <a:buChar char="•"/>
            </a:pPr>
            <a:r>
              <a:rPr lang="vi-VN" sz="3000" dirty="0">
                <a:latin typeface="Calibri" pitchFamily="34" charset="0"/>
              </a:rPr>
              <a:t>Mỗi khung hình được ánh xạ thành một vector đặc trưng biểu diễn thông tin hình ảnh</a:t>
            </a:r>
          </a:p>
          <a:p>
            <a:pPr marL="457200" indent="-457200" eaLnBrk="1" hangingPunct="1">
              <a:buFont typeface="Arial" panose="020B0604020202020204" pitchFamily="34" charset="0"/>
              <a:buChar char="•"/>
            </a:pPr>
            <a:r>
              <a:rPr lang="vi-VN" sz="3000" dirty="0">
                <a:latin typeface="Calibri" pitchFamily="34" charset="0"/>
              </a:rPr>
              <a:t>Các đặc trưng này được sử dụng làm đầu vào cho mạng phân tích chuỗi thời gian</a:t>
            </a:r>
          </a:p>
          <a:p>
            <a:pPr marL="457200" indent="-457200" eaLnBrk="1" hangingPunct="1">
              <a:buFont typeface="Arial" panose="020B0604020202020204" pitchFamily="34" charset="0"/>
              <a:buChar char="•"/>
            </a:pPr>
            <a:endParaRPr lang="vi-VN" sz="3000" dirty="0">
              <a:latin typeface="Calibri" pitchFamily="34" charset="0"/>
            </a:endParaRPr>
          </a:p>
          <a:p>
            <a:pPr marL="457200" indent="-457200" eaLnBrk="1" hangingPunct="1">
              <a:buFont typeface="Arial" panose="020B0604020202020204" pitchFamily="34" charset="0"/>
              <a:buChar char="•"/>
            </a:pPr>
            <a:endParaRPr lang="vi-VN" sz="3000" dirty="0">
              <a:latin typeface="Calibri" pitchFamily="34" charset="0"/>
            </a:endParaRPr>
          </a:p>
          <a:p>
            <a:pPr marL="457200" indent="-457200" eaLnBrk="1" hangingPunct="1">
              <a:buFont typeface="Arial" panose="020B0604020202020204" pitchFamily="34" charset="0"/>
              <a:buChar char="•"/>
            </a:pPr>
            <a:endParaRPr lang="vi-VN" sz="3000" dirty="0">
              <a:latin typeface="Calibri" pitchFamily="34" charset="0"/>
            </a:endParaRPr>
          </a:p>
          <a:p>
            <a:pPr marL="457200" indent="-457200" eaLnBrk="1" hangingPunct="1">
              <a:buFont typeface="Arial" panose="020B0604020202020204" pitchFamily="34" charset="0"/>
              <a:buChar char="•"/>
            </a:pPr>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r>
              <a:rPr lang="vi-VN" sz="3000" b="1" dirty="0">
                <a:latin typeface="Calibri" pitchFamily="34" charset="0"/>
              </a:rPr>
              <a:t>3. Phân tích chuỗi thời gian và nhận dạng hành động</a:t>
            </a:r>
          </a:p>
          <a:p>
            <a:pPr marL="457200" indent="-457200" eaLnBrk="1" hangingPunct="1">
              <a:buFont typeface="Arial" panose="020B0604020202020204" pitchFamily="34" charset="0"/>
              <a:buChar char="•"/>
            </a:pPr>
            <a:r>
              <a:rPr lang="vi-VN" sz="3000" dirty="0">
                <a:latin typeface="Calibri" pitchFamily="34" charset="0"/>
              </a:rPr>
              <a:t>Sử dụng mạng LSTM để học mối quan hệ giữa các khung hình liên tiếp.</a:t>
            </a:r>
          </a:p>
          <a:p>
            <a:pPr marL="457200" indent="-457200" eaLnBrk="1" hangingPunct="1">
              <a:buFont typeface="Arial" panose="020B0604020202020204" pitchFamily="34" charset="0"/>
              <a:buChar char="•"/>
            </a:pPr>
            <a:r>
              <a:rPr lang="vi-VN" sz="3000" dirty="0">
                <a:latin typeface="Calibri" pitchFamily="34" charset="0"/>
              </a:rPr>
              <a:t>Mạng LSTM có khả năng ghi nhớ thông tin từ nhiều khung hình trước đó để hiểu hành động đang diễn ra.</a:t>
            </a:r>
          </a:p>
          <a:p>
            <a:pPr marL="457200" indent="-457200" eaLnBrk="1" hangingPunct="1">
              <a:buFont typeface="Arial" panose="020B0604020202020204" pitchFamily="34" charset="0"/>
              <a:buChar char="•"/>
            </a:pPr>
            <a:r>
              <a:rPr lang="vi-VN" sz="3000" dirty="0">
                <a:latin typeface="Calibri" pitchFamily="34" charset="0"/>
              </a:rPr>
              <a:t>Mô hình dự đoán hành động dựa trên dãy đặc trưng hình ảnh thu thập được.</a:t>
            </a:r>
            <a:endParaRPr lang="en-US" sz="3000"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A94C29C7-EB5F-7506-26C6-96B82371A6D5}"/>
              </a:ext>
            </a:extLst>
          </p:cNvPr>
          <p:cNvSpPr/>
          <p:nvPr/>
        </p:nvSpPr>
        <p:spPr>
          <a:xfrm>
            <a:off x="19693242" y="2058531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Kết quả</a:t>
            </a:r>
            <a:endParaRPr lang="en-US" sz="5399" b="1" dirty="0">
              <a:solidFill>
                <a:schemeClr val="bg1"/>
              </a:solidFill>
            </a:endParaRPr>
          </a:p>
        </p:txBody>
      </p:sp>
      <p:sp>
        <p:nvSpPr>
          <p:cNvPr id="20" name="Text Box 191">
            <a:extLst>
              <a:ext uri="{FF2B5EF4-FFF2-40B4-BE49-F238E27FC236}">
                <a16:creationId xmlns:a16="http://schemas.microsoft.com/office/drawing/2014/main" id="{5F2ADFB0-6689-11FA-CFE3-877B87CFEE0A}"/>
              </a:ext>
            </a:extLst>
          </p:cNvPr>
          <p:cNvSpPr txBox="1">
            <a:spLocks noChangeArrowheads="1"/>
          </p:cNvSpPr>
          <p:nvPr/>
        </p:nvSpPr>
        <p:spPr bwMode="auto">
          <a:xfrm>
            <a:off x="19648092" y="21701040"/>
            <a:ext cx="8667640" cy="1882672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6A959BA-465E-908C-EA95-D69CDDA9148D}"/>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Kiến trúc</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2CEA7DD1-F353-9CB0-63D9-F8C1D66400CD}"/>
              </a:ext>
            </a:extLst>
          </p:cNvPr>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D158CF6C-5739-1BE6-0CE2-07623B08F0FC}"/>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Phương pháp nghiên cứu</a:t>
            </a:r>
            <a:endParaRPr lang="en-US" sz="5399" b="1" dirty="0">
              <a:solidFill>
                <a:schemeClr val="bg1"/>
              </a:solidFill>
            </a:endParaRPr>
          </a:p>
        </p:txBody>
      </p:sp>
      <p:sp>
        <p:nvSpPr>
          <p:cNvPr id="34" name="Rectangle: Rounded Corners 33">
            <a:extLst>
              <a:ext uri="{FF2B5EF4-FFF2-40B4-BE49-F238E27FC236}">
                <a16:creationId xmlns:a16="http://schemas.microsoft.com/office/drawing/2014/main" id="{E811481A-A6DB-0999-8337-BDB4090FBD9C}"/>
              </a:ext>
            </a:extLst>
          </p:cNvPr>
          <p:cNvSpPr/>
          <p:nvPr/>
        </p:nvSpPr>
        <p:spPr>
          <a:xfrm>
            <a:off x="10400121" y="22657240"/>
            <a:ext cx="8438270" cy="4469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b="1" dirty="0">
                <a:latin typeface="Arial" panose="020B0604020202020204" pitchFamily="34" charset="0"/>
                <a:cs typeface="Arial" panose="020B0604020202020204" pitchFamily="34" charset="0"/>
              </a:rPr>
              <a:t>Bộ dữ liệu HAD</a:t>
            </a:r>
            <a:r>
              <a:rPr lang="en-US" sz="2800" b="1" dirty="0">
                <a:latin typeface="Arial" panose="020B0604020202020204" pitchFamily="34" charset="0"/>
                <a:cs typeface="Arial" panose="020B0604020202020204" pitchFamily="34" charset="0"/>
              </a:rPr>
              <a:t>:</a:t>
            </a:r>
          </a:p>
          <a:p>
            <a:pPr marL="457159" indent="-457159">
              <a:buFont typeface="Arial" panose="020B0604020202020204" pitchFamily="34" charset="0"/>
              <a:buChar char="•"/>
            </a:pPr>
            <a:r>
              <a:rPr lang="vi-VN" sz="2500" dirty="0"/>
              <a:t>Bộ dữ liệu tập hợp các video chứa các hành động của con người, được ghi lại từ nhiều góc quay khác nhau. Mỗi video bao gồm một chuỗi các khung hình liên tiếp (30FPS) được chia vào các thư mục chứa các hành độn giống nhau</a:t>
            </a:r>
            <a:endParaRPr lang="en-US" sz="2500" dirty="0">
              <a:latin typeface="Arial" panose="020B0604020202020204" pitchFamily="34" charset="0"/>
              <a:cs typeface="Arial" panose="020B0604020202020204" pitchFamily="34" charset="0"/>
            </a:endParaRPr>
          </a:p>
        </p:txBody>
      </p:sp>
      <p:sp>
        <p:nvSpPr>
          <p:cNvPr id="38" name="Rectangle: Rounded Corners 37">
            <a:extLst>
              <a:ext uri="{FF2B5EF4-FFF2-40B4-BE49-F238E27FC236}">
                <a16:creationId xmlns:a16="http://schemas.microsoft.com/office/drawing/2014/main" id="{4B877500-4E8A-2675-6218-AFA4F5CE8F2C}"/>
              </a:ext>
            </a:extLst>
          </p:cNvPr>
          <p:cNvSpPr/>
          <p:nvPr/>
        </p:nvSpPr>
        <p:spPr>
          <a:xfrm>
            <a:off x="20096737" y="22064852"/>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Kết</a:t>
            </a:r>
            <a:r>
              <a:rPr lang="en-US" sz="2800" dirty="0"/>
              <a:t> </a:t>
            </a:r>
            <a:r>
              <a:rPr lang="en-US" sz="2800" dirty="0" err="1"/>
              <a:t>quả</a:t>
            </a:r>
            <a:r>
              <a:rPr lang="en-US" sz="2800" dirty="0"/>
              <a:t> train Models</a:t>
            </a:r>
          </a:p>
        </p:txBody>
      </p:sp>
      <p:sp>
        <p:nvSpPr>
          <p:cNvPr id="49" name="Rectangle 48">
            <a:extLst>
              <a:ext uri="{FF2B5EF4-FFF2-40B4-BE49-F238E27FC236}">
                <a16:creationId xmlns:a16="http://schemas.microsoft.com/office/drawing/2014/main" id="{597627B4-F8C4-18ED-D5B4-ABC54DDBA63D}"/>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Kết luận và các công trình trong tương lai</a:t>
            </a:r>
            <a:endParaRPr lang="en-US" sz="5399" b="1" dirty="0">
              <a:solidFill>
                <a:schemeClr val="bg1"/>
              </a:solidFill>
            </a:endParaRPr>
          </a:p>
        </p:txBody>
      </p:sp>
      <p:sp>
        <p:nvSpPr>
          <p:cNvPr id="50" name="Text Box 194">
            <a:extLst>
              <a:ext uri="{FF2B5EF4-FFF2-40B4-BE49-F238E27FC236}">
                <a16:creationId xmlns:a16="http://schemas.microsoft.com/office/drawing/2014/main" id="{3A897967-68C6-0CB7-855C-D0412C0C6BFA}"/>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itchFamily="34" charset="0"/>
              </a:rPr>
              <a:t>Kết luận</a:t>
            </a:r>
            <a:r>
              <a:rPr lang="en-US" sz="3000" b="1" dirty="0">
                <a:latin typeface="Calibri" pitchFamily="34" charset="0"/>
              </a:rPr>
              <a:t>: </a:t>
            </a:r>
            <a:endParaRPr lang="en-US" sz="3000" dirty="0">
              <a:latin typeface="Calibri" pitchFamily="34" charset="0"/>
            </a:endParaRPr>
          </a:p>
          <a:p>
            <a:pPr marL="342900" indent="-342900">
              <a:buFont typeface="Arial" panose="020B0604020202020204" pitchFamily="34" charset="0"/>
              <a:buChar char="•"/>
            </a:pPr>
            <a:r>
              <a:rPr lang="vi-VN" sz="2400" dirty="0"/>
              <a:t>Trong nghiên cứu này, chúng tôi đã xây dựng một hệ thống nhận diện hành động trong </a:t>
            </a:r>
            <a:r>
              <a:rPr lang="vi-VN" sz="2400" dirty="0" err="1"/>
              <a:t>video</a:t>
            </a:r>
            <a:r>
              <a:rPr lang="vi-VN" sz="2400" dirty="0"/>
              <a:t> bằng cách kết hợp CNN để trích xuất đặc trưng, YOLO để nhận dạng hành động, và </a:t>
            </a:r>
            <a:r>
              <a:rPr lang="vi-VN" sz="2400" dirty="0" err="1"/>
              <a:t>OpenCV</a:t>
            </a:r>
            <a:r>
              <a:rPr lang="vi-VN" sz="2400" dirty="0"/>
              <a:t> để xử lý luồng </a:t>
            </a:r>
            <a:r>
              <a:rPr lang="vi-VN" sz="2400" dirty="0" err="1"/>
              <a:t>video</a:t>
            </a:r>
            <a:r>
              <a:rPr lang="vi-VN" sz="2400" dirty="0"/>
              <a:t> theo thời gian thực. Hệ thống đã được triển khai và kiểm thử với dữ liệu thu thập từ </a:t>
            </a:r>
            <a:r>
              <a:rPr lang="vi-VN" sz="2400" dirty="0" err="1"/>
              <a:t>camera</a:t>
            </a:r>
            <a:r>
              <a:rPr lang="vi-VN" sz="2400" dirty="0"/>
              <a:t>, cho thấy khả năng nhận diện chính xác các hành động như </a:t>
            </a:r>
            <a:r>
              <a:rPr lang="vi-VN" sz="2400" b="1" dirty="0" err="1"/>
              <a:t>falling</a:t>
            </a:r>
            <a:r>
              <a:rPr lang="vi-VN" sz="2400" b="1" dirty="0"/>
              <a:t>, </a:t>
            </a:r>
            <a:r>
              <a:rPr lang="vi-VN" sz="2400" b="1" dirty="0" err="1"/>
              <a:t>jumping</a:t>
            </a:r>
            <a:r>
              <a:rPr lang="vi-VN" sz="2400" b="1" dirty="0"/>
              <a:t>, </a:t>
            </a:r>
            <a:r>
              <a:rPr lang="vi-VN" sz="2400" b="1" dirty="0" err="1"/>
              <a:t>running</a:t>
            </a:r>
            <a:r>
              <a:rPr lang="vi-VN" sz="2400" b="1" dirty="0"/>
              <a:t>, </a:t>
            </a:r>
            <a:r>
              <a:rPr lang="vi-VN" sz="2400" b="1" dirty="0" err="1"/>
              <a:t>sitting</a:t>
            </a:r>
            <a:r>
              <a:rPr lang="vi-VN" sz="2400" b="1" dirty="0"/>
              <a:t>, </a:t>
            </a:r>
            <a:r>
              <a:rPr lang="vi-VN" sz="2400" b="1" dirty="0" err="1"/>
              <a:t>walking</a:t>
            </a:r>
            <a:r>
              <a:rPr lang="vi-VN" sz="2400" dirty="0"/>
              <a:t>.</a:t>
            </a:r>
          </a:p>
          <a:p>
            <a:pPr eaLnBrk="1" hangingPunct="1"/>
            <a:r>
              <a:rPr lang="vi-VN" sz="3000" b="1" dirty="0">
                <a:latin typeface="Calibri" pitchFamily="34" charset="0"/>
              </a:rPr>
              <a:t>Cải tiến tương lai</a:t>
            </a:r>
            <a:r>
              <a:rPr lang="en-US" sz="3000" b="1" dirty="0">
                <a:latin typeface="Calibri" pitchFamily="34" charset="0"/>
              </a:rPr>
              <a:t>:</a:t>
            </a:r>
            <a:endParaRPr lang="en-US" sz="3000" dirty="0">
              <a:latin typeface="Calibri" pitchFamily="34" charset="0"/>
            </a:endParaRPr>
          </a:p>
          <a:p>
            <a:pPr marL="457159" indent="-457159" eaLnBrk="1" hangingPunct="1">
              <a:buFont typeface="Arial" panose="020B0604020202020204" pitchFamily="34" charset="0"/>
              <a:buChar char="•"/>
            </a:pPr>
            <a:r>
              <a:rPr lang="en-US" sz="2400" b="1" dirty="0" err="1"/>
              <a:t>Ứng</a:t>
            </a:r>
            <a:r>
              <a:rPr lang="en-US" sz="2400" b="1" dirty="0"/>
              <a:t> </a:t>
            </a:r>
            <a:r>
              <a:rPr lang="en-US" sz="2400" b="1" dirty="0" err="1"/>
              <a:t>dụng</a:t>
            </a:r>
            <a:r>
              <a:rPr lang="en-US" sz="2400" b="1" dirty="0"/>
              <a:t> </a:t>
            </a:r>
            <a:r>
              <a:rPr lang="en-US" sz="2400" b="1" dirty="0" err="1"/>
              <a:t>trong</a:t>
            </a:r>
            <a:r>
              <a:rPr lang="en-US" sz="2400" b="1" dirty="0"/>
              <a:t> </a:t>
            </a:r>
            <a:r>
              <a:rPr lang="en-US" sz="2400" b="1" dirty="0" err="1"/>
              <a:t>giám</a:t>
            </a:r>
            <a:r>
              <a:rPr lang="en-US" sz="2400" b="1" dirty="0"/>
              <a:t> </a:t>
            </a:r>
            <a:r>
              <a:rPr lang="en-US" sz="2400" b="1" dirty="0" err="1"/>
              <a:t>sát</a:t>
            </a:r>
            <a:r>
              <a:rPr lang="en-US" sz="2400" b="1" dirty="0"/>
              <a:t> an </a:t>
            </a:r>
            <a:r>
              <a:rPr lang="en-US" sz="2400" b="1" dirty="0" err="1"/>
              <a:t>ninh</a:t>
            </a:r>
            <a:r>
              <a:rPr lang="en-US" sz="2400" b="1" dirty="0"/>
              <a:t>:</a:t>
            </a:r>
            <a:r>
              <a:rPr lang="en-US" sz="2400" dirty="0"/>
              <a:t> </a:t>
            </a:r>
            <a:r>
              <a:rPr lang="en-US" sz="2400" dirty="0" err="1"/>
              <a:t>Nhận</a:t>
            </a:r>
            <a:r>
              <a:rPr lang="en-US" sz="2400" dirty="0"/>
              <a:t> </a:t>
            </a:r>
            <a:r>
              <a:rPr lang="en-US" sz="2400" dirty="0" err="1"/>
              <a:t>diện</a:t>
            </a:r>
            <a:r>
              <a:rPr lang="en-US" sz="2400" dirty="0"/>
              <a:t> </a:t>
            </a:r>
            <a:r>
              <a:rPr lang="en-US" sz="2400" dirty="0" err="1"/>
              <a:t>hành</a:t>
            </a:r>
            <a:r>
              <a:rPr lang="en-US" sz="2400" dirty="0"/>
              <a:t> vi </a:t>
            </a:r>
            <a:r>
              <a:rPr lang="en-US" sz="2400" dirty="0" err="1"/>
              <a:t>đáng</a:t>
            </a:r>
            <a:r>
              <a:rPr lang="en-US" sz="2400" dirty="0"/>
              <a:t> </a:t>
            </a:r>
            <a:r>
              <a:rPr lang="en-US" sz="2400" dirty="0" err="1"/>
              <a:t>ngờ</a:t>
            </a:r>
            <a:r>
              <a:rPr lang="en-US" sz="2400" dirty="0"/>
              <a:t> </a:t>
            </a:r>
            <a:r>
              <a:rPr lang="en-US" sz="2400" dirty="0" err="1"/>
              <a:t>trong</a:t>
            </a:r>
            <a:r>
              <a:rPr lang="en-US" sz="2400" dirty="0"/>
              <a:t> </a:t>
            </a:r>
            <a:r>
              <a:rPr lang="en-US" sz="2400" dirty="0" err="1"/>
              <a:t>khu</a:t>
            </a:r>
            <a:r>
              <a:rPr lang="en-US" sz="2400" dirty="0"/>
              <a:t> </a:t>
            </a:r>
            <a:r>
              <a:rPr lang="en-US" sz="2400" dirty="0" err="1"/>
              <a:t>vực</a:t>
            </a:r>
            <a:r>
              <a:rPr lang="en-US" sz="2400" dirty="0"/>
              <a:t> </a:t>
            </a:r>
            <a:r>
              <a:rPr lang="en-US" sz="2400" dirty="0" err="1"/>
              <a:t>công</a:t>
            </a:r>
            <a:r>
              <a:rPr lang="en-US" sz="2400" dirty="0"/>
              <a:t> </a:t>
            </a:r>
            <a:r>
              <a:rPr lang="en-US" sz="2400" dirty="0" err="1"/>
              <a:t>cộng</a:t>
            </a:r>
            <a:r>
              <a:rPr lang="en-US" sz="2400" dirty="0"/>
              <a:t> </a:t>
            </a:r>
            <a:r>
              <a:rPr lang="en-US" sz="2400" dirty="0" err="1"/>
              <a:t>để</a:t>
            </a:r>
            <a:r>
              <a:rPr lang="en-US" sz="2400" dirty="0"/>
              <a:t> </a:t>
            </a:r>
            <a:r>
              <a:rPr lang="en-US" sz="2400" dirty="0" err="1"/>
              <a:t>hỗ</a:t>
            </a:r>
            <a:r>
              <a:rPr lang="en-US" sz="2400" dirty="0"/>
              <a:t> </a:t>
            </a:r>
            <a:r>
              <a:rPr lang="en-US" sz="2400" dirty="0" err="1"/>
              <a:t>trợ</a:t>
            </a:r>
            <a:r>
              <a:rPr lang="en-US" sz="2400" dirty="0"/>
              <a:t> </a:t>
            </a:r>
            <a:r>
              <a:rPr lang="en-US" sz="2400" dirty="0" err="1"/>
              <a:t>hệ</a:t>
            </a:r>
            <a:r>
              <a:rPr lang="en-US" sz="2400" dirty="0"/>
              <a:t> </a:t>
            </a:r>
            <a:r>
              <a:rPr lang="en-US" sz="2400" dirty="0" err="1"/>
              <a:t>thống</a:t>
            </a:r>
            <a:r>
              <a:rPr lang="en-US" sz="2400" dirty="0"/>
              <a:t> an </a:t>
            </a:r>
            <a:r>
              <a:rPr lang="en-US" sz="2400" dirty="0" err="1"/>
              <a:t>ninh</a:t>
            </a:r>
            <a:r>
              <a:rPr lang="en-US" sz="2400" dirty="0"/>
              <a:t> </a:t>
            </a:r>
            <a:r>
              <a:rPr lang="en-US" sz="2400" dirty="0" err="1"/>
              <a:t>thông</a:t>
            </a:r>
            <a:r>
              <a:rPr lang="en-US" sz="2400" dirty="0"/>
              <a:t> </a:t>
            </a:r>
            <a:r>
              <a:rPr lang="en-US" sz="2400" dirty="0" err="1"/>
              <a:t>minh</a:t>
            </a:r>
            <a:r>
              <a:rPr lang="en-US" sz="2400" dirty="0"/>
              <a:t>, </a:t>
            </a:r>
            <a:endParaRPr lang="en-US" sz="3000" dirty="0">
              <a:latin typeface="Calibri" pitchFamily="34" charset="0"/>
            </a:endParaRPr>
          </a:p>
        </p:txBody>
      </p:sp>
      <p:sp>
        <p:nvSpPr>
          <p:cNvPr id="67" name="Rectangle: Rounded Corners 66">
            <a:extLst>
              <a:ext uri="{FF2B5EF4-FFF2-40B4-BE49-F238E27FC236}">
                <a16:creationId xmlns:a16="http://schemas.microsoft.com/office/drawing/2014/main" id="{023CBC22-7183-6512-51A1-59728F92870A}"/>
              </a:ext>
            </a:extLst>
          </p:cNvPr>
          <p:cNvSpPr/>
          <p:nvPr/>
        </p:nvSpPr>
        <p:spPr>
          <a:xfrm>
            <a:off x="20132616" y="3158543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 </a:t>
            </a:r>
            <a:r>
              <a:rPr lang="en-US" sz="2800" dirty="0" err="1"/>
              <a:t>trận</a:t>
            </a:r>
            <a:r>
              <a:rPr lang="en-US" sz="2800" dirty="0"/>
              <a:t> </a:t>
            </a:r>
            <a:r>
              <a:rPr lang="en-US" sz="2800" dirty="0" err="1"/>
              <a:t>nhầm</a:t>
            </a:r>
            <a:r>
              <a:rPr lang="en-US" sz="2800" dirty="0"/>
              <a:t> </a:t>
            </a:r>
            <a:r>
              <a:rPr lang="en-US" sz="2800" dirty="0" err="1"/>
              <a:t>lẫn</a:t>
            </a:r>
            <a:r>
              <a:rPr lang="en-US" sz="2800" dirty="0"/>
              <a:t> </a:t>
            </a:r>
            <a:r>
              <a:rPr lang="en-US" sz="2800" dirty="0" err="1"/>
              <a:t>trên</a:t>
            </a:r>
            <a:r>
              <a:rPr lang="en-US" sz="2800" dirty="0"/>
              <a:t> </a:t>
            </a:r>
            <a:r>
              <a:rPr lang="en-US" sz="2800" dirty="0" err="1"/>
              <a:t>tập</a:t>
            </a:r>
            <a:r>
              <a:rPr lang="en-US" sz="2800" dirty="0"/>
              <a:t> </a:t>
            </a:r>
            <a:r>
              <a:rPr lang="en-US" sz="2800" dirty="0" err="1"/>
              <a:t>dữ</a:t>
            </a:r>
            <a:r>
              <a:rPr lang="en-US" sz="2800" dirty="0"/>
              <a:t> </a:t>
            </a:r>
            <a:r>
              <a:rPr lang="en-US" sz="2800" dirty="0" err="1"/>
              <a:t>liệu</a:t>
            </a:r>
            <a:r>
              <a:rPr lang="vi-VN" sz="2800" dirty="0"/>
              <a:t> HAD</a:t>
            </a:r>
            <a:endParaRPr lang="en-US" sz="2800" dirty="0"/>
          </a:p>
        </p:txBody>
      </p:sp>
      <p:graphicFrame>
        <p:nvGraphicFramePr>
          <p:cNvPr id="11" name="Table 12">
            <a:extLst>
              <a:ext uri="{FF2B5EF4-FFF2-40B4-BE49-F238E27FC236}">
                <a16:creationId xmlns:a16="http://schemas.microsoft.com/office/drawing/2014/main" id="{B69884BF-8ED3-8138-A14F-EAD4C1437202}"/>
              </a:ext>
            </a:extLst>
          </p:cNvPr>
          <p:cNvGraphicFramePr>
            <a:graphicFrameLocks noGrp="1"/>
          </p:cNvGraphicFramePr>
          <p:nvPr>
            <p:extLst>
              <p:ext uri="{D42A27DB-BD31-4B8C-83A1-F6EECF244321}">
                <p14:modId xmlns:p14="http://schemas.microsoft.com/office/powerpoint/2010/main" val="1794618397"/>
              </p:ext>
            </p:extLst>
          </p:nvPr>
        </p:nvGraphicFramePr>
        <p:xfrm>
          <a:off x="10579111" y="27868096"/>
          <a:ext cx="8438270" cy="2958354"/>
        </p:xfrm>
        <a:graphic>
          <a:graphicData uri="http://schemas.openxmlformats.org/drawingml/2006/table">
            <a:tbl>
              <a:tblPr firstRow="1" bandRow="1">
                <a:tableStyleId>{5C22544A-7EE6-4342-B048-85BDC9FD1C3A}</a:tableStyleId>
              </a:tblPr>
              <a:tblGrid>
                <a:gridCol w="5285729">
                  <a:extLst>
                    <a:ext uri="{9D8B030D-6E8A-4147-A177-3AD203B41FA5}">
                      <a16:colId xmlns:a16="http://schemas.microsoft.com/office/drawing/2014/main" val="4001795386"/>
                    </a:ext>
                  </a:extLst>
                </a:gridCol>
                <a:gridCol w="3152541">
                  <a:extLst>
                    <a:ext uri="{9D8B030D-6E8A-4147-A177-3AD203B41FA5}">
                      <a16:colId xmlns:a16="http://schemas.microsoft.com/office/drawing/2014/main" val="3367630917"/>
                    </a:ext>
                  </a:extLst>
                </a:gridCol>
              </a:tblGrid>
              <a:tr h="493059">
                <a:tc>
                  <a:txBody>
                    <a:bodyPr/>
                    <a:lstStyle/>
                    <a:p>
                      <a:pPr algn="ctr"/>
                      <a:r>
                        <a:rPr lang="en-US" sz="2500" dirty="0" err="1">
                          <a:latin typeface="Arial" panose="020B0604020202020204" pitchFamily="34" charset="0"/>
                          <a:cs typeface="Arial" panose="020B0604020202020204" pitchFamily="34" charset="0"/>
                        </a:rPr>
                        <a:t>Thuộc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tính</a:t>
                      </a:r>
                      <a:r>
                        <a:rPr lang="en-US" sz="2500" dirty="0">
                          <a:latin typeface="Arial" panose="020B0604020202020204" pitchFamily="34" charset="0"/>
                          <a:cs typeface="Arial" panose="020B0604020202020204" pitchFamily="34" charset="0"/>
                        </a:rPr>
                        <a:t> (Attribute)</a:t>
                      </a:r>
                    </a:p>
                  </a:txBody>
                  <a:tcPr/>
                </a:tc>
                <a:tc>
                  <a:txBody>
                    <a:bodyPr/>
                    <a:lstStyle/>
                    <a:p>
                      <a:pPr algn="ctr"/>
                      <a:r>
                        <a:rPr lang="en-US" sz="2500" dirty="0" err="1">
                          <a:latin typeface="Arial" panose="020B0604020202020204" pitchFamily="34" charset="0"/>
                          <a:cs typeface="Arial" panose="020B0604020202020204" pitchFamily="34" charset="0"/>
                        </a:rPr>
                        <a:t>Giá</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trị</a:t>
                      </a:r>
                      <a:r>
                        <a:rPr lang="en-US" sz="2500" dirty="0">
                          <a:latin typeface="Arial" panose="020B0604020202020204" pitchFamily="34" charset="0"/>
                          <a:cs typeface="Arial" panose="020B0604020202020204" pitchFamily="34" charset="0"/>
                        </a:rPr>
                        <a:t> (Quantity)</a:t>
                      </a:r>
                    </a:p>
                  </a:txBody>
                  <a:tcPr/>
                </a:tc>
                <a:extLst>
                  <a:ext uri="{0D108BD9-81ED-4DB2-BD59-A6C34878D82A}">
                    <a16:rowId xmlns:a16="http://schemas.microsoft.com/office/drawing/2014/main" val="383426407"/>
                  </a:ext>
                </a:extLst>
              </a:tr>
              <a:tr h="493059">
                <a:tc>
                  <a:txBody>
                    <a:bodyPr/>
                    <a:lstStyle/>
                    <a:p>
                      <a:pPr algn="ctr"/>
                      <a:r>
                        <a:rPr lang="fr-FR" sz="2500" dirty="0" err="1">
                          <a:latin typeface="Arial" panose="020B0604020202020204" pitchFamily="34" charset="0"/>
                          <a:cs typeface="Arial" panose="020B0604020202020204" pitchFamily="34" charset="0"/>
                        </a:rPr>
                        <a:t>Số</a:t>
                      </a:r>
                      <a:r>
                        <a:rPr lang="fr-FR" sz="2500" dirty="0">
                          <a:latin typeface="Arial" panose="020B0604020202020204" pitchFamily="34" charset="0"/>
                          <a:cs typeface="Arial" panose="020B0604020202020204" pitchFamily="34" charset="0"/>
                        </a:rPr>
                        <a:t> </a:t>
                      </a:r>
                      <a:r>
                        <a:rPr lang="fr-FR" sz="2500" dirty="0" err="1">
                          <a:latin typeface="Arial" panose="020B0604020202020204" pitchFamily="34" charset="0"/>
                          <a:cs typeface="Arial" panose="020B0604020202020204" pitchFamily="34" charset="0"/>
                        </a:rPr>
                        <a:t>lượng</a:t>
                      </a:r>
                      <a:r>
                        <a:rPr lang="fr-FR" sz="2500" dirty="0">
                          <a:latin typeface="Arial" panose="020B0604020202020204" pitchFamily="34" charset="0"/>
                          <a:cs typeface="Arial" panose="020B0604020202020204" pitchFamily="34" charset="0"/>
                        </a:rPr>
                        <a:t> </a:t>
                      </a:r>
                      <a:r>
                        <a:rPr lang="fr-FR" sz="2500" dirty="0" err="1">
                          <a:latin typeface="Arial" panose="020B0604020202020204" pitchFamily="34" charset="0"/>
                          <a:cs typeface="Arial" panose="020B0604020202020204" pitchFamily="34" charset="0"/>
                        </a:rPr>
                        <a:t>nhãn</a:t>
                      </a:r>
                      <a:r>
                        <a:rPr lang="fr-FR" sz="2500" dirty="0">
                          <a:latin typeface="Arial" panose="020B0604020202020204" pitchFamily="34" charset="0"/>
                          <a:cs typeface="Arial" panose="020B0604020202020204" pitchFamily="34" charset="0"/>
                        </a:rPr>
                        <a:t> (Actions/Classes)</a:t>
                      </a:r>
                      <a:endParaRPr lang="en-US" sz="2500" dirty="0">
                        <a:latin typeface="Arial" panose="020B0604020202020204" pitchFamily="34" charset="0"/>
                        <a:cs typeface="Arial" panose="020B0604020202020204" pitchFamily="34" charset="0"/>
                      </a:endParaRPr>
                    </a:p>
                  </a:txBody>
                  <a:tcPr/>
                </a:tc>
                <a:tc>
                  <a:txBody>
                    <a:bodyPr/>
                    <a:lstStyle/>
                    <a:p>
                      <a:pPr algn="ctr"/>
                      <a:r>
                        <a:rPr lang="vi-VN" sz="2500" dirty="0">
                          <a:latin typeface="+mn-lt"/>
                        </a:rPr>
                        <a:t>6</a:t>
                      </a:r>
                      <a:endParaRPr lang="en-US" sz="2500" dirty="0">
                        <a:latin typeface="+mn-lt"/>
                      </a:endParaRPr>
                    </a:p>
                  </a:txBody>
                  <a:tcPr/>
                </a:tc>
                <a:extLst>
                  <a:ext uri="{0D108BD9-81ED-4DB2-BD59-A6C34878D82A}">
                    <a16:rowId xmlns:a16="http://schemas.microsoft.com/office/drawing/2014/main" val="1112704733"/>
                  </a:ext>
                </a:extLst>
              </a:tr>
              <a:tr h="493059">
                <a:tc>
                  <a:txBody>
                    <a:bodyPr/>
                    <a:lstStyle/>
                    <a:p>
                      <a:pPr algn="ctr"/>
                      <a:r>
                        <a:rPr lang="vi-VN" sz="2500" dirty="0">
                          <a:latin typeface="Arial" panose="020B0604020202020204" pitchFamily="34" charset="0"/>
                          <a:cs typeface="Arial" panose="020B0604020202020204" pitchFamily="34" charset="0"/>
                        </a:rPr>
                        <a:t>Số lượng khung hình/</a:t>
                      </a:r>
                      <a:r>
                        <a:rPr lang="en-US" sz="2500" dirty="0" err="1">
                          <a:latin typeface="Arial" panose="020B0604020202020204" pitchFamily="34" charset="0"/>
                          <a:cs typeface="Arial" panose="020B0604020202020204" pitchFamily="34" charset="0"/>
                        </a:rPr>
                        <a:t>giây</a:t>
                      </a:r>
                      <a:endParaRPr lang="en-US" sz="2500" dirty="0">
                        <a:latin typeface="Arial" panose="020B0604020202020204" pitchFamily="34" charset="0"/>
                        <a:cs typeface="Arial" panose="020B0604020202020204" pitchFamily="34" charset="0"/>
                      </a:endParaRPr>
                    </a:p>
                  </a:txBody>
                  <a:tcPr/>
                </a:tc>
                <a:tc>
                  <a:txBody>
                    <a:bodyPr/>
                    <a:lstStyle/>
                    <a:p>
                      <a:pPr algn="ctr"/>
                      <a:r>
                        <a:rPr lang="en-US" sz="2500" dirty="0">
                          <a:latin typeface="Arial" panose="020B0604020202020204" pitchFamily="34" charset="0"/>
                          <a:cs typeface="Arial" panose="020B0604020202020204" pitchFamily="34" charset="0"/>
                        </a:rPr>
                        <a:t>30</a:t>
                      </a:r>
                    </a:p>
                  </a:txBody>
                  <a:tcPr/>
                </a:tc>
                <a:extLst>
                  <a:ext uri="{0D108BD9-81ED-4DB2-BD59-A6C34878D82A}">
                    <a16:rowId xmlns:a16="http://schemas.microsoft.com/office/drawing/2014/main" val="3034693305"/>
                  </a:ext>
                </a:extLst>
              </a:tr>
              <a:tr h="493059">
                <a:tc>
                  <a:txBody>
                    <a:bodyPr/>
                    <a:lstStyle/>
                    <a:p>
                      <a:pPr algn="ctr"/>
                      <a:r>
                        <a:rPr lang="en-US" sz="2500" dirty="0">
                          <a:latin typeface="Arial" panose="020B0604020202020204" pitchFamily="34" charset="0"/>
                          <a:cs typeface="Arial" panose="020B0604020202020204" pitchFamily="34" charset="0"/>
                        </a:rPr>
                        <a:t>Training set</a:t>
                      </a:r>
                    </a:p>
                  </a:txBody>
                  <a:tcPr/>
                </a:tc>
                <a:tc>
                  <a:txBody>
                    <a:bodyPr/>
                    <a:lstStyle/>
                    <a:p>
                      <a:pPr algn="ctr"/>
                      <a:r>
                        <a:rPr lang="vi-VN" sz="2500" dirty="0">
                          <a:latin typeface="+mn-lt"/>
                          <a:cs typeface="Calibri" panose="020F0502020204030204" pitchFamily="34" charset="0"/>
                        </a:rPr>
                        <a:t>31089</a:t>
                      </a:r>
                      <a:endParaRPr lang="en-US" sz="2500" dirty="0">
                        <a:latin typeface="+mn-lt"/>
                        <a:cs typeface="Calibri" panose="020F0502020204030204" pitchFamily="34" charset="0"/>
                      </a:endParaRPr>
                    </a:p>
                  </a:txBody>
                  <a:tcPr/>
                </a:tc>
                <a:extLst>
                  <a:ext uri="{0D108BD9-81ED-4DB2-BD59-A6C34878D82A}">
                    <a16:rowId xmlns:a16="http://schemas.microsoft.com/office/drawing/2014/main" val="2810633361"/>
                  </a:ext>
                </a:extLst>
              </a:tr>
              <a:tr h="493059">
                <a:tc>
                  <a:txBody>
                    <a:bodyPr/>
                    <a:lstStyle/>
                    <a:p>
                      <a:pPr algn="ctr"/>
                      <a:r>
                        <a:rPr lang="en-US" sz="2500" dirty="0">
                          <a:latin typeface="Arial" panose="020B0604020202020204" pitchFamily="34" charset="0"/>
                          <a:cs typeface="Arial" panose="020B0604020202020204" pitchFamily="34" charset="0"/>
                        </a:rPr>
                        <a:t>Testing set</a:t>
                      </a:r>
                    </a:p>
                  </a:txBody>
                  <a:tcPr/>
                </a:tc>
                <a:tc>
                  <a:txBody>
                    <a:bodyPr/>
                    <a:lstStyle/>
                    <a:p>
                      <a:pPr algn="ctr"/>
                      <a:r>
                        <a:rPr lang="vi-VN" sz="2500" dirty="0">
                          <a:latin typeface="+mn-lt"/>
                          <a:cs typeface="Calibri" panose="020F0502020204030204" pitchFamily="34" charset="0"/>
                        </a:rPr>
                        <a:t>6664</a:t>
                      </a:r>
                      <a:endParaRPr lang="en-US" sz="2500" dirty="0">
                        <a:latin typeface="+mn-lt"/>
                        <a:cs typeface="Calibri" panose="020F0502020204030204" pitchFamily="34" charset="0"/>
                      </a:endParaRPr>
                    </a:p>
                  </a:txBody>
                  <a:tcPr/>
                </a:tc>
                <a:extLst>
                  <a:ext uri="{0D108BD9-81ED-4DB2-BD59-A6C34878D82A}">
                    <a16:rowId xmlns:a16="http://schemas.microsoft.com/office/drawing/2014/main" val="744568718"/>
                  </a:ext>
                </a:extLst>
              </a:tr>
              <a:tr h="493059">
                <a:tc>
                  <a:txBody>
                    <a:bodyPr/>
                    <a:lstStyle/>
                    <a:p>
                      <a:pPr algn="ctr"/>
                      <a:r>
                        <a:rPr lang="vi-VN" sz="2500" dirty="0">
                          <a:latin typeface="+mn-lt"/>
                          <a:cs typeface="Calibri" panose="020F0502020204030204" pitchFamily="34" charset="0"/>
                        </a:rPr>
                        <a:t>Validation set</a:t>
                      </a:r>
                      <a:endParaRPr lang="en-US" sz="2500" dirty="0">
                        <a:latin typeface="+mn-lt"/>
                        <a:cs typeface="Calibri" panose="020F0502020204030204" pitchFamily="34" charset="0"/>
                      </a:endParaRPr>
                    </a:p>
                  </a:txBody>
                  <a:tcPr/>
                </a:tc>
                <a:tc>
                  <a:txBody>
                    <a:bodyPr/>
                    <a:lstStyle/>
                    <a:p>
                      <a:pPr algn="ctr"/>
                      <a:r>
                        <a:rPr lang="vi-VN" sz="2500" dirty="0">
                          <a:latin typeface="+mn-lt"/>
                          <a:cs typeface="Calibri" panose="020F0502020204030204" pitchFamily="34" charset="0"/>
                        </a:rPr>
                        <a:t>6663</a:t>
                      </a:r>
                      <a:endParaRPr lang="en-US" sz="2500" dirty="0">
                        <a:latin typeface="+mn-lt"/>
                        <a:cs typeface="Calibri" panose="020F0502020204030204" pitchFamily="34" charset="0"/>
                      </a:endParaRPr>
                    </a:p>
                  </a:txBody>
                  <a:tcPr/>
                </a:tc>
                <a:extLst>
                  <a:ext uri="{0D108BD9-81ED-4DB2-BD59-A6C34878D82A}">
                    <a16:rowId xmlns:a16="http://schemas.microsoft.com/office/drawing/2014/main" val="979073834"/>
                  </a:ext>
                </a:extLst>
              </a:tr>
            </a:tbl>
          </a:graphicData>
        </a:graphic>
      </p:graphicFrame>
      <p:sp>
        <p:nvSpPr>
          <p:cNvPr id="2" name="Rectangle 1">
            <a:extLst>
              <a:ext uri="{FF2B5EF4-FFF2-40B4-BE49-F238E27FC236}">
                <a16:creationId xmlns:a16="http://schemas.microsoft.com/office/drawing/2014/main" id="{A19C7275-432E-DA5E-AEEC-B104EEA4FD81}"/>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Bộ dữ 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D8DEC60B-93EA-0C3F-05D8-ACA4BDF10DFE}"/>
              </a:ext>
            </a:extLst>
          </p:cNvPr>
          <p:cNvSpPr txBox="1"/>
          <p:nvPr/>
        </p:nvSpPr>
        <p:spPr>
          <a:xfrm>
            <a:off x="6262210" y="10764595"/>
            <a:ext cx="15059251" cy="646331"/>
          </a:xfrm>
          <a:prstGeom prst="rect">
            <a:avLst/>
          </a:prstGeom>
          <a:noFill/>
        </p:spPr>
        <p:txBody>
          <a:bodyPr wrap="none" rtlCol="0">
            <a:spAutoFit/>
          </a:bodyPr>
          <a:lstStyle/>
          <a:p>
            <a:r>
              <a:rPr lang="en-US" sz="3600" b="1" dirty="0" err="1"/>
              <a:t>Github</a:t>
            </a:r>
            <a:r>
              <a:rPr lang="en-US" sz="3600" b="1" dirty="0"/>
              <a:t>: </a:t>
            </a:r>
            <a:r>
              <a:rPr lang="en-US" sz="3600" dirty="0"/>
              <a:t>https://github.com/huehoang-204/nhan-dien-hanh-dong-con-nguoi.git</a:t>
            </a:r>
          </a:p>
        </p:txBody>
      </p:sp>
      <p:pic>
        <p:nvPicPr>
          <p:cNvPr id="39" name="Picture 38">
            <a:extLst>
              <a:ext uri="{FF2B5EF4-FFF2-40B4-BE49-F238E27FC236}">
                <a16:creationId xmlns:a16="http://schemas.microsoft.com/office/drawing/2014/main" id="{D2D58913-7CA8-03F3-32ED-E1CA70797D97}"/>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F8CCFD75-A8A4-0983-1913-3F2CECF8630E}"/>
              </a:ext>
            </a:extLst>
          </p:cNvPr>
          <p:cNvSpPr txBox="1"/>
          <p:nvPr/>
        </p:nvSpPr>
        <p:spPr>
          <a:xfrm>
            <a:off x="10786250" y="215871"/>
            <a:ext cx="8052141" cy="1569660"/>
          </a:xfrm>
          <a:prstGeom prst="rect">
            <a:avLst/>
          </a:prstGeom>
          <a:noFill/>
        </p:spPr>
        <p:txBody>
          <a:bodyPr wrap="none" rtlCol="0">
            <a:spAutoFit/>
          </a:bodyPr>
          <a:lstStyle/>
          <a:p>
            <a:pPr algn="ctr"/>
            <a:r>
              <a:rPr lang="en-US" sz="4800" b="1" dirty="0">
                <a:solidFill>
                  <a:schemeClr val="bg1"/>
                </a:solidFill>
              </a:rPr>
              <a:t>TRƯỜNG ĐẠI HỌC ĐẠI NAM</a:t>
            </a:r>
          </a:p>
          <a:p>
            <a:pPr algn="ctr"/>
            <a:r>
              <a:rPr lang="en-US" sz="4800" b="1" dirty="0">
                <a:solidFill>
                  <a:schemeClr val="bg1"/>
                </a:solidFill>
              </a:rPr>
              <a:t>KHOA CÔNG NGHỆ THÔNG TIN</a:t>
            </a:r>
          </a:p>
        </p:txBody>
      </p:sp>
      <p:pic>
        <p:nvPicPr>
          <p:cNvPr id="6" name="Picture 5">
            <a:extLst>
              <a:ext uri="{FF2B5EF4-FFF2-40B4-BE49-F238E27FC236}">
                <a16:creationId xmlns:a16="http://schemas.microsoft.com/office/drawing/2014/main" id="{4ED76987-F436-2A95-9215-EA46D8DFBF2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9902124" y="12838970"/>
            <a:ext cx="18335069" cy="7329081"/>
          </a:xfrm>
          <a:prstGeom prst="rect">
            <a:avLst/>
          </a:prstGeom>
        </p:spPr>
      </p:pic>
      <p:pic>
        <p:nvPicPr>
          <p:cNvPr id="1028" name="Picture 4" descr="Thuật toán CNN là gì? Cấu trúc mạng Convolutional Neural Network | TopDev">
            <a:extLst>
              <a:ext uri="{FF2B5EF4-FFF2-40B4-BE49-F238E27FC236}">
                <a16:creationId xmlns:a16="http://schemas.microsoft.com/office/drawing/2014/main" id="{7D20BF05-BA71-E6E1-722A-CD8C91A4A7C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61627" y="28841377"/>
            <a:ext cx="8710399" cy="268174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4F6459C-FC67-9CD4-9F42-1BF572AF3E58}"/>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68270" y="36041989"/>
            <a:ext cx="6497111" cy="3219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39C7A550-FB9A-C418-2640-7CB83BBE3BDD}"/>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 uri="{28A0092B-C50C-407E-A947-70E740481C1C}">
                <a14:useLocalDpi xmlns:a14="http://schemas.microsoft.com/office/drawing/2010/main" val="0"/>
              </a:ext>
            </a:extLst>
          </a:blip>
          <a:srcRect l="6328" r="8694"/>
          <a:stretch/>
        </p:blipFill>
        <p:spPr>
          <a:xfrm>
            <a:off x="20096737" y="32865768"/>
            <a:ext cx="7770349" cy="7315215"/>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E0CBADFB-50F3-A76C-CD29-AF05404E0640}"/>
              </a:ext>
            </a:extLst>
          </p:cNvPr>
          <p:cNvPicPr>
            <a:picLocks noChangeAspect="1"/>
          </p:cNvPicPr>
          <p:nvPr/>
        </p:nvPicPr>
        <p:blipFill>
          <a:blip r:embed="rId11">
            <a:extLst>
              <a:ext uri="{BEBA8EAE-BF5A-486C-A8C5-ECC9F3942E4B}">
                <a14:imgProps xmlns:a14="http://schemas.microsoft.com/office/drawing/2010/main">
                  <a14:imgLayer r:embed="rId12">
                    <a14:imgEffect>
                      <a14:sharpenSoften amount="50000"/>
                    </a14:imgEffect>
                  </a14:imgLayer>
                </a14:imgProps>
              </a:ext>
            </a:extLst>
          </a:blip>
          <a:stretch>
            <a:fillRect/>
          </a:stretch>
        </p:blipFill>
        <p:spPr>
          <a:xfrm>
            <a:off x="10433590" y="31407349"/>
            <a:ext cx="8267700" cy="6677025"/>
          </a:xfrm>
          <a:prstGeom prst="rect">
            <a:avLst/>
          </a:prstGeom>
        </p:spPr>
      </p:pic>
      <p:pic>
        <p:nvPicPr>
          <p:cNvPr id="15" name="Picture 14">
            <a:extLst>
              <a:ext uri="{FF2B5EF4-FFF2-40B4-BE49-F238E27FC236}">
                <a16:creationId xmlns:a16="http://schemas.microsoft.com/office/drawing/2014/main" id="{67FC4C65-7241-7733-C0CE-5762CAD9D44E}"/>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19802102" y="23125653"/>
            <a:ext cx="8359616" cy="4925112"/>
          </a:xfrm>
          <a:prstGeom prst="rect">
            <a:avLst/>
          </a:prstGeom>
        </p:spPr>
      </p:pic>
      <p:sp>
        <p:nvSpPr>
          <p:cNvPr id="3" name="Rectangle: Rounded Corners 2">
            <a:extLst>
              <a:ext uri="{FF2B5EF4-FFF2-40B4-BE49-F238E27FC236}">
                <a16:creationId xmlns:a16="http://schemas.microsoft.com/office/drawing/2014/main" id="{4FA6CA59-56FE-858E-B929-6A95E48D93B8}"/>
              </a:ext>
            </a:extLst>
          </p:cNvPr>
          <p:cNvSpPr/>
          <p:nvPr/>
        </p:nvSpPr>
        <p:spPr>
          <a:xfrm>
            <a:off x="20096736" y="28528092"/>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Đánh</a:t>
            </a:r>
            <a:r>
              <a:rPr lang="en-US" sz="2800" dirty="0"/>
              <a:t> </a:t>
            </a:r>
            <a:r>
              <a:rPr lang="en-US" sz="2800" dirty="0" err="1"/>
              <a:t>giá</a:t>
            </a:r>
            <a:r>
              <a:rPr lang="en-US" sz="2800" dirty="0"/>
              <a:t> </a:t>
            </a:r>
            <a:r>
              <a:rPr lang="en-US" sz="2800" dirty="0" err="1"/>
              <a:t>trên</a:t>
            </a:r>
            <a:r>
              <a:rPr lang="en-US" sz="2800" dirty="0"/>
              <a:t> </a:t>
            </a:r>
            <a:r>
              <a:rPr lang="en-US" sz="2800" dirty="0" err="1"/>
              <a:t>tập</a:t>
            </a:r>
            <a:r>
              <a:rPr lang="en-US" sz="2800" dirty="0"/>
              <a:t> Test</a:t>
            </a:r>
          </a:p>
        </p:txBody>
      </p:sp>
      <p:pic>
        <p:nvPicPr>
          <p:cNvPr id="9" name="Picture 8">
            <a:extLst>
              <a:ext uri="{FF2B5EF4-FFF2-40B4-BE49-F238E27FC236}">
                <a16:creationId xmlns:a16="http://schemas.microsoft.com/office/drawing/2014/main" id="{D4B2736B-F32C-BEC0-8A8A-DDC3FE8DEA64}"/>
              </a:ext>
            </a:extLst>
          </p:cNvPr>
          <p:cNvPicPr>
            <a:picLocks noChangeAspect="1"/>
          </p:cNvPicPr>
          <p:nvPr/>
        </p:nvPicPr>
        <p:blipFill>
          <a:blip r:embed="rId15"/>
          <a:stretch>
            <a:fillRect/>
          </a:stretch>
        </p:blipFill>
        <p:spPr>
          <a:xfrm>
            <a:off x="21274110" y="29821751"/>
            <a:ext cx="5627076" cy="1393473"/>
          </a:xfrm>
          <a:prstGeom prst="rect">
            <a:avLst/>
          </a:prstGeom>
        </p:spPr>
      </p:pic>
      <p:sp>
        <p:nvSpPr>
          <p:cNvPr id="12" name="Rectangle 11">
            <a:extLst>
              <a:ext uri="{FF2B5EF4-FFF2-40B4-BE49-F238E27FC236}">
                <a16:creationId xmlns:a16="http://schemas.microsoft.com/office/drawing/2014/main" id="{9235A7DE-01DD-90BB-3641-CECA6C83E1A1}"/>
              </a:ext>
            </a:extLst>
          </p:cNvPr>
          <p:cNvSpPr/>
          <p:nvPr/>
        </p:nvSpPr>
        <p:spPr>
          <a:xfrm>
            <a:off x="4116389" y="9419056"/>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i="1" dirty="0" err="1"/>
              <a:t>Dainam</a:t>
            </a:r>
            <a:r>
              <a:rPr lang="en-US" sz="3199" i="1" dirty="0"/>
              <a:t> University, Hanoi, Vietnam</a:t>
            </a:r>
          </a:p>
        </p:txBody>
      </p:sp>
      <p:sp>
        <p:nvSpPr>
          <p:cNvPr id="14" name="Rectangle 13">
            <a:extLst>
              <a:ext uri="{FF2B5EF4-FFF2-40B4-BE49-F238E27FC236}">
                <a16:creationId xmlns:a16="http://schemas.microsoft.com/office/drawing/2014/main" id="{4142D9EE-A80F-014F-D112-EFB2207E26E6}"/>
              </a:ext>
            </a:extLst>
          </p:cNvPr>
          <p:cNvSpPr/>
          <p:nvPr/>
        </p:nvSpPr>
        <p:spPr>
          <a:xfrm>
            <a:off x="5137881" y="8717803"/>
            <a:ext cx="17307907" cy="447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599" b="1" dirty="0">
                <a:latin typeface="Calibri (Body)"/>
              </a:rPr>
              <a:t>Hoang-</a:t>
            </a:r>
            <a:r>
              <a:rPr lang="vi-VN" sz="3599" b="1" dirty="0" err="1">
                <a:latin typeface="Calibri (Body)"/>
              </a:rPr>
              <a:t>Phuong</a:t>
            </a:r>
            <a:r>
              <a:rPr lang="vi-VN" sz="3599" b="1" dirty="0">
                <a:latin typeface="Calibri (Body)"/>
              </a:rPr>
              <a:t> </a:t>
            </a:r>
            <a:r>
              <a:rPr lang="vi-VN" sz="3599" b="1" dirty="0" err="1">
                <a:latin typeface="Calibri (Body)"/>
              </a:rPr>
              <a:t>Hue</a:t>
            </a:r>
            <a:r>
              <a:rPr lang="en-US" sz="3599" b="1" dirty="0"/>
              <a:t>, </a:t>
            </a:r>
            <a:r>
              <a:rPr lang="vi-VN" sz="3599" b="1" dirty="0">
                <a:latin typeface="Calibri (Body)"/>
              </a:rPr>
              <a:t>Bui-Van Tung</a:t>
            </a:r>
            <a:r>
              <a:rPr lang="en-US" sz="3599" b="1" dirty="0">
                <a:latin typeface="Calibri (Body)"/>
              </a:rPr>
              <a:t>, </a:t>
            </a:r>
            <a:r>
              <a:rPr lang="vi-VN" sz="3599" b="1" dirty="0">
                <a:latin typeface="Calibri (Body)"/>
              </a:rPr>
              <a:t>Ha-Trong Thang, </a:t>
            </a:r>
            <a:r>
              <a:rPr lang="vi-VN" sz="3599" b="1" dirty="0" err="1">
                <a:latin typeface="Calibri (Body)"/>
              </a:rPr>
              <a:t>Duong-Ngoc</a:t>
            </a:r>
            <a:r>
              <a:rPr lang="vi-VN" sz="3599" b="1" dirty="0">
                <a:latin typeface="Calibri (Body)"/>
              </a:rPr>
              <a:t> Minh, </a:t>
            </a:r>
            <a:r>
              <a:rPr lang="vi-VN" sz="3599" b="1" dirty="0" err="1">
                <a:latin typeface="Calibri (Body)"/>
              </a:rPr>
              <a:t>Nguyen</a:t>
            </a:r>
            <a:r>
              <a:rPr lang="vi-VN" sz="3599" b="1" dirty="0">
                <a:latin typeface="Calibri (Body)"/>
              </a:rPr>
              <a:t>-Thanh </a:t>
            </a:r>
            <a:r>
              <a:rPr lang="vi-VN" sz="3599" b="1" dirty="0" err="1">
                <a:latin typeface="Calibri (Body)"/>
              </a:rPr>
              <a:t>Dat</a:t>
            </a:r>
            <a:r>
              <a:rPr lang="en-US" sz="3600" i="1" dirty="0"/>
              <a:t> </a:t>
            </a:r>
            <a:endParaRPr lang="en-US" sz="3599" b="1" dirty="0">
              <a:latin typeface="Calibri (Body)"/>
            </a:endParaRPr>
          </a:p>
        </p:txBody>
      </p:sp>
      <p:pic>
        <p:nvPicPr>
          <p:cNvPr id="7" name="Picture 6">
            <a:extLst>
              <a:ext uri="{FF2B5EF4-FFF2-40B4-BE49-F238E27FC236}">
                <a16:creationId xmlns:a16="http://schemas.microsoft.com/office/drawing/2014/main" id="{C15A6C12-A919-A1CE-DD20-07D6E052F6C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3938875" y="6859902"/>
            <a:ext cx="4543554" cy="4543554"/>
          </a:xfrm>
          <a:prstGeom prst="rect">
            <a:avLst/>
          </a:prstGeom>
        </p:spPr>
      </p:pic>
      <p:sp>
        <p:nvSpPr>
          <p:cNvPr id="25" name="Rectangle 24">
            <a:extLst>
              <a:ext uri="{FF2B5EF4-FFF2-40B4-BE49-F238E27FC236}">
                <a16:creationId xmlns:a16="http://schemas.microsoft.com/office/drawing/2014/main" id="{78268368-EE45-73D5-2436-CBD3E269DF08}"/>
              </a:ext>
            </a:extLst>
          </p:cNvPr>
          <p:cNvSpPr/>
          <p:nvPr/>
        </p:nvSpPr>
        <p:spPr>
          <a:xfrm>
            <a:off x="2592947" y="9434720"/>
            <a:ext cx="22303071" cy="4478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sz="3600" b="1" dirty="0">
                <a:latin typeface="Calibri (Body)"/>
                <a:ea typeface="Calibri" panose="020F0502020204030204" pitchFamily="34" charset="0"/>
                <a:cs typeface="Calibri" panose="020F0502020204030204" pitchFamily="34" charset="0"/>
              </a:rPr>
              <a:t>Giảng viên hướng dẫn: </a:t>
            </a:r>
            <a:r>
              <a:rPr lang="vi-VN" sz="3600" b="1" dirty="0" err="1">
                <a:latin typeface="Calibri (Body)"/>
                <a:ea typeface="Calibri" panose="020F0502020204030204" pitchFamily="34" charset="0"/>
                <a:cs typeface="Calibri" panose="020F0502020204030204" pitchFamily="34" charset="0"/>
              </a:rPr>
              <a:t>ThS</a:t>
            </a:r>
            <a:r>
              <a:rPr lang="vi-VN" sz="3600" b="1" dirty="0">
                <a:latin typeface="Calibri (Body)"/>
                <a:ea typeface="Calibri" panose="020F0502020204030204" pitchFamily="34" charset="0"/>
                <a:cs typeface="Calibri" panose="020F0502020204030204" pitchFamily="34" charset="0"/>
              </a:rPr>
              <a:t>.</a:t>
            </a:r>
            <a:r>
              <a:rPr lang="en-US" sz="3600" b="1" dirty="0">
                <a:latin typeface="Calibri (Body)"/>
                <a:ea typeface="Calibri" panose="020F0502020204030204" pitchFamily="34" charset="0"/>
                <a:cs typeface="Calibri" panose="020F0502020204030204" pitchFamily="34" charset="0"/>
              </a:rPr>
              <a:t>Le-Trung Hieu</a:t>
            </a:r>
            <a:r>
              <a:rPr lang="vi-VN" sz="3600" b="1" dirty="0">
                <a:latin typeface="Calibri (Body)"/>
                <a:ea typeface="Calibri" panose="020F0502020204030204" pitchFamily="34" charset="0"/>
                <a:cs typeface="Calibri" panose="020F0502020204030204" pitchFamily="34" charset="0"/>
              </a:rPr>
              <a:t>, </a:t>
            </a:r>
            <a:r>
              <a:rPr lang="vi-VN" sz="3600" b="1" dirty="0" err="1">
                <a:latin typeface="Calibri (Body)"/>
                <a:ea typeface="Calibri" panose="020F0502020204030204" pitchFamily="34" charset="0"/>
                <a:cs typeface="Calibri" panose="020F0502020204030204" pitchFamily="34" charset="0"/>
              </a:rPr>
              <a:t>KS.Ngu</a:t>
            </a:r>
            <a:r>
              <a:rPr lang="en-US" sz="3600" b="1" dirty="0">
                <a:latin typeface="Calibri (Body)"/>
                <a:ea typeface="Calibri" panose="020F0502020204030204" pitchFamily="34" charset="0"/>
                <a:cs typeface="Calibri" panose="020F0502020204030204" pitchFamily="34" charset="0"/>
              </a:rPr>
              <a:t>yen-Thai Khanh</a:t>
            </a:r>
          </a:p>
        </p:txBody>
      </p:sp>
    </p:spTree>
    <p:extLst>
      <p:ext uri="{BB962C8B-B14F-4D97-AF65-F5344CB8AC3E}">
        <p14:creationId xmlns:p14="http://schemas.microsoft.com/office/powerpoint/2010/main" val="6690714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742</TotalTime>
  <Words>661</Words>
  <Application>Microsoft Office PowerPoint</Application>
  <PresentationFormat>Custom</PresentationFormat>
  <Paragraphs>114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 (Body)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LAPTOP HD</cp:lastModifiedBy>
  <cp:revision>87</cp:revision>
  <dcterms:created xsi:type="dcterms:W3CDTF">2023-07-02T07:57:15Z</dcterms:created>
  <dcterms:modified xsi:type="dcterms:W3CDTF">2025-03-18T07:26:45Z</dcterms:modified>
</cp:coreProperties>
</file>