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handoutMasterIdLst>
    <p:handoutMasterId r:id="rId53"/>
  </p:handoutMasterIdLst>
  <p:sldIdLst>
    <p:sldId id="261" r:id="rId2"/>
    <p:sldId id="271" r:id="rId3"/>
    <p:sldId id="272" r:id="rId4"/>
    <p:sldId id="273" r:id="rId5"/>
    <p:sldId id="303" r:id="rId6"/>
    <p:sldId id="304" r:id="rId7"/>
    <p:sldId id="305" r:id="rId8"/>
    <p:sldId id="306" r:id="rId9"/>
    <p:sldId id="307" r:id="rId10"/>
    <p:sldId id="308" r:id="rId11"/>
    <p:sldId id="277" r:id="rId12"/>
    <p:sldId id="275" r:id="rId13"/>
    <p:sldId id="276" r:id="rId14"/>
    <p:sldId id="278" r:id="rId15"/>
    <p:sldId id="279" r:id="rId16"/>
    <p:sldId id="309" r:id="rId17"/>
    <p:sldId id="310" r:id="rId18"/>
    <p:sldId id="311" r:id="rId19"/>
    <p:sldId id="312" r:id="rId20"/>
    <p:sldId id="280"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325" r:id="rId34"/>
    <p:sldId id="326" r:id="rId35"/>
    <p:sldId id="281" r:id="rId36"/>
    <p:sldId id="284" r:id="rId37"/>
    <p:sldId id="283" r:id="rId38"/>
    <p:sldId id="282" r:id="rId39"/>
    <p:sldId id="285" r:id="rId40"/>
    <p:sldId id="286" r:id="rId41"/>
    <p:sldId id="287" r:id="rId42"/>
    <p:sldId id="296" r:id="rId43"/>
    <p:sldId id="301" r:id="rId44"/>
    <p:sldId id="297" r:id="rId45"/>
    <p:sldId id="298" r:id="rId46"/>
    <p:sldId id="299" r:id="rId47"/>
    <p:sldId id="300" r:id="rId48"/>
    <p:sldId id="289" r:id="rId49"/>
    <p:sldId id="290" r:id="rId50"/>
    <p:sldId id="291" r:id="rId51"/>
  </p:sldIdLst>
  <p:sldSz cx="12192000" cy="6858000"/>
  <p:notesSz cx="6858000" cy="9144000"/>
  <p:defaultTextStyle>
    <a:defPPr rtl="0">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ân Nguyễn" initials="LN" lastIdx="1" clrIdx="0">
    <p:extLst>
      <p:ext uri="{19B8F6BF-5375-455C-9EA6-DF929625EA0E}">
        <p15:presenceInfo xmlns:p15="http://schemas.microsoft.com/office/powerpoint/2012/main" userId="305a08fe93debb9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2" autoAdjust="0"/>
    <p:restoredTop sz="91409" autoAdjust="0"/>
  </p:normalViewPr>
  <p:slideViewPr>
    <p:cSldViewPr snapToGrid="0">
      <p:cViewPr varScale="1">
        <p:scale>
          <a:sx n="71" d="100"/>
          <a:sy n="71" d="100"/>
        </p:scale>
        <p:origin x="516" y="13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vi-VN" dirty="0">
              <a:latin typeface="Arial" panose="020B0604020202020204" pitchFamily="34" charset="0"/>
              <a:cs typeface="Arial" panose="020B0604020202020204" pitchFamily="34" charset="0"/>
            </a:endParaRPr>
          </a:p>
        </p:txBody>
      </p:sp>
      <p:sp>
        <p:nvSpPr>
          <p:cNvPr id="3" name="Chỗ dành sẵn cho Ngày tháng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2B6C860-953B-41BB-B0F6-5B14679BDAB0}" type="datetime1">
              <a:rPr lang="vi-VN" smtClean="0">
                <a:latin typeface="Arial" panose="020B0604020202020204" pitchFamily="34" charset="0"/>
                <a:cs typeface="Arial" panose="020B0604020202020204" pitchFamily="34" charset="0"/>
              </a:rPr>
              <a:t>20/03/2020</a:t>
            </a:fld>
            <a:endParaRPr lang="vi-VN" dirty="0">
              <a:latin typeface="Arial" panose="020B0604020202020204" pitchFamily="34" charset="0"/>
              <a:cs typeface="Arial" panose="020B0604020202020204" pitchFamily="34" charset="0"/>
            </a:endParaRPr>
          </a:p>
        </p:txBody>
      </p:sp>
      <p:sp>
        <p:nvSpPr>
          <p:cNvPr id="4" name="Chỗ dành sẵ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vi-VN" dirty="0">
              <a:latin typeface="Arial" panose="020B0604020202020204" pitchFamily="34" charset="0"/>
              <a:cs typeface="Arial" panose="020B0604020202020204" pitchFamily="34" charset="0"/>
            </a:endParaRPr>
          </a:p>
        </p:txBody>
      </p:sp>
      <p:sp>
        <p:nvSpPr>
          <p:cNvPr id="5" name="Chỗ dành sẵn cho Số hiệu Bản chiế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vi-VN" smtClean="0">
                <a:latin typeface="Arial" panose="020B0604020202020204" pitchFamily="34" charset="0"/>
                <a:cs typeface="Arial" panose="020B0604020202020204" pitchFamily="34" charset="0"/>
              </a:rPr>
              <a:t>‹#›</a:t>
            </a:fld>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endParaRPr lang="vi-VN" dirty="0"/>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fld id="{D425760F-8927-4987-BB3A-1AD4FAEA54F3}" type="datetime1">
              <a:rPr lang="vi-VN" smtClean="0"/>
              <a:pPr/>
              <a:t>20/03/2020</a:t>
            </a:fld>
            <a:endParaRPr lang="vi-VN" dirty="0"/>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vi-VN" noProof="0" dirty="0"/>
          </a:p>
        </p:txBody>
      </p:sp>
      <p:sp>
        <p:nvSpPr>
          <p:cNvPr id="5" name="Chỗ dành sẵn cho Ghi chú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endParaRPr lang="vi-VN" dirty="0"/>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fld id="{82869989-EB00-4EE7-BCB5-25BDC5BB29F8}" type="slidenum">
              <a:rPr lang="vi-VN" smtClean="0"/>
              <a:pPr/>
              <a:t>‹#›</a:t>
            </a:fld>
            <a:endParaRPr lang="vi-VN"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latin typeface="Arial" panose="020B0604020202020204" pitchFamily="34" charset="0"/>
              <a:cs typeface="Arial" panose="020B0604020202020204" pitchFamily="34" charset="0"/>
            </a:endParaRPr>
          </a:p>
        </p:txBody>
      </p:sp>
      <p:sp>
        <p:nvSpPr>
          <p:cNvPr id="4" name="Chỗ dành sẵn cho Số hiệu Bản chiếu 3"/>
          <p:cNvSpPr>
            <a:spLocks noGrp="1"/>
          </p:cNvSpPr>
          <p:nvPr>
            <p:ph type="sldNum" sz="quarter" idx="10"/>
          </p:nvPr>
        </p:nvSpPr>
        <p:spPr/>
        <p:txBody>
          <a:bodyPr/>
          <a:lstStyle/>
          <a:p>
            <a:pPr rtl="0"/>
            <a:fld id="{82869989-EB00-4EE7-BCB5-25BDC5BB29F8}" type="slidenum">
              <a:rPr lang="vi-VN" smtClean="0">
                <a:latin typeface="Segoe UI Bold" panose="020B0802040204020203" pitchFamily="34" charset="0"/>
                <a:cs typeface="Segoe UI Bold" panose="020B0802040204020203" pitchFamily="34" charset="0"/>
              </a:rPr>
              <a:t>1</a:t>
            </a:fld>
            <a:endParaRPr lang="vi-VN" dirty="0">
              <a:latin typeface="Segoe UI Bold" panose="020B0802040204020203" pitchFamily="34" charset="0"/>
              <a:cs typeface="Segoe UI Bold" panose="020B0802040204020203" pitchFamily="34" charset="0"/>
            </a:endParaRPr>
          </a:p>
        </p:txBody>
      </p:sp>
    </p:spTree>
    <p:extLst>
      <p:ext uri="{BB962C8B-B14F-4D97-AF65-F5344CB8AC3E}">
        <p14:creationId xmlns:p14="http://schemas.microsoft.com/office/powerpoint/2010/main" val="2888602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rang chiếu Tiêu đề">
    <p:spTree>
      <p:nvGrpSpPr>
        <p:cNvPr id="1" name=""/>
        <p:cNvGrpSpPr/>
        <p:nvPr/>
      </p:nvGrpSpPr>
      <p:grpSpPr>
        <a:xfrm>
          <a:off x="0" y="0"/>
          <a:ext cx="0" cy="0"/>
          <a:chOff x="0" y="0"/>
          <a:chExt cx="0" cy="0"/>
        </a:xfrm>
      </p:grpSpPr>
      <p:grpSp>
        <p:nvGrpSpPr>
          <p:cNvPr id="5" name="Nhóm 4"/>
          <p:cNvGrpSpPr/>
          <p:nvPr userDrawn="1"/>
        </p:nvGrpSpPr>
        <p:grpSpPr bwMode="hidden">
          <a:xfrm>
            <a:off x="-1" y="0"/>
            <a:ext cx="12192002" cy="6858000"/>
            <a:chOff x="-1" y="0"/>
            <a:chExt cx="12192002" cy="6858000"/>
          </a:xfrm>
        </p:grpSpPr>
        <p:cxnSp>
          <p:nvCxnSpPr>
            <p:cNvPr id="6" name="Đường nối Thẳng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Đường nối Thẳng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Đường nối Thẳng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Đường nối Thẳng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Đường nối Thẳng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Đường nối Thẳng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Đường nối Thẳng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Đường nối Thẳng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Đường nối Thẳng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Đường nối Thẳng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Đường nối Thẳng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Đường nối Thẳng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Đường nối Thẳng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Đường nối Thẳng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Đường nối Thẳng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Đường nối Thẳng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Nhóm 22"/>
            <p:cNvGrpSpPr/>
            <p:nvPr userDrawn="1"/>
          </p:nvGrpSpPr>
          <p:grpSpPr bwMode="hidden">
            <a:xfrm>
              <a:off x="-1" y="0"/>
              <a:ext cx="12192001" cy="6858000"/>
              <a:chOff x="-1" y="0"/>
              <a:chExt cx="12192001" cy="6858000"/>
            </a:xfrm>
          </p:grpSpPr>
          <p:cxnSp>
            <p:nvCxnSpPr>
              <p:cNvPr id="41" name="Đường nối Thẳng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Đường nối Thẳng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Đường nối Thẳng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Đường nối Thẳng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Đường nối Thẳng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Nhóm 45"/>
              <p:cNvGrpSpPr/>
              <p:nvPr/>
            </p:nvGrpSpPr>
            <p:grpSpPr bwMode="hidden">
              <a:xfrm>
                <a:off x="6327885" y="0"/>
                <a:ext cx="5864115" cy="5898673"/>
                <a:chOff x="6327885" y="0"/>
                <a:chExt cx="5864115" cy="5898673"/>
              </a:xfrm>
            </p:grpSpPr>
            <p:cxnSp>
              <p:nvCxnSpPr>
                <p:cNvPr id="52" name="Đường nối Thẳng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Đường nối Thẳng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Đường nối Thẳng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Đường nối Thẳng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Đường nối Thẳng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Đường nối Thẳng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Đường nối Thẳng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Đường nối Thẳng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Đường nối Thẳng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Đường nối Thẳng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Nhóm 23"/>
            <p:cNvGrpSpPr/>
            <p:nvPr userDrawn="1"/>
          </p:nvGrpSpPr>
          <p:grpSpPr bwMode="hidden">
            <a:xfrm flipH="1">
              <a:off x="0" y="0"/>
              <a:ext cx="12192001" cy="6858000"/>
              <a:chOff x="-1" y="0"/>
              <a:chExt cx="12192001" cy="6858000"/>
            </a:xfrm>
          </p:grpSpPr>
          <p:cxnSp>
            <p:nvCxnSpPr>
              <p:cNvPr id="25" name="Đường nối Thẳng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Đường nối Thẳng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Đường nối Thẳng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Đường nối Thẳng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Đường nối Thẳng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Nhóm 29"/>
              <p:cNvGrpSpPr/>
              <p:nvPr/>
            </p:nvGrpSpPr>
            <p:grpSpPr bwMode="hidden">
              <a:xfrm>
                <a:off x="6327885" y="0"/>
                <a:ext cx="5864115" cy="5898673"/>
                <a:chOff x="6327885" y="0"/>
                <a:chExt cx="5864115" cy="5898673"/>
              </a:xfrm>
            </p:grpSpPr>
            <p:cxnSp>
              <p:nvCxnSpPr>
                <p:cNvPr id="36" name="Đường nối Thẳng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Đường nối Thẳng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Đường nối Thẳng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Đường nối Thẳng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Đường nối Thẳng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Đường nối Thẳng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Đường nối Thẳng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Đường nối Thẳng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Đường nối Thẳng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Đường nối Thẳng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êu đề 1"/>
          <p:cNvSpPr>
            <a:spLocks noGrp="1"/>
          </p:cNvSpPr>
          <p:nvPr>
            <p:ph type="ctrTitle"/>
          </p:nvPr>
        </p:nvSpPr>
        <p:spPr>
          <a:xfrm>
            <a:off x="1293845" y="1909346"/>
            <a:ext cx="9604310" cy="3383280"/>
          </a:xfrm>
        </p:spPr>
        <p:txBody>
          <a:bodyPr rtlCol="0" anchor="b">
            <a:normAutofit/>
          </a:bodyPr>
          <a:lstStyle>
            <a:lvl1pPr algn="l">
              <a:lnSpc>
                <a:spcPct val="90000"/>
              </a:lnSpc>
              <a:defRPr sz="8000" cap="none" baseline="0">
                <a:solidFill>
                  <a:schemeClr val="tx1"/>
                </a:solidFill>
              </a:defRPr>
            </a:lvl1pPr>
          </a:lstStyle>
          <a:p>
            <a:pPr rtl="0"/>
            <a:r>
              <a:rPr lang="vi-VN" noProof="0"/>
              <a:t>Bấm để sửa kiểu tiêu đề Bản cái</a:t>
            </a:r>
            <a:endParaRPr lang="vi-VN" noProof="0" dirty="0"/>
          </a:p>
        </p:txBody>
      </p:sp>
      <p:sp>
        <p:nvSpPr>
          <p:cNvPr id="3" name="Tiêu đề phụ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vi-VN" noProof="0"/>
              <a:t>Bấm để chỉnh sửa kiểu tiêu đề phụ của Bản cái</a:t>
            </a:r>
            <a:endParaRPr lang="vi-VN" noProof="0" dirty="0"/>
          </a:p>
        </p:txBody>
      </p:sp>
      <p:cxnSp>
        <p:nvCxnSpPr>
          <p:cNvPr id="58" name="Đường nối Thẳng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noProof="0"/>
              <a:t>Bấm để sửa kiểu tiêu đề Bản cái</a:t>
            </a:r>
            <a:endParaRPr lang="vi-VN" noProof="0" dirty="0"/>
          </a:p>
        </p:txBody>
      </p:sp>
      <p:sp>
        <p:nvSpPr>
          <p:cNvPr id="3" name="Chỗ dành sẵn cho Văn bản Dọc 2"/>
          <p:cNvSpPr>
            <a:spLocks noGrp="1"/>
          </p:cNvSpPr>
          <p:nvPr>
            <p:ph type="body" orient="vert" idx="1"/>
          </p:nvPr>
        </p:nvSpPr>
        <p:spPr/>
        <p:txBody>
          <a:bodyPr vert="eaVert" rtlCol="0"/>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5" name="Chỗ dành sẵn cho Chân trang 4"/>
          <p:cNvSpPr>
            <a:spLocks noGrp="1"/>
          </p:cNvSpPr>
          <p:nvPr>
            <p:ph type="ftr" sz="quarter" idx="11"/>
          </p:nvPr>
        </p:nvSpPr>
        <p:spPr/>
        <p:txBody>
          <a:bodyPr rtlCol="0"/>
          <a:lstStyle/>
          <a:p>
            <a:pPr rtl="0"/>
            <a:r>
              <a:rPr lang="vi-VN" noProof="0" dirty="0"/>
              <a:t>Thêm chân trang</a:t>
            </a:r>
          </a:p>
        </p:txBody>
      </p:sp>
      <p:sp>
        <p:nvSpPr>
          <p:cNvPr id="4" name="Chỗ dành sẵn cho Ngày tháng 3"/>
          <p:cNvSpPr>
            <a:spLocks noGrp="1"/>
          </p:cNvSpPr>
          <p:nvPr>
            <p:ph type="dt" sz="half" idx="10"/>
          </p:nvPr>
        </p:nvSpPr>
        <p:spPr/>
        <p:txBody>
          <a:bodyPr rtlCol="0"/>
          <a:lstStyle/>
          <a:p>
            <a:pPr rtl="0"/>
            <a:fld id="{AE8C0D16-C90D-4DAC-80CA-CBB9E7086D66}" type="datetime1">
              <a:rPr lang="vi-VN" noProof="0" smtClean="0"/>
              <a:t>20/03/2020</a:t>
            </a:fld>
            <a:endParaRPr lang="vi-VN" noProof="0" dirty="0"/>
          </a:p>
        </p:txBody>
      </p:sp>
      <p:sp>
        <p:nvSpPr>
          <p:cNvPr id="6" name="Chỗ dành sẵn cho Số hiệu Bản chiếu 5"/>
          <p:cNvSpPr>
            <a:spLocks noGrp="1"/>
          </p:cNvSpPr>
          <p:nvPr>
            <p:ph type="sldNum" sz="quarter" idx="12"/>
          </p:nvPr>
        </p:nvSpPr>
        <p:spPr/>
        <p:txBody>
          <a:bodyPr rtlCol="0"/>
          <a:lstStyle/>
          <a:p>
            <a:pPr rtl="0"/>
            <a:fld id="{E31375A4-56A4-47D6-9801-1991572033F7}" type="slidenum">
              <a:rPr lang="vi-VN" noProof="0" smtClean="0"/>
              <a:t>‹#›</a:t>
            </a:fld>
            <a:endParaRPr lang="vi-VN"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và Văn bản Dọc">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9209314" y="489856"/>
            <a:ext cx="1687286" cy="5301343"/>
          </a:xfrm>
        </p:spPr>
        <p:txBody>
          <a:bodyPr vert="eaVert" rtlCol="0"/>
          <a:lstStyle/>
          <a:p>
            <a:pPr rtl="0"/>
            <a:r>
              <a:rPr lang="vi-VN" noProof="0"/>
              <a:t>Bấm để sửa kiểu tiêu đề Bản cái</a:t>
            </a:r>
            <a:endParaRPr lang="vi-VN" noProof="0" dirty="0"/>
          </a:p>
        </p:txBody>
      </p:sp>
      <p:sp>
        <p:nvSpPr>
          <p:cNvPr id="3" name="Chỗ dành sẵn cho Văn bản Dọc 2"/>
          <p:cNvSpPr>
            <a:spLocks noGrp="1"/>
          </p:cNvSpPr>
          <p:nvPr>
            <p:ph type="body" orient="vert" idx="1"/>
          </p:nvPr>
        </p:nvSpPr>
        <p:spPr>
          <a:xfrm>
            <a:off x="1295399" y="489856"/>
            <a:ext cx="7587344" cy="5301343"/>
          </a:xfrm>
        </p:spPr>
        <p:txBody>
          <a:bodyPr vert="eaVert" rtlCol="0"/>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5" name="Chỗ dành sẵn cho Chân trang 4"/>
          <p:cNvSpPr>
            <a:spLocks noGrp="1"/>
          </p:cNvSpPr>
          <p:nvPr>
            <p:ph type="ftr" sz="quarter" idx="11"/>
          </p:nvPr>
        </p:nvSpPr>
        <p:spPr/>
        <p:txBody>
          <a:bodyPr rtlCol="0"/>
          <a:lstStyle/>
          <a:p>
            <a:pPr rtl="0"/>
            <a:r>
              <a:rPr lang="vi-VN" noProof="0" dirty="0"/>
              <a:t>Thêm chân trang</a:t>
            </a:r>
          </a:p>
        </p:txBody>
      </p:sp>
      <p:sp>
        <p:nvSpPr>
          <p:cNvPr id="4" name="Chỗ dành sẵn cho Ngày tháng 3"/>
          <p:cNvSpPr>
            <a:spLocks noGrp="1"/>
          </p:cNvSpPr>
          <p:nvPr>
            <p:ph type="dt" sz="half" idx="10"/>
          </p:nvPr>
        </p:nvSpPr>
        <p:spPr/>
        <p:txBody>
          <a:bodyPr rtlCol="0"/>
          <a:lstStyle/>
          <a:p>
            <a:pPr rtl="0"/>
            <a:fld id="{A8CD2B65-F1FD-491D-8BD4-FD4F3D757E7D}" type="datetime1">
              <a:rPr lang="vi-VN" noProof="0" smtClean="0"/>
              <a:t>20/03/2020</a:t>
            </a:fld>
            <a:endParaRPr lang="vi-VN" noProof="0" dirty="0"/>
          </a:p>
        </p:txBody>
      </p:sp>
      <p:sp>
        <p:nvSpPr>
          <p:cNvPr id="6" name="Chỗ dành sẵn cho Số hiệu Bản chiếu 5"/>
          <p:cNvSpPr>
            <a:spLocks noGrp="1"/>
          </p:cNvSpPr>
          <p:nvPr>
            <p:ph type="sldNum" sz="quarter" idx="12"/>
          </p:nvPr>
        </p:nvSpPr>
        <p:spPr/>
        <p:txBody>
          <a:bodyPr rtlCol="0"/>
          <a:lstStyle/>
          <a:p>
            <a:pPr rtl="0"/>
            <a:fld id="{E31375A4-56A4-47D6-9801-1991572033F7}" type="slidenum">
              <a:rPr lang="vi-VN" noProof="0" smtClean="0"/>
              <a:t>‹#›</a:t>
            </a:fld>
            <a:endParaRPr lang="vi-VN"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noProof="0"/>
              <a:t>Bấm để sửa kiểu tiêu đề Bản cái</a:t>
            </a:r>
            <a:endParaRPr lang="vi-VN" noProof="0" dirty="0"/>
          </a:p>
        </p:txBody>
      </p:sp>
      <p:sp>
        <p:nvSpPr>
          <p:cNvPr id="3" name="Chỗ dành sẵn cho Nội dung 2"/>
          <p:cNvSpPr>
            <a:spLocks noGrp="1"/>
          </p:cNvSpPr>
          <p:nvPr>
            <p:ph idx="1"/>
          </p:nvPr>
        </p:nvSpPr>
        <p:spPr/>
        <p:txBody>
          <a:bodyPr rtlCol="0"/>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5" name="Chỗ dành sẵn cho Chân trang 4"/>
          <p:cNvSpPr>
            <a:spLocks noGrp="1"/>
          </p:cNvSpPr>
          <p:nvPr>
            <p:ph type="ftr" sz="quarter" idx="11"/>
          </p:nvPr>
        </p:nvSpPr>
        <p:spPr/>
        <p:txBody>
          <a:bodyPr rtlCol="0"/>
          <a:lstStyle/>
          <a:p>
            <a:pPr rtl="0"/>
            <a:r>
              <a:rPr lang="vi-VN" noProof="0" dirty="0"/>
              <a:t>Thêm chân trang</a:t>
            </a:r>
          </a:p>
        </p:txBody>
      </p:sp>
      <p:sp>
        <p:nvSpPr>
          <p:cNvPr id="4" name="Chỗ dành sẵn cho Ngày tháng 3"/>
          <p:cNvSpPr>
            <a:spLocks noGrp="1"/>
          </p:cNvSpPr>
          <p:nvPr>
            <p:ph type="dt" sz="half" idx="10"/>
          </p:nvPr>
        </p:nvSpPr>
        <p:spPr/>
        <p:txBody>
          <a:bodyPr rtlCol="0"/>
          <a:lstStyle/>
          <a:p>
            <a:pPr rtl="0"/>
            <a:fld id="{E0A2AC3D-688E-4099-90C6-338F874A6464}" type="datetime1">
              <a:rPr lang="vi-VN" noProof="0" smtClean="0"/>
              <a:t>20/03/2020</a:t>
            </a:fld>
            <a:endParaRPr lang="vi-VN" noProof="0" dirty="0"/>
          </a:p>
        </p:txBody>
      </p:sp>
      <p:sp>
        <p:nvSpPr>
          <p:cNvPr id="6" name="Chỗ dành sẵn cho Số hiệu Bản chiếu 5"/>
          <p:cNvSpPr>
            <a:spLocks noGrp="1"/>
          </p:cNvSpPr>
          <p:nvPr>
            <p:ph type="sldNum" sz="quarter" idx="12"/>
          </p:nvPr>
        </p:nvSpPr>
        <p:spPr/>
        <p:txBody>
          <a:bodyPr rtlCol="0"/>
          <a:lstStyle/>
          <a:p>
            <a:pPr rtl="0"/>
            <a:fld id="{E31375A4-56A4-47D6-9801-1991572033F7}" type="slidenum">
              <a:rPr lang="vi-VN" noProof="0" smtClean="0"/>
              <a:t>‹#›</a:t>
            </a:fld>
            <a:endParaRPr lang="vi-VN"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êu đề của Mục">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Nhóm 6"/>
          <p:cNvGrpSpPr/>
          <p:nvPr userDrawn="1"/>
        </p:nvGrpSpPr>
        <p:grpSpPr bwMode="hidden">
          <a:xfrm>
            <a:off x="-1" y="0"/>
            <a:ext cx="12192002" cy="6858000"/>
            <a:chOff x="-1" y="0"/>
            <a:chExt cx="12192002" cy="6858000"/>
          </a:xfrm>
        </p:grpSpPr>
        <p:cxnSp>
          <p:nvCxnSpPr>
            <p:cNvPr id="8" name="Đường nối Thẳng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Đường nối Thẳng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Đường nối Thẳng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Đường nối Thẳng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Đường nối Thẳng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Đường nối Thẳng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Đường nối Thẳng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Đường nối Thẳng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Đường nối Thẳng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Đường nối Thẳng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Đường nối Thẳng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Đường nối Thẳng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Đường nối Thẳng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Đường nối Thẳng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Đường nối Thẳng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Đường nối Thẳng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Nhóm 23"/>
            <p:cNvGrpSpPr/>
            <p:nvPr userDrawn="1"/>
          </p:nvGrpSpPr>
          <p:grpSpPr bwMode="hidden">
            <a:xfrm>
              <a:off x="-1" y="0"/>
              <a:ext cx="12192001" cy="6858000"/>
              <a:chOff x="-1" y="0"/>
              <a:chExt cx="12192001" cy="6858000"/>
            </a:xfrm>
          </p:grpSpPr>
          <p:cxnSp>
            <p:nvCxnSpPr>
              <p:cNvPr id="42" name="Đường nối Thẳng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Đường nối Thẳng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Đường nối Thẳng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Đường nối Thẳng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Đường nối Thẳng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Nhóm 46"/>
              <p:cNvGrpSpPr/>
              <p:nvPr/>
            </p:nvGrpSpPr>
            <p:grpSpPr bwMode="hidden">
              <a:xfrm>
                <a:off x="6327885" y="0"/>
                <a:ext cx="5864115" cy="5898673"/>
                <a:chOff x="6327885" y="0"/>
                <a:chExt cx="5864115" cy="5898673"/>
              </a:xfrm>
            </p:grpSpPr>
            <p:cxnSp>
              <p:nvCxnSpPr>
                <p:cNvPr id="53" name="Đường nối Thẳng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Đường nối Thẳng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Đường nối Thẳng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Đường nối Thẳng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Đường nối Thẳng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Đường nối Thẳng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Đường nối Thẳng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Đường nối Thẳng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Đường nối Thẳng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Đường nối Thẳng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Nhóm 24"/>
            <p:cNvGrpSpPr/>
            <p:nvPr userDrawn="1"/>
          </p:nvGrpSpPr>
          <p:grpSpPr bwMode="hidden">
            <a:xfrm flipH="1">
              <a:off x="0" y="0"/>
              <a:ext cx="12192001" cy="6858000"/>
              <a:chOff x="-1" y="0"/>
              <a:chExt cx="12192001" cy="6858000"/>
            </a:xfrm>
          </p:grpSpPr>
          <p:cxnSp>
            <p:nvCxnSpPr>
              <p:cNvPr id="26" name="Đường nối Thẳng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Đường nối Thẳng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Đường nối Thẳng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Đường nối Thẳng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Đường nối Thẳng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Nhóm 30"/>
              <p:cNvGrpSpPr/>
              <p:nvPr/>
            </p:nvGrpSpPr>
            <p:grpSpPr bwMode="hidden">
              <a:xfrm>
                <a:off x="6327885" y="0"/>
                <a:ext cx="5864115" cy="5898673"/>
                <a:chOff x="6327885" y="0"/>
                <a:chExt cx="5864115" cy="5898673"/>
              </a:xfrm>
            </p:grpSpPr>
            <p:cxnSp>
              <p:nvCxnSpPr>
                <p:cNvPr id="37" name="Đường nối Thẳng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Đường nối Thẳng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Đường nối Thẳng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Đường nối Thẳng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Đường nối Thẳng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Đường nối Thẳng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Đường nối Thẳng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Đường nối Thẳng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Đường nối Thẳng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Đường nối Thẳng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êu đề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vi-VN" noProof="0"/>
              <a:t>Bấm để sửa kiểu tiêu đề Bản cái</a:t>
            </a:r>
            <a:endParaRPr lang="vi-VN" noProof="0" dirty="0"/>
          </a:p>
        </p:txBody>
      </p:sp>
      <p:sp>
        <p:nvSpPr>
          <p:cNvPr id="3" name="Chỗ dành sẵn cho Văn bản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vi-VN" noProof="0"/>
              <a:t>Bấm để chỉnh sửa kiểu văn bản của Bản cái</a:t>
            </a:r>
          </a:p>
        </p:txBody>
      </p:sp>
      <p:cxnSp>
        <p:nvCxnSpPr>
          <p:cNvPr id="58" name="Đường nối Thẳng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noProof="0"/>
              <a:t>Bấm để sửa kiểu tiêu đề Bản cái</a:t>
            </a:r>
            <a:endParaRPr lang="vi-VN" noProof="0" dirty="0"/>
          </a:p>
        </p:txBody>
      </p:sp>
      <p:sp>
        <p:nvSpPr>
          <p:cNvPr id="3" name="Chỗ dành sẵn cho Nội dung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4" name="Chỗ dành sẵn cho Nội dung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6" name="Chỗ dành sẵn cho Chân trang 5"/>
          <p:cNvSpPr>
            <a:spLocks noGrp="1"/>
          </p:cNvSpPr>
          <p:nvPr>
            <p:ph type="ftr" sz="quarter" idx="11"/>
          </p:nvPr>
        </p:nvSpPr>
        <p:spPr/>
        <p:txBody>
          <a:bodyPr rtlCol="0"/>
          <a:lstStyle/>
          <a:p>
            <a:pPr rtl="0"/>
            <a:r>
              <a:rPr lang="vi-VN" noProof="0" dirty="0"/>
              <a:t>Thêm chân trang</a:t>
            </a:r>
          </a:p>
        </p:txBody>
      </p:sp>
      <p:sp>
        <p:nvSpPr>
          <p:cNvPr id="5" name="Chỗ dành sẵn cho Ngày tháng 4"/>
          <p:cNvSpPr>
            <a:spLocks noGrp="1"/>
          </p:cNvSpPr>
          <p:nvPr>
            <p:ph type="dt" sz="half" idx="10"/>
          </p:nvPr>
        </p:nvSpPr>
        <p:spPr/>
        <p:txBody>
          <a:bodyPr rtlCol="0"/>
          <a:lstStyle/>
          <a:p>
            <a:pPr rtl="0"/>
            <a:fld id="{2C609116-80CA-4273-9CEE-70AE01025FCC}" type="datetime1">
              <a:rPr lang="vi-VN" noProof="0" smtClean="0"/>
              <a:t>20/03/2020</a:t>
            </a:fld>
            <a:endParaRPr lang="vi-VN" noProof="0" dirty="0"/>
          </a:p>
        </p:txBody>
      </p:sp>
      <p:sp>
        <p:nvSpPr>
          <p:cNvPr id="7" name="Chỗ dành sẵn cho Số hiệu Bản chiếu 6"/>
          <p:cNvSpPr>
            <a:spLocks noGrp="1"/>
          </p:cNvSpPr>
          <p:nvPr>
            <p:ph type="sldNum" sz="quarter" idx="12"/>
          </p:nvPr>
        </p:nvSpPr>
        <p:spPr/>
        <p:txBody>
          <a:bodyPr rtlCol="0"/>
          <a:lstStyle/>
          <a:p>
            <a:pPr rtl="0"/>
            <a:fld id="{E31375A4-56A4-47D6-9801-1991572033F7}" type="slidenum">
              <a:rPr lang="vi-VN" noProof="0" smtClean="0"/>
              <a:t>‹#›</a:t>
            </a:fld>
            <a:endParaRPr lang="vi-VN"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noProof="0"/>
              <a:t>Bấm để sửa kiểu tiêu đề Bản cái</a:t>
            </a:r>
            <a:endParaRPr lang="vi-VN" noProof="0" dirty="0"/>
          </a:p>
        </p:txBody>
      </p:sp>
      <p:sp>
        <p:nvSpPr>
          <p:cNvPr id="3" name="Chỗ dành sẵn cho Văn bản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VN" noProof="0"/>
              <a:t>Bấm để chỉnh sửa kiểu văn bản của Bản cái</a:t>
            </a:r>
          </a:p>
        </p:txBody>
      </p:sp>
      <p:sp>
        <p:nvSpPr>
          <p:cNvPr id="4" name="Chỗ dành sẵn cho Nội dung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5" name="Chỗ dành sẵn cho Văn bản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VN" noProof="0"/>
              <a:t>Bấm để chỉnh sửa kiểu văn bản của Bản cái</a:t>
            </a:r>
          </a:p>
        </p:txBody>
      </p:sp>
      <p:sp>
        <p:nvSpPr>
          <p:cNvPr id="6" name="Chỗ dành sẵn cho Nội dung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8" name="Chỗ dành sẵn cho Chân trang 7"/>
          <p:cNvSpPr>
            <a:spLocks noGrp="1"/>
          </p:cNvSpPr>
          <p:nvPr>
            <p:ph type="ftr" sz="quarter" idx="11"/>
          </p:nvPr>
        </p:nvSpPr>
        <p:spPr/>
        <p:txBody>
          <a:bodyPr rtlCol="0"/>
          <a:lstStyle/>
          <a:p>
            <a:pPr rtl="0"/>
            <a:r>
              <a:rPr lang="vi-VN" noProof="0" dirty="0"/>
              <a:t>Thêm chân trang</a:t>
            </a:r>
          </a:p>
        </p:txBody>
      </p:sp>
      <p:sp>
        <p:nvSpPr>
          <p:cNvPr id="7" name="Chỗ dành sẵn cho Ngày tháng 6"/>
          <p:cNvSpPr>
            <a:spLocks noGrp="1"/>
          </p:cNvSpPr>
          <p:nvPr>
            <p:ph type="dt" sz="half" idx="10"/>
          </p:nvPr>
        </p:nvSpPr>
        <p:spPr/>
        <p:txBody>
          <a:bodyPr rtlCol="0"/>
          <a:lstStyle/>
          <a:p>
            <a:pPr rtl="0"/>
            <a:fld id="{E8775A78-6492-4AC4-949B-4535C9775274}" type="datetime1">
              <a:rPr lang="vi-VN" noProof="0" smtClean="0"/>
              <a:t>20/03/2020</a:t>
            </a:fld>
            <a:endParaRPr lang="vi-VN" noProof="0" dirty="0"/>
          </a:p>
        </p:txBody>
      </p:sp>
      <p:sp>
        <p:nvSpPr>
          <p:cNvPr id="9" name="Chỗ dành sẵn cho Số hiệu Bản chiếu 8"/>
          <p:cNvSpPr>
            <a:spLocks noGrp="1"/>
          </p:cNvSpPr>
          <p:nvPr>
            <p:ph type="sldNum" sz="quarter" idx="12"/>
          </p:nvPr>
        </p:nvSpPr>
        <p:spPr/>
        <p:txBody>
          <a:bodyPr rtlCol="0"/>
          <a:lstStyle/>
          <a:p>
            <a:pPr rtl="0"/>
            <a:fld id="{E31375A4-56A4-47D6-9801-1991572033F7}" type="slidenum">
              <a:rPr lang="vi-VN" noProof="0" smtClean="0"/>
              <a:t>‹#›</a:t>
            </a:fld>
            <a:endParaRPr lang="vi-VN"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noProof="0"/>
              <a:t>Bấm để sửa kiểu tiêu đề Bản cái</a:t>
            </a:r>
            <a:endParaRPr lang="vi-VN" noProof="0" dirty="0"/>
          </a:p>
        </p:txBody>
      </p:sp>
      <p:sp>
        <p:nvSpPr>
          <p:cNvPr id="4" name="Chỗ dành sẵn cho Chân trang 3"/>
          <p:cNvSpPr>
            <a:spLocks noGrp="1"/>
          </p:cNvSpPr>
          <p:nvPr>
            <p:ph type="ftr" sz="quarter" idx="11"/>
          </p:nvPr>
        </p:nvSpPr>
        <p:spPr/>
        <p:txBody>
          <a:bodyPr rtlCol="0"/>
          <a:lstStyle/>
          <a:p>
            <a:pPr rtl="0"/>
            <a:r>
              <a:rPr lang="vi-VN" noProof="0" dirty="0"/>
              <a:t>Thêm chân trang</a:t>
            </a:r>
          </a:p>
        </p:txBody>
      </p:sp>
      <p:sp>
        <p:nvSpPr>
          <p:cNvPr id="3" name="Chỗ dành sẵn cho Ngày tháng 2"/>
          <p:cNvSpPr>
            <a:spLocks noGrp="1"/>
          </p:cNvSpPr>
          <p:nvPr>
            <p:ph type="dt" sz="half" idx="10"/>
          </p:nvPr>
        </p:nvSpPr>
        <p:spPr/>
        <p:txBody>
          <a:bodyPr rtlCol="0"/>
          <a:lstStyle/>
          <a:p>
            <a:pPr rtl="0"/>
            <a:fld id="{5713D739-BCB6-4F41-B0F3-3B1377CB4899}" type="datetime1">
              <a:rPr lang="vi-VN" noProof="0" smtClean="0"/>
              <a:t>20/03/2020</a:t>
            </a:fld>
            <a:endParaRPr lang="vi-VN" noProof="0" dirty="0"/>
          </a:p>
        </p:txBody>
      </p:sp>
      <p:sp>
        <p:nvSpPr>
          <p:cNvPr id="5" name="Chỗ dành sẵn cho Số hiệu Bản chiếu 4"/>
          <p:cNvSpPr>
            <a:spLocks noGrp="1"/>
          </p:cNvSpPr>
          <p:nvPr>
            <p:ph type="sldNum" sz="quarter" idx="12"/>
          </p:nvPr>
        </p:nvSpPr>
        <p:spPr/>
        <p:txBody>
          <a:bodyPr rtlCol="0"/>
          <a:lstStyle/>
          <a:p>
            <a:pPr rtl="0"/>
            <a:fld id="{E31375A4-56A4-47D6-9801-1991572033F7}" type="slidenum">
              <a:rPr lang="vi-VN" noProof="0" smtClean="0"/>
              <a:t>‹#›</a:t>
            </a:fld>
            <a:endParaRPr lang="vi-VN"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rống">
    <p:spTree>
      <p:nvGrpSpPr>
        <p:cNvPr id="1" name=""/>
        <p:cNvGrpSpPr/>
        <p:nvPr/>
      </p:nvGrpSpPr>
      <p:grpSpPr>
        <a:xfrm>
          <a:off x="0" y="0"/>
          <a:ext cx="0" cy="0"/>
          <a:chOff x="0" y="0"/>
          <a:chExt cx="0" cy="0"/>
        </a:xfrm>
      </p:grpSpPr>
      <p:grpSp>
        <p:nvGrpSpPr>
          <p:cNvPr id="161" name="Nhóm 160"/>
          <p:cNvGrpSpPr/>
          <p:nvPr userDrawn="1"/>
        </p:nvGrpSpPr>
        <p:grpSpPr bwMode="hidden">
          <a:xfrm>
            <a:off x="-1" y="0"/>
            <a:ext cx="12192002" cy="6858000"/>
            <a:chOff x="-1" y="0"/>
            <a:chExt cx="12192002" cy="6858000"/>
          </a:xfrm>
        </p:grpSpPr>
        <p:cxnSp>
          <p:nvCxnSpPr>
            <p:cNvPr id="162" name="Đường nối Thẳng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Đường nối Thẳng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Đường nối Thẳng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Đường nối Thẳng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Đường nối Thẳng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Đường nối Thẳng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Đường nối Thẳng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Đường nối Thẳng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Đường nối Thẳng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Đường nối Thẳng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Đường nối Thẳng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Đường nối Thẳng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Đường nối Thẳng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Đường nối Thẳng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Đường nối Thẳng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Đường nối Thẳng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Nhóm 177"/>
            <p:cNvGrpSpPr/>
            <p:nvPr userDrawn="1"/>
          </p:nvGrpSpPr>
          <p:grpSpPr bwMode="hidden">
            <a:xfrm>
              <a:off x="-1" y="0"/>
              <a:ext cx="12192001" cy="6858000"/>
              <a:chOff x="-1" y="0"/>
              <a:chExt cx="12192001" cy="6858000"/>
            </a:xfrm>
          </p:grpSpPr>
          <p:cxnSp>
            <p:nvCxnSpPr>
              <p:cNvPr id="196" name="Đường nối Thẳng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Đường nối Thẳng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Đường nối Thẳng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Đường nối Thẳng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Đường nối Thẳng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Nhóm 200"/>
              <p:cNvGrpSpPr/>
              <p:nvPr/>
            </p:nvGrpSpPr>
            <p:grpSpPr bwMode="hidden">
              <a:xfrm>
                <a:off x="6327885" y="0"/>
                <a:ext cx="5864115" cy="5898673"/>
                <a:chOff x="6327885" y="0"/>
                <a:chExt cx="5864115" cy="5898673"/>
              </a:xfrm>
            </p:grpSpPr>
            <p:cxnSp>
              <p:nvCxnSpPr>
                <p:cNvPr id="207" name="Đường nối Thẳng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Đường nối Thẳng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Đường nối Thẳng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Đường nối Thẳng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Đường nối Thẳng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Đường nối Thẳng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Đường nối Thẳng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Đường nối Thẳng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Đường nối Thẳng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Đường nối Thẳng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Nhóm 178"/>
            <p:cNvGrpSpPr/>
            <p:nvPr userDrawn="1"/>
          </p:nvGrpSpPr>
          <p:grpSpPr bwMode="hidden">
            <a:xfrm flipH="1">
              <a:off x="0" y="0"/>
              <a:ext cx="12192001" cy="6858000"/>
              <a:chOff x="-1" y="0"/>
              <a:chExt cx="12192001" cy="6858000"/>
            </a:xfrm>
          </p:grpSpPr>
          <p:cxnSp>
            <p:nvCxnSpPr>
              <p:cNvPr id="180" name="Đường nối Thẳng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Đường nối Thẳng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Đường nối Thẳng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Đường nối Thẳng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Đường nối thẳng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Nhóm 184"/>
              <p:cNvGrpSpPr/>
              <p:nvPr/>
            </p:nvGrpSpPr>
            <p:grpSpPr bwMode="hidden">
              <a:xfrm>
                <a:off x="6327885" y="0"/>
                <a:ext cx="5864115" cy="5898673"/>
                <a:chOff x="6327885" y="0"/>
                <a:chExt cx="5864115" cy="5898673"/>
              </a:xfrm>
            </p:grpSpPr>
            <p:cxnSp>
              <p:nvCxnSpPr>
                <p:cNvPr id="191" name="Đường nối Thẳng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Đường nối Thẳng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Đường nối Thẳng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Đường nối Thẳng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Đường nối Thẳng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Đường nối Thẳng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Đường nối Thẳng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Đường nối Thẳng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Đường nối Thẳng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Đường nối Thẳng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Chỗ dành sẵn cho Chân trang 212"/>
          <p:cNvSpPr>
            <a:spLocks noGrp="1"/>
          </p:cNvSpPr>
          <p:nvPr>
            <p:ph type="ftr" sz="quarter" idx="11"/>
          </p:nvPr>
        </p:nvSpPr>
        <p:spPr/>
        <p:txBody>
          <a:bodyPr rtlCol="0"/>
          <a:lstStyle/>
          <a:p>
            <a:pPr rtl="0"/>
            <a:r>
              <a:rPr lang="vi-VN" noProof="0" dirty="0"/>
              <a:t>Thêm chân trang</a:t>
            </a:r>
          </a:p>
        </p:txBody>
      </p:sp>
      <p:sp>
        <p:nvSpPr>
          <p:cNvPr id="212" name="Chỗ dành sẵn cho Ngày tháng 211"/>
          <p:cNvSpPr>
            <a:spLocks noGrp="1"/>
          </p:cNvSpPr>
          <p:nvPr>
            <p:ph type="dt" sz="half" idx="10"/>
          </p:nvPr>
        </p:nvSpPr>
        <p:spPr/>
        <p:txBody>
          <a:bodyPr rtlCol="0"/>
          <a:lstStyle/>
          <a:p>
            <a:pPr rtl="0"/>
            <a:fld id="{1FCAF783-B8BC-4925-96A0-4D1DFB2E721D}" type="datetime1">
              <a:rPr lang="vi-VN" noProof="0" smtClean="0"/>
              <a:t>20/03/2020</a:t>
            </a:fld>
            <a:endParaRPr lang="vi-VN" noProof="0" dirty="0"/>
          </a:p>
        </p:txBody>
      </p:sp>
      <p:sp>
        <p:nvSpPr>
          <p:cNvPr id="214" name="Chỗ dành sẵn cho Số hiệu Trang chiếu 213"/>
          <p:cNvSpPr>
            <a:spLocks noGrp="1"/>
          </p:cNvSpPr>
          <p:nvPr>
            <p:ph type="sldNum" sz="quarter" idx="12"/>
          </p:nvPr>
        </p:nvSpPr>
        <p:spPr/>
        <p:txBody>
          <a:bodyPr rtlCol="0"/>
          <a:lstStyle/>
          <a:p>
            <a:pPr rtl="0"/>
            <a:fld id="{E31375A4-56A4-47D6-9801-1991572033F7}" type="slidenum">
              <a:rPr lang="vi-VN" noProof="0" smtClean="0"/>
              <a:pPr/>
              <a:t>‹#›</a:t>
            </a:fld>
            <a:endParaRPr lang="vi-VN"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Nội dung có Chú thích">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Nhóm 8"/>
          <p:cNvGrpSpPr/>
          <p:nvPr userDrawn="1"/>
        </p:nvGrpSpPr>
        <p:grpSpPr bwMode="hidden">
          <a:xfrm>
            <a:off x="-1" y="0"/>
            <a:ext cx="12192002" cy="6858000"/>
            <a:chOff x="-1" y="0"/>
            <a:chExt cx="12192002" cy="6858000"/>
          </a:xfrm>
        </p:grpSpPr>
        <p:cxnSp>
          <p:nvCxnSpPr>
            <p:cNvPr id="10" name="Đường nối Thẳng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Đường nối Thẳng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Đường nối Thẳng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Đường nối Thẳng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Đường nối Thẳng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Đường nối Thẳng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Đường nối Thẳng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Đường nối Thẳng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Đường nối Thẳng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Đường nối Thẳng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Đường nối Thẳng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Đường nối Thẳng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Đường nối Thẳng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Đường nối Thẳng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Đường nối Thẳng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Đường nối Thẳng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Nhóm 25"/>
            <p:cNvGrpSpPr/>
            <p:nvPr userDrawn="1"/>
          </p:nvGrpSpPr>
          <p:grpSpPr bwMode="hidden">
            <a:xfrm>
              <a:off x="-1" y="0"/>
              <a:ext cx="12192001" cy="6858000"/>
              <a:chOff x="-1" y="0"/>
              <a:chExt cx="12192001" cy="6858000"/>
            </a:xfrm>
          </p:grpSpPr>
          <p:cxnSp>
            <p:nvCxnSpPr>
              <p:cNvPr id="44" name="Đường nối Thẳng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Đường nối Thẳng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Đường nối Thẳng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Đường nối Thẳng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Đường nối Thẳng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Nhóm 48"/>
              <p:cNvGrpSpPr/>
              <p:nvPr/>
            </p:nvGrpSpPr>
            <p:grpSpPr bwMode="hidden">
              <a:xfrm>
                <a:off x="6327885" y="0"/>
                <a:ext cx="5864115" cy="5898673"/>
                <a:chOff x="6327885" y="0"/>
                <a:chExt cx="5864115" cy="5898673"/>
              </a:xfrm>
            </p:grpSpPr>
            <p:cxnSp>
              <p:nvCxnSpPr>
                <p:cNvPr id="55" name="Đường nối Thẳng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Đường nối Thẳng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Đường nối Thẳng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Đường nối Thẳng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Đường nối Thẳng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Đường nối Thẳng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Đường nối Thẳng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Đường nối Thẳng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Đường nối Thẳng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Đường nối Thẳng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Nhóm 26"/>
            <p:cNvGrpSpPr/>
            <p:nvPr userDrawn="1"/>
          </p:nvGrpSpPr>
          <p:grpSpPr bwMode="hidden">
            <a:xfrm flipH="1">
              <a:off x="0" y="0"/>
              <a:ext cx="12192001" cy="6858000"/>
              <a:chOff x="-1" y="0"/>
              <a:chExt cx="12192001" cy="6858000"/>
            </a:xfrm>
          </p:grpSpPr>
          <p:cxnSp>
            <p:nvCxnSpPr>
              <p:cNvPr id="28" name="Đường nối Thẳng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Đường nối Thẳng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Đường nối Thẳng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Đường nối Thẳng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Đường nối Thẳng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Nhóm 32"/>
              <p:cNvGrpSpPr/>
              <p:nvPr/>
            </p:nvGrpSpPr>
            <p:grpSpPr bwMode="hidden">
              <a:xfrm>
                <a:off x="6327885" y="0"/>
                <a:ext cx="5864115" cy="5898673"/>
                <a:chOff x="6327885" y="0"/>
                <a:chExt cx="5864115" cy="5898673"/>
              </a:xfrm>
            </p:grpSpPr>
            <p:cxnSp>
              <p:nvCxnSpPr>
                <p:cNvPr id="39" name="Đường nối Thẳng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Đường nối Thẳng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Đường nối Thẳng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Đường nối Thẳng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Đường nối Thẳng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Đường nối Thẳng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Đường nối Thẳng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Đường nối Thẳng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Đường nối Thẳng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Đường nối Thẳng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Hình chữ nhật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2" name="Tiêu đề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vi-VN" noProof="0"/>
              <a:t>Bấm để sửa kiểu tiêu đề Bản cái</a:t>
            </a:r>
            <a:endParaRPr lang="vi-VN" noProof="0" dirty="0"/>
          </a:p>
        </p:txBody>
      </p:sp>
      <p:sp>
        <p:nvSpPr>
          <p:cNvPr id="3" name="Chỗ dành sẵn cho Nội dung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4" name="Chỗ dành sẵn cho Văn bản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VN" noProof="0"/>
              <a:t>Bấm để chỉnh sửa kiểu văn bản của Bản cái</a:t>
            </a:r>
          </a:p>
        </p:txBody>
      </p:sp>
      <p:cxnSp>
        <p:nvCxnSpPr>
          <p:cNvPr id="60" name="Đường nối Thẳng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Chỗ dành sẵn cho Chân trang 5"/>
          <p:cNvSpPr>
            <a:spLocks noGrp="1"/>
          </p:cNvSpPr>
          <p:nvPr>
            <p:ph type="ftr" sz="quarter" idx="11"/>
          </p:nvPr>
        </p:nvSpPr>
        <p:spPr/>
        <p:txBody>
          <a:bodyPr rtlCol="0"/>
          <a:lstStyle/>
          <a:p>
            <a:pPr rtl="0"/>
            <a:r>
              <a:rPr lang="vi-VN" noProof="0" dirty="0"/>
              <a:t>Thêm chân trang</a:t>
            </a:r>
          </a:p>
        </p:txBody>
      </p:sp>
      <p:sp>
        <p:nvSpPr>
          <p:cNvPr id="5" name="Chỗ dành sẵn cho Ngày tháng 4"/>
          <p:cNvSpPr>
            <a:spLocks noGrp="1"/>
          </p:cNvSpPr>
          <p:nvPr>
            <p:ph type="dt" sz="half" idx="10"/>
          </p:nvPr>
        </p:nvSpPr>
        <p:spPr/>
        <p:txBody>
          <a:bodyPr rtlCol="0"/>
          <a:lstStyle>
            <a:lvl1pPr>
              <a:defRPr>
                <a:solidFill>
                  <a:schemeClr val="bg1"/>
                </a:solidFill>
              </a:defRPr>
            </a:lvl1pPr>
          </a:lstStyle>
          <a:p>
            <a:pPr rtl="0"/>
            <a:fld id="{B3F03F3C-DD9B-45A0-B245-5FE14C453B64}" type="datetime1">
              <a:rPr lang="vi-VN" noProof="0" smtClean="0"/>
              <a:t>20/03/2020</a:t>
            </a:fld>
            <a:endParaRPr lang="vi-VN" noProof="0" dirty="0"/>
          </a:p>
        </p:txBody>
      </p:sp>
      <p:sp>
        <p:nvSpPr>
          <p:cNvPr id="8" name="Chỗ dành sẵn cho Số hiệu Trang chiếu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vi-VN" noProof="0" smtClean="0"/>
              <a:pPr/>
              <a:t>‹#›</a:t>
            </a:fld>
            <a:endParaRPr lang="vi-VN"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Ảnh có Chú thích">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Nhóm 7"/>
          <p:cNvGrpSpPr/>
          <p:nvPr/>
        </p:nvGrpSpPr>
        <p:grpSpPr bwMode="hidden">
          <a:xfrm>
            <a:off x="-1" y="0"/>
            <a:ext cx="12192002" cy="6858000"/>
            <a:chOff x="-1" y="0"/>
            <a:chExt cx="12192002" cy="6858000"/>
          </a:xfrm>
        </p:grpSpPr>
        <p:cxnSp>
          <p:nvCxnSpPr>
            <p:cNvPr id="9" name="Đường nối Thẳng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Đường nối Thẳng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Đường nối Thẳng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Đường nối Thẳng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Đường nối Thẳng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Đường nối Thẳng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Đường nối Thẳng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Đường nối Thẳng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Đường nối Thẳng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Đường nối Thẳng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Đường nối Thẳng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Đường nối Thẳng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Đường nối Thẳng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Đường nối Thẳng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Đường nối Thẳng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Đường nối Thẳng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Nhóm 24"/>
            <p:cNvGrpSpPr/>
            <p:nvPr/>
          </p:nvGrpSpPr>
          <p:grpSpPr bwMode="hidden">
            <a:xfrm>
              <a:off x="-1" y="0"/>
              <a:ext cx="12192001" cy="6858000"/>
              <a:chOff x="-1" y="0"/>
              <a:chExt cx="12192001" cy="6858000"/>
            </a:xfrm>
          </p:grpSpPr>
          <p:cxnSp>
            <p:nvCxnSpPr>
              <p:cNvPr id="43" name="Đường nối Thẳng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Đường nối Thẳng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Đường nối Thẳng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Đường nối Thẳng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Đường nối Thẳng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Nhóm 47"/>
              <p:cNvGrpSpPr/>
              <p:nvPr/>
            </p:nvGrpSpPr>
            <p:grpSpPr bwMode="hidden">
              <a:xfrm>
                <a:off x="6327885" y="0"/>
                <a:ext cx="5864115" cy="5898673"/>
                <a:chOff x="6327885" y="0"/>
                <a:chExt cx="5864115" cy="5898673"/>
              </a:xfrm>
            </p:grpSpPr>
            <p:cxnSp>
              <p:nvCxnSpPr>
                <p:cNvPr id="54" name="Đường nối Thẳng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Đường nối Thẳng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Đường nối Thẳng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Đường nối Thẳng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Đường nối Thẳng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Đường nối Thẳng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Đường nối Thẳng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Đường nối Thẳng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Đường nối Thẳng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Đường nối Thẳng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Nhóm 25"/>
            <p:cNvGrpSpPr/>
            <p:nvPr/>
          </p:nvGrpSpPr>
          <p:grpSpPr bwMode="hidden">
            <a:xfrm flipH="1">
              <a:off x="0" y="0"/>
              <a:ext cx="12192001" cy="6858000"/>
              <a:chOff x="-1" y="0"/>
              <a:chExt cx="12192001" cy="6858000"/>
            </a:xfrm>
          </p:grpSpPr>
          <p:cxnSp>
            <p:nvCxnSpPr>
              <p:cNvPr id="27" name="Đường nối Thẳng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Đường nối Thẳng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Đường nối Thẳng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Đường nối Thẳng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Đường nối Thẳng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Nhóm 31"/>
              <p:cNvGrpSpPr/>
              <p:nvPr/>
            </p:nvGrpSpPr>
            <p:grpSpPr bwMode="hidden">
              <a:xfrm>
                <a:off x="6327885" y="0"/>
                <a:ext cx="5864115" cy="5898673"/>
                <a:chOff x="6327885" y="0"/>
                <a:chExt cx="5864115" cy="5898673"/>
              </a:xfrm>
            </p:grpSpPr>
            <p:cxnSp>
              <p:nvCxnSpPr>
                <p:cNvPr id="38" name="Đường nối Thẳng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Đường nối Thẳng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Đường nối Thẳng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Đường nối Thẳng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Đường nối Thẳng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Đường nối Thẳng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Đường nối Thẳng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Đường nối Thẳng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Đường nối Thẳng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Đường nối Thẳng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Hình chữ nhật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cxnSp>
        <p:nvCxnSpPr>
          <p:cNvPr id="59" name="Đường nối Thẳng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êu đề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vi-VN" noProof="0"/>
              <a:t>Bấm để sửa kiểu tiêu đề Bản cái</a:t>
            </a:r>
            <a:endParaRPr lang="vi-VN" noProof="0" dirty="0"/>
          </a:p>
        </p:txBody>
      </p:sp>
      <p:sp>
        <p:nvSpPr>
          <p:cNvPr id="3" name="Chỗ dành sẵn cho Ảnh 2" descr="Chỗ dành sẵn trống để thêm một hình ảnh. Bấm vào chỗ dành sẵn, rồi chọn hình ảnh mà bạn muốn thêm."/>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vi-VN" noProof="0"/>
              <a:t>Bấm biểu tượng để thêm hình ảnh</a:t>
            </a:r>
            <a:endParaRPr lang="vi-VN" noProof="0" dirty="0"/>
          </a:p>
        </p:txBody>
      </p:sp>
      <p:sp>
        <p:nvSpPr>
          <p:cNvPr id="4" name="Chỗ dành sẵn cho Văn bản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VN" noProof="0"/>
              <a:t>Bấm để chỉnh sửa kiểu văn bản của Bản cái</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Nhóm 95"/>
          <p:cNvGrpSpPr/>
          <p:nvPr userDrawn="1"/>
        </p:nvGrpSpPr>
        <p:grpSpPr bwMode="hidden">
          <a:xfrm>
            <a:off x="-1" y="-195943"/>
            <a:ext cx="12192002" cy="6858000"/>
            <a:chOff x="-1" y="0"/>
            <a:chExt cx="12192002" cy="6858000"/>
          </a:xfrm>
        </p:grpSpPr>
        <p:cxnSp>
          <p:nvCxnSpPr>
            <p:cNvPr id="97" name="Đường nối Thẳng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Đường nối Thẳng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Đường nối Thẳng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Đường nối Thẳng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Đường nối Thẳng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Đường nối Thẳng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Đường nối Thẳng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Đường nối Thẳng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Đường nối Thẳng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Đường nối Thẳng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Đường nối Thẳng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Đường nối Thẳng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Đường nối Thẳng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Đường nối Thẳng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Đường nối Thẳng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Đường nối Thẳng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Nhóm 112"/>
            <p:cNvGrpSpPr/>
            <p:nvPr userDrawn="1"/>
          </p:nvGrpSpPr>
          <p:grpSpPr bwMode="hidden">
            <a:xfrm>
              <a:off x="-1" y="0"/>
              <a:ext cx="12192001" cy="6858000"/>
              <a:chOff x="-1" y="0"/>
              <a:chExt cx="12192001" cy="6858000"/>
            </a:xfrm>
          </p:grpSpPr>
          <p:cxnSp>
            <p:nvCxnSpPr>
              <p:cNvPr id="131" name="Đường nối Thẳng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Đường nối Thẳng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Đường nối Thẳng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Đường nối Thẳng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Đường nối Thẳng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Nhóm 135"/>
              <p:cNvGrpSpPr/>
              <p:nvPr/>
            </p:nvGrpSpPr>
            <p:grpSpPr bwMode="hidden">
              <a:xfrm>
                <a:off x="6327885" y="0"/>
                <a:ext cx="5864115" cy="5898673"/>
                <a:chOff x="6327885" y="0"/>
                <a:chExt cx="5864115" cy="5898673"/>
              </a:xfrm>
            </p:grpSpPr>
            <p:cxnSp>
              <p:nvCxnSpPr>
                <p:cNvPr id="142" name="Đường nối Thẳng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Đường nối Thẳng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Đường nối Thẳng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Đường nối Thẳng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Đường nối Thẳng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Đường nối Thẳng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Đường nối Thẳng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Đường nối Thẳng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Đường nối Thẳng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Đường nối Thẳng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Nhóm 113"/>
            <p:cNvGrpSpPr/>
            <p:nvPr userDrawn="1"/>
          </p:nvGrpSpPr>
          <p:grpSpPr bwMode="hidden">
            <a:xfrm flipH="1">
              <a:off x="0" y="0"/>
              <a:ext cx="12192001" cy="6858000"/>
              <a:chOff x="-1" y="0"/>
              <a:chExt cx="12192001" cy="6858000"/>
            </a:xfrm>
          </p:grpSpPr>
          <p:cxnSp>
            <p:nvCxnSpPr>
              <p:cNvPr id="115" name="Đường nối Thẳng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Đường nối Thẳng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Đường nối Thẳng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Đường nối Thẳng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Đường nối Thẳng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Nhóm 119"/>
              <p:cNvGrpSpPr/>
              <p:nvPr/>
            </p:nvGrpSpPr>
            <p:grpSpPr bwMode="hidden">
              <a:xfrm>
                <a:off x="6327885" y="0"/>
                <a:ext cx="5864115" cy="5898673"/>
                <a:chOff x="6327885" y="0"/>
                <a:chExt cx="5864115" cy="5898673"/>
              </a:xfrm>
            </p:grpSpPr>
            <p:cxnSp>
              <p:nvCxnSpPr>
                <p:cNvPr id="126" name="Đường nối Thẳng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Đường nối Thẳng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Đường nối Thẳng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Đường nối Thẳng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Đường nối Thẳng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Đường nối Thẳng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Đường nối Thẳng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Đường nối Thẳng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Đường nối Thẳng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Đường nối Thẳng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Chỗ dành sẵn cho Tiêu đề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tiêu đề Bản cái</a:t>
            </a:r>
          </a:p>
        </p:txBody>
      </p:sp>
      <p:sp>
        <p:nvSpPr>
          <p:cNvPr id="3" name="Chỗ dành sẵn cho Văn bản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cxnSp>
        <p:nvCxnSpPr>
          <p:cNvPr id="148" name="Đường nối Thẳng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Chỗ dành sẵn cho Chân trang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Arial" panose="020B0604020202020204" pitchFamily="34" charset="0"/>
                <a:cs typeface="Arial" panose="020B0604020202020204" pitchFamily="34" charset="0"/>
              </a:defRPr>
            </a:lvl1pPr>
          </a:lstStyle>
          <a:p>
            <a:r>
              <a:rPr lang="vi-VN"/>
              <a:t>Thêm chân trang</a:t>
            </a:r>
            <a:endParaRPr lang="vi-VN" dirty="0"/>
          </a:p>
        </p:txBody>
      </p:sp>
      <p:sp>
        <p:nvSpPr>
          <p:cNvPr id="4" name="Chỗ dành sẵn cho Ngày tháng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Arial" panose="020B0604020202020204" pitchFamily="34" charset="0"/>
                <a:cs typeface="Arial" panose="020B0604020202020204" pitchFamily="34" charset="0"/>
              </a:defRPr>
            </a:lvl1pPr>
          </a:lstStyle>
          <a:p>
            <a:fld id="{37928A42-F9C7-424C-ACF0-510363E3F223}" type="datetime1">
              <a:rPr lang="vi-VN" smtClean="0"/>
              <a:pPr/>
              <a:t>20/03/2020</a:t>
            </a:fld>
            <a:endParaRPr lang="vi-VN" dirty="0"/>
          </a:p>
        </p:txBody>
      </p:sp>
      <p:sp>
        <p:nvSpPr>
          <p:cNvPr id="6" name="Chỗ dành sẵn cho Số hiệu Bản chiếu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Arial" panose="020B0604020202020204" pitchFamily="34" charset="0"/>
                <a:cs typeface="Arial" panose="020B0604020202020204" pitchFamily="34" charset="0"/>
              </a:defRPr>
            </a:lvl1pPr>
          </a:lstStyle>
          <a:p>
            <a:fld id="{E31375A4-56A4-47D6-9801-1991572033F7}" type="slidenum">
              <a:rPr lang="vi-VN" smtClean="0"/>
              <a:pPr/>
              <a:t>‹#›</a:t>
            </a:fld>
            <a:endParaRPr lang="vi-VN"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jboss.org/hibernate/orm/current/userguide/html_single/Hibernate_User_Guide.html#PoEA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rtlCol="0">
            <a:normAutofit/>
          </a:bodyPr>
          <a:lstStyle/>
          <a:p>
            <a:pPr rtl="0"/>
            <a:r>
              <a:rPr lang="vi-VN" sz="6000">
                <a:latin typeface="Arial" panose="020B0604020202020204" pitchFamily="34" charset="0"/>
                <a:cs typeface="Arial" panose="020B0604020202020204" pitchFamily="34" charset="0"/>
              </a:rPr>
              <a:t>Hibernate</a:t>
            </a:r>
            <a:br>
              <a:rPr lang="vi-VN" sz="6000">
                <a:latin typeface="Arial" panose="020B0604020202020204" pitchFamily="34" charset="0"/>
                <a:cs typeface="Arial" panose="020B0604020202020204" pitchFamily="34" charset="0"/>
              </a:rPr>
            </a:br>
            <a:endParaRPr lang="vi-VN" sz="6000" dirty="0">
              <a:latin typeface="Arial" panose="020B0604020202020204" pitchFamily="34" charset="0"/>
              <a:cs typeface="Arial" panose="020B0604020202020204" pitchFamily="34" charset="0"/>
            </a:endParaRPr>
          </a:p>
        </p:txBody>
      </p:sp>
      <p:sp>
        <p:nvSpPr>
          <p:cNvPr id="3" name="Tiêu đề phụ 2"/>
          <p:cNvSpPr>
            <a:spLocks noGrp="1"/>
          </p:cNvSpPr>
          <p:nvPr>
            <p:ph type="subTitle" idx="1"/>
          </p:nvPr>
        </p:nvSpPr>
        <p:spPr/>
        <p:txBody>
          <a:bodyPr rtlCol="0"/>
          <a:lstStyle/>
          <a:p>
            <a:pPr rtl="0"/>
            <a:r>
              <a:rPr lang="vi-VN">
                <a:latin typeface="Arial" panose="020B0604020202020204" pitchFamily="34" charset="0"/>
                <a:cs typeface="Arial" panose="020B0604020202020204" pitchFamily="34" charset="0"/>
              </a:rPr>
              <a:t>NGUYỄN NGỌC LÂN</a:t>
            </a:r>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AA11994-614A-44C4-944A-7A74F7903C3E}"/>
              </a:ext>
            </a:extLst>
          </p:cNvPr>
          <p:cNvSpPr>
            <a:spLocks noGrp="1"/>
          </p:cNvSpPr>
          <p:nvPr>
            <p:ph type="title"/>
          </p:nvPr>
        </p:nvSpPr>
        <p:spPr/>
        <p:txBody>
          <a:bodyPr/>
          <a:lstStyle/>
          <a:p>
            <a:r>
              <a:rPr lang="vi-VN"/>
              <a:t>Cấu hình Hibernate &amp; thực thi chương trình.</a:t>
            </a:r>
          </a:p>
        </p:txBody>
      </p:sp>
      <p:sp>
        <p:nvSpPr>
          <p:cNvPr id="3" name="Chỗ dành sẵn cho Nội dung 2">
            <a:extLst>
              <a:ext uri="{FF2B5EF4-FFF2-40B4-BE49-F238E27FC236}">
                <a16:creationId xmlns:a16="http://schemas.microsoft.com/office/drawing/2014/main" id="{C56C88E3-6CEA-4B18-84FE-39685A6A70CF}"/>
              </a:ext>
            </a:extLst>
          </p:cNvPr>
          <p:cNvSpPr>
            <a:spLocks noGrp="1"/>
          </p:cNvSpPr>
          <p:nvPr>
            <p:ph idx="1"/>
          </p:nvPr>
        </p:nvSpPr>
        <p:spPr/>
        <p:txBody>
          <a:bodyPr/>
          <a:lstStyle/>
          <a:p>
            <a:r>
              <a:rPr lang="vi-VN"/>
              <a:t>Tạo Persistence Class đại diện cho một Table.</a:t>
            </a:r>
          </a:p>
          <a:p>
            <a:r>
              <a:rPr lang="vi-VN"/>
              <a:t>Mapping Persistence Class và Database. Có 2 cách để Mapping Persistence Class: classfilename.hbm.xml và Annotation</a:t>
            </a:r>
          </a:p>
          <a:p>
            <a:r>
              <a:rPr lang="vi-VN"/>
              <a:t>Cấu hình Hibernate thông qua hibernate.cfg.xml</a:t>
            </a:r>
          </a:p>
          <a:p>
            <a:r>
              <a:rPr lang="vi-VN"/>
              <a:t>Sử dụng một Class Ultils tạo ra SessionFactory từ hibernate.cfg.xml</a:t>
            </a:r>
          </a:p>
          <a:p>
            <a:r>
              <a:rPr lang="vi-VN"/>
              <a:t>Truy vấn dữ liệu với HQL (Hibernate Query Language)</a:t>
            </a:r>
          </a:p>
        </p:txBody>
      </p:sp>
    </p:spTree>
    <p:extLst>
      <p:ext uri="{BB962C8B-B14F-4D97-AF65-F5344CB8AC3E}">
        <p14:creationId xmlns:p14="http://schemas.microsoft.com/office/powerpoint/2010/main" val="651772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FDBDF9-078A-40D2-AB27-D5D23E4DACBF}"/>
              </a:ext>
            </a:extLst>
          </p:cNvPr>
          <p:cNvSpPr>
            <a:spLocks noGrp="1"/>
          </p:cNvSpPr>
          <p:nvPr>
            <p:ph type="title"/>
          </p:nvPr>
        </p:nvSpPr>
        <p:spPr>
          <a:xfrm>
            <a:off x="1295400" y="503854"/>
            <a:ext cx="9601200" cy="620612"/>
          </a:xfrm>
        </p:spPr>
        <p:txBody>
          <a:bodyPr/>
          <a:lstStyle/>
          <a:p>
            <a:r>
              <a:rPr lang="en-US"/>
              <a:t>S</a:t>
            </a:r>
            <a:r>
              <a:rPr lang="vi-VN"/>
              <a:t>ơ</a:t>
            </a:r>
            <a:r>
              <a:rPr lang="en-US"/>
              <a:t> đồ kiến trúc của Hibernate (Bản 5.X)</a:t>
            </a:r>
            <a:endParaRPr lang="vi-VN"/>
          </a:p>
        </p:txBody>
      </p:sp>
      <p:pic>
        <p:nvPicPr>
          <p:cNvPr id="6" name="Đồ họa 1">
            <a:extLst>
              <a:ext uri="{FF2B5EF4-FFF2-40B4-BE49-F238E27FC236}">
                <a16:creationId xmlns:a16="http://schemas.microsoft.com/office/drawing/2014/main" id="{DB995CA1-E3C8-4401-9948-546C8E4608FB}"/>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95400" y="1447195"/>
            <a:ext cx="8777980" cy="4466913"/>
          </a:xfrm>
          <a:prstGeom prst="rect">
            <a:avLst/>
          </a:prstGeom>
        </p:spPr>
      </p:pic>
    </p:spTree>
    <p:extLst>
      <p:ext uri="{BB962C8B-B14F-4D97-AF65-F5344CB8AC3E}">
        <p14:creationId xmlns:p14="http://schemas.microsoft.com/office/powerpoint/2010/main" val="802752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50DDA0B-BFFA-4FA9-B764-79E0DD9BBF14}"/>
              </a:ext>
            </a:extLst>
          </p:cNvPr>
          <p:cNvSpPr>
            <a:spLocks noGrp="1"/>
          </p:cNvSpPr>
          <p:nvPr>
            <p:ph type="title"/>
          </p:nvPr>
        </p:nvSpPr>
        <p:spPr/>
        <p:txBody>
          <a:bodyPr/>
          <a:lstStyle/>
          <a:p>
            <a:r>
              <a:rPr lang="vi-VN"/>
              <a:t>SessionFactory (org.hibernate.SessionFactory)</a:t>
            </a:r>
          </a:p>
        </p:txBody>
      </p:sp>
      <p:sp>
        <p:nvSpPr>
          <p:cNvPr id="3" name="Chỗ dành sẵn cho Nội dung 2">
            <a:extLst>
              <a:ext uri="{FF2B5EF4-FFF2-40B4-BE49-F238E27FC236}">
                <a16:creationId xmlns:a16="http://schemas.microsoft.com/office/drawing/2014/main" id="{270835A1-9A89-4AAA-8AAD-885D16DC30D8}"/>
              </a:ext>
            </a:extLst>
          </p:cNvPr>
          <p:cNvSpPr>
            <a:spLocks noGrp="1"/>
          </p:cNvSpPr>
          <p:nvPr>
            <p:ph idx="1"/>
          </p:nvPr>
        </p:nvSpPr>
        <p:spPr/>
        <p:txBody>
          <a:bodyPr>
            <a:normAutofit/>
          </a:bodyPr>
          <a:lstStyle/>
          <a:p>
            <a:r>
              <a:rPr lang="en-US"/>
              <a:t>Đại diện cho việc ánh xạ giữa mô hình miền ứng dụng (application domain model) và cơ sở dữ liệu (database).  Nó là an toàn với luồng và bất biến. Có khả năng tạo ra những thể hiện của </a:t>
            </a:r>
            <a:r>
              <a:rPr lang="vi-VN"/>
              <a:t>org.hibernate.Session </a:t>
            </a:r>
            <a:r>
              <a:rPr lang="en-US"/>
              <a:t>. </a:t>
            </a:r>
            <a:endParaRPr lang="vi-VN"/>
          </a:p>
          <a:p>
            <a:r>
              <a:rPr lang="vi-VN"/>
              <a:t>EntityManagerFactory </a:t>
            </a:r>
            <a:r>
              <a:rPr lang="en-US"/>
              <a:t> tương đương với JPA (Java Persistent API) của </a:t>
            </a:r>
            <a:r>
              <a:rPr lang="vi-VN"/>
              <a:t>SessionFactory</a:t>
            </a:r>
            <a:r>
              <a:rPr lang="en-US"/>
              <a:t>. Về căn bản, cả hai cùng đưa đến một triển khai của  </a:t>
            </a:r>
            <a:r>
              <a:rPr lang="vi-VN"/>
              <a:t>SessionFactory</a:t>
            </a:r>
            <a:r>
              <a:rPr lang="en-US"/>
              <a:t>.</a:t>
            </a:r>
            <a:endParaRPr lang="vi-VN"/>
          </a:p>
          <a:p>
            <a:r>
              <a:rPr lang="en-US"/>
              <a:t>Một </a:t>
            </a:r>
            <a:r>
              <a:rPr lang="vi-VN"/>
              <a:t>SessionFactory </a:t>
            </a:r>
            <a:r>
              <a:rPr lang="en-US"/>
              <a:t>là một đối tượng nặng khi tạo. Vậy nên, với mỗi cơ sở dữ liệu, chương trình chỉ nên có duy nhất một liên kết </a:t>
            </a:r>
            <a:r>
              <a:rPr lang="vi-VN"/>
              <a:t>SessionFactory</a:t>
            </a:r>
            <a:r>
              <a:rPr lang="en-US"/>
              <a:t>. </a:t>
            </a:r>
            <a:r>
              <a:rPr lang="vi-VN"/>
              <a:t>SessionFactory </a:t>
            </a:r>
            <a:r>
              <a:rPr lang="en-US"/>
              <a:t>duy trì những dịch vụ  mà Hibernate sử dụng trên tất cả những </a:t>
            </a:r>
            <a:r>
              <a:rPr lang="vi-VN"/>
              <a:t>Session </a:t>
            </a:r>
            <a:r>
              <a:rPr lang="en-US"/>
              <a:t>như là cache cấp 2, </a:t>
            </a:r>
            <a:r>
              <a:rPr lang="vi-VN"/>
              <a:t>connection pools, transaction system integrations</a:t>
            </a:r>
            <a:r>
              <a:rPr lang="en-US"/>
              <a:t>…</a:t>
            </a:r>
            <a:endParaRPr lang="vi-VN"/>
          </a:p>
        </p:txBody>
      </p:sp>
    </p:spTree>
    <p:extLst>
      <p:ext uri="{BB962C8B-B14F-4D97-AF65-F5344CB8AC3E}">
        <p14:creationId xmlns:p14="http://schemas.microsoft.com/office/powerpoint/2010/main" val="72838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E9535BC-E83A-4AB8-984E-0ABC196F35DC}"/>
              </a:ext>
            </a:extLst>
          </p:cNvPr>
          <p:cNvSpPr>
            <a:spLocks noGrp="1"/>
          </p:cNvSpPr>
          <p:nvPr>
            <p:ph type="title"/>
          </p:nvPr>
        </p:nvSpPr>
        <p:spPr/>
        <p:txBody>
          <a:bodyPr/>
          <a:lstStyle/>
          <a:p>
            <a:r>
              <a:rPr lang="vi-VN"/>
              <a:t>Session (org.hibernate.Session)</a:t>
            </a:r>
          </a:p>
        </p:txBody>
      </p:sp>
      <p:sp>
        <p:nvSpPr>
          <p:cNvPr id="3" name="Chỗ dành sẵn cho Nội dung 2">
            <a:extLst>
              <a:ext uri="{FF2B5EF4-FFF2-40B4-BE49-F238E27FC236}">
                <a16:creationId xmlns:a16="http://schemas.microsoft.com/office/drawing/2014/main" id="{1C73344C-4236-4B39-A519-AD00DDE0C318}"/>
              </a:ext>
            </a:extLst>
          </p:cNvPr>
          <p:cNvSpPr>
            <a:spLocks noGrp="1"/>
          </p:cNvSpPr>
          <p:nvPr>
            <p:ph idx="1"/>
          </p:nvPr>
        </p:nvSpPr>
        <p:spPr/>
        <p:txBody>
          <a:bodyPr/>
          <a:lstStyle/>
          <a:p>
            <a:r>
              <a:rPr lang="en-US"/>
              <a:t>Là một đối tượng đơn luồng, ngắn hạn mô hình hóa khái niệm “Đơn vị công việc” (</a:t>
            </a:r>
            <a:r>
              <a:rPr lang="vi-VN"/>
              <a:t>Unit of Work</a:t>
            </a:r>
            <a:r>
              <a:rPr lang="en-US"/>
              <a:t>)  </a:t>
            </a:r>
            <a:r>
              <a:rPr lang="vi-VN" u="sng">
                <a:hlinkClick r:id="rId2"/>
              </a:rPr>
              <a:t>PoEAA</a:t>
            </a:r>
            <a:r>
              <a:rPr lang="vi-VN"/>
              <a:t>.</a:t>
            </a:r>
            <a:r>
              <a:rPr lang="en-US"/>
              <a:t> Trong danh pháp JPA, </a:t>
            </a:r>
            <a:r>
              <a:rPr lang="vi-VN"/>
              <a:t> Sessio</a:t>
            </a:r>
            <a:r>
              <a:rPr lang="en-US"/>
              <a:t>n được đại diện bởi một</a:t>
            </a:r>
            <a:r>
              <a:rPr lang="vi-VN"/>
              <a:t> EntityManager.</a:t>
            </a:r>
          </a:p>
          <a:p>
            <a:r>
              <a:rPr lang="en-US"/>
              <a:t>Phía trong nó, </a:t>
            </a:r>
            <a:r>
              <a:rPr lang="vi-VN"/>
              <a:t>Sessio</a:t>
            </a:r>
            <a:r>
              <a:rPr lang="en-US"/>
              <a:t>n chứa một</a:t>
            </a:r>
            <a:r>
              <a:rPr lang="vi-VN"/>
              <a:t> JDBC java.sql.Connection</a:t>
            </a:r>
            <a:r>
              <a:rPr lang="en-US"/>
              <a:t> và có khả năng tạo ra những thể hiện của </a:t>
            </a:r>
            <a:r>
              <a:rPr lang="vi-VN"/>
              <a:t> org.hibernate.Transaction . </a:t>
            </a:r>
          </a:p>
          <a:p>
            <a:r>
              <a:rPr lang="en-US"/>
              <a:t>Nó duy trì những </a:t>
            </a:r>
            <a:r>
              <a:rPr lang="vi-VN"/>
              <a:t>persistence context </a:t>
            </a:r>
            <a:r>
              <a:rPr lang="en-US"/>
              <a:t>có khả năng đọc lại (</a:t>
            </a:r>
            <a:r>
              <a:rPr lang="vi-VN"/>
              <a:t>repeatable read </a:t>
            </a:r>
            <a:r>
              <a:rPr lang="en-US"/>
              <a:t>-cache level 1) của  mô hình miền ứng dụng  (</a:t>
            </a:r>
            <a:r>
              <a:rPr lang="vi-VN"/>
              <a:t>application domain model</a:t>
            </a:r>
            <a:r>
              <a:rPr lang="en-US"/>
              <a:t>)</a:t>
            </a:r>
            <a:r>
              <a:rPr lang="vi-VN"/>
              <a:t>.</a:t>
            </a:r>
          </a:p>
        </p:txBody>
      </p:sp>
    </p:spTree>
    <p:extLst>
      <p:ext uri="{BB962C8B-B14F-4D97-AF65-F5344CB8AC3E}">
        <p14:creationId xmlns:p14="http://schemas.microsoft.com/office/powerpoint/2010/main" val="297930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C7831E5-0EAE-4675-B876-E94EE6740988}"/>
              </a:ext>
            </a:extLst>
          </p:cNvPr>
          <p:cNvSpPr>
            <a:spLocks noGrp="1"/>
          </p:cNvSpPr>
          <p:nvPr>
            <p:ph type="title"/>
          </p:nvPr>
        </p:nvSpPr>
        <p:spPr/>
        <p:txBody>
          <a:bodyPr/>
          <a:lstStyle/>
          <a:p>
            <a:r>
              <a:rPr lang="vi-VN"/>
              <a:t>Transaction (org.hibernate.Transaction)</a:t>
            </a:r>
          </a:p>
        </p:txBody>
      </p:sp>
      <p:sp>
        <p:nvSpPr>
          <p:cNvPr id="3" name="Chỗ dành sẵn cho Nội dung 2">
            <a:extLst>
              <a:ext uri="{FF2B5EF4-FFF2-40B4-BE49-F238E27FC236}">
                <a16:creationId xmlns:a16="http://schemas.microsoft.com/office/drawing/2014/main" id="{53083814-3E19-4C5A-8AF6-5C959669C261}"/>
              </a:ext>
            </a:extLst>
          </p:cNvPr>
          <p:cNvSpPr>
            <a:spLocks noGrp="1"/>
          </p:cNvSpPr>
          <p:nvPr>
            <p:ph idx="1"/>
          </p:nvPr>
        </p:nvSpPr>
        <p:spPr/>
        <p:txBody>
          <a:bodyPr/>
          <a:lstStyle/>
          <a:p>
            <a:r>
              <a:rPr lang="en-US"/>
              <a:t>Là một đối tượng đơn luồng, ngắn hạn được  ứng dụng sử dụng để vạch ra ranh giới giữa các giao dịch vật lý riêng biệt.  </a:t>
            </a:r>
            <a:r>
              <a:rPr lang="vi-VN"/>
              <a:t>EntityTransaction </a:t>
            </a:r>
            <a:r>
              <a:rPr lang="en-US"/>
              <a:t> tương đương với JPA và cả hai hoạt động như một API trừu tượng để phân tách ứng dụng khỏi hệ thống transaction nền tảng đang sử dụng (JDBC hoặc JTA).</a:t>
            </a:r>
            <a:endParaRPr lang="vi-VN"/>
          </a:p>
        </p:txBody>
      </p:sp>
    </p:spTree>
    <p:extLst>
      <p:ext uri="{BB962C8B-B14F-4D97-AF65-F5344CB8AC3E}">
        <p14:creationId xmlns:p14="http://schemas.microsoft.com/office/powerpoint/2010/main" val="3494359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7E73D01-62F8-41F3-868D-B8FE5D25B6D8}"/>
              </a:ext>
            </a:extLst>
          </p:cNvPr>
          <p:cNvSpPr>
            <a:spLocks noGrp="1"/>
          </p:cNvSpPr>
          <p:nvPr>
            <p:ph type="title"/>
          </p:nvPr>
        </p:nvSpPr>
        <p:spPr/>
        <p:txBody>
          <a:bodyPr/>
          <a:lstStyle/>
          <a:p>
            <a:r>
              <a:rPr lang="en-US"/>
              <a:t>Mô hình miền - Domain Model</a:t>
            </a:r>
            <a:endParaRPr lang="vi-VN"/>
          </a:p>
        </p:txBody>
      </p:sp>
      <p:sp>
        <p:nvSpPr>
          <p:cNvPr id="3" name="Chỗ dành sẵn cho Nội dung 2">
            <a:extLst>
              <a:ext uri="{FF2B5EF4-FFF2-40B4-BE49-F238E27FC236}">
                <a16:creationId xmlns:a16="http://schemas.microsoft.com/office/drawing/2014/main" id="{AC5A6060-C4FF-451A-8BEC-FF7002CE3604}"/>
              </a:ext>
            </a:extLst>
          </p:cNvPr>
          <p:cNvSpPr>
            <a:spLocks noGrp="1"/>
          </p:cNvSpPr>
          <p:nvPr>
            <p:ph idx="1"/>
          </p:nvPr>
        </p:nvSpPr>
        <p:spPr/>
        <p:txBody>
          <a:bodyPr/>
          <a:lstStyle/>
          <a:p>
            <a:r>
              <a:rPr lang="en-US"/>
              <a:t>Thuật ngữ</a:t>
            </a:r>
            <a:r>
              <a:rPr lang="vi-VN"/>
              <a:t> domain model  xuất phát từ lĩnh vực mô hình dữ liệu. Đây là mô hình mô tả về miền vấn đề bạn đang làm việc. Đôi khi</a:t>
            </a:r>
            <a:r>
              <a:rPr lang="en-US"/>
              <a:t>,</a:t>
            </a:r>
            <a:r>
              <a:rPr lang="vi-VN"/>
              <a:t> bạn cũng sẽ nghe thấy thuật ngữ </a:t>
            </a:r>
            <a:r>
              <a:rPr lang="vi-VN" i="1"/>
              <a:t>persistent classes</a:t>
            </a:r>
            <a:r>
              <a:rPr lang="vi-VN"/>
              <a:t>.</a:t>
            </a:r>
          </a:p>
          <a:p>
            <a:r>
              <a:rPr lang="en-US"/>
              <a:t>M</a:t>
            </a:r>
            <a:r>
              <a:rPr lang="vi-VN"/>
              <a:t>ô hình miền ứng dụng là </a:t>
            </a:r>
            <a:r>
              <a:rPr lang="en-US"/>
              <a:t>đặc tính</a:t>
            </a:r>
            <a:r>
              <a:rPr lang="vi-VN"/>
              <a:t> trung tâm </a:t>
            </a:r>
            <a:r>
              <a:rPr lang="en-US"/>
              <a:t>của</a:t>
            </a:r>
            <a:r>
              <a:rPr lang="vi-VN"/>
              <a:t> ORM. </a:t>
            </a:r>
            <a:r>
              <a:rPr lang="en-US"/>
              <a:t>Chúng</a:t>
            </a:r>
            <a:r>
              <a:rPr lang="vi-VN"/>
              <a:t> tạo nên các lớp </a:t>
            </a:r>
            <a:r>
              <a:rPr lang="en-US"/>
              <a:t>mà </a:t>
            </a:r>
            <a:r>
              <a:rPr lang="vi-VN"/>
              <a:t>bạn muốn </a:t>
            </a:r>
            <a:r>
              <a:rPr lang="en-US"/>
              <a:t> liên kết</a:t>
            </a:r>
            <a:r>
              <a:rPr lang="vi-VN"/>
              <a:t>. Hibernate hoạt động tốt nhất nếu các lớp này tuân theo mô hình lập trình Plain Old Object (POJO) / JavaBean. </a:t>
            </a:r>
          </a:p>
          <a:p>
            <a:r>
              <a:rPr lang="en-US"/>
              <a:t>Trước đây, các ứng dụng sử dụng Hibernate sẽ sử dụng định dạng tệp ánh xạ XML riêng của nó cho mục đích này. Tuy nhiên đã lỗi thời, và được thay thế bằng cách sử dụng Annotation.</a:t>
            </a:r>
            <a:endParaRPr lang="vi-VN"/>
          </a:p>
          <a:p>
            <a:endParaRPr lang="vi-VN"/>
          </a:p>
        </p:txBody>
      </p:sp>
    </p:spTree>
    <p:extLst>
      <p:ext uri="{BB962C8B-B14F-4D97-AF65-F5344CB8AC3E}">
        <p14:creationId xmlns:p14="http://schemas.microsoft.com/office/powerpoint/2010/main" val="361159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8086A62-E25D-4336-A347-45D063C76721}"/>
              </a:ext>
            </a:extLst>
          </p:cNvPr>
          <p:cNvSpPr>
            <a:spLocks noGrp="1"/>
          </p:cNvSpPr>
          <p:nvPr>
            <p:ph type="title"/>
          </p:nvPr>
        </p:nvSpPr>
        <p:spPr/>
        <p:txBody>
          <a:bodyPr/>
          <a:lstStyle/>
          <a:p>
            <a:r>
              <a:rPr lang="en-US"/>
              <a:t>JDBC là gì?</a:t>
            </a:r>
            <a:endParaRPr lang="vi-VN"/>
          </a:p>
        </p:txBody>
      </p:sp>
      <p:sp>
        <p:nvSpPr>
          <p:cNvPr id="3" name="Chỗ dành sẵn cho Nội dung 2">
            <a:extLst>
              <a:ext uri="{FF2B5EF4-FFF2-40B4-BE49-F238E27FC236}">
                <a16:creationId xmlns:a16="http://schemas.microsoft.com/office/drawing/2014/main" id="{3AA28D08-E751-45E4-BE65-9CD9748CBBAF}"/>
              </a:ext>
            </a:extLst>
          </p:cNvPr>
          <p:cNvSpPr>
            <a:spLocks noGrp="1"/>
          </p:cNvSpPr>
          <p:nvPr>
            <p:ph idx="1"/>
          </p:nvPr>
        </p:nvSpPr>
        <p:spPr/>
        <p:txBody>
          <a:bodyPr/>
          <a:lstStyle/>
          <a:p>
            <a:r>
              <a:rPr lang="vi-VN"/>
              <a:t>JDBC là viết tắt của </a:t>
            </a:r>
            <a:r>
              <a:rPr lang="vi-VN" b="1"/>
              <a:t>Java Database Connectivity</a:t>
            </a:r>
            <a:r>
              <a:rPr lang="vi-VN"/>
              <a:t>. Nó cung cấp một bộ API Java để truy cập cơ sở dữ liệu quan hệ từ chương trình Java. Các API Java này cho phép các chương trình Java thực thi các câu lệnh SQL và tương tác với bất kỳ cơ sở dữ liệu tuân thủ SQL nào.</a:t>
            </a:r>
          </a:p>
          <a:p>
            <a:r>
              <a:rPr lang="vi-VN"/>
              <a:t>JDBC cung cấp một kiến ​​trúc linh hoạt để viết một ứng dụng độc lập với cơ sở dữ liệu có thể chạy trên các nền tảng khác nhau và tương tác với các DBMS khác nhau mà không cần sửa đổi.</a:t>
            </a:r>
          </a:p>
          <a:p>
            <a:endParaRPr lang="vi-VN"/>
          </a:p>
        </p:txBody>
      </p:sp>
    </p:spTree>
    <p:extLst>
      <p:ext uri="{BB962C8B-B14F-4D97-AF65-F5344CB8AC3E}">
        <p14:creationId xmlns:p14="http://schemas.microsoft.com/office/powerpoint/2010/main" val="26567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C2C9F9A-E1B5-4F24-9A72-1434A9523F53}"/>
              </a:ext>
            </a:extLst>
          </p:cNvPr>
          <p:cNvSpPr>
            <a:spLocks noGrp="1"/>
          </p:cNvSpPr>
          <p:nvPr>
            <p:ph type="title"/>
          </p:nvPr>
        </p:nvSpPr>
        <p:spPr/>
        <p:txBody>
          <a:bodyPr/>
          <a:lstStyle/>
          <a:p>
            <a:r>
              <a:rPr lang="vi-VN"/>
              <a:t>Ưu nhược điểm của JDBC</a:t>
            </a:r>
          </a:p>
        </p:txBody>
      </p:sp>
      <p:sp>
        <p:nvSpPr>
          <p:cNvPr id="6" name="Chỗ dành sẵn cho Văn bản 5">
            <a:extLst>
              <a:ext uri="{FF2B5EF4-FFF2-40B4-BE49-F238E27FC236}">
                <a16:creationId xmlns:a16="http://schemas.microsoft.com/office/drawing/2014/main" id="{8C0895E2-2BC2-4C87-B0BE-AF7927749EF6}"/>
              </a:ext>
            </a:extLst>
          </p:cNvPr>
          <p:cNvSpPr>
            <a:spLocks noGrp="1"/>
          </p:cNvSpPr>
          <p:nvPr>
            <p:ph type="body" idx="1"/>
          </p:nvPr>
        </p:nvSpPr>
        <p:spPr/>
        <p:txBody>
          <a:bodyPr/>
          <a:lstStyle/>
          <a:p>
            <a:r>
              <a:rPr lang="vi-VN"/>
              <a:t>Ưu điểm: </a:t>
            </a:r>
          </a:p>
        </p:txBody>
      </p:sp>
      <p:sp>
        <p:nvSpPr>
          <p:cNvPr id="7" name="Chỗ dành sẵn cho Nội dung 6">
            <a:extLst>
              <a:ext uri="{FF2B5EF4-FFF2-40B4-BE49-F238E27FC236}">
                <a16:creationId xmlns:a16="http://schemas.microsoft.com/office/drawing/2014/main" id="{12B0E6CD-7455-4046-A12D-71091790E555}"/>
              </a:ext>
            </a:extLst>
          </p:cNvPr>
          <p:cNvSpPr>
            <a:spLocks noGrp="1"/>
          </p:cNvSpPr>
          <p:nvPr>
            <p:ph sz="half" idx="2"/>
          </p:nvPr>
        </p:nvSpPr>
        <p:spPr/>
        <p:txBody>
          <a:bodyPr/>
          <a:lstStyle/>
          <a:p>
            <a:r>
              <a:rPr lang="vi-VN"/>
              <a:t>Xử lý SQL đơn giản và gọn gàng</a:t>
            </a:r>
          </a:p>
          <a:p>
            <a:r>
              <a:rPr lang="vi-VN"/>
              <a:t>Hiệu suất tốt với dữ liệu lớn</a:t>
            </a:r>
          </a:p>
          <a:p>
            <a:r>
              <a:rPr lang="vi-VN"/>
              <a:t>Rất tốt cho các ứng dụng nhỏ</a:t>
            </a:r>
          </a:p>
          <a:p>
            <a:r>
              <a:rPr lang="vi-VN"/>
              <a:t>Cú pháp đơn giản để dễ học</a:t>
            </a:r>
          </a:p>
        </p:txBody>
      </p:sp>
      <p:sp>
        <p:nvSpPr>
          <p:cNvPr id="8" name="Chỗ dành sẵn cho Văn bản 7">
            <a:extLst>
              <a:ext uri="{FF2B5EF4-FFF2-40B4-BE49-F238E27FC236}">
                <a16:creationId xmlns:a16="http://schemas.microsoft.com/office/drawing/2014/main" id="{C85869D5-851E-4791-85E9-A49DB8798450}"/>
              </a:ext>
            </a:extLst>
          </p:cNvPr>
          <p:cNvSpPr>
            <a:spLocks noGrp="1"/>
          </p:cNvSpPr>
          <p:nvPr>
            <p:ph type="body" sz="quarter" idx="3"/>
          </p:nvPr>
        </p:nvSpPr>
        <p:spPr/>
        <p:txBody>
          <a:bodyPr/>
          <a:lstStyle/>
          <a:p>
            <a:r>
              <a:rPr lang="vi-VN"/>
              <a:t>Nhược điểm:</a:t>
            </a:r>
          </a:p>
        </p:txBody>
      </p:sp>
      <p:sp>
        <p:nvSpPr>
          <p:cNvPr id="9" name="Chỗ dành sẵn cho Nội dung 8">
            <a:extLst>
              <a:ext uri="{FF2B5EF4-FFF2-40B4-BE49-F238E27FC236}">
                <a16:creationId xmlns:a16="http://schemas.microsoft.com/office/drawing/2014/main" id="{77C47F4F-158B-4C49-913A-9BA63D88B3BD}"/>
              </a:ext>
            </a:extLst>
          </p:cNvPr>
          <p:cNvSpPr>
            <a:spLocks noGrp="1"/>
          </p:cNvSpPr>
          <p:nvPr>
            <p:ph sz="quarter" idx="4"/>
          </p:nvPr>
        </p:nvSpPr>
        <p:spPr/>
        <p:txBody>
          <a:bodyPr/>
          <a:lstStyle/>
          <a:p>
            <a:r>
              <a:rPr lang="vi-VN"/>
              <a:t>Phức tạp nếu nó được sử dụng trong các dự án lớn</a:t>
            </a:r>
          </a:p>
          <a:p>
            <a:r>
              <a:rPr lang="vi-VN"/>
              <a:t>Chi phí lập trình lớn</a:t>
            </a:r>
          </a:p>
          <a:p>
            <a:r>
              <a:rPr lang="vi-VN"/>
              <a:t>Không đóng gói</a:t>
            </a:r>
          </a:p>
          <a:p>
            <a:r>
              <a:rPr lang="vi-VN"/>
              <a:t>Khó thực hiện khái niệm MVC</a:t>
            </a:r>
          </a:p>
          <a:p>
            <a:r>
              <a:rPr lang="vi-VN"/>
              <a:t>Truy vấn là DBMS cụ thể</a:t>
            </a:r>
          </a:p>
        </p:txBody>
      </p:sp>
    </p:spTree>
    <p:extLst>
      <p:ext uri="{BB962C8B-B14F-4D97-AF65-F5344CB8AC3E}">
        <p14:creationId xmlns:p14="http://schemas.microsoft.com/office/powerpoint/2010/main" val="215530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294BEA6-B25F-4943-94D9-529DA46C19C4}"/>
              </a:ext>
            </a:extLst>
          </p:cNvPr>
          <p:cNvSpPr>
            <a:spLocks noGrp="1"/>
          </p:cNvSpPr>
          <p:nvPr>
            <p:ph type="title"/>
          </p:nvPr>
        </p:nvSpPr>
        <p:spPr/>
        <p:txBody>
          <a:bodyPr/>
          <a:lstStyle/>
          <a:p>
            <a:r>
              <a:rPr lang="en-US"/>
              <a:t>ORM là gì?</a:t>
            </a:r>
            <a:endParaRPr lang="vi-VN"/>
          </a:p>
        </p:txBody>
      </p:sp>
      <p:sp>
        <p:nvSpPr>
          <p:cNvPr id="3" name="Chỗ dành sẵn cho Nội dung 2">
            <a:extLst>
              <a:ext uri="{FF2B5EF4-FFF2-40B4-BE49-F238E27FC236}">
                <a16:creationId xmlns:a16="http://schemas.microsoft.com/office/drawing/2014/main" id="{3D6BF9EA-F147-42A3-88B8-72D7684F69E7}"/>
              </a:ext>
            </a:extLst>
          </p:cNvPr>
          <p:cNvSpPr>
            <a:spLocks noGrp="1"/>
          </p:cNvSpPr>
          <p:nvPr>
            <p:ph idx="1"/>
          </p:nvPr>
        </p:nvSpPr>
        <p:spPr>
          <a:xfrm>
            <a:off x="1295400" y="1882589"/>
            <a:ext cx="9601200" cy="3908612"/>
          </a:xfrm>
        </p:spPr>
        <p:txBody>
          <a:bodyPr/>
          <a:lstStyle/>
          <a:p>
            <a:r>
              <a:rPr lang="vi-VN"/>
              <a:t>ORM là viết tắt của Object-Relational Mapping (ORM) là một kỹ thuật lập trình để chuyển đổi dữ liệu giữa các cơ sở dữ liệu quan hệ và các ngôn ngữ lập trình hướng đối tượng như Java, C# ... </a:t>
            </a:r>
          </a:p>
          <a:p>
            <a:endParaRPr lang="vi-VN"/>
          </a:p>
        </p:txBody>
      </p:sp>
      <p:graphicFrame>
        <p:nvGraphicFramePr>
          <p:cNvPr id="4" name="Bảng 3">
            <a:extLst>
              <a:ext uri="{FF2B5EF4-FFF2-40B4-BE49-F238E27FC236}">
                <a16:creationId xmlns:a16="http://schemas.microsoft.com/office/drawing/2014/main" id="{8655C16D-FF8C-4C8C-B84D-86D4D3B8E533}"/>
              </a:ext>
            </a:extLst>
          </p:cNvPr>
          <p:cNvGraphicFramePr>
            <a:graphicFrameLocks noGrp="1"/>
          </p:cNvGraphicFramePr>
          <p:nvPr>
            <p:extLst>
              <p:ext uri="{D42A27DB-BD31-4B8C-83A1-F6EECF244321}">
                <p14:modId xmlns:p14="http://schemas.microsoft.com/office/powerpoint/2010/main" val="3496120234"/>
              </p:ext>
            </p:extLst>
          </p:nvPr>
        </p:nvGraphicFramePr>
        <p:xfrm>
          <a:off x="1636618" y="2891118"/>
          <a:ext cx="9259981" cy="2900080"/>
        </p:xfrm>
        <a:graphic>
          <a:graphicData uri="http://schemas.openxmlformats.org/drawingml/2006/table">
            <a:tbl>
              <a:tblPr firstRow="1" firstCol="1" bandRow="1">
                <a:tableStyleId>{BC89EF96-8CEA-46FF-86C4-4CE0E7609802}</a:tableStyleId>
              </a:tblPr>
              <a:tblGrid>
                <a:gridCol w="580659">
                  <a:extLst>
                    <a:ext uri="{9D8B030D-6E8A-4147-A177-3AD203B41FA5}">
                      <a16:colId xmlns:a16="http://schemas.microsoft.com/office/drawing/2014/main" val="2734759934"/>
                    </a:ext>
                  </a:extLst>
                </a:gridCol>
                <a:gridCol w="8679322">
                  <a:extLst>
                    <a:ext uri="{9D8B030D-6E8A-4147-A177-3AD203B41FA5}">
                      <a16:colId xmlns:a16="http://schemas.microsoft.com/office/drawing/2014/main" val="1834228130"/>
                    </a:ext>
                  </a:extLst>
                </a:gridCol>
              </a:tblGrid>
              <a:tr h="362510">
                <a:tc>
                  <a:txBody>
                    <a:bodyPr/>
                    <a:lstStyle/>
                    <a:p>
                      <a:pPr marL="0" marR="0">
                        <a:lnSpc>
                          <a:spcPct val="107000"/>
                        </a:lnSpc>
                        <a:spcBef>
                          <a:spcPts val="0"/>
                        </a:spcBef>
                        <a:spcAft>
                          <a:spcPts val="1125"/>
                        </a:spcAft>
                      </a:pPr>
                      <a:r>
                        <a:rPr lang="vi-VN" sz="1200" spc="0">
                          <a:effectLst/>
                        </a:rPr>
                        <a:t>No.</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200" spc="0">
                          <a:effectLst/>
                        </a:rPr>
                        <a:t>Ưu điểm của ORM</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548045948"/>
                  </a:ext>
                </a:extLst>
              </a:tr>
              <a:tr h="362510">
                <a:tc>
                  <a:txBody>
                    <a:bodyPr/>
                    <a:lstStyle/>
                    <a:p>
                      <a:pPr marL="0" marR="0">
                        <a:lnSpc>
                          <a:spcPct val="107000"/>
                        </a:lnSpc>
                        <a:spcBef>
                          <a:spcPts val="0"/>
                        </a:spcBef>
                        <a:spcAft>
                          <a:spcPts val="1125"/>
                        </a:spcAft>
                      </a:pPr>
                      <a:r>
                        <a:rPr lang="vi-VN" sz="1200" spc="0">
                          <a:effectLst/>
                        </a:rPr>
                        <a:t>1</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Cho phép đối tượng truy cập mã nghiệp vụ thay vì bảng DB.</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49735362"/>
                  </a:ext>
                </a:extLst>
              </a:tr>
              <a:tr h="362510">
                <a:tc>
                  <a:txBody>
                    <a:bodyPr/>
                    <a:lstStyle/>
                    <a:p>
                      <a:pPr marL="0" marR="0">
                        <a:lnSpc>
                          <a:spcPct val="107000"/>
                        </a:lnSpc>
                        <a:spcBef>
                          <a:spcPts val="0"/>
                        </a:spcBef>
                        <a:spcAft>
                          <a:spcPts val="1125"/>
                        </a:spcAft>
                      </a:pPr>
                      <a:r>
                        <a:rPr lang="vi-VN" sz="1200" spc="0">
                          <a:effectLst/>
                        </a:rPr>
                        <a:t>2</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Ẩn các chi tiết của các truy vấn SQL từ logic OO.</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493265164"/>
                  </a:ext>
                </a:extLst>
              </a:tr>
              <a:tr h="362510">
                <a:tc>
                  <a:txBody>
                    <a:bodyPr/>
                    <a:lstStyle/>
                    <a:p>
                      <a:pPr marL="0" marR="0">
                        <a:lnSpc>
                          <a:spcPct val="107000"/>
                        </a:lnSpc>
                        <a:spcBef>
                          <a:spcPts val="0"/>
                        </a:spcBef>
                        <a:spcAft>
                          <a:spcPts val="1125"/>
                        </a:spcAft>
                      </a:pPr>
                      <a:r>
                        <a:rPr lang="vi-VN" sz="1200" spc="0">
                          <a:effectLst/>
                        </a:rPr>
                        <a:t>3</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Dựa trên JDBC 'under the hood'</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200954068"/>
                  </a:ext>
                </a:extLst>
              </a:tr>
              <a:tr h="362510">
                <a:tc>
                  <a:txBody>
                    <a:bodyPr/>
                    <a:lstStyle/>
                    <a:p>
                      <a:pPr marL="0" marR="0">
                        <a:lnSpc>
                          <a:spcPct val="107000"/>
                        </a:lnSpc>
                        <a:spcBef>
                          <a:spcPts val="0"/>
                        </a:spcBef>
                        <a:spcAft>
                          <a:spcPts val="1125"/>
                        </a:spcAft>
                      </a:pPr>
                      <a:r>
                        <a:rPr lang="vi-VN" sz="1200" spc="0">
                          <a:effectLst/>
                        </a:rPr>
                        <a:t>4</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Không cần phải đối phó với việc thực hiện cơ sở dữ liệu.</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946921612"/>
                  </a:ext>
                </a:extLst>
              </a:tr>
              <a:tr h="362510">
                <a:tc>
                  <a:txBody>
                    <a:bodyPr/>
                    <a:lstStyle/>
                    <a:p>
                      <a:pPr marL="0" marR="0">
                        <a:lnSpc>
                          <a:spcPct val="107000"/>
                        </a:lnSpc>
                        <a:spcBef>
                          <a:spcPts val="0"/>
                        </a:spcBef>
                        <a:spcAft>
                          <a:spcPts val="1125"/>
                        </a:spcAft>
                      </a:pPr>
                      <a:r>
                        <a:rPr lang="vi-VN" sz="1200" spc="0">
                          <a:effectLst/>
                        </a:rPr>
                        <a:t>5</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Các thực thể dựa trên các khái niệm nghiệp vụ thay vì cấu trúc cơ sở dữ liệu.</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733601710"/>
                  </a:ext>
                </a:extLst>
              </a:tr>
              <a:tr h="362510">
                <a:tc>
                  <a:txBody>
                    <a:bodyPr/>
                    <a:lstStyle/>
                    <a:p>
                      <a:pPr marL="0" marR="0">
                        <a:lnSpc>
                          <a:spcPct val="107000"/>
                        </a:lnSpc>
                        <a:spcBef>
                          <a:spcPts val="0"/>
                        </a:spcBef>
                        <a:spcAft>
                          <a:spcPts val="1125"/>
                        </a:spcAft>
                      </a:pPr>
                      <a:r>
                        <a:rPr lang="vi-VN" sz="1200" spc="0">
                          <a:effectLst/>
                        </a:rPr>
                        <a:t>6</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Quản lý Transaction và tạo ra key tự động.</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109206006"/>
                  </a:ext>
                </a:extLst>
              </a:tr>
              <a:tr h="362510">
                <a:tc>
                  <a:txBody>
                    <a:bodyPr/>
                    <a:lstStyle/>
                    <a:p>
                      <a:pPr marL="0" marR="0">
                        <a:lnSpc>
                          <a:spcPct val="107000"/>
                        </a:lnSpc>
                        <a:spcBef>
                          <a:spcPts val="0"/>
                        </a:spcBef>
                        <a:spcAft>
                          <a:spcPts val="1125"/>
                        </a:spcAft>
                      </a:pPr>
                      <a:r>
                        <a:rPr lang="vi-VN" sz="1200" spc="0">
                          <a:effectLst/>
                        </a:rPr>
                        <a:t>7</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Phát triển ứng dụng nhanh chóng.</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4041333482"/>
                  </a:ext>
                </a:extLst>
              </a:tr>
            </a:tbl>
          </a:graphicData>
        </a:graphic>
      </p:graphicFrame>
    </p:spTree>
    <p:extLst>
      <p:ext uri="{BB962C8B-B14F-4D97-AF65-F5344CB8AC3E}">
        <p14:creationId xmlns:p14="http://schemas.microsoft.com/office/powerpoint/2010/main" val="2224745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F88E609-FA46-4F3F-BD8B-7FC21E08DBBD}"/>
              </a:ext>
            </a:extLst>
          </p:cNvPr>
          <p:cNvSpPr>
            <a:spLocks noGrp="1"/>
          </p:cNvSpPr>
          <p:nvPr>
            <p:ph type="title"/>
          </p:nvPr>
        </p:nvSpPr>
        <p:spPr/>
        <p:txBody>
          <a:bodyPr/>
          <a:lstStyle/>
          <a:p>
            <a:r>
              <a:rPr lang="vi-VN"/>
              <a:t>Bốn giải pháp của ORM</a:t>
            </a:r>
          </a:p>
        </p:txBody>
      </p:sp>
      <p:graphicFrame>
        <p:nvGraphicFramePr>
          <p:cNvPr id="6" name="Chỗ dành sẵn cho Nội dung 5">
            <a:extLst>
              <a:ext uri="{FF2B5EF4-FFF2-40B4-BE49-F238E27FC236}">
                <a16:creationId xmlns:a16="http://schemas.microsoft.com/office/drawing/2014/main" id="{C4ECC50A-9654-46F9-8C03-E7F2DA1146DF}"/>
              </a:ext>
            </a:extLst>
          </p:cNvPr>
          <p:cNvGraphicFramePr>
            <a:graphicFrameLocks noGrp="1"/>
          </p:cNvGraphicFramePr>
          <p:nvPr>
            <p:ph idx="1"/>
            <p:extLst>
              <p:ext uri="{D42A27DB-BD31-4B8C-83A1-F6EECF244321}">
                <p14:modId xmlns:p14="http://schemas.microsoft.com/office/powerpoint/2010/main" val="2936858373"/>
              </p:ext>
            </p:extLst>
          </p:nvPr>
        </p:nvGraphicFramePr>
        <p:xfrm>
          <a:off x="1295400" y="2084294"/>
          <a:ext cx="9601200" cy="3657600"/>
        </p:xfrm>
        <a:graphic>
          <a:graphicData uri="http://schemas.openxmlformats.org/drawingml/2006/table">
            <a:tbl>
              <a:tblPr firstRow="1" firstCol="1" bandRow="1">
                <a:tableStyleId>{BC89EF96-8CEA-46FF-86C4-4CE0E7609802}</a:tableStyleId>
              </a:tblPr>
              <a:tblGrid>
                <a:gridCol w="602056">
                  <a:extLst>
                    <a:ext uri="{9D8B030D-6E8A-4147-A177-3AD203B41FA5}">
                      <a16:colId xmlns:a16="http://schemas.microsoft.com/office/drawing/2014/main" val="2643146384"/>
                    </a:ext>
                  </a:extLst>
                </a:gridCol>
                <a:gridCol w="8999144">
                  <a:extLst>
                    <a:ext uri="{9D8B030D-6E8A-4147-A177-3AD203B41FA5}">
                      <a16:colId xmlns:a16="http://schemas.microsoft.com/office/drawing/2014/main" val="3250037273"/>
                    </a:ext>
                  </a:extLst>
                </a:gridCol>
              </a:tblGrid>
              <a:tr h="731520">
                <a:tc>
                  <a:txBody>
                    <a:bodyPr/>
                    <a:lstStyle/>
                    <a:p>
                      <a:pPr marL="0" marR="0">
                        <a:lnSpc>
                          <a:spcPct val="107000"/>
                        </a:lnSpc>
                        <a:spcBef>
                          <a:spcPts val="0"/>
                        </a:spcBef>
                        <a:spcAft>
                          <a:spcPts val="1125"/>
                        </a:spcAft>
                      </a:pPr>
                      <a:r>
                        <a:rPr lang="vi-VN" sz="1800" spc="0">
                          <a:effectLst/>
                        </a:rPr>
                        <a:t>No.</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800" spc="0">
                          <a:effectLst/>
                        </a:rPr>
                        <a:t>Giải pháp</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558209600"/>
                  </a:ext>
                </a:extLst>
              </a:tr>
              <a:tr h="731520">
                <a:tc>
                  <a:txBody>
                    <a:bodyPr/>
                    <a:lstStyle/>
                    <a:p>
                      <a:pPr marL="0" marR="0">
                        <a:lnSpc>
                          <a:spcPct val="107000"/>
                        </a:lnSpc>
                        <a:spcBef>
                          <a:spcPts val="0"/>
                        </a:spcBef>
                        <a:spcAft>
                          <a:spcPts val="1125"/>
                        </a:spcAft>
                      </a:pPr>
                      <a:r>
                        <a:rPr lang="vi-VN" sz="1800" spc="0">
                          <a:effectLst/>
                        </a:rPr>
                        <a:t>1</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800" spc="-10">
                          <a:effectLst/>
                        </a:rPr>
                        <a:t>Một API để thực hiện các thao tác CRUD cơ bản trên các đối tượng của các lớp persistent.</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549626546"/>
                  </a:ext>
                </a:extLst>
              </a:tr>
              <a:tr h="731520">
                <a:tc>
                  <a:txBody>
                    <a:bodyPr/>
                    <a:lstStyle/>
                    <a:p>
                      <a:pPr marL="0" marR="0">
                        <a:lnSpc>
                          <a:spcPct val="107000"/>
                        </a:lnSpc>
                        <a:spcBef>
                          <a:spcPts val="0"/>
                        </a:spcBef>
                        <a:spcAft>
                          <a:spcPts val="1125"/>
                        </a:spcAft>
                      </a:pPr>
                      <a:r>
                        <a:rPr lang="vi-VN" sz="1800" spc="0">
                          <a:effectLst/>
                        </a:rPr>
                        <a:t>2</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800" spc="-10">
                          <a:effectLst/>
                        </a:rPr>
                        <a:t>Một ngôn ngữ hoặc API để chỉ định các truy vấn đề cập đến các lớp và thuộc tính của các lớp.</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308812731"/>
                  </a:ext>
                </a:extLst>
              </a:tr>
              <a:tr h="430874">
                <a:tc>
                  <a:txBody>
                    <a:bodyPr/>
                    <a:lstStyle/>
                    <a:p>
                      <a:pPr marL="0" marR="0">
                        <a:lnSpc>
                          <a:spcPct val="107000"/>
                        </a:lnSpc>
                        <a:spcBef>
                          <a:spcPts val="0"/>
                        </a:spcBef>
                        <a:spcAft>
                          <a:spcPts val="1125"/>
                        </a:spcAft>
                      </a:pPr>
                      <a:r>
                        <a:rPr lang="vi-VN" sz="1800" spc="0">
                          <a:effectLst/>
                        </a:rPr>
                        <a:t>3</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800" spc="-10">
                          <a:effectLst/>
                        </a:rPr>
                        <a:t>Một phương tiện có thể cấu hình để chỉ định siêu dữ liệu ánh xạ.</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650788075"/>
                  </a:ext>
                </a:extLst>
              </a:tr>
              <a:tr h="1032166">
                <a:tc>
                  <a:txBody>
                    <a:bodyPr/>
                    <a:lstStyle/>
                    <a:p>
                      <a:pPr marL="0" marR="0">
                        <a:lnSpc>
                          <a:spcPct val="107000"/>
                        </a:lnSpc>
                        <a:spcBef>
                          <a:spcPts val="0"/>
                        </a:spcBef>
                        <a:spcAft>
                          <a:spcPts val="1125"/>
                        </a:spcAft>
                      </a:pPr>
                      <a:r>
                        <a:rPr lang="vi-VN" sz="1800" spc="0">
                          <a:effectLst/>
                        </a:rPr>
                        <a:t>4</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800" spc="-10">
                          <a:effectLst/>
                        </a:rPr>
                        <a:t>Một kỹ thuật tương tác với các đối tượng giao dịch để thực hiện dirty checking, lazy loading, join fetching và các chức năng tối ưu hóa khác.</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446419450"/>
                  </a:ext>
                </a:extLst>
              </a:tr>
            </a:tbl>
          </a:graphicData>
        </a:graphic>
      </p:graphicFrame>
    </p:spTree>
    <p:extLst>
      <p:ext uri="{BB962C8B-B14F-4D97-AF65-F5344CB8AC3E}">
        <p14:creationId xmlns:p14="http://schemas.microsoft.com/office/powerpoint/2010/main" val="58194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C7E93AE-6671-4B4D-AAD8-7125DB0A6A2E}"/>
              </a:ext>
            </a:extLst>
          </p:cNvPr>
          <p:cNvSpPr>
            <a:spLocks noGrp="1"/>
          </p:cNvSpPr>
          <p:nvPr>
            <p:ph type="title"/>
          </p:nvPr>
        </p:nvSpPr>
        <p:spPr/>
        <p:txBody>
          <a:bodyPr/>
          <a:lstStyle/>
          <a:p>
            <a:r>
              <a:rPr lang="vi-VN"/>
              <a:t>Hibernate Framework</a:t>
            </a:r>
          </a:p>
        </p:txBody>
      </p:sp>
      <p:sp>
        <p:nvSpPr>
          <p:cNvPr id="3" name="Chỗ dành sẵn cho Nội dung 2">
            <a:extLst>
              <a:ext uri="{FF2B5EF4-FFF2-40B4-BE49-F238E27FC236}">
                <a16:creationId xmlns:a16="http://schemas.microsoft.com/office/drawing/2014/main" id="{3163E568-3BAB-4B1A-AE67-4E64BBE43F8C}"/>
              </a:ext>
            </a:extLst>
          </p:cNvPr>
          <p:cNvSpPr>
            <a:spLocks noGrp="1"/>
          </p:cNvSpPr>
          <p:nvPr>
            <p:ph idx="1"/>
          </p:nvPr>
        </p:nvSpPr>
        <p:spPr>
          <a:xfrm>
            <a:off x="1295399" y="1981201"/>
            <a:ext cx="6288741" cy="3809999"/>
          </a:xfrm>
        </p:spPr>
        <p:txBody>
          <a:bodyPr/>
          <a:lstStyle/>
          <a:p>
            <a:r>
              <a:rPr lang="vi-VN"/>
              <a:t>Hibernate, là một giải pháp ORM, "nằm giữa" lớp truy cập dữ liệu ứng dụng Java (Java application data Access) và  cơ sở dữ liệu quan hệ (Relational Database), như có thể thấy trong sơ đồ, ứng dụng Java sử dụng API Hibernate để tải, lưu trữ, truy vấn, v.v. dữ liệu miền của nó. </a:t>
            </a:r>
          </a:p>
        </p:txBody>
      </p:sp>
      <p:pic>
        <p:nvPicPr>
          <p:cNvPr id="6" name="Hình ảnh 5">
            <a:extLst>
              <a:ext uri="{FF2B5EF4-FFF2-40B4-BE49-F238E27FC236}">
                <a16:creationId xmlns:a16="http://schemas.microsoft.com/office/drawing/2014/main" id="{5B6504B8-AFFD-4A46-95CB-B36A3CBBAD2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2752" y="1075045"/>
            <a:ext cx="3509683" cy="4828948"/>
          </a:xfrm>
          <a:prstGeom prst="rect">
            <a:avLst/>
          </a:prstGeom>
          <a:noFill/>
          <a:ln>
            <a:noFill/>
          </a:ln>
        </p:spPr>
      </p:pic>
    </p:spTree>
    <p:extLst>
      <p:ext uri="{BB962C8B-B14F-4D97-AF65-F5344CB8AC3E}">
        <p14:creationId xmlns:p14="http://schemas.microsoft.com/office/powerpoint/2010/main" val="361474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AA11994-614A-44C4-944A-7A74F7903C3E}"/>
              </a:ext>
            </a:extLst>
          </p:cNvPr>
          <p:cNvSpPr>
            <a:spLocks noGrp="1"/>
          </p:cNvSpPr>
          <p:nvPr>
            <p:ph type="title"/>
          </p:nvPr>
        </p:nvSpPr>
        <p:spPr/>
        <p:txBody>
          <a:bodyPr/>
          <a:lstStyle/>
          <a:p>
            <a:r>
              <a:rPr lang="vi-VN"/>
              <a:t>Cấu hình Hibernate &amp; thực thi chương trình.</a:t>
            </a:r>
          </a:p>
        </p:txBody>
      </p:sp>
      <p:sp>
        <p:nvSpPr>
          <p:cNvPr id="3" name="Chỗ dành sẵn cho Nội dung 2">
            <a:extLst>
              <a:ext uri="{FF2B5EF4-FFF2-40B4-BE49-F238E27FC236}">
                <a16:creationId xmlns:a16="http://schemas.microsoft.com/office/drawing/2014/main" id="{C56C88E3-6CEA-4B18-84FE-39685A6A70CF}"/>
              </a:ext>
            </a:extLst>
          </p:cNvPr>
          <p:cNvSpPr>
            <a:spLocks noGrp="1"/>
          </p:cNvSpPr>
          <p:nvPr>
            <p:ph idx="1"/>
          </p:nvPr>
        </p:nvSpPr>
        <p:spPr/>
        <p:txBody>
          <a:bodyPr/>
          <a:lstStyle/>
          <a:p>
            <a:r>
              <a:rPr lang="vi-VN"/>
              <a:t>Tạo Persistence Class đại diện cho một Table.</a:t>
            </a:r>
          </a:p>
          <a:p>
            <a:r>
              <a:rPr lang="vi-VN"/>
              <a:t>Mapping Persistence Class và Database. Có 2 cách để Mapping Persistence Class: classfilename.hbm.xml và Annotation</a:t>
            </a:r>
          </a:p>
          <a:p>
            <a:r>
              <a:rPr lang="vi-VN"/>
              <a:t>Cấu hình Hibernate thông qua hibernate.cfg.xml</a:t>
            </a:r>
          </a:p>
          <a:p>
            <a:r>
              <a:rPr lang="vi-VN"/>
              <a:t>Sử dụng một Class Ultils tạo ra SessionFactory từ hibernate.cfg.xml</a:t>
            </a:r>
          </a:p>
          <a:p>
            <a:r>
              <a:rPr lang="vi-VN"/>
              <a:t>Truy vấn dữ liệu với HQL (Hibernate Query Language)</a:t>
            </a:r>
          </a:p>
        </p:txBody>
      </p:sp>
    </p:spTree>
    <p:extLst>
      <p:ext uri="{BB962C8B-B14F-4D97-AF65-F5344CB8AC3E}">
        <p14:creationId xmlns:p14="http://schemas.microsoft.com/office/powerpoint/2010/main" val="1059128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17887A9-1A29-4EA8-914E-DF05AB522A2B}"/>
              </a:ext>
            </a:extLst>
          </p:cNvPr>
          <p:cNvSpPr>
            <a:spLocks noGrp="1"/>
          </p:cNvSpPr>
          <p:nvPr>
            <p:ph type="title"/>
          </p:nvPr>
        </p:nvSpPr>
        <p:spPr/>
        <p:txBody>
          <a:bodyPr/>
          <a:lstStyle/>
          <a:p>
            <a:r>
              <a:rPr lang="vi-VN"/>
              <a:t>Cấu Hình </a:t>
            </a:r>
            <a:r>
              <a:rPr lang="en-US"/>
              <a:t>Hibernate - Configuration</a:t>
            </a:r>
            <a:endParaRPr lang="vi-VN"/>
          </a:p>
        </p:txBody>
      </p:sp>
      <p:sp>
        <p:nvSpPr>
          <p:cNvPr id="3" name="Chỗ dành sẵn cho Nội dung 2">
            <a:extLst>
              <a:ext uri="{FF2B5EF4-FFF2-40B4-BE49-F238E27FC236}">
                <a16:creationId xmlns:a16="http://schemas.microsoft.com/office/drawing/2014/main" id="{67BCF58A-17D2-4D4E-828A-1064BD699A08}"/>
              </a:ext>
            </a:extLst>
          </p:cNvPr>
          <p:cNvSpPr>
            <a:spLocks noGrp="1"/>
          </p:cNvSpPr>
          <p:nvPr>
            <p:ph idx="1"/>
          </p:nvPr>
        </p:nvSpPr>
        <p:spPr/>
        <p:txBody>
          <a:bodyPr/>
          <a:lstStyle/>
          <a:p>
            <a:r>
              <a:rPr lang="vi-VN"/>
              <a:t>Hibernate yêu cầu biết trước các thông tin để giúp các lớp Java ánh xạ đến bảng cơ sở dữ liệu. Nó cũng yêu cầu một tập hợp các thiết lập cấu hình cùng các tham số liên quan khác. Tất cả các thông tin như vậy thường được cung cấp dưới dạng file thuộc tính Java tiêu chuẩn có tên gọi là </a:t>
            </a:r>
            <a:r>
              <a:rPr lang="vi-VN" b="1"/>
              <a:t>hibernate.properties</a:t>
            </a:r>
            <a:r>
              <a:rPr lang="vi-VN"/>
              <a:t>, hoặc dưới dạng file XML có tên </a:t>
            </a:r>
            <a:r>
              <a:rPr lang="vi-VN" b="1"/>
              <a:t>hibernate.cfg.xml</a:t>
            </a:r>
            <a:r>
              <a:rPr lang="vi-VN"/>
              <a:t>. Khi sử dụng JPA, những thông tin này được lưu trong </a:t>
            </a:r>
            <a:r>
              <a:rPr lang="vi-VN" b="1"/>
              <a:t>persistences.xml</a:t>
            </a:r>
          </a:p>
          <a:p>
            <a:r>
              <a:rPr lang="vi-VN"/>
              <a:t>Chúng ta sử dụng file XML </a:t>
            </a:r>
            <a:r>
              <a:rPr lang="vi-VN" b="1"/>
              <a:t>hibernate.cfg.xml</a:t>
            </a:r>
            <a:r>
              <a:rPr lang="vi-VN"/>
              <a:t> và </a:t>
            </a:r>
            <a:r>
              <a:rPr lang="vi-VN" b="1"/>
              <a:t>persistences.xml</a:t>
            </a:r>
            <a:r>
              <a:rPr lang="vi-VN"/>
              <a:t> để chỉ định các thuộc tính Hibernate. Hầu hết các thuộc tính trong đây nếu không được chỉ rõ sẽ đều lấy giá trị mặc định của chúng. Không nhất thiết phải sử dụng file </a:t>
            </a:r>
            <a:r>
              <a:rPr lang="vi-VN" b="1"/>
              <a:t>properties</a:t>
            </a:r>
            <a:r>
              <a:rPr lang="vi-VN"/>
              <a:t> trừ khi nó thực sự là bắt buộc. </a:t>
            </a:r>
          </a:p>
        </p:txBody>
      </p:sp>
    </p:spTree>
    <p:extLst>
      <p:ext uri="{BB962C8B-B14F-4D97-AF65-F5344CB8AC3E}">
        <p14:creationId xmlns:p14="http://schemas.microsoft.com/office/powerpoint/2010/main" val="3608512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A59978E-1F97-45AC-992A-191847B3C2D9}"/>
              </a:ext>
            </a:extLst>
          </p:cNvPr>
          <p:cNvSpPr>
            <a:spLocks noGrp="1"/>
          </p:cNvSpPr>
          <p:nvPr>
            <p:ph type="title"/>
          </p:nvPr>
        </p:nvSpPr>
        <p:spPr/>
        <p:txBody>
          <a:bodyPr/>
          <a:lstStyle/>
          <a:p>
            <a:r>
              <a:rPr lang="en-US"/>
              <a:t>Các thuộc tính cấu hình trong Hibernate</a:t>
            </a:r>
            <a:endParaRPr lang="vi-VN"/>
          </a:p>
        </p:txBody>
      </p:sp>
      <p:graphicFrame>
        <p:nvGraphicFramePr>
          <p:cNvPr id="4" name="Chỗ dành sẵn cho Nội dung 3">
            <a:extLst>
              <a:ext uri="{FF2B5EF4-FFF2-40B4-BE49-F238E27FC236}">
                <a16:creationId xmlns:a16="http://schemas.microsoft.com/office/drawing/2014/main" id="{3996FC4A-0ED9-4F76-B123-6AC0A7D349C9}"/>
              </a:ext>
            </a:extLst>
          </p:cNvPr>
          <p:cNvGraphicFramePr>
            <a:graphicFrameLocks noGrp="1"/>
          </p:cNvGraphicFramePr>
          <p:nvPr>
            <p:ph idx="1"/>
            <p:extLst>
              <p:ext uri="{D42A27DB-BD31-4B8C-83A1-F6EECF244321}">
                <p14:modId xmlns:p14="http://schemas.microsoft.com/office/powerpoint/2010/main" val="3164538408"/>
              </p:ext>
            </p:extLst>
          </p:nvPr>
        </p:nvGraphicFramePr>
        <p:xfrm>
          <a:off x="1398495" y="1828800"/>
          <a:ext cx="9498105" cy="4064072"/>
        </p:xfrm>
        <a:graphic>
          <a:graphicData uri="http://schemas.openxmlformats.org/drawingml/2006/table">
            <a:tbl>
              <a:tblPr firstRow="1" firstCol="1" bandRow="1">
                <a:tableStyleId>{BC89EF96-8CEA-46FF-86C4-4CE0E7609802}</a:tableStyleId>
              </a:tblPr>
              <a:tblGrid>
                <a:gridCol w="317457">
                  <a:extLst>
                    <a:ext uri="{9D8B030D-6E8A-4147-A177-3AD203B41FA5}">
                      <a16:colId xmlns:a16="http://schemas.microsoft.com/office/drawing/2014/main" val="2274857782"/>
                    </a:ext>
                  </a:extLst>
                </a:gridCol>
                <a:gridCol w="3609083">
                  <a:extLst>
                    <a:ext uri="{9D8B030D-6E8A-4147-A177-3AD203B41FA5}">
                      <a16:colId xmlns:a16="http://schemas.microsoft.com/office/drawing/2014/main" val="3245492164"/>
                    </a:ext>
                  </a:extLst>
                </a:gridCol>
                <a:gridCol w="5571565">
                  <a:extLst>
                    <a:ext uri="{9D8B030D-6E8A-4147-A177-3AD203B41FA5}">
                      <a16:colId xmlns:a16="http://schemas.microsoft.com/office/drawing/2014/main" val="3937238148"/>
                    </a:ext>
                  </a:extLst>
                </a:gridCol>
              </a:tblGrid>
              <a:tr h="389965">
                <a:tc>
                  <a:txBody>
                    <a:bodyPr/>
                    <a:lstStyle/>
                    <a:p>
                      <a:pPr marL="0" marR="0">
                        <a:lnSpc>
                          <a:spcPct val="107000"/>
                        </a:lnSpc>
                        <a:spcBef>
                          <a:spcPts val="0"/>
                        </a:spcBef>
                        <a:spcAft>
                          <a:spcPts val="1125"/>
                        </a:spcAft>
                      </a:pPr>
                      <a:r>
                        <a:rPr lang="vi-VN" sz="1400" spc="-10">
                          <a:effectLst/>
                        </a:rPr>
                        <a:t>No.</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0" marR="0">
                        <a:lnSpc>
                          <a:spcPct val="107000"/>
                        </a:lnSpc>
                        <a:spcBef>
                          <a:spcPts val="0"/>
                        </a:spcBef>
                        <a:spcAft>
                          <a:spcPts val="1125"/>
                        </a:spcAft>
                      </a:pPr>
                      <a:r>
                        <a:rPr lang="vi-VN" sz="1400" spc="-10">
                          <a:effectLst/>
                        </a:rPr>
                        <a:t>Thuộc tính </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0" marR="0">
                        <a:lnSpc>
                          <a:spcPct val="107000"/>
                        </a:lnSpc>
                        <a:spcBef>
                          <a:spcPts val="0"/>
                        </a:spcBef>
                        <a:spcAft>
                          <a:spcPts val="1125"/>
                        </a:spcAft>
                      </a:pPr>
                      <a:r>
                        <a:rPr lang="vi-VN" sz="1400" spc="-10">
                          <a:effectLst/>
                        </a:rPr>
                        <a:t>Mô tả</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extLst>
                  <a:ext uri="{0D108BD9-81ED-4DB2-BD59-A6C34878D82A}">
                    <a16:rowId xmlns:a16="http://schemas.microsoft.com/office/drawing/2014/main" val="1718216817"/>
                  </a:ext>
                </a:extLst>
              </a:tr>
              <a:tr h="542726">
                <a:tc>
                  <a:txBody>
                    <a:bodyPr/>
                    <a:lstStyle/>
                    <a:p>
                      <a:pPr marL="0" marR="0">
                        <a:lnSpc>
                          <a:spcPct val="107000"/>
                        </a:lnSpc>
                        <a:spcBef>
                          <a:spcPts val="0"/>
                        </a:spcBef>
                        <a:spcAft>
                          <a:spcPts val="1125"/>
                        </a:spcAft>
                      </a:pPr>
                      <a:r>
                        <a:rPr lang="vi-VN" sz="1400" spc="-10">
                          <a:effectLst/>
                        </a:rPr>
                        <a:t>1</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0" marR="0">
                        <a:lnSpc>
                          <a:spcPct val="107000"/>
                        </a:lnSpc>
                        <a:spcBef>
                          <a:spcPts val="0"/>
                        </a:spcBef>
                        <a:spcAft>
                          <a:spcPts val="1125"/>
                        </a:spcAft>
                      </a:pPr>
                      <a:r>
                        <a:rPr lang="vi-VN" sz="1400" b="1" spc="-10">
                          <a:effectLst/>
                        </a:rPr>
                        <a:t>hibernate.dialect</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0" marR="0">
                        <a:lnSpc>
                          <a:spcPct val="107000"/>
                        </a:lnSpc>
                        <a:spcBef>
                          <a:spcPts val="0"/>
                        </a:spcBef>
                        <a:spcAft>
                          <a:spcPts val="1125"/>
                        </a:spcAft>
                      </a:pPr>
                      <a:r>
                        <a:rPr lang="vi-VN" sz="1400" spc="-10">
                          <a:effectLst/>
                        </a:rPr>
                        <a:t>Thuộc tính này làm cho Hibernate tạo ra SQL thích hợp cho cơ sở dữ liệu đã chọn.</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extLst>
                  <a:ext uri="{0D108BD9-81ED-4DB2-BD59-A6C34878D82A}">
                    <a16:rowId xmlns:a16="http://schemas.microsoft.com/office/drawing/2014/main" val="1365810802"/>
                  </a:ext>
                </a:extLst>
              </a:tr>
              <a:tr h="0">
                <a:tc>
                  <a:txBody>
                    <a:bodyPr/>
                    <a:lstStyle/>
                    <a:p>
                      <a:pPr marL="0" marR="0">
                        <a:lnSpc>
                          <a:spcPct val="107000"/>
                        </a:lnSpc>
                        <a:spcBef>
                          <a:spcPts val="0"/>
                        </a:spcBef>
                        <a:spcAft>
                          <a:spcPts val="1125"/>
                        </a:spcAft>
                      </a:pPr>
                      <a:r>
                        <a:rPr lang="vi-VN" sz="1400" spc="-10">
                          <a:effectLst/>
                        </a:rPr>
                        <a:t>2</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b="1" spc="-10">
                          <a:effectLst/>
                        </a:rPr>
                        <a:t>hibernate.connection.driver_class</a:t>
                      </a:r>
                    </a:p>
                  </a:txBody>
                  <a:tcPr marL="42433" marR="42433" marT="42433" marB="42433"/>
                </a:tc>
                <a:tc>
                  <a:txBody>
                    <a:bodyPr/>
                    <a:lstStyle/>
                    <a:p>
                      <a:pPr marL="30480" marR="30480">
                        <a:lnSpc>
                          <a:spcPct val="107000"/>
                        </a:lnSpc>
                        <a:spcBef>
                          <a:spcPts val="0"/>
                        </a:spcBef>
                        <a:spcAft>
                          <a:spcPts val="1200"/>
                        </a:spcAft>
                      </a:pPr>
                      <a:r>
                        <a:rPr lang="vi-VN" sz="1400" spc="-10">
                          <a:effectLst/>
                        </a:rPr>
                        <a:t>JDBC driver class.</a:t>
                      </a:r>
                      <a:endParaRPr lang="vi-VN" sz="1400" spc="-10">
                        <a:solidFill>
                          <a:srgbClr val="333333"/>
                        </a:solidFill>
                        <a:effectLst/>
                        <a:latin typeface="inherit"/>
                        <a:ea typeface="Times New Roman" panose="02020603050405020304" pitchFamily="18" charset="0"/>
                      </a:endParaRPr>
                    </a:p>
                  </a:txBody>
                  <a:tcPr marL="42433" marR="42433" marT="42433" marB="42433"/>
                </a:tc>
                <a:extLst>
                  <a:ext uri="{0D108BD9-81ED-4DB2-BD59-A6C34878D82A}">
                    <a16:rowId xmlns:a16="http://schemas.microsoft.com/office/drawing/2014/main" val="2978215631"/>
                  </a:ext>
                </a:extLst>
              </a:tr>
              <a:tr h="517100">
                <a:tc>
                  <a:txBody>
                    <a:bodyPr/>
                    <a:lstStyle/>
                    <a:p>
                      <a:pPr marL="0" marR="0">
                        <a:lnSpc>
                          <a:spcPct val="107000"/>
                        </a:lnSpc>
                        <a:spcBef>
                          <a:spcPts val="0"/>
                        </a:spcBef>
                        <a:spcAft>
                          <a:spcPts val="800"/>
                        </a:spcAft>
                      </a:pPr>
                      <a:r>
                        <a:rPr lang="vi-VN" sz="1400" spc="-10">
                          <a:effectLst/>
                        </a:rPr>
                        <a:t>3</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b="1" spc="-10">
                          <a:effectLst/>
                        </a:rPr>
                        <a:t>hibernate.connection.url</a:t>
                      </a:r>
                    </a:p>
                  </a:txBody>
                  <a:tcPr marL="42433" marR="42433" marT="42433" marB="42433"/>
                </a:tc>
                <a:tc>
                  <a:txBody>
                    <a:bodyPr/>
                    <a:lstStyle/>
                    <a:p>
                      <a:pPr marL="30480" marR="30480">
                        <a:lnSpc>
                          <a:spcPct val="107000"/>
                        </a:lnSpc>
                        <a:spcBef>
                          <a:spcPts val="0"/>
                        </a:spcBef>
                        <a:spcAft>
                          <a:spcPts val="1200"/>
                        </a:spcAft>
                      </a:pPr>
                      <a:r>
                        <a:rPr lang="vi-VN" sz="1400" spc="-10">
                          <a:effectLst/>
                        </a:rPr>
                        <a:t>JDBC URL của cơ sở dữ liệu.</a:t>
                      </a:r>
                      <a:endParaRPr lang="vi-VN" sz="1400" spc="-10">
                        <a:solidFill>
                          <a:srgbClr val="333333"/>
                        </a:solidFill>
                        <a:effectLst/>
                        <a:latin typeface="inherit"/>
                        <a:ea typeface="Times New Roman" panose="02020603050405020304" pitchFamily="18" charset="0"/>
                      </a:endParaRPr>
                    </a:p>
                  </a:txBody>
                  <a:tcPr marL="42433" marR="42433" marT="42433" marB="42433"/>
                </a:tc>
                <a:extLst>
                  <a:ext uri="{0D108BD9-81ED-4DB2-BD59-A6C34878D82A}">
                    <a16:rowId xmlns:a16="http://schemas.microsoft.com/office/drawing/2014/main" val="3404566385"/>
                  </a:ext>
                </a:extLst>
              </a:tr>
              <a:tr h="517100">
                <a:tc>
                  <a:txBody>
                    <a:bodyPr/>
                    <a:lstStyle/>
                    <a:p>
                      <a:pPr marL="0" marR="0">
                        <a:lnSpc>
                          <a:spcPct val="107000"/>
                        </a:lnSpc>
                        <a:spcBef>
                          <a:spcPts val="0"/>
                        </a:spcBef>
                        <a:spcAft>
                          <a:spcPts val="800"/>
                        </a:spcAft>
                      </a:pPr>
                      <a:r>
                        <a:rPr lang="vi-VN" sz="1400" spc="-10">
                          <a:effectLst/>
                        </a:rPr>
                        <a:t>4</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b="1" spc="-10">
                          <a:effectLst/>
                        </a:rPr>
                        <a:t>hibernate.connection.username</a:t>
                      </a:r>
                    </a:p>
                  </a:txBody>
                  <a:tcPr marL="42433" marR="42433" marT="42433" marB="42433"/>
                </a:tc>
                <a:tc>
                  <a:txBody>
                    <a:bodyPr/>
                    <a:lstStyle/>
                    <a:p>
                      <a:pPr marL="30480" marR="30480">
                        <a:lnSpc>
                          <a:spcPct val="107000"/>
                        </a:lnSpc>
                        <a:spcBef>
                          <a:spcPts val="0"/>
                        </a:spcBef>
                        <a:spcAft>
                          <a:spcPts val="1200"/>
                        </a:spcAft>
                      </a:pPr>
                      <a:r>
                        <a:rPr lang="vi-VN" sz="1400" spc="-10">
                          <a:effectLst/>
                        </a:rPr>
                        <a:t>username của cơ sở dữ liệu.</a:t>
                      </a:r>
                      <a:endParaRPr lang="vi-VN" sz="1400" spc="-10">
                        <a:solidFill>
                          <a:srgbClr val="333333"/>
                        </a:solidFill>
                        <a:effectLst/>
                        <a:latin typeface="inherit"/>
                        <a:ea typeface="Times New Roman" panose="02020603050405020304" pitchFamily="18" charset="0"/>
                      </a:endParaRPr>
                    </a:p>
                  </a:txBody>
                  <a:tcPr marL="42433" marR="42433" marT="42433" marB="42433"/>
                </a:tc>
                <a:extLst>
                  <a:ext uri="{0D108BD9-81ED-4DB2-BD59-A6C34878D82A}">
                    <a16:rowId xmlns:a16="http://schemas.microsoft.com/office/drawing/2014/main" val="92070699"/>
                  </a:ext>
                </a:extLst>
              </a:tr>
              <a:tr h="517100">
                <a:tc>
                  <a:txBody>
                    <a:bodyPr/>
                    <a:lstStyle/>
                    <a:p>
                      <a:pPr marL="0" marR="0">
                        <a:lnSpc>
                          <a:spcPct val="107000"/>
                        </a:lnSpc>
                        <a:spcBef>
                          <a:spcPts val="0"/>
                        </a:spcBef>
                        <a:spcAft>
                          <a:spcPts val="800"/>
                        </a:spcAft>
                      </a:pPr>
                      <a:r>
                        <a:rPr lang="vi-VN" sz="1400" spc="-10">
                          <a:effectLst/>
                        </a:rPr>
                        <a:t>5</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b="1" spc="-10">
                          <a:effectLst/>
                        </a:rPr>
                        <a:t>hibernate.connection.password</a:t>
                      </a:r>
                    </a:p>
                  </a:txBody>
                  <a:tcPr marL="42433" marR="42433" marT="42433" marB="42433"/>
                </a:tc>
                <a:tc>
                  <a:txBody>
                    <a:bodyPr/>
                    <a:lstStyle/>
                    <a:p>
                      <a:pPr marL="30480" marR="30480">
                        <a:lnSpc>
                          <a:spcPct val="107000"/>
                        </a:lnSpc>
                        <a:spcBef>
                          <a:spcPts val="0"/>
                        </a:spcBef>
                        <a:spcAft>
                          <a:spcPts val="1200"/>
                        </a:spcAft>
                      </a:pPr>
                      <a:r>
                        <a:rPr lang="vi-VN" sz="1400" spc="-10">
                          <a:effectLst/>
                        </a:rPr>
                        <a:t>password của cơ sở dữ liệu.</a:t>
                      </a:r>
                      <a:endParaRPr lang="vi-VN" sz="1400" spc="-10">
                        <a:solidFill>
                          <a:srgbClr val="333333"/>
                        </a:solidFill>
                        <a:effectLst/>
                        <a:latin typeface="inherit"/>
                        <a:ea typeface="Times New Roman" panose="02020603050405020304" pitchFamily="18" charset="0"/>
                      </a:endParaRPr>
                    </a:p>
                  </a:txBody>
                  <a:tcPr marL="42433" marR="42433" marT="42433" marB="42433"/>
                </a:tc>
                <a:extLst>
                  <a:ext uri="{0D108BD9-81ED-4DB2-BD59-A6C34878D82A}">
                    <a16:rowId xmlns:a16="http://schemas.microsoft.com/office/drawing/2014/main" val="4263684114"/>
                  </a:ext>
                </a:extLst>
              </a:tr>
              <a:tr h="569925">
                <a:tc>
                  <a:txBody>
                    <a:bodyPr/>
                    <a:lstStyle/>
                    <a:p>
                      <a:pPr marL="0" marR="0">
                        <a:lnSpc>
                          <a:spcPct val="107000"/>
                        </a:lnSpc>
                        <a:spcBef>
                          <a:spcPts val="0"/>
                        </a:spcBef>
                        <a:spcAft>
                          <a:spcPts val="800"/>
                        </a:spcAft>
                      </a:pPr>
                      <a:r>
                        <a:rPr lang="vi-VN" sz="1400" spc="-10">
                          <a:effectLst/>
                        </a:rPr>
                        <a:t>6</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b="1" spc="-10">
                          <a:effectLst/>
                        </a:rPr>
                        <a:t>hibernate.connection.pool_size</a:t>
                      </a:r>
                    </a:p>
                  </a:txBody>
                  <a:tcPr marL="42433" marR="42433" marT="42433" marB="42433"/>
                </a:tc>
                <a:tc>
                  <a:txBody>
                    <a:bodyPr/>
                    <a:lstStyle/>
                    <a:p>
                      <a:pPr marL="30480" marR="30480">
                        <a:lnSpc>
                          <a:spcPct val="107000"/>
                        </a:lnSpc>
                        <a:spcBef>
                          <a:spcPts val="0"/>
                        </a:spcBef>
                        <a:spcAft>
                          <a:spcPts val="1200"/>
                        </a:spcAft>
                      </a:pPr>
                      <a:r>
                        <a:rPr lang="vi-VN" sz="1400" spc="-10">
                          <a:effectLst/>
                        </a:rPr>
                        <a:t>Giới hạn số kết nối đang chờ trong pool kết nối cơ sở dữ liệu Hibernate.</a:t>
                      </a:r>
                      <a:endParaRPr lang="vi-VN" sz="1400" spc="-10">
                        <a:solidFill>
                          <a:srgbClr val="333333"/>
                        </a:solidFill>
                        <a:effectLst/>
                        <a:latin typeface="inherit"/>
                        <a:ea typeface="Times New Roman" panose="02020603050405020304" pitchFamily="18" charset="0"/>
                      </a:endParaRPr>
                    </a:p>
                  </a:txBody>
                  <a:tcPr marL="42433" marR="42433" marT="42433" marB="42433"/>
                </a:tc>
                <a:extLst>
                  <a:ext uri="{0D108BD9-81ED-4DB2-BD59-A6C34878D82A}">
                    <a16:rowId xmlns:a16="http://schemas.microsoft.com/office/drawing/2014/main" val="2461560149"/>
                  </a:ext>
                </a:extLst>
              </a:tr>
              <a:tr h="569925">
                <a:tc>
                  <a:txBody>
                    <a:bodyPr/>
                    <a:lstStyle/>
                    <a:p>
                      <a:pPr marL="0" marR="0">
                        <a:lnSpc>
                          <a:spcPct val="107000"/>
                        </a:lnSpc>
                        <a:spcBef>
                          <a:spcPts val="0"/>
                        </a:spcBef>
                        <a:spcAft>
                          <a:spcPts val="800"/>
                        </a:spcAft>
                      </a:pPr>
                      <a:r>
                        <a:rPr lang="vi-VN" sz="1400" spc="-10">
                          <a:effectLst/>
                        </a:rPr>
                        <a:t>7</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b="1" spc="-10">
                          <a:effectLst/>
                        </a:rPr>
                        <a:t>hibernate.connection.autocommit</a:t>
                      </a:r>
                    </a:p>
                  </a:txBody>
                  <a:tcPr marL="42433" marR="42433" marT="42433" marB="42433"/>
                </a:tc>
                <a:tc>
                  <a:txBody>
                    <a:bodyPr/>
                    <a:lstStyle/>
                    <a:p>
                      <a:pPr marL="30480" marR="30480">
                        <a:lnSpc>
                          <a:spcPct val="107000"/>
                        </a:lnSpc>
                        <a:spcBef>
                          <a:spcPts val="0"/>
                        </a:spcBef>
                        <a:spcAft>
                          <a:spcPts val="1200"/>
                        </a:spcAft>
                      </a:pPr>
                      <a:r>
                        <a:rPr lang="vi-VN" sz="1400" spc="-10">
                          <a:effectLst/>
                        </a:rPr>
                        <a:t>Cho phép chế độ autocommit để được sử dụng cho JDBC connection.</a:t>
                      </a:r>
                      <a:endParaRPr lang="vi-VN" sz="1400" spc="-10">
                        <a:solidFill>
                          <a:srgbClr val="333333"/>
                        </a:solidFill>
                        <a:effectLst/>
                        <a:latin typeface="inherit"/>
                        <a:ea typeface="Times New Roman" panose="02020603050405020304" pitchFamily="18" charset="0"/>
                      </a:endParaRPr>
                    </a:p>
                  </a:txBody>
                  <a:tcPr marL="42433" marR="42433" marT="42433" marB="42433"/>
                </a:tc>
                <a:extLst>
                  <a:ext uri="{0D108BD9-81ED-4DB2-BD59-A6C34878D82A}">
                    <a16:rowId xmlns:a16="http://schemas.microsoft.com/office/drawing/2014/main" val="2279249822"/>
                  </a:ext>
                </a:extLst>
              </a:tr>
            </a:tbl>
          </a:graphicData>
        </a:graphic>
      </p:graphicFrame>
    </p:spTree>
    <p:extLst>
      <p:ext uri="{BB962C8B-B14F-4D97-AF65-F5344CB8AC3E}">
        <p14:creationId xmlns:p14="http://schemas.microsoft.com/office/powerpoint/2010/main" val="240160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8E55EC1-4D4C-4F20-A89F-282700FA9ECA}"/>
              </a:ext>
            </a:extLst>
          </p:cNvPr>
          <p:cNvSpPr>
            <a:spLocks noGrp="1"/>
          </p:cNvSpPr>
          <p:nvPr>
            <p:ph type="title"/>
          </p:nvPr>
        </p:nvSpPr>
        <p:spPr/>
        <p:txBody>
          <a:bodyPr/>
          <a:lstStyle/>
          <a:p>
            <a:r>
              <a:rPr lang="en-US"/>
              <a:t>Ví dụ về </a:t>
            </a:r>
            <a:r>
              <a:rPr lang="vi-VN"/>
              <a:t>hibernate.cfg.xml </a:t>
            </a:r>
          </a:p>
        </p:txBody>
      </p:sp>
      <p:sp>
        <p:nvSpPr>
          <p:cNvPr id="4" name="Rectangle 1">
            <a:extLst>
              <a:ext uri="{FF2B5EF4-FFF2-40B4-BE49-F238E27FC236}">
                <a16:creationId xmlns:a16="http://schemas.microsoft.com/office/drawing/2014/main" id="{B93634C0-DC46-4717-9151-521E7B96776A}"/>
              </a:ext>
            </a:extLst>
          </p:cNvPr>
          <p:cNvSpPr>
            <a:spLocks noGrp="1" noChangeArrowheads="1"/>
          </p:cNvSpPr>
          <p:nvPr>
            <p:ph idx="1"/>
          </p:nvPr>
        </p:nvSpPr>
        <p:spPr bwMode="auto">
          <a:xfrm>
            <a:off x="1295400" y="1901041"/>
            <a:ext cx="9601200" cy="397031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&lt;?</a:t>
            </a:r>
            <a:r>
              <a:rPr kumimoji="0" lang="vi-VN" altLang="vi-VN" sz="1400" b="0" i="1" u="none" strike="noStrike" cap="none" normalizeH="0" baseline="0">
                <a:ln>
                  <a:noFill/>
                </a:ln>
                <a:solidFill>
                  <a:srgbClr val="E5C17C"/>
                </a:solidFill>
                <a:effectLst/>
                <a:latin typeface="Consolas" panose="020B0609020204030204" pitchFamily="49" charset="0"/>
              </a:rPr>
              <a:t>xml version</a:t>
            </a:r>
            <a:r>
              <a:rPr kumimoji="0" lang="vi-VN" altLang="vi-VN" sz="1400" b="0" i="0" u="none" strike="noStrike" cap="none" normalizeH="0" baseline="0">
                <a:ln>
                  <a:noFill/>
                </a:ln>
                <a:solidFill>
                  <a:srgbClr val="98C379"/>
                </a:solidFill>
                <a:effectLst/>
                <a:latin typeface="Consolas" panose="020B0609020204030204" pitchFamily="49" charset="0"/>
              </a:rPr>
              <a:t>='1.0' </a:t>
            </a:r>
            <a:r>
              <a:rPr kumimoji="0" lang="vi-VN" altLang="vi-VN" sz="1400" b="0" i="1" u="none" strike="noStrike" cap="none" normalizeH="0" baseline="0">
                <a:ln>
                  <a:noFill/>
                </a:ln>
                <a:solidFill>
                  <a:srgbClr val="E5C17C"/>
                </a:solidFill>
                <a:effectLst/>
                <a:latin typeface="Consolas" panose="020B0609020204030204" pitchFamily="49" charset="0"/>
              </a:rPr>
              <a:t>encoding</a:t>
            </a:r>
            <a:r>
              <a:rPr kumimoji="0" lang="vi-VN" altLang="vi-VN" sz="1400" b="0" i="0" u="none" strike="noStrike" cap="none" normalizeH="0" baseline="0">
                <a:ln>
                  <a:noFill/>
                </a:ln>
                <a:solidFill>
                  <a:srgbClr val="98C379"/>
                </a:solidFill>
                <a:effectLst/>
                <a:latin typeface="Consolas" panose="020B0609020204030204" pitchFamily="49" charset="0"/>
              </a:rPr>
              <a:t>='utf-8'</a:t>
            </a:r>
            <a:r>
              <a:rPr kumimoji="0" lang="vi-VN" altLang="vi-VN" sz="1400" b="0" i="0" u="none" strike="noStrike" cap="none" normalizeH="0" baseline="0">
                <a:ln>
                  <a:noFill/>
                </a:ln>
                <a:solidFill>
                  <a:srgbClr val="ABB2BF"/>
                </a:solidFill>
                <a:effectLst/>
                <a:latin typeface="Consolas" panose="020B0609020204030204" pitchFamily="49" charset="0"/>
              </a:rPr>
              <a:t>?&gt;</a:t>
            </a:r>
            <a:br>
              <a:rPr kumimoji="0" lang="vi-VN" altLang="vi-VN" sz="1400" b="0" i="0" u="none" strike="noStrike" cap="none" normalizeH="0" baseline="0">
                <a:ln>
                  <a:noFill/>
                </a:ln>
                <a:solidFill>
                  <a:srgbClr val="ABB2BF"/>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&lt;!DOCTYPE </a:t>
            </a:r>
            <a:r>
              <a:rPr kumimoji="0" lang="vi-VN" altLang="vi-VN" sz="1400" b="0" i="1" u="none" strike="noStrike" cap="none" normalizeH="0" baseline="0">
                <a:ln>
                  <a:noFill/>
                </a:ln>
                <a:solidFill>
                  <a:srgbClr val="E5C17C"/>
                </a:solidFill>
                <a:effectLst/>
                <a:latin typeface="Consolas" panose="020B0609020204030204" pitchFamily="49" charset="0"/>
              </a:rPr>
              <a:t>hibernate-configuration </a:t>
            </a:r>
            <a:r>
              <a:rPr kumimoji="0" lang="vi-VN" altLang="vi-VN" sz="1400" b="0" i="0" u="none" strike="noStrike" cap="none" normalizeH="0" baseline="0">
                <a:ln>
                  <a:noFill/>
                </a:ln>
                <a:solidFill>
                  <a:srgbClr val="E06C75"/>
                </a:solidFill>
                <a:effectLst/>
                <a:latin typeface="Consolas" panose="020B0609020204030204" pitchFamily="49" charset="0"/>
              </a:rPr>
              <a:t>PUBLIC</a:t>
            </a:r>
            <a:br>
              <a:rPr kumimoji="0" lang="vi-VN" altLang="vi-VN" sz="1400" b="0" i="0" u="none" strike="noStrike" cap="none" normalizeH="0" baseline="0">
                <a:ln>
                  <a:noFill/>
                </a:ln>
                <a:solidFill>
                  <a:srgbClr val="E06C75"/>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"-//Hibernate/Hibernate Configuration DTD//EN"</a:t>
            </a:r>
            <a:br>
              <a:rPr kumimoji="0" lang="vi-VN" altLang="vi-VN" sz="1400" b="0" i="0" u="none" strike="noStrike" cap="none" normalizeH="0" baseline="0">
                <a:ln>
                  <a:noFill/>
                </a:ln>
                <a:solidFill>
                  <a:srgbClr val="98C379"/>
                </a:solidFill>
                <a:effectLst/>
                <a:latin typeface="Consolas" panose="020B0609020204030204" pitchFamily="49" charset="0"/>
              </a:rPr>
            </a:br>
            <a:r>
              <a:rPr kumimoji="0" lang="vi-VN" altLang="vi-VN" sz="1400" b="0" i="0" u="none" strike="noStrike" cap="none" normalizeH="0" baseline="0">
                <a:ln>
                  <a:noFill/>
                </a:ln>
                <a:solidFill>
                  <a:srgbClr val="98C379"/>
                </a:solidFill>
                <a:effectLst/>
                <a:latin typeface="Consolas" panose="020B0609020204030204" pitchFamily="49" charset="0"/>
              </a:rPr>
              <a:t>        "http://www.hibernate.org/dtd/hibernate-configuration-3.0.dtd"</a:t>
            </a:r>
            <a:r>
              <a:rPr kumimoji="0" lang="vi-VN" altLang="vi-VN" sz="1400" b="0" i="0" u="none" strike="noStrike" cap="none" normalizeH="0" baseline="0">
                <a:ln>
                  <a:noFill/>
                </a:ln>
                <a:solidFill>
                  <a:srgbClr val="E06C75"/>
                </a:solidFill>
                <a:effectLst/>
                <a:latin typeface="Consolas" panose="020B0609020204030204" pitchFamily="49" charset="0"/>
              </a:rPr>
              <a:t>&gt;</a:t>
            </a:r>
            <a:br>
              <a:rPr kumimoji="0" lang="vi-VN" altLang="vi-VN" sz="1400" b="0" i="0" u="none" strike="noStrike" cap="none" normalizeH="0" baseline="0">
                <a:ln>
                  <a:noFill/>
                </a:ln>
                <a:solidFill>
                  <a:srgbClr val="E06C75"/>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hibernate-configuration</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session-factory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="connection.url"</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jdbc:mysql://localhost:3306/demo</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="connection.driver_class"</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com.mysql.cj.jdbc.Driver</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="dialect"</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org.hibernate.dialect.MySQL5Dialect</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="current_session_context_class"</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thread</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="hibernate.connection.username"</a:t>
            </a:r>
            <a:r>
              <a:rPr kumimoji="0" lang="vi-VN" altLang="vi-VN" sz="1400" b="0" i="0" u="none" strike="noStrike" cap="none" normalizeH="0" baseline="0">
                <a:ln>
                  <a:noFill/>
                </a:ln>
                <a:solidFill>
                  <a:srgbClr val="A6B2C0"/>
                </a:solidFill>
                <a:effectLst/>
                <a:latin typeface="Consolas" panose="020B0609020204030204" pitchFamily="49" charset="0"/>
              </a:rPr>
              <a:t>&gt;</a:t>
            </a:r>
            <a:r>
              <a:rPr lang="vi-VN" altLang="vi-VN" sz="1400">
                <a:solidFill>
                  <a:srgbClr val="ABB2BF"/>
                </a:solidFill>
                <a:latin typeface="Consolas" panose="020B0609020204030204" pitchFamily="49" charset="0"/>
              </a:rPr>
              <a:t>taikhoansql</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="hibernate.connection.password"</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matkhausql</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="hibernate.hbm2ddl.auto"</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update</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="hibernate.connection.autocommit"</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true</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="hibernate.jdbc.batch_size"</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50</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="hibernate.show_sql"</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true</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session-factory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hibernate-configuration</a:t>
            </a:r>
            <a:r>
              <a:rPr kumimoji="0" lang="vi-VN" altLang="vi-VN" sz="1400" b="0" i="0" u="none" strike="noStrike" cap="none" normalizeH="0" baseline="0">
                <a:ln>
                  <a:noFill/>
                </a:ln>
                <a:solidFill>
                  <a:srgbClr val="A6B2C0"/>
                </a:solidFill>
                <a:effectLst/>
                <a:latin typeface="Consolas" panose="020B0609020204030204" pitchFamily="49" charset="0"/>
              </a:rPr>
              <a:t>&gt;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1585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8F077EB-3D32-47EF-95C1-15398ECC7EB1}"/>
              </a:ext>
            </a:extLst>
          </p:cNvPr>
          <p:cNvSpPr>
            <a:spLocks noGrp="1"/>
          </p:cNvSpPr>
          <p:nvPr>
            <p:ph type="title"/>
          </p:nvPr>
        </p:nvSpPr>
        <p:spPr/>
        <p:txBody>
          <a:bodyPr/>
          <a:lstStyle/>
          <a:p>
            <a:r>
              <a:rPr lang="vi-VN"/>
              <a:t>Ví dụ về persistence.xml</a:t>
            </a:r>
          </a:p>
        </p:txBody>
      </p:sp>
      <p:sp>
        <p:nvSpPr>
          <p:cNvPr id="6" name="Rectangle 1">
            <a:extLst>
              <a:ext uri="{FF2B5EF4-FFF2-40B4-BE49-F238E27FC236}">
                <a16:creationId xmlns:a16="http://schemas.microsoft.com/office/drawing/2014/main" id="{2200BCB5-9636-4B7B-B0AE-67722C301B33}"/>
              </a:ext>
            </a:extLst>
          </p:cNvPr>
          <p:cNvSpPr>
            <a:spLocks noGrp="1" noChangeArrowheads="1"/>
          </p:cNvSpPr>
          <p:nvPr>
            <p:ph idx="1"/>
          </p:nvPr>
        </p:nvSpPr>
        <p:spPr bwMode="auto">
          <a:xfrm>
            <a:off x="1295400" y="2116487"/>
            <a:ext cx="9427581" cy="3539430"/>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&lt;?</a:t>
            </a:r>
            <a:r>
              <a:rPr kumimoji="0" lang="vi-VN" altLang="vi-VN" sz="1400" b="0" i="1" u="none" strike="noStrike" cap="none" normalizeH="0" baseline="0">
                <a:ln>
                  <a:noFill/>
                </a:ln>
                <a:solidFill>
                  <a:srgbClr val="E5C17C"/>
                </a:solidFill>
                <a:effectLst/>
                <a:latin typeface="Consolas" panose="020B0609020204030204" pitchFamily="49" charset="0"/>
              </a:rPr>
              <a:t>xml version</a:t>
            </a:r>
            <a:r>
              <a:rPr kumimoji="0" lang="vi-VN" altLang="vi-VN" sz="1400" b="0" i="0" u="none" strike="noStrike" cap="none" normalizeH="0" baseline="0">
                <a:ln>
                  <a:noFill/>
                </a:ln>
                <a:solidFill>
                  <a:srgbClr val="98C379"/>
                </a:solidFill>
                <a:effectLst/>
                <a:latin typeface="Consolas" panose="020B0609020204030204" pitchFamily="49" charset="0"/>
              </a:rPr>
              <a:t>="1.0" </a:t>
            </a:r>
            <a:r>
              <a:rPr kumimoji="0" lang="vi-VN" altLang="vi-VN" sz="1400" b="0" i="1" u="none" strike="noStrike" cap="none" normalizeH="0" baseline="0">
                <a:ln>
                  <a:noFill/>
                </a:ln>
                <a:solidFill>
                  <a:srgbClr val="E5C17C"/>
                </a:solidFill>
                <a:effectLst/>
                <a:latin typeface="Consolas" panose="020B0609020204030204" pitchFamily="49" charset="0"/>
              </a:rPr>
              <a:t>encoding</a:t>
            </a:r>
            <a:r>
              <a:rPr kumimoji="0" lang="vi-VN" altLang="vi-VN" sz="1400" b="0" i="0" u="none" strike="noStrike" cap="none" normalizeH="0" baseline="0">
                <a:ln>
                  <a:noFill/>
                </a:ln>
                <a:solidFill>
                  <a:srgbClr val="98C379"/>
                </a:solidFill>
                <a:effectLst/>
                <a:latin typeface="Consolas" panose="020B0609020204030204" pitchFamily="49" charset="0"/>
              </a:rPr>
              <a:t>="UTF-8"</a:t>
            </a:r>
            <a:r>
              <a:rPr kumimoji="0" lang="vi-VN" altLang="vi-VN" sz="1400" b="0" i="0" u="none" strike="noStrike" cap="none" normalizeH="0" baseline="0">
                <a:ln>
                  <a:noFill/>
                </a:ln>
                <a:solidFill>
                  <a:srgbClr val="ABB2BF"/>
                </a:solidFill>
                <a:effectLst/>
                <a:latin typeface="Consolas" panose="020B0609020204030204" pitchFamily="49" charset="0"/>
              </a:rPr>
              <a:t>?&gt;</a:t>
            </a:r>
            <a:br>
              <a:rPr kumimoji="0" lang="vi-VN" altLang="vi-VN" sz="1400" b="0" i="0" u="none" strike="noStrike" cap="none" normalizeH="0" baseline="0">
                <a:ln>
                  <a:noFill/>
                </a:ln>
                <a:solidFill>
                  <a:srgbClr val="ABB2BF"/>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persistence </a:t>
            </a:r>
            <a:r>
              <a:rPr kumimoji="0" lang="vi-VN" altLang="vi-VN" sz="1400" b="0" i="1" u="none" strike="noStrike" cap="none" normalizeH="0" baseline="0">
                <a:ln>
                  <a:noFill/>
                </a:ln>
                <a:solidFill>
                  <a:srgbClr val="E5C17C"/>
                </a:solidFill>
                <a:effectLst/>
                <a:latin typeface="Consolas" panose="020B0609020204030204" pitchFamily="49" charset="0"/>
              </a:rPr>
              <a:t>xmlns</a:t>
            </a:r>
            <a:r>
              <a:rPr kumimoji="0" lang="vi-VN" altLang="vi-VN" sz="1400" b="0" i="0" u="none" strike="noStrike" cap="none" normalizeH="0" baseline="0">
                <a:ln>
                  <a:noFill/>
                </a:ln>
                <a:solidFill>
                  <a:srgbClr val="98C379"/>
                </a:solidFill>
                <a:effectLst/>
                <a:latin typeface="Consolas" panose="020B0609020204030204" pitchFamily="49" charset="0"/>
              </a:rPr>
              <a:t>="http://java.sun.com/xml/ns/persistence" </a:t>
            </a:r>
            <a:r>
              <a:rPr kumimoji="0" lang="vi-VN" altLang="vi-VN" sz="1400" b="0" i="1" u="none" strike="noStrike" cap="none" normalizeH="0" baseline="0">
                <a:ln>
                  <a:noFill/>
                </a:ln>
                <a:solidFill>
                  <a:srgbClr val="E5C17C"/>
                </a:solidFill>
                <a:effectLst/>
                <a:latin typeface="Consolas" panose="020B0609020204030204" pitchFamily="49" charset="0"/>
              </a:rPr>
              <a:t>version</a:t>
            </a:r>
            <a:r>
              <a:rPr kumimoji="0" lang="vi-VN" altLang="vi-VN" sz="1400" b="0" i="0" u="none" strike="noStrike" cap="none" normalizeH="0" baseline="0">
                <a:ln>
                  <a:noFill/>
                </a:ln>
                <a:solidFill>
                  <a:srgbClr val="98C379"/>
                </a:solidFill>
                <a:effectLst/>
                <a:latin typeface="Consolas" panose="020B0609020204030204" pitchFamily="49" charset="0"/>
              </a:rPr>
              <a:t>="2.0"</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persistence-unit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="persistence"</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description</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Demo Hibernate Entity Manager</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description</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provider</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org.hibernate.jpa.HibernatePersistenceProvider</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provider</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="javax.persistence.jdbc.driver"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="com.mysql.jdbc.Driver"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="javax.persistence.jdbc.url"</a:t>
            </a:r>
            <a:br>
              <a:rPr kumimoji="0" lang="vi-VN" altLang="vi-VN" sz="1400" b="0" i="0" u="none" strike="noStrike" cap="none" normalizeH="0" baseline="0">
                <a:ln>
                  <a:noFill/>
                </a:ln>
                <a:solidFill>
                  <a:srgbClr val="98C379"/>
                </a:solidFill>
                <a:effectLst/>
                <a:latin typeface="Consolas" panose="020B0609020204030204" pitchFamily="49" charset="0"/>
              </a:rPr>
            </a:br>
            <a:r>
              <a:rPr kumimoji="0" lang="vi-VN" altLang="vi-VN" sz="1400" b="0" i="0" u="none" strike="noStrike" cap="none" normalizeH="0" baseline="0">
                <a:ln>
                  <a:noFill/>
                </a:ln>
                <a:solidFill>
                  <a:srgbClr val="98C379"/>
                </a:solidFill>
                <a:effectLst/>
                <a:latin typeface="Consolas" panose="020B0609020204030204" pitchFamily="49" charset="0"/>
              </a:rPr>
              <a:t>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="jdbc:mysql://localhost:3306/vidu"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="javax.persistence.jdbc.user"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=“taikhoan</a:t>
            </a:r>
            <a:r>
              <a:rPr lang="vi-VN" altLang="vi-VN" sz="1400">
                <a:solidFill>
                  <a:srgbClr val="98C379"/>
                </a:solidFill>
                <a:latin typeface="Consolas" panose="020B0609020204030204" pitchFamily="49" charset="0"/>
              </a:rPr>
              <a:t>mysql</a:t>
            </a:r>
            <a:r>
              <a:rPr kumimoji="0" lang="vi-VN" altLang="vi-VN" sz="1400" b="0" i="0" u="none" strike="noStrike" cap="none" normalizeH="0" baseline="0">
                <a:ln>
                  <a:noFill/>
                </a:ln>
                <a:solidFill>
                  <a:srgbClr val="98C379"/>
                </a:solidFill>
                <a:effectLst/>
                <a:latin typeface="Consolas" panose="020B0609020204030204" pitchFamily="49" charset="0"/>
              </a:rPr>
              <a:t>"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="javax.persistence.jdbc.password"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=“matkhaumysql"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="hibernate.show_sql"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="true"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="hibernate.connection.provider_disables_autocommit"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="true"</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persistence-unit</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persistence</a:t>
            </a:r>
            <a:r>
              <a:rPr kumimoji="0" lang="vi-VN" altLang="vi-VN" sz="1400" b="0" i="0" u="none" strike="noStrike" cap="none" normalizeH="0" baseline="0">
                <a:ln>
                  <a:noFill/>
                </a:ln>
                <a:solidFill>
                  <a:srgbClr val="A6B2C0"/>
                </a:solidFill>
                <a:effectLst/>
                <a:latin typeface="Consolas" panose="020B0609020204030204" pitchFamily="49" charset="0"/>
              </a:rPr>
              <a:t>&gt;</a:t>
            </a:r>
            <a:endParaRPr kumimoji="0" lang="vi-VN" altLang="vi-VN"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53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E53E707-27EB-4085-B48B-BE90EBD2578C}"/>
              </a:ext>
            </a:extLst>
          </p:cNvPr>
          <p:cNvSpPr>
            <a:spLocks noGrp="1"/>
          </p:cNvSpPr>
          <p:nvPr>
            <p:ph type="title"/>
          </p:nvPr>
        </p:nvSpPr>
        <p:spPr/>
        <p:txBody>
          <a:bodyPr/>
          <a:lstStyle/>
          <a:p>
            <a:r>
              <a:rPr lang="vi-VN"/>
              <a:t>Chú ý!</a:t>
            </a:r>
          </a:p>
        </p:txBody>
      </p:sp>
      <p:sp>
        <p:nvSpPr>
          <p:cNvPr id="3" name="Chỗ dành sẵn cho Nội dung 2">
            <a:extLst>
              <a:ext uri="{FF2B5EF4-FFF2-40B4-BE49-F238E27FC236}">
                <a16:creationId xmlns:a16="http://schemas.microsoft.com/office/drawing/2014/main" id="{3310FC4C-9D6D-4671-9A1C-7B39A0DD74D6}"/>
              </a:ext>
            </a:extLst>
          </p:cNvPr>
          <p:cNvSpPr>
            <a:spLocks noGrp="1"/>
          </p:cNvSpPr>
          <p:nvPr>
            <p:ph idx="1"/>
          </p:nvPr>
        </p:nvSpPr>
        <p:spPr/>
        <p:txBody>
          <a:bodyPr/>
          <a:lstStyle/>
          <a:p>
            <a:r>
              <a:rPr lang="vi-VN"/>
              <a:t>Ở phần </a:t>
            </a:r>
            <a:r>
              <a:rPr lang="vi-VN" b="1"/>
              <a:t>dialect</a:t>
            </a:r>
            <a:r>
              <a:rPr lang="vi-VN"/>
              <a:t>, vì ta sử dụng MySQL nên sử dụng org.hibernate.dialect.MySQLDialect , ngoài ra khi sử dụng các database khác ta có thể thay đổi các giá trị tương ứng với nó. </a:t>
            </a:r>
          </a:p>
          <a:p>
            <a:r>
              <a:rPr lang="vi-VN"/>
              <a:t>Và </a:t>
            </a:r>
            <a:r>
              <a:rPr lang="vi-VN" b="1"/>
              <a:t>conection.driver_class</a:t>
            </a:r>
            <a:r>
              <a:rPr lang="vi-VN"/>
              <a:t>, ta cần thêm driver cần thiết vào thì chương trình mới có thể hoạt động.  Ở đây là </a:t>
            </a:r>
            <a:r>
              <a:rPr lang="vi-VN" i="1"/>
              <a:t>com.mysql.cj.jdbc.Driver. </a:t>
            </a:r>
            <a:r>
              <a:rPr lang="vi-VN"/>
              <a:t>Đối với những cơ sở dữ liệu khác, ta thay đổi tên conection driver cho phù hợp, như là org.hibernate.dialect.SQLServer2008Dialect cho SQLServer2008, org.hibernate.dialect.OracleDialect cho Oracle….</a:t>
            </a:r>
          </a:p>
          <a:p>
            <a:r>
              <a:rPr lang="vi-VN"/>
              <a:t>Ngoài cách tải và thêm trực tiếp vào JDBC Driver vào thư viện ta có thể sử dụng Maven.</a:t>
            </a:r>
          </a:p>
        </p:txBody>
      </p:sp>
    </p:spTree>
    <p:extLst>
      <p:ext uri="{BB962C8B-B14F-4D97-AF65-F5344CB8AC3E}">
        <p14:creationId xmlns:p14="http://schemas.microsoft.com/office/powerpoint/2010/main" val="4077436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859428C-2AFC-45A3-B6ED-B7CC9DAB77E6}"/>
              </a:ext>
            </a:extLst>
          </p:cNvPr>
          <p:cNvSpPr>
            <a:spLocks noGrp="1"/>
          </p:cNvSpPr>
          <p:nvPr>
            <p:ph type="title"/>
          </p:nvPr>
        </p:nvSpPr>
        <p:spPr/>
        <p:txBody>
          <a:bodyPr/>
          <a:lstStyle/>
          <a:p>
            <a:r>
              <a:rPr lang="vi-VN"/>
              <a:t>Thêm JDBC Driver vào thư viện với Maven (pom.xml)</a:t>
            </a:r>
          </a:p>
        </p:txBody>
      </p:sp>
      <p:sp>
        <p:nvSpPr>
          <p:cNvPr id="4" name="Rectangle 1">
            <a:extLst>
              <a:ext uri="{FF2B5EF4-FFF2-40B4-BE49-F238E27FC236}">
                <a16:creationId xmlns:a16="http://schemas.microsoft.com/office/drawing/2014/main" id="{E00ACFB5-D06F-4734-992D-1EBA2058E273}"/>
              </a:ext>
            </a:extLst>
          </p:cNvPr>
          <p:cNvSpPr>
            <a:spLocks noGrp="1" noChangeArrowheads="1"/>
          </p:cNvSpPr>
          <p:nvPr>
            <p:ph idx="1"/>
          </p:nvPr>
        </p:nvSpPr>
        <p:spPr bwMode="auto">
          <a:xfrm>
            <a:off x="1295400" y="2008765"/>
            <a:ext cx="10430435" cy="375487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&lt;?</a:t>
            </a:r>
            <a:r>
              <a:rPr kumimoji="0" lang="vi-VN" altLang="vi-VN" sz="1400" b="0" i="1" u="none" strike="noStrike" cap="none" normalizeH="0" baseline="0">
                <a:ln>
                  <a:noFill/>
                </a:ln>
                <a:solidFill>
                  <a:srgbClr val="E5C17C"/>
                </a:solidFill>
                <a:effectLst/>
                <a:latin typeface="Consolas" panose="020B0609020204030204" pitchFamily="49" charset="0"/>
              </a:rPr>
              <a:t>xml version</a:t>
            </a:r>
            <a:r>
              <a:rPr kumimoji="0" lang="vi-VN" altLang="vi-VN" sz="1400" b="0" i="0" u="none" strike="noStrike" cap="none" normalizeH="0" baseline="0">
                <a:ln>
                  <a:noFill/>
                </a:ln>
                <a:solidFill>
                  <a:srgbClr val="98C379"/>
                </a:solidFill>
                <a:effectLst/>
                <a:latin typeface="Consolas" panose="020B0609020204030204" pitchFamily="49" charset="0"/>
              </a:rPr>
              <a:t>="1.0" </a:t>
            </a:r>
            <a:r>
              <a:rPr kumimoji="0" lang="vi-VN" altLang="vi-VN" sz="1400" b="0" i="1" u="none" strike="noStrike" cap="none" normalizeH="0" baseline="0">
                <a:ln>
                  <a:noFill/>
                </a:ln>
                <a:solidFill>
                  <a:srgbClr val="E5C17C"/>
                </a:solidFill>
                <a:effectLst/>
                <a:latin typeface="Consolas" panose="020B0609020204030204" pitchFamily="49" charset="0"/>
              </a:rPr>
              <a:t>encoding</a:t>
            </a:r>
            <a:r>
              <a:rPr kumimoji="0" lang="vi-VN" altLang="vi-VN" sz="1400" b="0" i="0" u="none" strike="noStrike" cap="none" normalizeH="0" baseline="0">
                <a:ln>
                  <a:noFill/>
                </a:ln>
                <a:solidFill>
                  <a:srgbClr val="98C379"/>
                </a:solidFill>
                <a:effectLst/>
                <a:latin typeface="Consolas" panose="020B0609020204030204" pitchFamily="49" charset="0"/>
              </a:rPr>
              <a:t>="UTF-8"</a:t>
            </a:r>
            <a:r>
              <a:rPr kumimoji="0" lang="vi-VN" altLang="vi-VN" sz="1400" b="0" i="0" u="none" strike="noStrike" cap="none" normalizeH="0" baseline="0">
                <a:ln>
                  <a:noFill/>
                </a:ln>
                <a:solidFill>
                  <a:srgbClr val="ABB2BF"/>
                </a:solidFill>
                <a:effectLst/>
                <a:latin typeface="Consolas" panose="020B0609020204030204" pitchFamily="49" charset="0"/>
              </a:rPr>
              <a:t>?&gt;</a:t>
            </a:r>
            <a:br>
              <a:rPr kumimoji="0" lang="vi-VN" altLang="vi-VN" sz="1400" b="0" i="0" u="none" strike="noStrike" cap="none" normalizeH="0" baseline="0">
                <a:ln>
                  <a:noFill/>
                </a:ln>
                <a:solidFill>
                  <a:srgbClr val="ABB2BF"/>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project </a:t>
            </a:r>
            <a:r>
              <a:rPr kumimoji="0" lang="vi-VN" altLang="vi-VN" sz="1400" b="0" i="1" u="none" strike="noStrike" cap="none" normalizeH="0" baseline="0">
                <a:ln>
                  <a:noFill/>
                </a:ln>
                <a:solidFill>
                  <a:srgbClr val="E5C17C"/>
                </a:solidFill>
                <a:effectLst/>
                <a:latin typeface="Consolas" panose="020B0609020204030204" pitchFamily="49" charset="0"/>
              </a:rPr>
              <a:t>xmlns</a:t>
            </a:r>
            <a:r>
              <a:rPr kumimoji="0" lang="vi-VN" altLang="vi-VN" sz="1400" b="0" i="0" u="none" strike="noStrike" cap="none" normalizeH="0" baseline="0">
                <a:ln>
                  <a:noFill/>
                </a:ln>
                <a:solidFill>
                  <a:srgbClr val="98C379"/>
                </a:solidFill>
                <a:effectLst/>
                <a:latin typeface="Consolas" panose="020B0609020204030204" pitchFamily="49" charset="0"/>
              </a:rPr>
              <a:t>="http://maven.apache.org/POM/4.0.0"</a:t>
            </a:r>
            <a:br>
              <a:rPr kumimoji="0" lang="vi-VN" altLang="vi-VN" sz="1400" b="0" i="0" u="none" strike="noStrike" cap="none" normalizeH="0" baseline="0">
                <a:ln>
                  <a:noFill/>
                </a:ln>
                <a:solidFill>
                  <a:srgbClr val="98C379"/>
                </a:solidFill>
                <a:effectLst/>
                <a:latin typeface="Consolas" panose="020B0609020204030204" pitchFamily="49" charset="0"/>
              </a:rPr>
            </a:br>
            <a:r>
              <a:rPr kumimoji="0" lang="vi-VN" altLang="vi-VN" sz="1400" b="0" i="0" u="none" strike="noStrike" cap="none" normalizeH="0" baseline="0">
                <a:ln>
                  <a:noFill/>
                </a:ln>
                <a:solidFill>
                  <a:srgbClr val="98C379"/>
                </a:solidFill>
                <a:effectLst/>
                <a:latin typeface="Consolas" panose="020B0609020204030204" pitchFamily="49" charset="0"/>
              </a:rPr>
              <a:t>         </a:t>
            </a:r>
            <a:r>
              <a:rPr kumimoji="0" lang="vi-VN" altLang="vi-VN" sz="1400" b="0" i="1" u="none" strike="noStrike" cap="none" normalizeH="0" baseline="0">
                <a:ln>
                  <a:noFill/>
                </a:ln>
                <a:solidFill>
                  <a:srgbClr val="E5C17C"/>
                </a:solidFill>
                <a:effectLst/>
                <a:latin typeface="Consolas" panose="020B0609020204030204" pitchFamily="49" charset="0"/>
              </a:rPr>
              <a:t>xmlns:</a:t>
            </a:r>
            <a:r>
              <a:rPr kumimoji="0" lang="vi-VN" altLang="vi-VN" sz="1400" b="0" i="1" u="none" strike="noStrike" cap="none" normalizeH="0" baseline="0">
                <a:ln>
                  <a:noFill/>
                </a:ln>
                <a:solidFill>
                  <a:srgbClr val="E06C75"/>
                </a:solidFill>
                <a:effectLst/>
                <a:latin typeface="Consolas" panose="020B0609020204030204" pitchFamily="49" charset="0"/>
              </a:rPr>
              <a:t>xsi</a:t>
            </a:r>
            <a:r>
              <a:rPr kumimoji="0" lang="vi-VN" altLang="vi-VN" sz="1400" b="0" i="0" u="none" strike="noStrike" cap="none" normalizeH="0" baseline="0">
                <a:ln>
                  <a:noFill/>
                </a:ln>
                <a:solidFill>
                  <a:srgbClr val="98C379"/>
                </a:solidFill>
                <a:effectLst/>
                <a:latin typeface="Consolas" panose="020B0609020204030204" pitchFamily="49" charset="0"/>
              </a:rPr>
              <a:t>="http://www.w3.org/2001/XMLSchema-instance"</a:t>
            </a:r>
            <a:br>
              <a:rPr kumimoji="0" lang="vi-VN" altLang="vi-VN" sz="1400" b="0" i="0" u="none" strike="noStrike" cap="none" normalizeH="0" baseline="0">
                <a:ln>
                  <a:noFill/>
                </a:ln>
                <a:solidFill>
                  <a:srgbClr val="98C379"/>
                </a:solidFill>
                <a:effectLst/>
                <a:latin typeface="Consolas" panose="020B0609020204030204" pitchFamily="49" charset="0"/>
              </a:rPr>
            </a:br>
            <a:r>
              <a:rPr kumimoji="0" lang="vi-VN" altLang="vi-VN" sz="1400" b="0" i="0" u="none" strike="noStrike" cap="none" normalizeH="0" baseline="0">
                <a:ln>
                  <a:noFill/>
                </a:ln>
                <a:solidFill>
                  <a:srgbClr val="98C379"/>
                </a:solidFill>
                <a:effectLst/>
                <a:latin typeface="Consolas" panose="020B0609020204030204" pitchFamily="49" charset="0"/>
              </a:rPr>
              <a:t>         </a:t>
            </a:r>
            <a:r>
              <a:rPr kumimoji="0" lang="vi-VN" altLang="vi-VN" sz="1400" b="0" i="1" u="none" strike="noStrike" cap="none" normalizeH="0" baseline="0">
                <a:ln>
                  <a:noFill/>
                </a:ln>
                <a:solidFill>
                  <a:srgbClr val="E06C75"/>
                </a:solidFill>
                <a:effectLst/>
                <a:latin typeface="Consolas" panose="020B0609020204030204" pitchFamily="49" charset="0"/>
              </a:rPr>
              <a:t>xsi</a:t>
            </a:r>
            <a:r>
              <a:rPr kumimoji="0" lang="vi-VN" altLang="vi-VN" sz="1400" b="0" i="1" u="none" strike="noStrike" cap="none" normalizeH="0" baseline="0">
                <a:ln>
                  <a:noFill/>
                </a:ln>
                <a:solidFill>
                  <a:srgbClr val="E5C17C"/>
                </a:solidFill>
                <a:effectLst/>
                <a:latin typeface="Consolas" panose="020B0609020204030204" pitchFamily="49" charset="0"/>
              </a:rPr>
              <a:t>:schemaLocation</a:t>
            </a:r>
            <a:r>
              <a:rPr kumimoji="0" lang="vi-VN" altLang="vi-VN" sz="1400" b="0" i="0" u="none" strike="noStrike" cap="none" normalizeH="0" baseline="0">
                <a:ln>
                  <a:noFill/>
                </a:ln>
                <a:solidFill>
                  <a:srgbClr val="98C379"/>
                </a:solidFill>
                <a:effectLst/>
                <a:latin typeface="Consolas" panose="020B0609020204030204" pitchFamily="49" charset="0"/>
              </a:rPr>
              <a:t>="http://maven.apache.org/POM/4.0.0 http://maven.apache.org/xsd/maven-4.0.0.xsd"</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modelVersion</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4.0.0</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modelVersion</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groupId</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groupId</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groupId</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artifactId</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TaoHibernate</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artifactId</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version</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1.0-SNAPSHOT</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version</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dependencies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dependency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groupId</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mysql</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groupId</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artifactId</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mysql-connector-java</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artifactId</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version</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8.0.19</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version</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dependency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dependencies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project</a:t>
            </a:r>
            <a:r>
              <a:rPr kumimoji="0" lang="vi-VN" altLang="vi-VN" sz="1400" b="0" i="0" u="none" strike="noStrike" cap="none" normalizeH="0" baseline="0">
                <a:ln>
                  <a:noFill/>
                </a:ln>
                <a:solidFill>
                  <a:srgbClr val="A6B2C0"/>
                </a:solidFill>
                <a:effectLst/>
                <a:latin typeface="Consolas" panose="020B0609020204030204" pitchFamily="49" charset="0"/>
              </a:rPr>
              <a:t>&gt;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7732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69FE1D4-B95A-4329-8222-A9FAD149167E}"/>
              </a:ext>
            </a:extLst>
          </p:cNvPr>
          <p:cNvSpPr>
            <a:spLocks noGrp="1"/>
          </p:cNvSpPr>
          <p:nvPr>
            <p:ph type="title"/>
          </p:nvPr>
        </p:nvSpPr>
        <p:spPr/>
        <p:txBody>
          <a:bodyPr/>
          <a:lstStyle/>
          <a:p>
            <a:r>
              <a:rPr lang="en-US"/>
              <a:t>Session</a:t>
            </a:r>
            <a:endParaRPr lang="vi-VN"/>
          </a:p>
        </p:txBody>
      </p:sp>
      <p:sp>
        <p:nvSpPr>
          <p:cNvPr id="3" name="Chỗ dành sẵn cho Nội dung 2">
            <a:extLst>
              <a:ext uri="{FF2B5EF4-FFF2-40B4-BE49-F238E27FC236}">
                <a16:creationId xmlns:a16="http://schemas.microsoft.com/office/drawing/2014/main" id="{AF06E8D2-BECB-4348-94F3-3EA72DD2935E}"/>
              </a:ext>
            </a:extLst>
          </p:cNvPr>
          <p:cNvSpPr>
            <a:spLocks noGrp="1"/>
          </p:cNvSpPr>
          <p:nvPr>
            <p:ph idx="1"/>
          </p:nvPr>
        </p:nvSpPr>
        <p:spPr/>
        <p:txBody>
          <a:bodyPr/>
          <a:lstStyle/>
          <a:p>
            <a:r>
              <a:rPr lang="vi-VN"/>
              <a:t>Chức năng chính của session là cung cấp các thao tác create, update, read và delete cho các thể hiện các lớp thực thể được ánh xạ. Các thể hiện có thể tồn tại ở một trong ba trạng thái sau đây tại một thời điểm nhất định:</a:t>
            </a:r>
          </a:p>
          <a:p>
            <a:r>
              <a:rPr lang="vi-VN" b="1"/>
              <a:t>transient:</a:t>
            </a:r>
            <a:r>
              <a:rPr lang="vi-VN"/>
              <a:t> Một thể hiện mới của một lớp persistent không liên quan đến một Session, không có đại diện trong cơ sở dữ liệu và không có giá trị định danh được coi là transient (tạm thời) bởi Hibernate.</a:t>
            </a:r>
          </a:p>
          <a:p>
            <a:r>
              <a:rPr lang="vi-VN" b="1"/>
              <a:t>persistent:</a:t>
            </a:r>
            <a:r>
              <a:rPr lang="vi-VN"/>
              <a:t> Bạn có thể tạo một thể hiển transient persistent bằng cách liên kết nó với một session. Một thể hiện persistent có một dại diện trong cơ sở dữ liệu, một giá trị định danh và được liên kết với một Session.</a:t>
            </a:r>
          </a:p>
          <a:p>
            <a:r>
              <a:rPr lang="vi-VN" b="1"/>
              <a:t>detached:</a:t>
            </a:r>
            <a:r>
              <a:rPr lang="vi-VN"/>
              <a:t> Khi chúng ta đóng session trong Hibernate, thể hiện persistent sẽ trở thành một thể hiện detached.</a:t>
            </a:r>
          </a:p>
          <a:p>
            <a:endParaRPr lang="vi-VN"/>
          </a:p>
        </p:txBody>
      </p:sp>
    </p:spTree>
    <p:extLst>
      <p:ext uri="{BB962C8B-B14F-4D97-AF65-F5344CB8AC3E}">
        <p14:creationId xmlns:p14="http://schemas.microsoft.com/office/powerpoint/2010/main" val="1248704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40E5E2F-3448-4FB3-A407-DA74CC50C6E6}"/>
              </a:ext>
            </a:extLst>
          </p:cNvPr>
          <p:cNvSpPr>
            <a:spLocks noGrp="1"/>
          </p:cNvSpPr>
          <p:nvPr>
            <p:ph type="title"/>
          </p:nvPr>
        </p:nvSpPr>
        <p:spPr/>
        <p:txBody>
          <a:bodyPr/>
          <a:lstStyle/>
          <a:p>
            <a:r>
              <a:rPr lang="en-US"/>
              <a:t>Session</a:t>
            </a:r>
            <a:endParaRPr lang="vi-VN"/>
          </a:p>
        </p:txBody>
      </p:sp>
      <p:sp>
        <p:nvSpPr>
          <p:cNvPr id="5" name="Rectangle 1">
            <a:extLst>
              <a:ext uri="{FF2B5EF4-FFF2-40B4-BE49-F238E27FC236}">
                <a16:creationId xmlns:a16="http://schemas.microsoft.com/office/drawing/2014/main" id="{C85A5D86-274F-4103-91D1-269401C4BE37}"/>
              </a:ext>
            </a:extLst>
          </p:cNvPr>
          <p:cNvSpPr>
            <a:spLocks noChangeArrowheads="1"/>
          </p:cNvSpPr>
          <p:nvPr/>
        </p:nvSpPr>
        <p:spPr bwMode="auto">
          <a:xfrm>
            <a:off x="1510553" y="2802575"/>
            <a:ext cx="9170894" cy="3108543"/>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Session </a:t>
            </a:r>
            <a:r>
              <a:rPr kumimoji="0" lang="vi-VN" altLang="vi-VN" sz="1400" b="0" i="0" u="none" strike="noStrike" cap="none" normalizeH="0" baseline="0">
                <a:ln>
                  <a:noFill/>
                </a:ln>
                <a:solidFill>
                  <a:srgbClr val="E06C75"/>
                </a:solidFill>
                <a:effectLst/>
                <a:latin typeface="Consolas" panose="020B0609020204030204" pitchFamily="49" charset="0"/>
              </a:rPr>
              <a:t>session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factory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openSession</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Transaction </a:t>
            </a:r>
            <a:r>
              <a:rPr kumimoji="0" lang="vi-VN" altLang="vi-VN" sz="1400" b="0" i="0" u="none" strike="noStrike" cap="none" normalizeH="0" baseline="0">
                <a:ln>
                  <a:noFill/>
                </a:ln>
                <a:solidFill>
                  <a:srgbClr val="E06C75"/>
                </a:solidFill>
                <a:effectLst/>
                <a:latin typeface="Consolas" panose="020B0609020204030204" pitchFamily="49" charset="0"/>
              </a:rPr>
              <a:t>tx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1" u="none" strike="noStrike" cap="none" normalizeH="0" baseline="0">
                <a:ln>
                  <a:noFill/>
                </a:ln>
                <a:solidFill>
                  <a:srgbClr val="D19A66"/>
                </a:solidFill>
                <a:effectLst/>
                <a:latin typeface="Consolas" panose="020B0609020204030204" pitchFamily="49" charset="0"/>
              </a:rPr>
              <a:t>null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try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tx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beginTransaction</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59626F"/>
                </a:solidFill>
                <a:effectLst/>
                <a:latin typeface="Consolas" panose="020B0609020204030204" pitchFamily="49" charset="0"/>
              </a:rPr>
              <a:t>// do some work</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a:t>
            </a:r>
            <a:br>
              <a:rPr kumimoji="0" lang="vi-VN" altLang="vi-VN" sz="1400" b="0" i="0" u="none" strike="noStrike" cap="none" normalizeH="0" baseline="0">
                <a:ln>
                  <a:noFill/>
                </a:ln>
                <a:solidFill>
                  <a:srgbClr val="ABB2BF"/>
                </a:solidFill>
                <a:effectLst/>
                <a:latin typeface="Consolas" panose="020B0609020204030204" pitchFamily="49" charset="0"/>
              </a:rPr>
            </a:b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tx</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commit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catch </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Exception </a:t>
            </a:r>
            <a:r>
              <a:rPr kumimoji="0" lang="vi-VN" altLang="vi-VN" sz="1400" b="0" i="0" u="none" strike="noStrike" cap="none" normalizeH="0" baseline="0">
                <a:ln>
                  <a:noFill/>
                </a:ln>
                <a:solidFill>
                  <a:srgbClr val="ABB2BF"/>
                </a:solidFill>
                <a:effectLst/>
                <a:latin typeface="Consolas" panose="020B0609020204030204" pitchFamily="49" charset="0"/>
              </a:rPr>
              <a:t>e</a:t>
            </a: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if </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tx</a:t>
            </a:r>
            <a:r>
              <a:rPr kumimoji="0" lang="vi-VN" altLang="vi-VN" sz="1400" b="0" i="0" u="none" strike="noStrike" cap="none" normalizeH="0" baseline="0">
                <a:ln>
                  <a:noFill/>
                </a:ln>
                <a:solidFill>
                  <a:srgbClr val="61AFEF"/>
                </a:solidFill>
                <a:effectLst/>
                <a:latin typeface="Consolas" panose="020B0609020204030204" pitchFamily="49" charset="0"/>
              </a:rPr>
              <a:t>!=</a:t>
            </a:r>
            <a:r>
              <a:rPr kumimoji="0" lang="vi-VN" altLang="vi-VN" sz="1400" b="0" i="1" u="none" strike="noStrike" cap="none" normalizeH="0" baseline="0">
                <a:ln>
                  <a:noFill/>
                </a:ln>
                <a:solidFill>
                  <a:srgbClr val="D19A66"/>
                </a:solidFill>
                <a:effectLst/>
                <a:latin typeface="Consolas" panose="020B0609020204030204" pitchFamily="49" charset="0"/>
              </a:rPr>
              <a:t>null</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tx</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rollback</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printStackTrace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 </a:t>
            </a:r>
            <a:r>
              <a:rPr kumimoji="0" lang="vi-VN" altLang="vi-VN" sz="1400" b="0" i="1" u="none" strike="noStrike" cap="none" normalizeH="0" baseline="0">
                <a:ln>
                  <a:noFill/>
                </a:ln>
                <a:solidFill>
                  <a:srgbClr val="C679DD"/>
                </a:solidFill>
                <a:effectLst/>
                <a:latin typeface="Consolas" panose="020B0609020204030204" pitchFamily="49" charset="0"/>
              </a:rPr>
              <a:t>finally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close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
        <p:nvSpPr>
          <p:cNvPr id="9" name="Chỗ dành sẵn cho Nội dung 2">
            <a:extLst>
              <a:ext uri="{FF2B5EF4-FFF2-40B4-BE49-F238E27FC236}">
                <a16:creationId xmlns:a16="http://schemas.microsoft.com/office/drawing/2014/main" id="{FEEE149B-66C8-420C-99B4-794E268BA69F}"/>
              </a:ext>
            </a:extLst>
          </p:cNvPr>
          <p:cNvSpPr>
            <a:spLocks noGrp="1"/>
          </p:cNvSpPr>
          <p:nvPr>
            <p:ph idx="1"/>
          </p:nvPr>
        </p:nvSpPr>
        <p:spPr>
          <a:xfrm>
            <a:off x="1295400" y="1981201"/>
            <a:ext cx="9601200" cy="694763"/>
          </a:xfrm>
        </p:spPr>
        <p:txBody>
          <a:bodyPr>
            <a:normAutofit/>
          </a:bodyPr>
          <a:lstStyle/>
          <a:p>
            <a:r>
              <a:rPr lang="vi-VN"/>
              <a:t>Một thể hiện Session là serializable nếu các lớp persistent của nó là serializable. Một transaction thông thường nên sử dụng cấu trúc sau đây:</a:t>
            </a:r>
          </a:p>
          <a:p>
            <a:endParaRPr lang="vi-VN"/>
          </a:p>
        </p:txBody>
      </p:sp>
    </p:spTree>
    <p:extLst>
      <p:ext uri="{BB962C8B-B14F-4D97-AF65-F5344CB8AC3E}">
        <p14:creationId xmlns:p14="http://schemas.microsoft.com/office/powerpoint/2010/main" val="397277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EBD2C6F-4611-4526-9A7B-648465AE6E89}"/>
              </a:ext>
            </a:extLst>
          </p:cNvPr>
          <p:cNvSpPr>
            <a:spLocks noGrp="1"/>
          </p:cNvSpPr>
          <p:nvPr>
            <p:ph type="title"/>
          </p:nvPr>
        </p:nvSpPr>
        <p:spPr>
          <a:xfrm>
            <a:off x="1295400" y="503854"/>
            <a:ext cx="9601200" cy="897910"/>
          </a:xfrm>
        </p:spPr>
        <p:txBody>
          <a:bodyPr/>
          <a:lstStyle/>
          <a:p>
            <a:r>
              <a:rPr lang="en-US"/>
              <a:t>Hibernate - Persistent Class</a:t>
            </a:r>
            <a:endParaRPr lang="vi-VN"/>
          </a:p>
        </p:txBody>
      </p:sp>
      <p:sp>
        <p:nvSpPr>
          <p:cNvPr id="3" name="Chỗ dành sẵn cho Nội dung 2">
            <a:extLst>
              <a:ext uri="{FF2B5EF4-FFF2-40B4-BE49-F238E27FC236}">
                <a16:creationId xmlns:a16="http://schemas.microsoft.com/office/drawing/2014/main" id="{6DF41EF2-F7CF-4E99-AEA3-554CC1D608FB}"/>
              </a:ext>
            </a:extLst>
          </p:cNvPr>
          <p:cNvSpPr>
            <a:spLocks noGrp="1"/>
          </p:cNvSpPr>
          <p:nvPr>
            <p:ph idx="1"/>
          </p:nvPr>
        </p:nvSpPr>
        <p:spPr>
          <a:xfrm>
            <a:off x="1295400" y="1646238"/>
            <a:ext cx="9601200" cy="3809999"/>
          </a:xfrm>
        </p:spPr>
        <p:txBody>
          <a:bodyPr/>
          <a:lstStyle/>
          <a:p>
            <a:r>
              <a:rPr lang="vi-VN" sz="1700"/>
              <a:t>Các lớp Java có các đối tượng hoặc các thể hiện sẽ được lưu trữ trong các bảng cơ sở dữ liệu được gọi là các </a:t>
            </a:r>
            <a:r>
              <a:rPr lang="vi-VN" sz="1700" b="1"/>
              <a:t>lớp persistent</a:t>
            </a:r>
            <a:r>
              <a:rPr lang="vi-VN" sz="1700"/>
              <a:t> trong Hibernate. Hibernate hoạt động tốt nhất nếu các lớp này tuân theo một số quy tắc đơn giản, còn được gọi là mô hình lập trình Plain Old Java Object (POJO). </a:t>
            </a:r>
          </a:p>
          <a:p>
            <a:endParaRPr lang="vi-VN"/>
          </a:p>
        </p:txBody>
      </p:sp>
      <p:graphicFrame>
        <p:nvGraphicFramePr>
          <p:cNvPr id="4" name="Bảng 4">
            <a:extLst>
              <a:ext uri="{FF2B5EF4-FFF2-40B4-BE49-F238E27FC236}">
                <a16:creationId xmlns:a16="http://schemas.microsoft.com/office/drawing/2014/main" id="{FC726471-BE6F-4B1A-8A57-E1F505E578B3}"/>
              </a:ext>
            </a:extLst>
          </p:cNvPr>
          <p:cNvGraphicFramePr>
            <a:graphicFrameLocks noGrp="1"/>
          </p:cNvGraphicFramePr>
          <p:nvPr>
            <p:extLst>
              <p:ext uri="{D42A27DB-BD31-4B8C-83A1-F6EECF244321}">
                <p14:modId xmlns:p14="http://schemas.microsoft.com/office/powerpoint/2010/main" val="1196698886"/>
              </p:ext>
            </p:extLst>
          </p:nvPr>
        </p:nvGraphicFramePr>
        <p:xfrm>
          <a:off x="2032000" y="2756647"/>
          <a:ext cx="8128000" cy="3221600"/>
        </p:xfrm>
        <a:graphic>
          <a:graphicData uri="http://schemas.openxmlformats.org/drawingml/2006/table">
            <a:tbl>
              <a:tblPr firstRow="1" bandRow="1">
                <a:tableStyleId>{BC89EF96-8CEA-46FF-86C4-4CE0E7609802}</a:tableStyleId>
              </a:tblPr>
              <a:tblGrid>
                <a:gridCol w="8128000">
                  <a:extLst>
                    <a:ext uri="{9D8B030D-6E8A-4147-A177-3AD203B41FA5}">
                      <a16:colId xmlns:a16="http://schemas.microsoft.com/office/drawing/2014/main" val="3611626477"/>
                    </a:ext>
                  </a:extLst>
                </a:gridCol>
              </a:tblGrid>
              <a:tr h="3861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b="1" kern="1200">
                          <a:solidFill>
                            <a:schemeClr val="tx1"/>
                          </a:solidFill>
                          <a:effectLst/>
                          <a:latin typeface="+mn-lt"/>
                          <a:ea typeface="+mn-ea"/>
                          <a:cs typeface="+mn-cs"/>
                        </a:rPr>
                        <a:t>Các quy tắc chính của các lớp persistent. </a:t>
                      </a:r>
                      <a:endParaRPr lang="vi-VN" sz="1800" b="0" kern="1200">
                        <a:solidFill>
                          <a:schemeClr val="tx1"/>
                        </a:solidFill>
                        <a:effectLst/>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370356831"/>
                  </a:ext>
                </a:extLst>
              </a:tr>
              <a:tr h="3861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b="0" kern="1200">
                          <a:solidFill>
                            <a:schemeClr val="tx1"/>
                          </a:solidFill>
                          <a:effectLst/>
                          <a:latin typeface="Arial" panose="020B0604020202020204" pitchFamily="34" charset="0"/>
                          <a:ea typeface="+mn-ea"/>
                          <a:cs typeface="Arial" panose="020B0604020202020204" pitchFamily="34" charset="0"/>
                        </a:rPr>
                        <a:t>Tất cả các lớp Java persistent cần có constructor mặc định.</a:t>
                      </a:r>
                    </a:p>
                  </a:txBody>
                  <a:tcPr/>
                </a:tc>
                <a:extLst>
                  <a:ext uri="{0D108BD9-81ED-4DB2-BD59-A6C34878D82A}">
                    <a16:rowId xmlns:a16="http://schemas.microsoft.com/office/drawing/2014/main" val="2588088866"/>
                  </a:ext>
                </a:extLst>
              </a:tr>
              <a:tr h="8569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kern="1200">
                          <a:solidFill>
                            <a:schemeClr val="tx1"/>
                          </a:solidFill>
                          <a:effectLst/>
                          <a:latin typeface="Arial" panose="020B0604020202020204" pitchFamily="34" charset="0"/>
                          <a:ea typeface="+mn-ea"/>
                          <a:cs typeface="Arial" panose="020B0604020202020204" pitchFamily="34" charset="0"/>
                        </a:rPr>
                        <a:t>Tất cả các lớp phải có một ID để cho phép dễ dàng xác định các đối tượng của bạn trong Hibernate và cơ sở dữ liệu. Thuộc tính này ánh xạ tới cột khoá chính của một bảng cơ sở dữ liệu (optional).</a:t>
                      </a:r>
                    </a:p>
                  </a:txBody>
                  <a:tcPr/>
                </a:tc>
                <a:extLst>
                  <a:ext uri="{0D108BD9-81ED-4DB2-BD59-A6C34878D82A}">
                    <a16:rowId xmlns:a16="http://schemas.microsoft.com/office/drawing/2014/main" val="160162067"/>
                  </a:ext>
                </a:extLst>
              </a:tr>
              <a:tr h="3861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kern="1200">
                          <a:solidFill>
                            <a:schemeClr val="tx1"/>
                          </a:solidFill>
                          <a:effectLst/>
                          <a:latin typeface="Arial" panose="020B0604020202020204" pitchFamily="34" charset="0"/>
                          <a:ea typeface="+mn-ea"/>
                          <a:cs typeface="Arial" panose="020B0604020202020204" pitchFamily="34" charset="0"/>
                        </a:rPr>
                        <a:t>Tất cả các thuộc tính phải có phương thức setter và getter.</a:t>
                      </a:r>
                    </a:p>
                  </a:txBody>
                  <a:tcPr/>
                </a:tc>
                <a:extLst>
                  <a:ext uri="{0D108BD9-81ED-4DB2-BD59-A6C34878D82A}">
                    <a16:rowId xmlns:a16="http://schemas.microsoft.com/office/drawing/2014/main" val="3883735432"/>
                  </a:ext>
                </a:extLst>
              </a:tr>
              <a:tr h="603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kern="1200">
                          <a:solidFill>
                            <a:schemeClr val="tx1"/>
                          </a:solidFill>
                          <a:effectLst/>
                          <a:latin typeface="Arial" panose="020B0604020202020204" pitchFamily="34" charset="0"/>
                          <a:ea typeface="+mn-ea"/>
                          <a:cs typeface="Arial" panose="020B0604020202020204" pitchFamily="34" charset="0"/>
                        </a:rPr>
                        <a:t>Lớp persistent là non-final hoặc được impliments từ interface có các phương thức là public (optional).</a:t>
                      </a:r>
                    </a:p>
                  </a:txBody>
                  <a:tcPr/>
                </a:tc>
                <a:extLst>
                  <a:ext uri="{0D108BD9-81ED-4DB2-BD59-A6C34878D82A}">
                    <a16:rowId xmlns:a16="http://schemas.microsoft.com/office/drawing/2014/main" val="1141569066"/>
                  </a:ext>
                </a:extLst>
              </a:tr>
              <a:tr h="603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kern="1200">
                          <a:solidFill>
                            <a:schemeClr val="tx1"/>
                          </a:solidFill>
                          <a:effectLst/>
                          <a:latin typeface="Arial" panose="020B0604020202020204" pitchFamily="34" charset="0"/>
                          <a:ea typeface="+mn-ea"/>
                          <a:cs typeface="Arial" panose="020B0604020202020204" pitchFamily="34" charset="0"/>
                        </a:rPr>
                        <a:t>Tất cả các lớp không extend hoặc implement một vài lớp và interface đặc biệt được yêu cầu bởi EJB framework.</a:t>
                      </a:r>
                    </a:p>
                  </a:txBody>
                  <a:tcPr/>
                </a:tc>
                <a:extLst>
                  <a:ext uri="{0D108BD9-81ED-4DB2-BD59-A6C34878D82A}">
                    <a16:rowId xmlns:a16="http://schemas.microsoft.com/office/drawing/2014/main" val="2104791077"/>
                  </a:ext>
                </a:extLst>
              </a:tr>
            </a:tbl>
          </a:graphicData>
        </a:graphic>
      </p:graphicFrame>
    </p:spTree>
    <p:extLst>
      <p:ext uri="{BB962C8B-B14F-4D97-AF65-F5344CB8AC3E}">
        <p14:creationId xmlns:p14="http://schemas.microsoft.com/office/powerpoint/2010/main" val="213410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23E964F-4732-42A4-B0D0-125374908D7F}"/>
              </a:ext>
            </a:extLst>
          </p:cNvPr>
          <p:cNvSpPr>
            <a:spLocks noGrp="1"/>
          </p:cNvSpPr>
          <p:nvPr>
            <p:ph type="title"/>
          </p:nvPr>
        </p:nvSpPr>
        <p:spPr/>
        <p:txBody>
          <a:bodyPr/>
          <a:lstStyle/>
          <a:p>
            <a:r>
              <a:rPr lang="vi-VN"/>
              <a:t>Lợi ích của việc dụng HibernateFramework</a:t>
            </a:r>
          </a:p>
        </p:txBody>
      </p:sp>
      <p:sp>
        <p:nvSpPr>
          <p:cNvPr id="3" name="Chỗ dành sẵn cho Nội dung 2">
            <a:extLst>
              <a:ext uri="{FF2B5EF4-FFF2-40B4-BE49-F238E27FC236}">
                <a16:creationId xmlns:a16="http://schemas.microsoft.com/office/drawing/2014/main" id="{B25E247A-3A4D-483F-B025-17A6CB0E7E4C}"/>
              </a:ext>
            </a:extLst>
          </p:cNvPr>
          <p:cNvSpPr>
            <a:spLocks noGrp="1"/>
          </p:cNvSpPr>
          <p:nvPr>
            <p:ph idx="1"/>
          </p:nvPr>
        </p:nvSpPr>
        <p:spPr/>
        <p:txBody>
          <a:bodyPr>
            <a:normAutofit/>
          </a:bodyPr>
          <a:lstStyle/>
          <a:p>
            <a:r>
              <a:rPr lang="vi-VN"/>
              <a:t>Mã nguồn mở và nhẹ.</a:t>
            </a:r>
          </a:p>
          <a:p>
            <a:r>
              <a:rPr lang="vi-VN"/>
              <a:t>Hiệu suất cao, bởi vì bộ nhớ cache nằm ngay trong framework. (có 2 loại cache).</a:t>
            </a:r>
          </a:p>
          <a:p>
            <a:r>
              <a:rPr lang="vi-VN"/>
              <a:t>Hạn chế sự lặp code (boiler-plate code) như JDBC.</a:t>
            </a:r>
          </a:p>
          <a:p>
            <a:r>
              <a:rPr lang="vi-VN"/>
              <a:t>Truy vấn cơ sở dữ liệu một cách độc lập. Vì nó sử dụng HQL (Hibernate Query Language).</a:t>
            </a:r>
          </a:p>
          <a:p>
            <a:r>
              <a:rPr lang="vi-VN"/>
              <a:t>Tạo bảng tự động thay vì tự tạo bằng tay.</a:t>
            </a:r>
          </a:p>
          <a:p>
            <a:r>
              <a:rPr lang="vi-VN"/>
              <a:t>Cung cấp thống kê truy vấn và trạng thái cơ sở dữ liệu.</a:t>
            </a:r>
          </a:p>
        </p:txBody>
      </p:sp>
    </p:spTree>
    <p:extLst>
      <p:ext uri="{BB962C8B-B14F-4D97-AF65-F5344CB8AC3E}">
        <p14:creationId xmlns:p14="http://schemas.microsoft.com/office/powerpoint/2010/main" val="233592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1EA7F29-C345-4878-8E97-C5B69B79EA1A}"/>
              </a:ext>
            </a:extLst>
          </p:cNvPr>
          <p:cNvSpPr>
            <a:spLocks noGrp="1"/>
          </p:cNvSpPr>
          <p:nvPr>
            <p:ph type="title"/>
          </p:nvPr>
        </p:nvSpPr>
        <p:spPr/>
        <p:txBody>
          <a:bodyPr/>
          <a:lstStyle/>
          <a:p>
            <a:r>
              <a:rPr lang="vi-VN"/>
              <a:t>Ví dụ về một class POJO</a:t>
            </a:r>
          </a:p>
        </p:txBody>
      </p:sp>
      <p:sp>
        <p:nvSpPr>
          <p:cNvPr id="7" name="Rectangle 4">
            <a:extLst>
              <a:ext uri="{FF2B5EF4-FFF2-40B4-BE49-F238E27FC236}">
                <a16:creationId xmlns:a16="http://schemas.microsoft.com/office/drawing/2014/main" id="{9242BDA6-A06E-4B51-8A40-2F5456BA29E2}"/>
              </a:ext>
            </a:extLst>
          </p:cNvPr>
          <p:cNvSpPr>
            <a:spLocks noGrp="1" noChangeArrowheads="1"/>
          </p:cNvSpPr>
          <p:nvPr>
            <p:ph idx="1"/>
          </p:nvPr>
        </p:nvSpPr>
        <p:spPr bwMode="auto">
          <a:xfrm>
            <a:off x="1295400" y="2224209"/>
            <a:ext cx="9704294" cy="332398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public class </a:t>
            </a:r>
            <a:r>
              <a:rPr kumimoji="0" lang="vi-VN" altLang="vi-VN" sz="1400" b="0" i="0" u="none" strike="noStrike" cap="none" normalizeH="0" baseline="0">
                <a:ln>
                  <a:noFill/>
                </a:ln>
                <a:solidFill>
                  <a:srgbClr val="E5C17C"/>
                </a:solidFill>
                <a:effectLst/>
                <a:latin typeface="Consolas" panose="020B0609020204030204" pitchFamily="49" charset="0"/>
              </a:rPr>
              <a:t>Employee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int </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firstName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lastName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int </a:t>
            </a:r>
            <a:r>
              <a:rPr kumimoji="0" lang="vi-VN" altLang="vi-VN" sz="1400" b="0" i="0" u="none" strike="noStrike" cap="none" normalizeH="0" baseline="0">
                <a:ln>
                  <a:noFill/>
                </a:ln>
                <a:solidFill>
                  <a:srgbClr val="E06C75"/>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public </a:t>
            </a:r>
            <a:r>
              <a:rPr kumimoji="0" lang="vi-VN" altLang="vi-VN" sz="1400" b="0" i="0" u="none" strike="noStrike" cap="none" normalizeH="0" baseline="0">
                <a:ln>
                  <a:noFill/>
                </a:ln>
                <a:solidFill>
                  <a:srgbClr val="61AEEF"/>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public </a:t>
            </a:r>
            <a:r>
              <a:rPr kumimoji="0" lang="vi-VN" altLang="vi-VN" sz="1400" b="0" i="0" u="none" strike="noStrike" cap="none" normalizeH="0" baseline="0">
                <a:ln>
                  <a:noFill/>
                </a:ln>
                <a:solidFill>
                  <a:srgbClr val="61AEEF"/>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ABB2BF"/>
                </a:solidFill>
                <a:effectLst/>
                <a:latin typeface="Consolas" panose="020B0609020204030204" pitchFamily="49" charset="0"/>
              </a:rPr>
              <a:t>fname</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ABB2BF"/>
                </a:solidFill>
                <a:effectLst/>
                <a:latin typeface="Consolas" panose="020B0609020204030204" pitchFamily="49" charset="0"/>
              </a:rPr>
              <a:t>lname</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int </a:t>
            </a:r>
            <a:r>
              <a:rPr kumimoji="0" lang="vi-VN" altLang="vi-VN" sz="1400" b="0" i="0" u="none" strike="noStrike" cap="none" normalizeH="0" baseline="0">
                <a:ln>
                  <a:noFill/>
                </a:ln>
                <a:solidFill>
                  <a:srgbClr val="ABB2BF"/>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E06C75"/>
                </a:solidFill>
                <a:effectLst/>
                <a:latin typeface="Consolas" panose="020B0609020204030204" pitchFamily="49" charset="0"/>
              </a:rPr>
              <a:t>this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firstName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fname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E06C75"/>
                </a:solidFill>
                <a:effectLst/>
                <a:latin typeface="Consolas" panose="020B0609020204030204" pitchFamily="49" charset="0"/>
              </a:rPr>
              <a:t>this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lastName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lname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E06C75"/>
                </a:solidFill>
                <a:effectLst/>
                <a:latin typeface="Consolas" panose="020B0609020204030204" pitchFamily="49" charset="0"/>
              </a:rPr>
              <a:t>this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salary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//Getter &amp; Setter</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687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4725F07-D155-48CF-9A6A-C124F186682E}"/>
              </a:ext>
            </a:extLst>
          </p:cNvPr>
          <p:cNvSpPr>
            <a:spLocks noGrp="1"/>
          </p:cNvSpPr>
          <p:nvPr>
            <p:ph type="title"/>
          </p:nvPr>
        </p:nvSpPr>
        <p:spPr/>
        <p:txBody>
          <a:bodyPr/>
          <a:lstStyle/>
          <a:p>
            <a:r>
              <a:rPr lang="vi-VN"/>
              <a:t>Hibernate - Mapping </a:t>
            </a:r>
          </a:p>
        </p:txBody>
      </p:sp>
      <p:sp>
        <p:nvSpPr>
          <p:cNvPr id="3" name="Chỗ dành sẵn cho Nội dung 2">
            <a:extLst>
              <a:ext uri="{FF2B5EF4-FFF2-40B4-BE49-F238E27FC236}">
                <a16:creationId xmlns:a16="http://schemas.microsoft.com/office/drawing/2014/main" id="{E47CF222-5198-4164-95B9-88BE8CBA242D}"/>
              </a:ext>
            </a:extLst>
          </p:cNvPr>
          <p:cNvSpPr>
            <a:spLocks noGrp="1"/>
          </p:cNvSpPr>
          <p:nvPr>
            <p:ph idx="1"/>
          </p:nvPr>
        </p:nvSpPr>
        <p:spPr/>
        <p:txBody>
          <a:bodyPr/>
          <a:lstStyle/>
          <a:p>
            <a:r>
              <a:rPr lang="vi-VN"/>
              <a:t>Ánh xạ đối tượng / quan hệ ban đầu được xác định trong </a:t>
            </a:r>
            <a:r>
              <a:rPr lang="en-US"/>
              <a:t>file</a:t>
            </a:r>
            <a:r>
              <a:rPr lang="vi-VN"/>
              <a:t> XML. Tệp ánh xạ này hướng dẫn Hibernate làm thế nào để ánh xạ lớp </a:t>
            </a:r>
            <a:r>
              <a:rPr lang="en-US"/>
              <a:t>(</a:t>
            </a:r>
            <a:r>
              <a:rPr lang="vi-VN"/>
              <a:t>hoặc các lớp</a:t>
            </a:r>
            <a:r>
              <a:rPr lang="en-US"/>
              <a:t>) đã</a:t>
            </a:r>
            <a:r>
              <a:rPr lang="vi-VN"/>
              <a:t> xác định vào các bảng cơ sở dữ liệu.</a:t>
            </a:r>
          </a:p>
          <a:p>
            <a:r>
              <a:rPr lang="vi-VN"/>
              <a:t>Sau đó, một phương pháp khác được phát triển để thay thế cách mapping bằng file xml, đó chính là sử dụng Annotation. </a:t>
            </a:r>
          </a:p>
          <a:p>
            <a:endParaRPr lang="vi-VN"/>
          </a:p>
        </p:txBody>
      </p:sp>
    </p:spTree>
    <p:extLst>
      <p:ext uri="{BB962C8B-B14F-4D97-AF65-F5344CB8AC3E}">
        <p14:creationId xmlns:p14="http://schemas.microsoft.com/office/powerpoint/2010/main" val="417760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34880CC-16D9-4543-870A-E83A8D5D925D}"/>
              </a:ext>
            </a:extLst>
          </p:cNvPr>
          <p:cNvSpPr>
            <a:spLocks noGrp="1"/>
          </p:cNvSpPr>
          <p:nvPr>
            <p:ph type="title"/>
          </p:nvPr>
        </p:nvSpPr>
        <p:spPr/>
        <p:txBody>
          <a:bodyPr/>
          <a:lstStyle/>
          <a:p>
            <a:r>
              <a:rPr lang="en-US"/>
              <a:t>Ví dụ file mapping XML trong Hiberante</a:t>
            </a:r>
            <a:endParaRPr lang="vi-VN"/>
          </a:p>
        </p:txBody>
      </p:sp>
      <p:sp>
        <p:nvSpPr>
          <p:cNvPr id="4" name="Rectangle 1">
            <a:extLst>
              <a:ext uri="{FF2B5EF4-FFF2-40B4-BE49-F238E27FC236}">
                <a16:creationId xmlns:a16="http://schemas.microsoft.com/office/drawing/2014/main" id="{A9FF9387-9DF0-4553-98FD-945E8E24F8BB}"/>
              </a:ext>
            </a:extLst>
          </p:cNvPr>
          <p:cNvSpPr>
            <a:spLocks noGrp="1" noChangeArrowheads="1"/>
          </p:cNvSpPr>
          <p:nvPr>
            <p:ph sz="half" idx="1"/>
          </p:nvPr>
        </p:nvSpPr>
        <p:spPr bwMode="auto">
          <a:xfrm>
            <a:off x="1443318" y="1646238"/>
            <a:ext cx="4155141" cy="4455066"/>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350" b="0" i="1" u="none" strike="noStrike" cap="none" normalizeH="0" baseline="0">
                <a:ln>
                  <a:noFill/>
                </a:ln>
                <a:solidFill>
                  <a:srgbClr val="C679DD"/>
                </a:solidFill>
                <a:effectLst/>
                <a:latin typeface="Consolas" panose="020B0609020204030204" pitchFamily="49" charset="0"/>
              </a:rPr>
              <a:t>public class </a:t>
            </a:r>
            <a:r>
              <a:rPr kumimoji="0" lang="vi-VN" altLang="vi-VN" sz="1350" b="0" i="0" u="none" strike="noStrike" cap="none" normalizeH="0" baseline="0">
                <a:ln>
                  <a:noFill/>
                </a:ln>
                <a:solidFill>
                  <a:srgbClr val="E5C17C"/>
                </a:solidFill>
                <a:effectLst/>
                <a:latin typeface="Consolas" panose="020B0609020204030204" pitchFamily="49" charset="0"/>
              </a:rPr>
              <a:t>Student </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private int </a:t>
            </a:r>
            <a:r>
              <a:rPr kumimoji="0" lang="vi-VN" altLang="vi-VN" sz="1350" b="0" i="0" u="none" strike="noStrike" cap="none" normalizeH="0" baseline="0">
                <a:ln>
                  <a:noFill/>
                </a:ln>
                <a:solidFill>
                  <a:srgbClr val="E06C75"/>
                </a:solidFill>
                <a:effectLst/>
                <a:latin typeface="Consolas" panose="020B0609020204030204" pitchFamily="49" charset="0"/>
              </a:rPr>
              <a:t>id</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private </a:t>
            </a:r>
            <a:r>
              <a:rPr kumimoji="0" lang="vi-VN" altLang="vi-VN" sz="1350" b="0" i="0" u="none" strike="noStrike" cap="none" normalizeH="0" baseline="0">
                <a:ln>
                  <a:noFill/>
                </a:ln>
                <a:solidFill>
                  <a:srgbClr val="E5C17C"/>
                </a:solidFill>
                <a:effectLst/>
                <a:latin typeface="Consolas" panose="020B0609020204030204" pitchFamily="49" charset="0"/>
              </a:rPr>
              <a:t>String </a:t>
            </a:r>
            <a:r>
              <a:rPr kumimoji="0" lang="vi-VN" altLang="vi-VN" sz="1350" b="0" i="0" u="none" strike="noStrike" cap="none" normalizeH="0" baseline="0">
                <a:ln>
                  <a:noFill/>
                </a:ln>
                <a:solidFill>
                  <a:srgbClr val="E06C75"/>
                </a:solidFill>
                <a:effectLst/>
                <a:latin typeface="Consolas" panose="020B0609020204030204" pitchFamily="49" charset="0"/>
              </a:rPr>
              <a:t>name</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1" u="none" strike="noStrike" cap="none" normalizeH="0" baseline="0">
                <a:ln>
                  <a:noFill/>
                </a:ln>
                <a:solidFill>
                  <a:srgbClr val="59626F"/>
                </a:solidFill>
                <a:effectLst/>
                <a:latin typeface="Consolas" panose="020B0609020204030204" pitchFamily="49" charset="0"/>
              </a:rPr>
            </a:br>
            <a:r>
              <a:rPr kumimoji="0" lang="vi-VN" altLang="vi-VN" sz="1350" b="0" i="1" u="none" strike="noStrike" cap="none" normalizeH="0" baseline="0">
                <a:ln>
                  <a:noFill/>
                </a:ln>
                <a:solidFill>
                  <a:srgbClr val="59626F"/>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public </a:t>
            </a:r>
            <a:r>
              <a:rPr kumimoji="0" lang="vi-VN" altLang="vi-VN" sz="1350" b="0" i="0" u="none" strike="noStrike" cap="none" normalizeH="0" baseline="0">
                <a:ln>
                  <a:noFill/>
                </a:ln>
                <a:solidFill>
                  <a:srgbClr val="61AEEF"/>
                </a:solidFill>
                <a:effectLst/>
                <a:latin typeface="Consolas" panose="020B0609020204030204" pitchFamily="49" charset="0"/>
              </a:rPr>
              <a:t>Student</a:t>
            </a: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public </a:t>
            </a:r>
            <a:r>
              <a:rPr kumimoji="0" lang="vi-VN" altLang="vi-VN" sz="1350" b="0" i="0" u="none" strike="noStrike" cap="none" normalizeH="0" baseline="0">
                <a:ln>
                  <a:noFill/>
                </a:ln>
                <a:solidFill>
                  <a:srgbClr val="61AEEF"/>
                </a:solidFill>
                <a:effectLst/>
                <a:latin typeface="Consolas" panose="020B0609020204030204" pitchFamily="49" charset="0"/>
              </a:rPr>
              <a:t>Student</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1" u="none" strike="noStrike" cap="none" normalizeH="0" baseline="0">
                <a:ln>
                  <a:noFill/>
                </a:ln>
                <a:solidFill>
                  <a:srgbClr val="C679DD"/>
                </a:solidFill>
                <a:effectLst/>
                <a:latin typeface="Consolas" panose="020B0609020204030204" pitchFamily="49" charset="0"/>
              </a:rPr>
              <a:t>int </a:t>
            </a:r>
            <a:r>
              <a:rPr kumimoji="0" lang="vi-VN" altLang="vi-VN" sz="1350" b="0" i="0" u="none" strike="noStrike" cap="none" normalizeH="0" baseline="0">
                <a:ln>
                  <a:noFill/>
                </a:ln>
                <a:solidFill>
                  <a:srgbClr val="ABB2BF"/>
                </a:solidFill>
                <a:effectLst/>
                <a:latin typeface="Consolas" panose="020B0609020204030204" pitchFamily="49" charset="0"/>
              </a:rPr>
              <a:t>id</a:t>
            </a: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0" u="none" strike="noStrike" cap="none" normalizeH="0" baseline="0">
                <a:ln>
                  <a:noFill/>
                </a:ln>
                <a:solidFill>
                  <a:srgbClr val="E5C17C"/>
                </a:solidFill>
                <a:effectLst/>
                <a:latin typeface="Consolas" panose="020B0609020204030204" pitchFamily="49" charset="0"/>
              </a:rPr>
              <a:t>String </a:t>
            </a:r>
            <a:r>
              <a:rPr kumimoji="0" lang="vi-VN" altLang="vi-VN" sz="1350" b="0" i="0" u="none" strike="noStrike" cap="none" normalizeH="0" baseline="0">
                <a:ln>
                  <a:noFill/>
                </a:ln>
                <a:solidFill>
                  <a:srgbClr val="ABB2BF"/>
                </a:solidFill>
                <a:effectLst/>
                <a:latin typeface="Consolas" panose="020B0609020204030204" pitchFamily="49" charset="0"/>
              </a:rPr>
              <a:t>name</a:t>
            </a: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E06C75"/>
                </a:solidFill>
                <a:effectLst/>
                <a:latin typeface="Consolas" panose="020B0609020204030204" pitchFamily="49" charset="0"/>
              </a:rPr>
              <a:t>this</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0" u="none" strike="noStrike" cap="none" normalizeH="0" baseline="0">
                <a:ln>
                  <a:noFill/>
                </a:ln>
                <a:solidFill>
                  <a:srgbClr val="E06C75"/>
                </a:solidFill>
                <a:effectLst/>
                <a:latin typeface="Consolas" panose="020B0609020204030204" pitchFamily="49" charset="0"/>
              </a:rPr>
              <a:t>id </a:t>
            </a:r>
            <a:r>
              <a:rPr kumimoji="0" lang="vi-VN" altLang="vi-VN" sz="1350" b="0" i="0" u="none" strike="noStrike" cap="none" normalizeH="0" baseline="0">
                <a:ln>
                  <a:noFill/>
                </a:ln>
                <a:solidFill>
                  <a:srgbClr val="61AFEF"/>
                </a:solidFill>
                <a:effectLst/>
                <a:latin typeface="Consolas" panose="020B0609020204030204" pitchFamily="49" charset="0"/>
              </a:rPr>
              <a:t>= </a:t>
            </a:r>
            <a:r>
              <a:rPr kumimoji="0" lang="vi-VN" altLang="vi-VN" sz="1350" b="0" i="0" u="none" strike="noStrike" cap="none" normalizeH="0" baseline="0">
                <a:ln>
                  <a:noFill/>
                </a:ln>
                <a:solidFill>
                  <a:srgbClr val="ABB2BF"/>
                </a:solidFill>
                <a:effectLst/>
                <a:latin typeface="Consolas" panose="020B0609020204030204" pitchFamily="49" charset="0"/>
              </a:rPr>
              <a:t>id</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E06C75"/>
                </a:solidFill>
                <a:effectLst/>
                <a:latin typeface="Consolas" panose="020B0609020204030204" pitchFamily="49" charset="0"/>
              </a:rPr>
              <a:t>this</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0" u="none" strike="noStrike" cap="none" normalizeH="0" baseline="0">
                <a:ln>
                  <a:noFill/>
                </a:ln>
                <a:solidFill>
                  <a:srgbClr val="E06C75"/>
                </a:solidFill>
                <a:effectLst/>
                <a:latin typeface="Consolas" panose="020B0609020204030204" pitchFamily="49" charset="0"/>
              </a:rPr>
              <a:t>name </a:t>
            </a:r>
            <a:r>
              <a:rPr kumimoji="0" lang="vi-VN" altLang="vi-VN" sz="1350" b="0" i="0" u="none" strike="noStrike" cap="none" normalizeH="0" baseline="0">
                <a:ln>
                  <a:noFill/>
                </a:ln>
                <a:solidFill>
                  <a:srgbClr val="61AFEF"/>
                </a:solidFill>
                <a:effectLst/>
                <a:latin typeface="Consolas" panose="020B0609020204030204" pitchFamily="49" charset="0"/>
              </a:rPr>
              <a:t>= </a:t>
            </a:r>
            <a:r>
              <a:rPr kumimoji="0" lang="vi-VN" altLang="vi-VN" sz="1350" b="0" i="0" u="none" strike="noStrike" cap="none" normalizeH="0" baseline="0">
                <a:ln>
                  <a:noFill/>
                </a:ln>
                <a:solidFill>
                  <a:srgbClr val="ABB2BF"/>
                </a:solidFill>
                <a:effectLst/>
                <a:latin typeface="Consolas" panose="020B0609020204030204" pitchFamily="49" charset="0"/>
              </a:rPr>
              <a:t>name</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public int </a:t>
            </a:r>
            <a:r>
              <a:rPr kumimoji="0" lang="vi-VN" altLang="vi-VN" sz="1350" b="0" i="0" u="none" strike="noStrike" cap="none" normalizeH="0" baseline="0">
                <a:ln>
                  <a:noFill/>
                </a:ln>
                <a:solidFill>
                  <a:srgbClr val="61AEEF"/>
                </a:solidFill>
                <a:effectLst/>
                <a:latin typeface="Consolas" panose="020B0609020204030204" pitchFamily="49" charset="0"/>
              </a:rPr>
              <a:t>getId</a:t>
            </a: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return </a:t>
            </a:r>
            <a:r>
              <a:rPr kumimoji="0" lang="vi-VN" altLang="vi-VN" sz="1350" b="0" i="0" u="none" strike="noStrike" cap="none" normalizeH="0" baseline="0">
                <a:ln>
                  <a:noFill/>
                </a:ln>
                <a:solidFill>
                  <a:srgbClr val="E06C75"/>
                </a:solidFill>
                <a:effectLst/>
                <a:latin typeface="Consolas" panose="020B0609020204030204" pitchFamily="49" charset="0"/>
              </a:rPr>
              <a:t>id</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public void </a:t>
            </a:r>
            <a:r>
              <a:rPr kumimoji="0" lang="vi-VN" altLang="vi-VN" sz="1350" b="0" i="0" u="none" strike="noStrike" cap="none" normalizeH="0" baseline="0">
                <a:ln>
                  <a:noFill/>
                </a:ln>
                <a:solidFill>
                  <a:srgbClr val="61AEEF"/>
                </a:solidFill>
                <a:effectLst/>
                <a:latin typeface="Consolas" panose="020B0609020204030204" pitchFamily="49" charset="0"/>
              </a:rPr>
              <a:t>setId</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1" u="none" strike="noStrike" cap="none" normalizeH="0" baseline="0">
                <a:ln>
                  <a:noFill/>
                </a:ln>
                <a:solidFill>
                  <a:srgbClr val="C679DD"/>
                </a:solidFill>
                <a:effectLst/>
                <a:latin typeface="Consolas" panose="020B0609020204030204" pitchFamily="49" charset="0"/>
              </a:rPr>
              <a:t>int </a:t>
            </a:r>
            <a:r>
              <a:rPr kumimoji="0" lang="vi-VN" altLang="vi-VN" sz="1350" b="0" i="0" u="none" strike="noStrike" cap="none" normalizeH="0" baseline="0">
                <a:ln>
                  <a:noFill/>
                </a:ln>
                <a:solidFill>
                  <a:srgbClr val="ABB2BF"/>
                </a:solidFill>
                <a:effectLst/>
                <a:latin typeface="Consolas" panose="020B0609020204030204" pitchFamily="49" charset="0"/>
              </a:rPr>
              <a:t>id</a:t>
            </a: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E06C75"/>
                </a:solidFill>
                <a:effectLst/>
                <a:latin typeface="Consolas" panose="020B0609020204030204" pitchFamily="49" charset="0"/>
              </a:rPr>
              <a:t>this</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0" u="none" strike="noStrike" cap="none" normalizeH="0" baseline="0">
                <a:ln>
                  <a:noFill/>
                </a:ln>
                <a:solidFill>
                  <a:srgbClr val="E06C75"/>
                </a:solidFill>
                <a:effectLst/>
                <a:latin typeface="Consolas" panose="020B0609020204030204" pitchFamily="49" charset="0"/>
              </a:rPr>
              <a:t>id </a:t>
            </a:r>
            <a:r>
              <a:rPr kumimoji="0" lang="vi-VN" altLang="vi-VN" sz="1350" b="0" i="0" u="none" strike="noStrike" cap="none" normalizeH="0" baseline="0">
                <a:ln>
                  <a:noFill/>
                </a:ln>
                <a:solidFill>
                  <a:srgbClr val="61AFEF"/>
                </a:solidFill>
                <a:effectLst/>
                <a:latin typeface="Consolas" panose="020B0609020204030204" pitchFamily="49" charset="0"/>
              </a:rPr>
              <a:t>= </a:t>
            </a:r>
            <a:r>
              <a:rPr kumimoji="0" lang="vi-VN" altLang="vi-VN" sz="1350" b="0" i="0" u="none" strike="noStrike" cap="none" normalizeH="0" baseline="0">
                <a:ln>
                  <a:noFill/>
                </a:ln>
                <a:solidFill>
                  <a:srgbClr val="ABB2BF"/>
                </a:solidFill>
                <a:effectLst/>
                <a:latin typeface="Consolas" panose="020B0609020204030204" pitchFamily="49" charset="0"/>
              </a:rPr>
              <a:t>id</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public </a:t>
            </a:r>
            <a:r>
              <a:rPr kumimoji="0" lang="vi-VN" altLang="vi-VN" sz="1350" b="0" i="0" u="none" strike="noStrike" cap="none" normalizeH="0" baseline="0">
                <a:ln>
                  <a:noFill/>
                </a:ln>
                <a:solidFill>
                  <a:srgbClr val="E5C17C"/>
                </a:solidFill>
                <a:effectLst/>
                <a:latin typeface="Consolas" panose="020B0609020204030204" pitchFamily="49" charset="0"/>
              </a:rPr>
              <a:t>String </a:t>
            </a:r>
            <a:r>
              <a:rPr kumimoji="0" lang="vi-VN" altLang="vi-VN" sz="1350" b="0" i="0" u="none" strike="noStrike" cap="none" normalizeH="0" baseline="0">
                <a:ln>
                  <a:noFill/>
                </a:ln>
                <a:solidFill>
                  <a:srgbClr val="61AEEF"/>
                </a:solidFill>
                <a:effectLst/>
                <a:latin typeface="Consolas" panose="020B0609020204030204" pitchFamily="49" charset="0"/>
              </a:rPr>
              <a:t>getName</a:t>
            </a: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return </a:t>
            </a:r>
            <a:r>
              <a:rPr kumimoji="0" lang="vi-VN" altLang="vi-VN" sz="1350" b="0" i="0" u="none" strike="noStrike" cap="none" normalizeH="0" baseline="0">
                <a:ln>
                  <a:noFill/>
                </a:ln>
                <a:solidFill>
                  <a:srgbClr val="E06C75"/>
                </a:solidFill>
                <a:effectLst/>
                <a:latin typeface="Consolas" panose="020B0609020204030204" pitchFamily="49" charset="0"/>
              </a:rPr>
              <a:t>name</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public void </a:t>
            </a:r>
            <a:r>
              <a:rPr kumimoji="0" lang="vi-VN" altLang="vi-VN" sz="1350" b="0" i="0" u="none" strike="noStrike" cap="none" normalizeH="0" baseline="0">
                <a:ln>
                  <a:noFill/>
                </a:ln>
                <a:solidFill>
                  <a:srgbClr val="61AEEF"/>
                </a:solidFill>
                <a:effectLst/>
                <a:latin typeface="Consolas" panose="020B0609020204030204" pitchFamily="49" charset="0"/>
              </a:rPr>
              <a:t>setName</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0" u="none" strike="noStrike" cap="none" normalizeH="0" baseline="0">
                <a:ln>
                  <a:noFill/>
                </a:ln>
                <a:solidFill>
                  <a:srgbClr val="E5C17C"/>
                </a:solidFill>
                <a:effectLst/>
                <a:latin typeface="Consolas" panose="020B0609020204030204" pitchFamily="49" charset="0"/>
              </a:rPr>
              <a:t>String </a:t>
            </a:r>
            <a:r>
              <a:rPr kumimoji="0" lang="vi-VN" altLang="vi-VN" sz="1350" b="0" i="0" u="none" strike="noStrike" cap="none" normalizeH="0" baseline="0">
                <a:ln>
                  <a:noFill/>
                </a:ln>
                <a:solidFill>
                  <a:srgbClr val="ABB2BF"/>
                </a:solidFill>
                <a:effectLst/>
                <a:latin typeface="Consolas" panose="020B0609020204030204" pitchFamily="49" charset="0"/>
              </a:rPr>
              <a:t>name</a:t>
            </a: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E06C75"/>
                </a:solidFill>
                <a:effectLst/>
                <a:latin typeface="Consolas" panose="020B0609020204030204" pitchFamily="49" charset="0"/>
              </a:rPr>
              <a:t>this</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0" u="none" strike="noStrike" cap="none" normalizeH="0" baseline="0">
                <a:ln>
                  <a:noFill/>
                </a:ln>
                <a:solidFill>
                  <a:srgbClr val="E06C75"/>
                </a:solidFill>
                <a:effectLst/>
                <a:latin typeface="Consolas" panose="020B0609020204030204" pitchFamily="49" charset="0"/>
              </a:rPr>
              <a:t>name </a:t>
            </a:r>
            <a:r>
              <a:rPr kumimoji="0" lang="vi-VN" altLang="vi-VN" sz="1350" b="0" i="0" u="none" strike="noStrike" cap="none" normalizeH="0" baseline="0">
                <a:ln>
                  <a:noFill/>
                </a:ln>
                <a:solidFill>
                  <a:srgbClr val="61AFEF"/>
                </a:solidFill>
                <a:effectLst/>
                <a:latin typeface="Consolas" panose="020B0609020204030204" pitchFamily="49" charset="0"/>
              </a:rPr>
              <a:t>= </a:t>
            </a:r>
            <a:r>
              <a:rPr kumimoji="0" lang="vi-VN" altLang="vi-VN" sz="1350" b="0" i="0" u="none" strike="noStrike" cap="none" normalizeH="0" baseline="0">
                <a:ln>
                  <a:noFill/>
                </a:ln>
                <a:solidFill>
                  <a:srgbClr val="ABB2BF"/>
                </a:solidFill>
                <a:effectLst/>
                <a:latin typeface="Consolas" panose="020B0609020204030204" pitchFamily="49" charset="0"/>
              </a:rPr>
              <a:t>name</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endParaRPr kumimoji="0" lang="vi-VN" altLang="vi-VN" sz="1350" b="0" i="0" u="none" strike="noStrike" cap="none" normalizeH="0" baseline="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C1D0DE79-8BD1-435D-9B05-3742DDDD0926}"/>
              </a:ext>
            </a:extLst>
          </p:cNvPr>
          <p:cNvSpPr>
            <a:spLocks noGrp="1" noChangeArrowheads="1"/>
          </p:cNvSpPr>
          <p:nvPr>
            <p:ph sz="half" idx="2"/>
          </p:nvPr>
        </p:nvSpPr>
        <p:spPr bwMode="auto">
          <a:xfrm>
            <a:off x="6317876" y="4512678"/>
            <a:ext cx="5053854" cy="116955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1" u="none" strike="noStrike" cap="none" normalizeH="0" baseline="0">
                <a:ln>
                  <a:noFill/>
                </a:ln>
                <a:solidFill>
                  <a:srgbClr val="C679DD"/>
                </a:solidFill>
                <a:effectLst/>
                <a:latin typeface="Consolas" panose="020B0609020204030204" pitchFamily="49" charset="0"/>
              </a:rPr>
              <a:t>CREATE TABLE </a:t>
            </a:r>
            <a:r>
              <a:rPr kumimoji="0" lang="vi-VN" altLang="vi-VN" sz="1400" b="0" i="0" u="none" strike="noStrike" cap="none" normalizeH="0" baseline="0">
                <a:ln>
                  <a:noFill/>
                </a:ln>
                <a:solidFill>
                  <a:srgbClr val="E5C17C"/>
                </a:solidFill>
                <a:effectLst/>
                <a:latin typeface="Consolas" panose="020B0609020204030204" pitchFamily="49" charset="0"/>
              </a:rPr>
              <a:t>`tbl_student`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`id` </a:t>
            </a:r>
            <a:r>
              <a:rPr kumimoji="0" lang="vi-VN" altLang="vi-VN" sz="1400" b="0" i="1" u="none" strike="noStrike" cap="none" normalizeH="0" baseline="0">
                <a:ln>
                  <a:noFill/>
                </a:ln>
                <a:solidFill>
                  <a:srgbClr val="808080"/>
                </a:solidFill>
                <a:effectLst/>
                <a:latin typeface="Consolas" panose="020B0609020204030204" pitchFamily="49" charset="0"/>
              </a:rPr>
              <a:t>INTEGER </a:t>
            </a:r>
            <a:r>
              <a:rPr kumimoji="0" lang="vi-VN" altLang="vi-VN" sz="1400" b="0" i="1" u="none" strike="noStrike" cap="none" normalizeH="0" baseline="0">
                <a:ln>
                  <a:noFill/>
                </a:ln>
                <a:solidFill>
                  <a:srgbClr val="C679DD"/>
                </a:solidFill>
                <a:effectLst/>
                <a:latin typeface="Consolas" panose="020B0609020204030204" pitchFamily="49" charset="0"/>
              </a:rPr>
              <a:t>NOT NULL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`name` </a:t>
            </a:r>
            <a:r>
              <a:rPr kumimoji="0" lang="vi-VN" altLang="vi-VN" sz="1400" b="0" i="1" u="none" strike="noStrike" cap="none" normalizeH="0" baseline="0">
                <a:ln>
                  <a:noFill/>
                </a:ln>
                <a:solidFill>
                  <a:srgbClr val="808080"/>
                </a:solidFill>
                <a:effectLst/>
                <a:latin typeface="Consolas" panose="020B0609020204030204" pitchFamily="49" charset="0"/>
              </a:rPr>
              <a:t>VARCHAR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255</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NOT NULL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PRIMARY KEY </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
        <p:nvSpPr>
          <p:cNvPr id="13" name="Hộp Văn bản 12">
            <a:extLst>
              <a:ext uri="{FF2B5EF4-FFF2-40B4-BE49-F238E27FC236}">
                <a16:creationId xmlns:a16="http://schemas.microsoft.com/office/drawing/2014/main" id="{5763FB9F-D564-47A9-9F48-4BFBDF726178}"/>
              </a:ext>
            </a:extLst>
          </p:cNvPr>
          <p:cNvSpPr txBox="1"/>
          <p:nvPr/>
        </p:nvSpPr>
        <p:spPr>
          <a:xfrm>
            <a:off x="6317876" y="2350276"/>
            <a:ext cx="4693024" cy="1323439"/>
          </a:xfrm>
          <a:prstGeom prst="rect">
            <a:avLst/>
          </a:prstGeom>
          <a:noFill/>
        </p:spPr>
        <p:txBody>
          <a:bodyPr wrap="square" rtlCol="0">
            <a:spAutoFit/>
          </a:bodyPr>
          <a:lstStyle/>
          <a:p>
            <a:r>
              <a:rPr lang="vi-VN" sz="2000">
                <a:latin typeface="Arial" panose="020B0604020202020204" pitchFamily="34" charset="0"/>
                <a:cs typeface="Arial" panose="020B0604020202020204" pitchFamily="34" charset="0"/>
              </a:rPr>
              <a:t>Bên trái là một Class POJO </a:t>
            </a:r>
            <a:r>
              <a:rPr lang="vi-VN" sz="2000" b="1">
                <a:latin typeface="Arial" panose="020B0604020202020204" pitchFamily="34" charset="0"/>
                <a:cs typeface="Arial" panose="020B0604020202020204" pitchFamily="34" charset="0"/>
              </a:rPr>
              <a:t>(Student.Java), </a:t>
            </a:r>
            <a:r>
              <a:rPr lang="vi-VN" sz="2000">
                <a:latin typeface="Arial" panose="020B0604020202020204" pitchFamily="34" charset="0"/>
                <a:cs typeface="Arial" panose="020B0604020202020204" pitchFamily="34" charset="0"/>
              </a:rPr>
              <a:t>và dưới đây là bảng </a:t>
            </a:r>
            <a:r>
              <a:rPr lang="vi-VN" sz="2000" b="1">
                <a:latin typeface="Arial" panose="020B0604020202020204" pitchFamily="34" charset="0"/>
                <a:cs typeface="Arial" panose="020B0604020202020204" pitchFamily="34" charset="0"/>
              </a:rPr>
              <a:t>(tbl_student) </a:t>
            </a:r>
            <a:r>
              <a:rPr lang="vi-VN" sz="2000">
                <a:latin typeface="Arial" panose="020B0604020202020204" pitchFamily="34" charset="0"/>
                <a:cs typeface="Arial" panose="020B0604020202020204" pitchFamily="34" charset="0"/>
              </a:rPr>
              <a:t>trong cơ sở dữ liệu thể hiện Class đó:</a:t>
            </a:r>
          </a:p>
        </p:txBody>
      </p:sp>
    </p:spTree>
    <p:extLst>
      <p:ext uri="{BB962C8B-B14F-4D97-AF65-F5344CB8AC3E}">
        <p14:creationId xmlns:p14="http://schemas.microsoft.com/office/powerpoint/2010/main" val="3908383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67EB590-5F3B-413B-A366-C887C53E59EC}"/>
              </a:ext>
            </a:extLst>
          </p:cNvPr>
          <p:cNvSpPr>
            <a:spLocks noGrp="1"/>
          </p:cNvSpPr>
          <p:nvPr>
            <p:ph type="title"/>
          </p:nvPr>
        </p:nvSpPr>
        <p:spPr/>
        <p:txBody>
          <a:bodyPr/>
          <a:lstStyle/>
          <a:p>
            <a:r>
              <a:rPr lang="en-US"/>
              <a:t>File Student</a:t>
            </a:r>
            <a:r>
              <a:rPr lang="vi-VN"/>
              <a:t>.hbm.xml</a:t>
            </a:r>
          </a:p>
        </p:txBody>
      </p:sp>
      <p:sp>
        <p:nvSpPr>
          <p:cNvPr id="4" name="Rectangle 1">
            <a:extLst>
              <a:ext uri="{FF2B5EF4-FFF2-40B4-BE49-F238E27FC236}">
                <a16:creationId xmlns:a16="http://schemas.microsoft.com/office/drawing/2014/main" id="{C0BA374C-1A63-47DE-A022-883EC0F31057}"/>
              </a:ext>
            </a:extLst>
          </p:cNvPr>
          <p:cNvSpPr>
            <a:spLocks noGrp="1" noChangeArrowheads="1"/>
          </p:cNvSpPr>
          <p:nvPr>
            <p:ph idx="1"/>
          </p:nvPr>
        </p:nvSpPr>
        <p:spPr bwMode="auto">
          <a:xfrm>
            <a:off x="1295400" y="1993376"/>
            <a:ext cx="7478329" cy="378565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ABB2BF"/>
                </a:solidFill>
                <a:effectLst/>
                <a:latin typeface="Consolas" panose="020B0609020204030204" pitchFamily="49" charset="0"/>
              </a:rPr>
              <a:t>&lt;?</a:t>
            </a:r>
            <a:r>
              <a:rPr kumimoji="0" lang="vi-VN" altLang="vi-VN" sz="1600" b="0" i="1" u="none" strike="noStrike" cap="none" normalizeH="0" baseline="0">
                <a:ln>
                  <a:noFill/>
                </a:ln>
                <a:solidFill>
                  <a:srgbClr val="E5C17C"/>
                </a:solidFill>
                <a:effectLst/>
                <a:latin typeface="Consolas" panose="020B0609020204030204" pitchFamily="49" charset="0"/>
              </a:rPr>
              <a:t>xml version</a:t>
            </a:r>
            <a:r>
              <a:rPr kumimoji="0" lang="vi-VN" altLang="vi-VN" sz="1600" b="0" i="0" u="none" strike="noStrike" cap="none" normalizeH="0" baseline="0">
                <a:ln>
                  <a:noFill/>
                </a:ln>
                <a:solidFill>
                  <a:srgbClr val="98C379"/>
                </a:solidFill>
                <a:effectLst/>
                <a:latin typeface="Consolas" panose="020B0609020204030204" pitchFamily="49" charset="0"/>
              </a:rPr>
              <a:t>='1.0' </a:t>
            </a:r>
            <a:r>
              <a:rPr kumimoji="0" lang="vi-VN" altLang="vi-VN" sz="1600" b="0" i="1" u="none" strike="noStrike" cap="none" normalizeH="0" baseline="0">
                <a:ln>
                  <a:noFill/>
                </a:ln>
                <a:solidFill>
                  <a:srgbClr val="E5C17C"/>
                </a:solidFill>
                <a:effectLst/>
                <a:latin typeface="Consolas" panose="020B0609020204030204" pitchFamily="49" charset="0"/>
              </a:rPr>
              <a:t>encoding</a:t>
            </a:r>
            <a:r>
              <a:rPr kumimoji="0" lang="vi-VN" altLang="vi-VN" sz="1600" b="0" i="0" u="none" strike="noStrike" cap="none" normalizeH="0" baseline="0">
                <a:ln>
                  <a:noFill/>
                </a:ln>
                <a:solidFill>
                  <a:srgbClr val="98C379"/>
                </a:solidFill>
                <a:effectLst/>
                <a:latin typeface="Consolas" panose="020B0609020204030204" pitchFamily="49" charset="0"/>
              </a:rPr>
              <a:t>='utf-8'</a:t>
            </a:r>
            <a:r>
              <a:rPr kumimoji="0" lang="vi-VN" altLang="vi-VN" sz="1600" b="0" i="0" u="none" strike="noStrike" cap="none" normalizeH="0" baseline="0">
                <a:ln>
                  <a:noFill/>
                </a:ln>
                <a:solidFill>
                  <a:srgbClr val="ABB2BF"/>
                </a:solidFill>
                <a:effectLst/>
                <a:latin typeface="Consolas" panose="020B0609020204030204" pitchFamily="49" charset="0"/>
              </a:rPr>
              <a:t>?&gt;</a:t>
            </a:r>
            <a:br>
              <a:rPr kumimoji="0" lang="vi-VN" altLang="vi-VN" sz="1600" b="0" i="0" u="none" strike="noStrike" cap="none" normalizeH="0" baseline="0">
                <a:ln>
                  <a:noFill/>
                </a:ln>
                <a:solidFill>
                  <a:srgbClr val="ABB2BF"/>
                </a:solidFill>
                <a:effectLst/>
                <a:latin typeface="Consolas" panose="020B0609020204030204" pitchFamily="49" charset="0"/>
              </a:rPr>
            </a:br>
            <a:r>
              <a:rPr kumimoji="0" lang="vi-VN" altLang="vi-VN" sz="1600" b="0" i="0" u="none" strike="noStrike" cap="none" normalizeH="0" baseline="0">
                <a:ln>
                  <a:noFill/>
                </a:ln>
                <a:solidFill>
                  <a:srgbClr val="E06C75"/>
                </a:solidFill>
                <a:effectLst/>
                <a:latin typeface="Consolas" panose="020B0609020204030204" pitchFamily="49" charset="0"/>
              </a:rPr>
              <a:t>&lt;!DOCTYPE </a:t>
            </a:r>
            <a:r>
              <a:rPr kumimoji="0" lang="vi-VN" altLang="vi-VN" sz="1600" b="0" i="1" u="none" strike="noStrike" cap="none" normalizeH="0" baseline="0">
                <a:ln>
                  <a:noFill/>
                </a:ln>
                <a:solidFill>
                  <a:srgbClr val="E5C17C"/>
                </a:solidFill>
                <a:effectLst/>
                <a:latin typeface="Consolas" panose="020B0609020204030204" pitchFamily="49" charset="0"/>
              </a:rPr>
              <a:t>hibernate-mapping </a:t>
            </a:r>
            <a:r>
              <a:rPr kumimoji="0" lang="vi-VN" altLang="vi-VN" sz="1600" b="0" i="0" u="none" strike="noStrike" cap="none" normalizeH="0" baseline="0">
                <a:ln>
                  <a:noFill/>
                </a:ln>
                <a:solidFill>
                  <a:srgbClr val="E06C75"/>
                </a:solidFill>
                <a:effectLst/>
                <a:latin typeface="Consolas" panose="020B0609020204030204" pitchFamily="49" charset="0"/>
              </a:rPr>
              <a:t>PUBLIC</a:t>
            </a:r>
            <a:br>
              <a:rPr kumimoji="0" lang="vi-VN" altLang="vi-VN" sz="1600" b="0" i="0" u="none" strike="noStrike" cap="none" normalizeH="0" baseline="0">
                <a:ln>
                  <a:noFill/>
                </a:ln>
                <a:solidFill>
                  <a:srgbClr val="E06C75"/>
                </a:solidFill>
                <a:effectLst/>
                <a:latin typeface="Consolas" panose="020B0609020204030204" pitchFamily="49" charset="0"/>
              </a:rPr>
            </a:br>
            <a:r>
              <a:rPr kumimoji="0" lang="vi-VN" altLang="vi-VN" sz="1600" b="0" i="0" u="none" strike="noStrike" cap="none" normalizeH="0" baseline="0">
                <a:ln>
                  <a:noFill/>
                </a:ln>
                <a:solidFill>
                  <a:srgbClr val="E06C75"/>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"-//Hibernate/Hibernate Mapping DTD 3.0//EN"</a:t>
            </a:r>
            <a:br>
              <a:rPr kumimoji="0" lang="vi-VN" altLang="vi-VN" sz="1600" b="0" i="0" u="none" strike="noStrike" cap="none" normalizeH="0" baseline="0">
                <a:ln>
                  <a:noFill/>
                </a:ln>
                <a:solidFill>
                  <a:srgbClr val="98C379"/>
                </a:solidFill>
                <a:effectLst/>
                <a:latin typeface="Consolas" panose="020B0609020204030204" pitchFamily="49" charset="0"/>
              </a:rPr>
            </a:br>
            <a:r>
              <a:rPr kumimoji="0" lang="vi-VN" altLang="vi-VN" sz="1600" b="0" i="0" u="none" strike="noStrike" cap="none" normalizeH="0" baseline="0">
                <a:ln>
                  <a:noFill/>
                </a:ln>
                <a:solidFill>
                  <a:srgbClr val="98C379"/>
                </a:solidFill>
                <a:effectLst/>
                <a:latin typeface="Consolas" panose="020B0609020204030204" pitchFamily="49" charset="0"/>
              </a:rPr>
              <a:t>        "http://www.hibernate.org/dtd/hibernate-mapping-3.0.dtd"</a:t>
            </a:r>
            <a:r>
              <a:rPr kumimoji="0" lang="vi-VN" altLang="vi-VN" sz="1600" b="0" i="0" u="none" strike="noStrike" cap="none" normalizeH="0" baseline="0">
                <a:ln>
                  <a:noFill/>
                </a:ln>
                <a:solidFill>
                  <a:srgbClr val="E06C75"/>
                </a:solidFill>
                <a:effectLst/>
                <a:latin typeface="Consolas" panose="020B0609020204030204" pitchFamily="49" charset="0"/>
              </a:rPr>
              <a:t>&gt;</a:t>
            </a:r>
            <a:br>
              <a:rPr kumimoji="0" lang="vi-VN" altLang="vi-VN" sz="1600" b="0" i="0" u="none" strike="noStrike" cap="none" normalizeH="0" baseline="0">
                <a:ln>
                  <a:noFill/>
                </a:ln>
                <a:solidFill>
                  <a:srgbClr val="E06C75"/>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&lt;</a:t>
            </a:r>
            <a:r>
              <a:rPr kumimoji="0" lang="vi-VN" altLang="vi-VN" sz="1600" b="0" i="0" u="none" strike="noStrike" cap="none" normalizeH="0" baseline="0">
                <a:ln>
                  <a:noFill/>
                </a:ln>
                <a:solidFill>
                  <a:srgbClr val="E06C75"/>
                </a:solidFill>
                <a:effectLst/>
                <a:latin typeface="Consolas" panose="020B0609020204030204" pitchFamily="49" charset="0"/>
              </a:rPr>
              <a:t>hibernate-mapping</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class </a:t>
            </a:r>
            <a:r>
              <a:rPr kumimoji="0" lang="vi-VN" altLang="vi-VN" sz="1600" b="0" i="1" u="none" strike="noStrike" cap="none" normalizeH="0" baseline="0">
                <a:ln>
                  <a:noFill/>
                </a:ln>
                <a:solidFill>
                  <a:srgbClr val="E5C17C"/>
                </a:solidFill>
                <a:effectLst/>
                <a:latin typeface="Consolas" panose="020B0609020204030204" pitchFamily="49" charset="0"/>
              </a:rPr>
              <a:t>name</a:t>
            </a:r>
            <a:r>
              <a:rPr kumimoji="0" lang="vi-VN" altLang="vi-VN" sz="1600" b="0" i="0" u="none" strike="noStrike" cap="none" normalizeH="0" baseline="0">
                <a:ln>
                  <a:noFill/>
                </a:ln>
                <a:solidFill>
                  <a:srgbClr val="98C379"/>
                </a:solidFill>
                <a:effectLst/>
                <a:latin typeface="Consolas" panose="020B0609020204030204" pitchFamily="49" charset="0"/>
              </a:rPr>
              <a:t>="Entity.Student" </a:t>
            </a:r>
            <a:r>
              <a:rPr kumimoji="0" lang="vi-VN" altLang="vi-VN" sz="1600" b="0" i="1" u="none" strike="noStrike" cap="none" normalizeH="0" baseline="0">
                <a:ln>
                  <a:noFill/>
                </a:ln>
                <a:solidFill>
                  <a:srgbClr val="E5C17C"/>
                </a:solidFill>
                <a:effectLst/>
                <a:latin typeface="Consolas" panose="020B0609020204030204" pitchFamily="49" charset="0"/>
              </a:rPr>
              <a:t>table</a:t>
            </a:r>
            <a:r>
              <a:rPr kumimoji="0" lang="vi-VN" altLang="vi-VN" sz="1600" b="0" i="0" u="none" strike="noStrike" cap="none" normalizeH="0" baseline="0">
                <a:ln>
                  <a:noFill/>
                </a:ln>
                <a:solidFill>
                  <a:srgbClr val="98C379"/>
                </a:solidFill>
                <a:effectLst/>
                <a:latin typeface="Consolas" panose="020B0609020204030204" pitchFamily="49" charset="0"/>
              </a:rPr>
              <a:t>="tbl_student" </a:t>
            </a:r>
            <a:r>
              <a:rPr kumimoji="0" lang="vi-VN" altLang="vi-VN" sz="1600" b="0" i="1" u="none" strike="noStrike" cap="none" normalizeH="0" baseline="0">
                <a:ln>
                  <a:noFill/>
                </a:ln>
                <a:solidFill>
                  <a:srgbClr val="E5C17C"/>
                </a:solidFill>
                <a:effectLst/>
                <a:latin typeface="Consolas" panose="020B0609020204030204" pitchFamily="49" charset="0"/>
              </a:rPr>
              <a:t>schema</a:t>
            </a:r>
            <a:r>
              <a:rPr kumimoji="0" lang="vi-VN" altLang="vi-VN" sz="1600" b="0" i="0" u="none" strike="noStrike" cap="none" normalizeH="0" baseline="0">
                <a:ln>
                  <a:noFill/>
                </a:ln>
                <a:solidFill>
                  <a:srgbClr val="98C379"/>
                </a:solidFill>
                <a:effectLst/>
                <a:latin typeface="Consolas" panose="020B0609020204030204" pitchFamily="49" charset="0"/>
              </a:rPr>
              <a:t>="demo"</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id </a:t>
            </a:r>
            <a:r>
              <a:rPr kumimoji="0" lang="vi-VN" altLang="vi-VN" sz="1600" b="0" i="1" u="none" strike="noStrike" cap="none" normalizeH="0" baseline="0">
                <a:ln>
                  <a:noFill/>
                </a:ln>
                <a:solidFill>
                  <a:srgbClr val="E5C17C"/>
                </a:solidFill>
                <a:effectLst/>
                <a:latin typeface="Consolas" panose="020B0609020204030204" pitchFamily="49" charset="0"/>
              </a:rPr>
              <a:t>name</a:t>
            </a:r>
            <a:r>
              <a:rPr kumimoji="0" lang="vi-VN" altLang="vi-VN" sz="1600" b="0" i="0" u="none" strike="noStrike" cap="none" normalizeH="0" baseline="0">
                <a:ln>
                  <a:noFill/>
                </a:ln>
                <a:solidFill>
                  <a:srgbClr val="98C379"/>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column </a:t>
            </a:r>
            <a:r>
              <a:rPr kumimoji="0" lang="vi-VN" altLang="vi-VN" sz="1600" b="0" i="1" u="none" strike="noStrike" cap="none" normalizeH="0" baseline="0">
                <a:ln>
                  <a:noFill/>
                </a:ln>
                <a:solidFill>
                  <a:srgbClr val="E5C17C"/>
                </a:solidFill>
                <a:effectLst/>
                <a:latin typeface="Consolas" panose="020B0609020204030204" pitchFamily="49" charset="0"/>
              </a:rPr>
              <a:t>name</a:t>
            </a:r>
            <a:r>
              <a:rPr kumimoji="0" lang="vi-VN" altLang="vi-VN" sz="1600" b="0" i="0" u="none" strike="noStrike" cap="none" normalizeH="0" baseline="0">
                <a:ln>
                  <a:noFill/>
                </a:ln>
                <a:solidFill>
                  <a:srgbClr val="98C379"/>
                </a:solidFill>
                <a:effectLst/>
                <a:latin typeface="Consolas" panose="020B0609020204030204" pitchFamily="49" charset="0"/>
              </a:rPr>
              <a:t>="id" </a:t>
            </a:r>
            <a:r>
              <a:rPr kumimoji="0" lang="vi-VN" altLang="vi-VN" sz="1600" b="0" i="1" u="none" strike="noStrike" cap="none" normalizeH="0" baseline="0">
                <a:ln>
                  <a:noFill/>
                </a:ln>
                <a:solidFill>
                  <a:srgbClr val="E5C17C"/>
                </a:solidFill>
                <a:effectLst/>
                <a:latin typeface="Consolas" panose="020B0609020204030204" pitchFamily="49" charset="0"/>
              </a:rPr>
              <a:t>sql-type</a:t>
            </a:r>
            <a:r>
              <a:rPr kumimoji="0" lang="vi-VN" altLang="vi-VN" sz="1600" b="0" i="0" u="none" strike="noStrike" cap="none" normalizeH="0" baseline="0">
                <a:ln>
                  <a:noFill/>
                </a:ln>
                <a:solidFill>
                  <a:srgbClr val="98C379"/>
                </a:solidFill>
                <a:effectLst/>
                <a:latin typeface="Consolas" panose="020B0609020204030204" pitchFamily="49" charset="0"/>
              </a:rPr>
              <a:t>="int(11)"</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property </a:t>
            </a:r>
            <a:r>
              <a:rPr kumimoji="0" lang="vi-VN" altLang="vi-VN" sz="1600" b="0" i="1" u="none" strike="noStrike" cap="none" normalizeH="0" baseline="0">
                <a:ln>
                  <a:noFill/>
                </a:ln>
                <a:solidFill>
                  <a:srgbClr val="E5C17C"/>
                </a:solidFill>
                <a:effectLst/>
                <a:latin typeface="Consolas" panose="020B0609020204030204" pitchFamily="49" charset="0"/>
              </a:rPr>
              <a:t>name</a:t>
            </a:r>
            <a:r>
              <a:rPr kumimoji="0" lang="vi-VN" altLang="vi-VN" sz="1600" b="0" i="0" u="none" strike="noStrike" cap="none" normalizeH="0" baseline="0">
                <a:ln>
                  <a:noFill/>
                </a:ln>
                <a:solidFill>
                  <a:srgbClr val="98C379"/>
                </a:solidFill>
                <a:effectLst/>
                <a:latin typeface="Consolas" panose="020B0609020204030204" pitchFamily="49" charset="0"/>
              </a:rPr>
              <a:t>="name"</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column </a:t>
            </a:r>
            <a:r>
              <a:rPr kumimoji="0" lang="vi-VN" altLang="vi-VN" sz="1600" b="0" i="1" u="none" strike="noStrike" cap="none" normalizeH="0" baseline="0">
                <a:ln>
                  <a:noFill/>
                </a:ln>
                <a:solidFill>
                  <a:srgbClr val="E5C17C"/>
                </a:solidFill>
                <a:effectLst/>
                <a:latin typeface="Consolas" panose="020B0609020204030204" pitchFamily="49" charset="0"/>
              </a:rPr>
              <a:t>name</a:t>
            </a:r>
            <a:r>
              <a:rPr kumimoji="0" lang="vi-VN" altLang="vi-VN" sz="1600" b="0" i="0" u="none" strike="noStrike" cap="none" normalizeH="0" baseline="0">
                <a:ln>
                  <a:noFill/>
                </a:ln>
                <a:solidFill>
                  <a:srgbClr val="98C379"/>
                </a:solidFill>
                <a:effectLst/>
                <a:latin typeface="Consolas" panose="020B0609020204030204" pitchFamily="49" charset="0"/>
              </a:rPr>
              <a:t>="name" </a:t>
            </a:r>
            <a:r>
              <a:rPr kumimoji="0" lang="vi-VN" altLang="vi-VN" sz="1600" b="0" i="1" u="none" strike="noStrike" cap="none" normalizeH="0" baseline="0">
                <a:ln>
                  <a:noFill/>
                </a:ln>
                <a:solidFill>
                  <a:srgbClr val="E5C17C"/>
                </a:solidFill>
                <a:effectLst/>
                <a:latin typeface="Consolas" panose="020B0609020204030204" pitchFamily="49" charset="0"/>
              </a:rPr>
              <a:t>sql-type</a:t>
            </a:r>
            <a:r>
              <a:rPr kumimoji="0" lang="vi-VN" altLang="vi-VN" sz="1600" b="0" i="0" u="none" strike="noStrike" cap="none" normalizeH="0" baseline="0">
                <a:ln>
                  <a:noFill/>
                </a:ln>
                <a:solidFill>
                  <a:srgbClr val="98C379"/>
                </a:solidFill>
                <a:effectLst/>
                <a:latin typeface="Consolas" panose="020B0609020204030204" pitchFamily="49" charset="0"/>
              </a:rPr>
              <a:t>="varchar(255)"</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property</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class</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&lt;/</a:t>
            </a:r>
            <a:r>
              <a:rPr kumimoji="0" lang="vi-VN" altLang="vi-VN" sz="1600" b="0" i="0" u="none" strike="noStrike" cap="none" normalizeH="0" baseline="0">
                <a:ln>
                  <a:noFill/>
                </a:ln>
                <a:solidFill>
                  <a:srgbClr val="E06C75"/>
                </a:solidFill>
                <a:effectLst/>
                <a:latin typeface="Consolas" panose="020B0609020204030204" pitchFamily="49" charset="0"/>
              </a:rPr>
              <a:t>hibernate-mapping</a:t>
            </a:r>
            <a:r>
              <a:rPr kumimoji="0" lang="vi-VN" altLang="vi-VN" sz="1600" b="0" i="0" u="none" strike="noStrike" cap="none" normalizeH="0" baseline="0">
                <a:ln>
                  <a:noFill/>
                </a:ln>
                <a:solidFill>
                  <a:srgbClr val="A6B2C0"/>
                </a:solidFill>
                <a:effectLst/>
                <a:latin typeface="Consolas" panose="020B0609020204030204" pitchFamily="49" charset="0"/>
              </a:rPr>
              <a:t>&gt;</a:t>
            </a:r>
            <a:endParaRPr kumimoji="0" lang="vi-VN" altLang="vi-VN"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6822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FEB21C2-BAE8-44C4-BBAD-8F21AFD96576}"/>
              </a:ext>
            </a:extLst>
          </p:cNvPr>
          <p:cNvSpPr>
            <a:spLocks noGrp="1"/>
          </p:cNvSpPr>
          <p:nvPr>
            <p:ph type="title"/>
          </p:nvPr>
        </p:nvSpPr>
        <p:spPr/>
        <p:txBody>
          <a:bodyPr/>
          <a:lstStyle/>
          <a:p>
            <a:r>
              <a:rPr lang="vi-VN"/>
              <a:t>Mapping với Annotation</a:t>
            </a:r>
          </a:p>
        </p:txBody>
      </p:sp>
      <p:sp>
        <p:nvSpPr>
          <p:cNvPr id="3" name="Chỗ dành sẵn cho Nội dung 2">
            <a:extLst>
              <a:ext uri="{FF2B5EF4-FFF2-40B4-BE49-F238E27FC236}">
                <a16:creationId xmlns:a16="http://schemas.microsoft.com/office/drawing/2014/main" id="{8B1D8ED1-CA51-4E7A-829C-1BC106FCF442}"/>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234299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56DBD45-9F72-4FFF-98B4-53FCDA322E7B}"/>
              </a:ext>
            </a:extLst>
          </p:cNvPr>
          <p:cNvSpPr>
            <a:spLocks noGrp="1"/>
          </p:cNvSpPr>
          <p:nvPr>
            <p:ph type="title"/>
          </p:nvPr>
        </p:nvSpPr>
        <p:spPr/>
        <p:txBody>
          <a:bodyPr/>
          <a:lstStyle/>
          <a:p>
            <a:r>
              <a:rPr lang="en-US"/>
              <a:t>Persistence Class </a:t>
            </a:r>
            <a:r>
              <a:rPr lang="vi-VN"/>
              <a:t>(TblUserEntity</a:t>
            </a:r>
            <a:r>
              <a:rPr lang="en-US"/>
              <a:t>.java)</a:t>
            </a:r>
            <a:br>
              <a:rPr lang="en-US"/>
            </a:br>
            <a:r>
              <a:rPr lang="en-US"/>
              <a:t>(Mapping với Annotation)</a:t>
            </a:r>
            <a:endParaRPr lang="vi-VN"/>
          </a:p>
        </p:txBody>
      </p:sp>
      <p:sp>
        <p:nvSpPr>
          <p:cNvPr id="6" name="Hộp Văn bản 5">
            <a:extLst>
              <a:ext uri="{FF2B5EF4-FFF2-40B4-BE49-F238E27FC236}">
                <a16:creationId xmlns:a16="http://schemas.microsoft.com/office/drawing/2014/main" id="{79631680-0548-42A2-97C4-60BAC187066A}"/>
              </a:ext>
            </a:extLst>
          </p:cNvPr>
          <p:cNvSpPr txBox="1"/>
          <p:nvPr/>
        </p:nvSpPr>
        <p:spPr>
          <a:xfrm>
            <a:off x="8340811" y="1685598"/>
            <a:ext cx="3126259" cy="4555093"/>
          </a:xfrm>
          <a:prstGeom prst="rect">
            <a:avLst/>
          </a:prstGeom>
          <a:noFill/>
        </p:spPr>
        <p:txBody>
          <a:bodyPr wrap="square" rtlCol="0">
            <a:spAutoFit/>
          </a:bodyPr>
          <a:lstStyle/>
          <a:p>
            <a:pPr marL="285750" indent="-285750">
              <a:buFont typeface="Arial" panose="020B0604020202020204" pitchFamily="34" charset="0"/>
              <a:buChar char="•"/>
            </a:pPr>
            <a:r>
              <a:rPr lang="vi-VN" sz="1600">
                <a:latin typeface="Arial" panose="020B0604020202020204" pitchFamily="34" charset="0"/>
              </a:rPr>
              <a:t>Đây là một Class tượng trưng cho bảng User trong Database. </a:t>
            </a:r>
          </a:p>
          <a:p>
            <a:pPr marL="285750" indent="-285750">
              <a:buFont typeface="Arial" panose="020B0604020202020204" pitchFamily="34" charset="0"/>
              <a:buChar char="•"/>
            </a:pPr>
            <a:endParaRPr lang="vi-VN" sz="1600">
              <a:latin typeface="Arial" panose="020B0604020202020204" pitchFamily="34" charset="0"/>
            </a:endParaRPr>
          </a:p>
          <a:p>
            <a:pPr marL="285750" indent="-285750">
              <a:buFont typeface="Arial" panose="020B0604020202020204" pitchFamily="34" charset="0"/>
              <a:buChar char="•"/>
            </a:pPr>
            <a:r>
              <a:rPr lang="vi-VN" sz="1600">
                <a:latin typeface="Arial" panose="020B0604020202020204" pitchFamily="34" charset="0"/>
              </a:rPr>
              <a:t>@Entity: đánh dấu đây là thực thể.</a:t>
            </a:r>
          </a:p>
          <a:p>
            <a:pPr marL="285750" indent="-285750">
              <a:buFont typeface="Arial" panose="020B0604020202020204" pitchFamily="34" charset="0"/>
              <a:buChar char="•"/>
            </a:pPr>
            <a:endParaRPr lang="vi-VN" sz="1600">
              <a:latin typeface="Arial" panose="020B0604020202020204" pitchFamily="34" charset="0"/>
            </a:endParaRPr>
          </a:p>
          <a:p>
            <a:pPr marL="285750" indent="-285750">
              <a:buFont typeface="Arial" panose="020B0604020202020204" pitchFamily="34" charset="0"/>
              <a:buChar char="•"/>
            </a:pPr>
            <a:r>
              <a:rPr lang="vi-VN" sz="1600">
                <a:latin typeface="Arial" panose="020B0604020202020204" pitchFamily="34" charset="0"/>
              </a:rPr>
              <a:t>@Table: Class này map với tbl_user trong database.</a:t>
            </a:r>
          </a:p>
          <a:p>
            <a:pPr marL="285750" indent="-285750">
              <a:buFont typeface="Arial" panose="020B0604020202020204" pitchFamily="34" charset="0"/>
              <a:buChar char="•"/>
            </a:pPr>
            <a:endParaRPr lang="vi-VN" sz="1600">
              <a:latin typeface="Arial" panose="020B0604020202020204" pitchFamily="34" charset="0"/>
            </a:endParaRPr>
          </a:p>
          <a:p>
            <a:pPr marL="285750" indent="-285750">
              <a:buFont typeface="Arial" panose="020B0604020202020204" pitchFamily="34" charset="0"/>
              <a:buChar char="•"/>
            </a:pPr>
            <a:r>
              <a:rPr lang="vi-VN" sz="1600">
                <a:latin typeface="Arial" panose="020B0604020202020204" pitchFamily="34" charset="0"/>
              </a:rPr>
              <a:t>@Id: Khóa chính</a:t>
            </a:r>
          </a:p>
          <a:p>
            <a:r>
              <a:rPr lang="vi-VN" sz="1600">
                <a:latin typeface="Arial" panose="020B0604020202020204" pitchFamily="34" charset="0"/>
              </a:rPr>
              <a:t> </a:t>
            </a:r>
          </a:p>
          <a:p>
            <a:pPr marL="285750" indent="-285750">
              <a:buFont typeface="Arial" panose="020B0604020202020204" pitchFamily="34" charset="0"/>
              <a:buChar char="•"/>
            </a:pPr>
            <a:r>
              <a:rPr lang="vi-VN" sz="1600">
                <a:latin typeface="Arial" panose="020B0604020202020204" pitchFamily="34" charset="0"/>
              </a:rPr>
              <a:t>@Basic:  đánh dấu đây là trường cơ bản.</a:t>
            </a:r>
          </a:p>
          <a:p>
            <a:pPr marL="285750" indent="-285750">
              <a:buFont typeface="Arial" panose="020B0604020202020204" pitchFamily="34" charset="0"/>
              <a:buChar char="•"/>
            </a:pPr>
            <a:endParaRPr lang="vi-VN" sz="1600">
              <a:latin typeface="Arial" panose="020B0604020202020204" pitchFamily="34" charset="0"/>
            </a:endParaRPr>
          </a:p>
          <a:p>
            <a:pPr marL="285750" indent="-285750">
              <a:buFont typeface="Arial" panose="020B0604020202020204" pitchFamily="34" charset="0"/>
              <a:buChar char="•"/>
            </a:pPr>
            <a:r>
              <a:rPr lang="vi-VN" sz="1600">
                <a:latin typeface="Arial" panose="020B0604020202020204" pitchFamily="34" charset="0"/>
              </a:rPr>
              <a:t>@Column: Các cột trong bản.</a:t>
            </a:r>
          </a:p>
          <a:p>
            <a:endParaRPr lang="vi-VN">
              <a:latin typeface="Arial" panose="020B0604020202020204" pitchFamily="34" charset="0"/>
            </a:endParaRPr>
          </a:p>
        </p:txBody>
      </p:sp>
      <p:sp>
        <p:nvSpPr>
          <p:cNvPr id="7" name="Rectangle 2">
            <a:extLst>
              <a:ext uri="{FF2B5EF4-FFF2-40B4-BE49-F238E27FC236}">
                <a16:creationId xmlns:a16="http://schemas.microsoft.com/office/drawing/2014/main" id="{104AEDB6-B5C4-404D-AA9A-9ADA15C67824}"/>
              </a:ext>
            </a:extLst>
          </p:cNvPr>
          <p:cNvSpPr>
            <a:spLocks noChangeArrowheads="1"/>
          </p:cNvSpPr>
          <p:nvPr/>
        </p:nvSpPr>
        <p:spPr bwMode="auto">
          <a:xfrm>
            <a:off x="724928" y="2108790"/>
            <a:ext cx="7815567" cy="3785652"/>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1" u="none" strike="noStrike" cap="none" normalizeH="0" baseline="0">
                <a:ln>
                  <a:noFill/>
                </a:ln>
                <a:solidFill>
                  <a:srgbClr val="78DCE8"/>
                </a:solidFill>
                <a:effectLst/>
                <a:latin typeface="Consolas" panose="020B0609020204030204" pitchFamily="49" charset="0"/>
              </a:rPr>
              <a:t>Impor</a:t>
            </a:r>
            <a:r>
              <a:rPr kumimoji="0" lang="en-US" altLang="vi-VN" sz="1600" b="0" i="1" u="none" strike="noStrike" cap="none" normalizeH="0" baseline="0">
                <a:ln>
                  <a:noFill/>
                </a:ln>
                <a:solidFill>
                  <a:srgbClr val="78DCE8"/>
                </a:solidFill>
                <a:effectLst/>
                <a:latin typeface="Consolas" panose="020B0609020204030204" pitchFamily="49" charset="0"/>
              </a:rPr>
              <a:t>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1" u="none" strike="noStrike" cap="none" normalizeH="0" baseline="0">
                <a:ln>
                  <a:noFill/>
                </a:ln>
                <a:solidFill>
                  <a:srgbClr val="78DCE8"/>
                </a:solidFill>
                <a:effectLst/>
                <a:latin typeface="Consolas" panose="020B0609020204030204" pitchFamily="49" charset="0"/>
              </a:rPr>
              <a:t>@Data</a:t>
            </a:r>
            <a:br>
              <a:rPr kumimoji="0" lang="vi-VN" altLang="vi-VN" sz="1600" b="0" i="1" u="none" strike="noStrike" cap="none" normalizeH="0" baseline="0">
                <a:ln>
                  <a:noFill/>
                </a:ln>
                <a:solidFill>
                  <a:srgbClr val="78DCE8"/>
                </a:solidFill>
                <a:effectLst/>
                <a:latin typeface="Consolas" panose="020B0609020204030204" pitchFamily="49" charset="0"/>
              </a:rPr>
            </a:br>
            <a:r>
              <a:rPr kumimoji="0" lang="vi-VN" altLang="vi-VN" sz="1600" b="0" i="1" u="none" strike="noStrike" cap="none" normalizeH="0" baseline="0">
                <a:ln>
                  <a:noFill/>
                </a:ln>
                <a:solidFill>
                  <a:srgbClr val="78DCE8"/>
                </a:solidFill>
                <a:effectLst/>
                <a:latin typeface="Consolas" panose="020B0609020204030204" pitchFamily="49" charset="0"/>
              </a:rPr>
              <a:t>@Entity</a:t>
            </a:r>
            <a:br>
              <a:rPr kumimoji="0" lang="vi-VN" altLang="vi-VN" sz="1600" b="0" i="1" u="none" strike="noStrike" cap="none" normalizeH="0" baseline="0">
                <a:ln>
                  <a:noFill/>
                </a:ln>
                <a:solidFill>
                  <a:srgbClr val="78DCE8"/>
                </a:solidFill>
                <a:effectLst/>
                <a:latin typeface="Consolas" panose="020B0609020204030204" pitchFamily="49" charset="0"/>
              </a:rPr>
            </a:br>
            <a:r>
              <a:rPr kumimoji="0" lang="vi-VN" altLang="vi-VN" sz="1600" b="0" i="1" u="none" strike="noStrike" cap="none" normalizeH="0" baseline="0">
                <a:ln>
                  <a:noFill/>
                </a:ln>
                <a:solidFill>
                  <a:srgbClr val="78DCE8"/>
                </a:solidFill>
                <a:effectLst/>
                <a:latin typeface="Consolas" panose="020B0609020204030204" pitchFamily="49" charset="0"/>
              </a:rPr>
              <a:t>@Table</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name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"tbl_user"</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schema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"demo"</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catalog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1" u="none" strike="noStrike" cap="none" normalizeH="0" baseline="0">
                <a:ln>
                  <a:noFill/>
                </a:ln>
                <a:solidFill>
                  <a:srgbClr val="FF6188"/>
                </a:solidFill>
                <a:effectLst/>
                <a:latin typeface="Consolas" panose="020B0609020204030204" pitchFamily="49" charset="0"/>
              </a:rPr>
              <a:t>public class </a:t>
            </a:r>
            <a:r>
              <a:rPr kumimoji="0" lang="vi-VN" altLang="vi-VN" sz="1600" b="0" i="1" u="none" strike="noStrike" cap="none" normalizeH="0" baseline="0">
                <a:ln>
                  <a:noFill/>
                </a:ln>
                <a:solidFill>
                  <a:srgbClr val="78DCE8"/>
                </a:solidFill>
                <a:effectLst/>
                <a:latin typeface="Consolas" panose="020B0609020204030204" pitchFamily="49" charset="0"/>
              </a:rPr>
              <a:t>TblUserEntity </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@Id@GeneratedValue</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strategy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GenerationType</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IDENTITY</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@Column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name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"ID"</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nullable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AB9DF2"/>
                </a:solidFill>
                <a:effectLst/>
                <a:latin typeface="Consolas" panose="020B0609020204030204" pitchFamily="49" charset="0"/>
              </a:rPr>
              <a:t>false</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private long </a:t>
            </a:r>
            <a:r>
              <a:rPr kumimoji="0" lang="vi-VN" altLang="vi-VN" sz="1600" b="0" i="0" u="none" strike="noStrike" cap="none" normalizeH="0" baseline="0">
                <a:ln>
                  <a:noFill/>
                </a:ln>
                <a:solidFill>
                  <a:srgbClr val="FCFCFA"/>
                </a:solidFill>
                <a:effectLst/>
                <a:latin typeface="Consolas" panose="020B0609020204030204" pitchFamily="49" charset="0"/>
              </a:rPr>
              <a:t>id</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@Basic@Column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name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"UserName"</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nullable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AB9DF2"/>
                </a:solidFill>
                <a:effectLst/>
                <a:latin typeface="Consolas" panose="020B0609020204030204" pitchFamily="49" charset="0"/>
              </a:rPr>
              <a:t>false</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length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AB9DF2"/>
                </a:solidFill>
                <a:effectLst/>
                <a:latin typeface="Consolas" panose="020B0609020204030204" pitchFamily="49" charset="0"/>
              </a:rPr>
              <a:t>255</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private </a:t>
            </a:r>
            <a:r>
              <a:rPr kumimoji="0" lang="vi-VN" altLang="vi-VN" sz="1600" b="0" i="1" u="none" strike="noStrike" cap="none" normalizeH="0" baseline="0">
                <a:ln>
                  <a:noFill/>
                </a:ln>
                <a:solidFill>
                  <a:srgbClr val="78DCE8"/>
                </a:solidFill>
                <a:effectLst/>
                <a:latin typeface="Consolas" panose="020B0609020204030204" pitchFamily="49" charset="0"/>
              </a:rPr>
              <a:t>String </a:t>
            </a:r>
            <a:r>
              <a:rPr kumimoji="0" lang="vi-VN" altLang="vi-VN" sz="1600" b="0" i="0" u="none" strike="noStrike" cap="none" normalizeH="0" baseline="0">
                <a:ln>
                  <a:noFill/>
                </a:ln>
                <a:solidFill>
                  <a:srgbClr val="FCFCFA"/>
                </a:solidFill>
                <a:effectLst/>
                <a:latin typeface="Consolas" panose="020B0609020204030204" pitchFamily="49" charset="0"/>
              </a:rPr>
              <a:t>userName</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@Basic@Column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name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"Password"</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nullable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AB9DF2"/>
                </a:solidFill>
                <a:effectLst/>
                <a:latin typeface="Consolas" panose="020B0609020204030204" pitchFamily="49" charset="0"/>
              </a:rPr>
              <a:t>false</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length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AB9DF2"/>
                </a:solidFill>
                <a:effectLst/>
                <a:latin typeface="Consolas" panose="020B0609020204030204" pitchFamily="49" charset="0"/>
              </a:rPr>
              <a:t>255</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private </a:t>
            </a:r>
            <a:r>
              <a:rPr kumimoji="0" lang="vi-VN" altLang="vi-VN" sz="1600" b="0" i="1" u="none" strike="noStrike" cap="none" normalizeH="0" baseline="0">
                <a:ln>
                  <a:noFill/>
                </a:ln>
                <a:solidFill>
                  <a:srgbClr val="78DCE8"/>
                </a:solidFill>
                <a:effectLst/>
                <a:latin typeface="Consolas" panose="020B0609020204030204" pitchFamily="49" charset="0"/>
              </a:rPr>
              <a:t>String </a:t>
            </a:r>
            <a:r>
              <a:rPr kumimoji="0" lang="vi-VN" altLang="vi-VN" sz="1600" b="0" i="0" u="none" strike="noStrike" cap="none" normalizeH="0" baseline="0">
                <a:ln>
                  <a:noFill/>
                </a:ln>
                <a:solidFill>
                  <a:srgbClr val="FCFCFA"/>
                </a:solidFill>
                <a:effectLst/>
                <a:latin typeface="Consolas" panose="020B0609020204030204" pitchFamily="49" charset="0"/>
              </a:rPr>
              <a:t>password</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@Basic@Column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name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"Email"</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nullable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AB9DF2"/>
                </a:solidFill>
                <a:effectLst/>
                <a:latin typeface="Consolas" panose="020B0609020204030204" pitchFamily="49" charset="0"/>
              </a:rPr>
              <a:t>false</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length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AB9DF2"/>
                </a:solidFill>
                <a:effectLst/>
                <a:latin typeface="Consolas" panose="020B0609020204030204" pitchFamily="49" charset="0"/>
              </a:rPr>
              <a:t>255</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private </a:t>
            </a:r>
            <a:r>
              <a:rPr kumimoji="0" lang="vi-VN" altLang="vi-VN" sz="1600" b="0" i="1" u="none" strike="noStrike" cap="none" normalizeH="0" baseline="0">
                <a:ln>
                  <a:noFill/>
                </a:ln>
                <a:solidFill>
                  <a:srgbClr val="78DCE8"/>
                </a:solidFill>
                <a:effectLst/>
                <a:latin typeface="Consolas" panose="020B0609020204030204" pitchFamily="49" charset="0"/>
              </a:rPr>
              <a:t>String </a:t>
            </a:r>
            <a:r>
              <a:rPr kumimoji="0" lang="vi-VN" altLang="vi-VN" sz="1600" b="0" i="0" u="none" strike="noStrike" cap="none" normalizeH="0" baseline="0">
                <a:ln>
                  <a:noFill/>
                </a:ln>
                <a:solidFill>
                  <a:srgbClr val="FCFCFA"/>
                </a:solidFill>
                <a:effectLst/>
                <a:latin typeface="Consolas" panose="020B0609020204030204" pitchFamily="49" charset="0"/>
              </a:rPr>
              <a:t>email</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a:t>
            </a:r>
            <a:endParaRPr kumimoji="0" lang="vi-VN" altLang="vi-VN"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3224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B0BA507-6185-44F9-914C-441B301243AC}"/>
              </a:ext>
            </a:extLst>
          </p:cNvPr>
          <p:cNvSpPr>
            <a:spLocks noGrp="1"/>
          </p:cNvSpPr>
          <p:nvPr>
            <p:ph type="title"/>
          </p:nvPr>
        </p:nvSpPr>
        <p:spPr/>
        <p:txBody>
          <a:bodyPr/>
          <a:lstStyle/>
          <a:p>
            <a:r>
              <a:rPr lang="vi-VN"/>
              <a:t>Mapping với Xml: (TblUserEntity.hbm.xml)</a:t>
            </a:r>
          </a:p>
        </p:txBody>
      </p:sp>
      <p:sp>
        <p:nvSpPr>
          <p:cNvPr id="4" name="Rectangle 1">
            <a:extLst>
              <a:ext uri="{FF2B5EF4-FFF2-40B4-BE49-F238E27FC236}">
                <a16:creationId xmlns:a16="http://schemas.microsoft.com/office/drawing/2014/main" id="{5E75AC48-2886-4EE8-9E8C-AB52AE115B5C}"/>
              </a:ext>
            </a:extLst>
          </p:cNvPr>
          <p:cNvSpPr>
            <a:spLocks noGrp="1" noChangeArrowheads="1"/>
          </p:cNvSpPr>
          <p:nvPr>
            <p:ph idx="1"/>
          </p:nvPr>
        </p:nvSpPr>
        <p:spPr bwMode="auto">
          <a:xfrm>
            <a:off x="1295400" y="1739459"/>
            <a:ext cx="7311617" cy="4293483"/>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300" b="0" i="0" u="none" strike="noStrike" cap="none" normalizeH="0" baseline="0">
                <a:ln>
                  <a:noFill/>
                </a:ln>
                <a:solidFill>
                  <a:srgbClr val="FCFCFA"/>
                </a:solidFill>
                <a:effectLst/>
                <a:latin typeface="Consolas" panose="020B0609020204030204" pitchFamily="49" charset="0"/>
              </a:rPr>
              <a:t>&lt;?</a:t>
            </a:r>
            <a:r>
              <a:rPr kumimoji="0" lang="vi-VN" altLang="vi-VN" sz="1300" b="0" i="1" u="none" strike="noStrike" cap="none" normalizeH="0" baseline="0">
                <a:ln>
                  <a:noFill/>
                </a:ln>
                <a:solidFill>
                  <a:srgbClr val="78DCE8"/>
                </a:solidFill>
                <a:effectLst/>
                <a:latin typeface="Consolas" panose="020B0609020204030204" pitchFamily="49" charset="0"/>
              </a:rPr>
              <a:t>xml version</a:t>
            </a:r>
            <a:r>
              <a:rPr kumimoji="0" lang="vi-VN" altLang="vi-VN" sz="1300" b="0" i="0" u="none" strike="noStrike" cap="none" normalizeH="0" baseline="0">
                <a:ln>
                  <a:noFill/>
                </a:ln>
                <a:solidFill>
                  <a:srgbClr val="FFD866"/>
                </a:solidFill>
                <a:effectLst/>
                <a:latin typeface="Consolas" panose="020B0609020204030204" pitchFamily="49" charset="0"/>
              </a:rPr>
              <a:t>='1.0' </a:t>
            </a:r>
            <a:r>
              <a:rPr kumimoji="0" lang="vi-VN" altLang="vi-VN" sz="1300" b="0" i="1" u="none" strike="noStrike" cap="none" normalizeH="0" baseline="0">
                <a:ln>
                  <a:noFill/>
                </a:ln>
                <a:solidFill>
                  <a:srgbClr val="78DCE8"/>
                </a:solidFill>
                <a:effectLst/>
                <a:latin typeface="Consolas" panose="020B0609020204030204" pitchFamily="49" charset="0"/>
              </a:rPr>
              <a:t>encoding</a:t>
            </a:r>
            <a:r>
              <a:rPr kumimoji="0" lang="vi-VN" altLang="vi-VN" sz="1300" b="0" i="0" u="none" strike="noStrike" cap="none" normalizeH="0" baseline="0">
                <a:ln>
                  <a:noFill/>
                </a:ln>
                <a:solidFill>
                  <a:srgbClr val="FFD866"/>
                </a:solidFill>
                <a:effectLst/>
                <a:latin typeface="Consolas" panose="020B0609020204030204" pitchFamily="49" charset="0"/>
              </a:rPr>
              <a:t>='utf-8'</a:t>
            </a:r>
            <a:r>
              <a:rPr kumimoji="0" lang="vi-VN" altLang="vi-VN" sz="1300" b="0" i="0" u="none" strike="noStrike" cap="none" normalizeH="0" baseline="0">
                <a:ln>
                  <a:noFill/>
                </a:ln>
                <a:solidFill>
                  <a:srgbClr val="FCFCFA"/>
                </a:solidFill>
                <a:effectLst/>
                <a:latin typeface="Consolas" panose="020B0609020204030204" pitchFamily="49" charset="0"/>
              </a:rPr>
              <a:t>?&gt;</a:t>
            </a:r>
            <a:br>
              <a:rPr kumimoji="0" lang="vi-VN" altLang="vi-VN" sz="1300" b="0" i="0" u="none" strike="noStrike" cap="none" normalizeH="0" baseline="0">
                <a:ln>
                  <a:noFill/>
                </a:ln>
                <a:solidFill>
                  <a:srgbClr val="FCFCFA"/>
                </a:solidFill>
                <a:effectLst/>
                <a:latin typeface="Consolas" panose="020B0609020204030204" pitchFamily="49" charset="0"/>
              </a:rPr>
            </a:br>
            <a:r>
              <a:rPr kumimoji="0" lang="vi-VN" altLang="vi-VN" sz="1300" b="0" i="0" u="none" strike="noStrike" cap="none" normalizeH="0" baseline="0">
                <a:ln>
                  <a:noFill/>
                </a:ln>
                <a:solidFill>
                  <a:srgbClr val="FF6188"/>
                </a:solidFill>
                <a:effectLst/>
                <a:latin typeface="Consolas" panose="020B0609020204030204" pitchFamily="49" charset="0"/>
              </a:rPr>
              <a:t>&lt;!DOCTYPE </a:t>
            </a:r>
            <a:r>
              <a:rPr kumimoji="0" lang="vi-VN" altLang="vi-VN" sz="1300" b="0" i="1" u="none" strike="noStrike" cap="none" normalizeH="0" baseline="0">
                <a:ln>
                  <a:noFill/>
                </a:ln>
                <a:solidFill>
                  <a:srgbClr val="78DCE8"/>
                </a:solidFill>
                <a:effectLst/>
                <a:latin typeface="Consolas" panose="020B0609020204030204" pitchFamily="49" charset="0"/>
              </a:rPr>
              <a:t>hibernate-mapping </a:t>
            </a:r>
            <a:r>
              <a:rPr kumimoji="0" lang="vi-VN" altLang="vi-VN" sz="1300" b="0" i="0" u="none" strike="noStrike" cap="none" normalizeH="0" baseline="0">
                <a:ln>
                  <a:noFill/>
                </a:ln>
                <a:solidFill>
                  <a:srgbClr val="FF6188"/>
                </a:solidFill>
                <a:effectLst/>
                <a:latin typeface="Consolas" panose="020B0609020204030204" pitchFamily="49" charset="0"/>
              </a:rPr>
              <a:t>PUBLIC</a:t>
            </a:r>
            <a:br>
              <a:rPr kumimoji="0" lang="vi-VN" altLang="vi-VN" sz="1300" b="0" i="0" u="none" strike="noStrike" cap="none" normalizeH="0" baseline="0">
                <a:ln>
                  <a:noFill/>
                </a:ln>
                <a:solidFill>
                  <a:srgbClr val="FF6188"/>
                </a:solidFill>
                <a:effectLst/>
                <a:latin typeface="Consolas" panose="020B0609020204030204" pitchFamily="49" charset="0"/>
              </a:rPr>
            </a:br>
            <a:r>
              <a:rPr kumimoji="0" lang="vi-VN" altLang="vi-VN" sz="1300" b="0" i="0" u="none" strike="noStrike" cap="none" normalizeH="0" baseline="0">
                <a:ln>
                  <a:noFill/>
                </a:ln>
                <a:solidFill>
                  <a:srgbClr val="FF6188"/>
                </a:solidFill>
                <a:effectLst/>
                <a:latin typeface="Consolas" panose="020B0609020204030204" pitchFamily="49" charset="0"/>
              </a:rPr>
              <a:t>    </a:t>
            </a:r>
            <a:r>
              <a:rPr kumimoji="0" lang="vi-VN" altLang="vi-VN" sz="1300" b="0" i="0" u="none" strike="noStrike" cap="none" normalizeH="0" baseline="0">
                <a:ln>
                  <a:noFill/>
                </a:ln>
                <a:solidFill>
                  <a:srgbClr val="FFD866"/>
                </a:solidFill>
                <a:effectLst/>
                <a:latin typeface="Consolas" panose="020B0609020204030204" pitchFamily="49" charset="0"/>
              </a:rPr>
              <a:t>"-//Hibernate/Hibernate Mapping DTD 3.0//EN"</a:t>
            </a:r>
            <a:br>
              <a:rPr kumimoji="0" lang="vi-VN" altLang="vi-VN" sz="1300" b="0" i="0" u="none" strike="noStrike" cap="none" normalizeH="0" baseline="0">
                <a:ln>
                  <a:noFill/>
                </a:ln>
                <a:solidFill>
                  <a:srgbClr val="FFD866"/>
                </a:solidFill>
                <a:effectLst/>
                <a:latin typeface="Consolas" panose="020B0609020204030204" pitchFamily="49" charset="0"/>
              </a:rPr>
            </a:br>
            <a:r>
              <a:rPr kumimoji="0" lang="vi-VN" altLang="vi-VN" sz="1300" b="0" i="0" u="none" strike="noStrike" cap="none" normalizeH="0" baseline="0">
                <a:ln>
                  <a:noFill/>
                </a:ln>
                <a:solidFill>
                  <a:srgbClr val="FFD866"/>
                </a:solidFill>
                <a:effectLst/>
                <a:latin typeface="Consolas" panose="020B0609020204030204" pitchFamily="49" charset="0"/>
              </a:rPr>
              <a:t>    "http://www.hibernate.org/dtd/hibernate-mapping-3.0.dtd"</a:t>
            </a:r>
            <a:r>
              <a:rPr kumimoji="0" lang="vi-VN" altLang="vi-VN" sz="1300" b="0" i="0" u="none" strike="noStrike" cap="none" normalizeH="0" baseline="0">
                <a:ln>
                  <a:noFill/>
                </a:ln>
                <a:solidFill>
                  <a:srgbClr val="FF6188"/>
                </a:solidFill>
                <a:effectLst/>
                <a:latin typeface="Consolas" panose="020B0609020204030204" pitchFamily="49" charset="0"/>
              </a:rPr>
              <a:t>&gt;</a:t>
            </a:r>
            <a:br>
              <a:rPr kumimoji="0" lang="vi-VN" altLang="vi-VN" sz="1300" b="0" i="0" u="none" strike="noStrike" cap="none" normalizeH="0" baseline="0">
                <a:ln>
                  <a:noFill/>
                </a:ln>
                <a:solidFill>
                  <a:srgbClr val="FF6188"/>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&lt;</a:t>
            </a:r>
            <a:r>
              <a:rPr kumimoji="0" lang="vi-VN" altLang="vi-VN" sz="1300" b="0" i="0" u="none" strike="noStrike" cap="none" normalizeH="0" baseline="0">
                <a:ln>
                  <a:noFill/>
                </a:ln>
                <a:solidFill>
                  <a:srgbClr val="FF6188"/>
                </a:solidFill>
                <a:effectLst/>
                <a:latin typeface="Consolas" panose="020B0609020204030204" pitchFamily="49" charset="0"/>
              </a:rPr>
              <a:t>hibernate-mapping</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class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="org.demo.model.TblUserEntity" </a:t>
            </a:r>
            <a:r>
              <a:rPr kumimoji="0" lang="vi-VN" altLang="vi-VN" sz="1300" b="0" i="1" u="none" strike="noStrike" cap="none" normalizeH="0" baseline="0">
                <a:ln>
                  <a:noFill/>
                </a:ln>
                <a:solidFill>
                  <a:srgbClr val="78DCE8"/>
                </a:solidFill>
                <a:effectLst/>
                <a:latin typeface="Consolas" panose="020B0609020204030204" pitchFamily="49" charset="0"/>
              </a:rPr>
              <a:t>table</a:t>
            </a:r>
            <a:r>
              <a:rPr kumimoji="0" lang="vi-VN" altLang="vi-VN" sz="1300" b="0" i="0" u="none" strike="noStrike" cap="none" normalizeH="0" baseline="0">
                <a:ln>
                  <a:noFill/>
                </a:ln>
                <a:solidFill>
                  <a:srgbClr val="FFD866"/>
                </a:solidFill>
                <a:effectLst/>
                <a:latin typeface="Consolas" panose="020B0609020204030204" pitchFamily="49" charset="0"/>
              </a:rPr>
              <a:t>="tbl_user" </a:t>
            </a:r>
            <a:r>
              <a:rPr kumimoji="0" lang="vi-VN" altLang="vi-VN" sz="1300" b="0" i="1" u="none" strike="noStrike" cap="none" normalizeH="0" baseline="0">
                <a:ln>
                  <a:noFill/>
                </a:ln>
                <a:solidFill>
                  <a:srgbClr val="78DCE8"/>
                </a:solidFill>
                <a:effectLst/>
                <a:latin typeface="Consolas" panose="020B0609020204030204" pitchFamily="49" charset="0"/>
              </a:rPr>
              <a:t>schema</a:t>
            </a:r>
            <a:r>
              <a:rPr kumimoji="0" lang="vi-VN" altLang="vi-VN" sz="1300" b="0" i="0" u="none" strike="noStrike" cap="none" normalizeH="0" baseline="0">
                <a:ln>
                  <a:noFill/>
                </a:ln>
                <a:solidFill>
                  <a:srgbClr val="FFD866"/>
                </a:solidFill>
                <a:effectLst/>
                <a:latin typeface="Consolas" panose="020B0609020204030204" pitchFamily="49" charset="0"/>
              </a:rPr>
              <a:t>="demo"</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id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="id"</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column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="ID" </a:t>
            </a:r>
            <a:r>
              <a:rPr kumimoji="0" lang="vi-VN" altLang="vi-VN" sz="1300" b="0" i="1" u="none" strike="noStrike" cap="none" normalizeH="0" baseline="0">
                <a:ln>
                  <a:noFill/>
                </a:ln>
                <a:solidFill>
                  <a:srgbClr val="78DCE8"/>
                </a:solidFill>
                <a:effectLst/>
                <a:latin typeface="Consolas" panose="020B0609020204030204" pitchFamily="49" charset="0"/>
              </a:rPr>
              <a:t>sql-type</a:t>
            </a:r>
            <a:r>
              <a:rPr kumimoji="0" lang="vi-VN" altLang="vi-VN" sz="1300" b="0" i="0" u="none" strike="noStrike" cap="none" normalizeH="0" baseline="0">
                <a:ln>
                  <a:noFill/>
                </a:ln>
                <a:solidFill>
                  <a:srgbClr val="FFD866"/>
                </a:solidFill>
                <a:effectLst/>
                <a:latin typeface="Consolas" panose="020B0609020204030204" pitchFamily="49" charset="0"/>
              </a:rPr>
              <a:t>="bigint(20)"</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id</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property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="userName"</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column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="UserName" </a:t>
            </a:r>
            <a:r>
              <a:rPr kumimoji="0" lang="vi-VN" altLang="vi-VN" sz="1300" b="0" i="1" u="none" strike="noStrike" cap="none" normalizeH="0" baseline="0">
                <a:ln>
                  <a:noFill/>
                </a:ln>
                <a:solidFill>
                  <a:srgbClr val="78DCE8"/>
                </a:solidFill>
                <a:effectLst/>
                <a:latin typeface="Consolas" panose="020B0609020204030204" pitchFamily="49" charset="0"/>
              </a:rPr>
              <a:t>sql-type</a:t>
            </a:r>
            <a:r>
              <a:rPr kumimoji="0" lang="vi-VN" altLang="vi-VN" sz="1300" b="0" i="0" u="none" strike="noStrike" cap="none" normalizeH="0" baseline="0">
                <a:ln>
                  <a:noFill/>
                </a:ln>
                <a:solidFill>
                  <a:srgbClr val="FFD866"/>
                </a:solidFill>
                <a:effectLst/>
                <a:latin typeface="Consolas" panose="020B0609020204030204" pitchFamily="49" charset="0"/>
              </a:rPr>
              <a:t>="varchar(255)"</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property</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property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="password"</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column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="Password" </a:t>
            </a:r>
            <a:r>
              <a:rPr kumimoji="0" lang="vi-VN" altLang="vi-VN" sz="1300" b="0" i="1" u="none" strike="noStrike" cap="none" normalizeH="0" baseline="0">
                <a:ln>
                  <a:noFill/>
                </a:ln>
                <a:solidFill>
                  <a:srgbClr val="78DCE8"/>
                </a:solidFill>
                <a:effectLst/>
                <a:latin typeface="Consolas" panose="020B0609020204030204" pitchFamily="49" charset="0"/>
              </a:rPr>
              <a:t>sql-type</a:t>
            </a:r>
            <a:r>
              <a:rPr kumimoji="0" lang="vi-VN" altLang="vi-VN" sz="1300" b="0" i="0" u="none" strike="noStrike" cap="none" normalizeH="0" baseline="0">
                <a:ln>
                  <a:noFill/>
                </a:ln>
                <a:solidFill>
                  <a:srgbClr val="FFD866"/>
                </a:solidFill>
                <a:effectLst/>
                <a:latin typeface="Consolas" panose="020B0609020204030204" pitchFamily="49" charset="0"/>
              </a:rPr>
              <a:t>="varchar(255)"</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property</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property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="email"</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column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="Email" </a:t>
            </a:r>
            <a:r>
              <a:rPr kumimoji="0" lang="vi-VN" altLang="vi-VN" sz="1300" b="0" i="1" u="none" strike="noStrike" cap="none" normalizeH="0" baseline="0">
                <a:ln>
                  <a:noFill/>
                </a:ln>
                <a:solidFill>
                  <a:srgbClr val="78DCE8"/>
                </a:solidFill>
                <a:effectLst/>
                <a:latin typeface="Consolas" panose="020B0609020204030204" pitchFamily="49" charset="0"/>
              </a:rPr>
              <a:t>sql-type</a:t>
            </a:r>
            <a:r>
              <a:rPr kumimoji="0" lang="vi-VN" altLang="vi-VN" sz="1300" b="0" i="0" u="none" strike="noStrike" cap="none" normalizeH="0" baseline="0">
                <a:ln>
                  <a:noFill/>
                </a:ln>
                <a:solidFill>
                  <a:srgbClr val="FFD866"/>
                </a:solidFill>
                <a:effectLst/>
                <a:latin typeface="Consolas" panose="020B0609020204030204" pitchFamily="49" charset="0"/>
              </a:rPr>
              <a:t>="varchar(255)"</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property</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class</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&lt;/</a:t>
            </a:r>
            <a:r>
              <a:rPr kumimoji="0" lang="vi-VN" altLang="vi-VN" sz="1300" b="0" i="0" u="none" strike="noStrike" cap="none" normalizeH="0" baseline="0">
                <a:ln>
                  <a:noFill/>
                </a:ln>
                <a:solidFill>
                  <a:srgbClr val="FF6188"/>
                </a:solidFill>
                <a:effectLst/>
                <a:latin typeface="Consolas" panose="020B0609020204030204" pitchFamily="49" charset="0"/>
              </a:rPr>
              <a:t>hibernate-mapping</a:t>
            </a:r>
            <a:r>
              <a:rPr kumimoji="0" lang="vi-VN" altLang="vi-VN" sz="1300" b="0" i="0" u="none" strike="noStrike" cap="none" normalizeH="0" baseline="0">
                <a:ln>
                  <a:noFill/>
                </a:ln>
                <a:solidFill>
                  <a:srgbClr val="939293"/>
                </a:solidFill>
                <a:effectLst/>
                <a:latin typeface="Consolas" panose="020B0609020204030204" pitchFamily="49" charset="0"/>
              </a:rPr>
              <a:t>&gt;</a:t>
            </a:r>
            <a:endParaRPr kumimoji="0" lang="vi-VN" altLang="vi-VN" sz="13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806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E4867DD-3340-4388-BE5E-A0B3C27C782C}"/>
              </a:ext>
            </a:extLst>
          </p:cNvPr>
          <p:cNvSpPr>
            <a:spLocks noGrp="1"/>
          </p:cNvSpPr>
          <p:nvPr>
            <p:ph type="title"/>
          </p:nvPr>
        </p:nvSpPr>
        <p:spPr/>
        <p:txBody>
          <a:bodyPr/>
          <a:lstStyle/>
          <a:p>
            <a:r>
              <a:rPr lang="vi-VN"/>
              <a:t>Cấu hình Hibernate (hibernate.cfg.xml)</a:t>
            </a:r>
          </a:p>
        </p:txBody>
      </p:sp>
      <p:sp>
        <p:nvSpPr>
          <p:cNvPr id="4" name="Rectangle 1">
            <a:extLst>
              <a:ext uri="{FF2B5EF4-FFF2-40B4-BE49-F238E27FC236}">
                <a16:creationId xmlns:a16="http://schemas.microsoft.com/office/drawing/2014/main" id="{BC46C1E4-938B-4415-B117-607B397F374A}"/>
              </a:ext>
            </a:extLst>
          </p:cNvPr>
          <p:cNvSpPr>
            <a:spLocks noGrp="1" noChangeArrowheads="1"/>
          </p:cNvSpPr>
          <p:nvPr>
            <p:ph idx="1"/>
          </p:nvPr>
        </p:nvSpPr>
        <p:spPr bwMode="auto">
          <a:xfrm>
            <a:off x="1295400" y="1931820"/>
            <a:ext cx="8135560" cy="3539430"/>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FCFCFA"/>
                </a:solidFill>
                <a:effectLst/>
                <a:latin typeface="Consolas" panose="020B0609020204030204" pitchFamily="49" charset="0"/>
              </a:rPr>
              <a:t>&lt;?</a:t>
            </a:r>
            <a:r>
              <a:rPr kumimoji="0" lang="vi-VN" altLang="vi-VN" sz="1400" b="0" i="1" u="none" strike="noStrike" cap="none" normalizeH="0" baseline="0">
                <a:ln>
                  <a:noFill/>
                </a:ln>
                <a:solidFill>
                  <a:srgbClr val="78DCE8"/>
                </a:solidFill>
                <a:effectLst/>
                <a:latin typeface="Consolas" panose="020B0609020204030204" pitchFamily="49" charset="0"/>
              </a:rPr>
              <a:t>xml version</a:t>
            </a:r>
            <a:r>
              <a:rPr kumimoji="0" lang="vi-VN" altLang="vi-VN" sz="1400" b="0" i="0" u="none" strike="noStrike" cap="none" normalizeH="0" baseline="0">
                <a:ln>
                  <a:noFill/>
                </a:ln>
                <a:solidFill>
                  <a:srgbClr val="FFD866"/>
                </a:solidFill>
                <a:effectLst/>
                <a:latin typeface="Consolas" panose="020B0609020204030204" pitchFamily="49" charset="0"/>
              </a:rPr>
              <a:t>='1.0' </a:t>
            </a:r>
            <a:r>
              <a:rPr kumimoji="0" lang="vi-VN" altLang="vi-VN" sz="1400" b="0" i="1" u="none" strike="noStrike" cap="none" normalizeH="0" baseline="0">
                <a:ln>
                  <a:noFill/>
                </a:ln>
                <a:solidFill>
                  <a:srgbClr val="78DCE8"/>
                </a:solidFill>
                <a:effectLst/>
                <a:latin typeface="Consolas" panose="020B0609020204030204" pitchFamily="49" charset="0"/>
              </a:rPr>
              <a:t>encoding</a:t>
            </a:r>
            <a:r>
              <a:rPr kumimoji="0" lang="vi-VN" altLang="vi-VN" sz="1400" b="0" i="0" u="none" strike="noStrike" cap="none" normalizeH="0" baseline="0">
                <a:ln>
                  <a:noFill/>
                </a:ln>
                <a:solidFill>
                  <a:srgbClr val="FFD866"/>
                </a:solidFill>
                <a:effectLst/>
                <a:latin typeface="Consolas" panose="020B0609020204030204" pitchFamily="49" charset="0"/>
              </a:rPr>
              <a:t>='utf-8'</a:t>
            </a:r>
            <a:r>
              <a:rPr kumimoji="0" lang="vi-VN" altLang="vi-VN" sz="1400" b="0" i="0" u="none" strike="noStrike" cap="none" normalizeH="0" baseline="0">
                <a:ln>
                  <a:noFill/>
                </a:ln>
                <a:solidFill>
                  <a:srgbClr val="FCFCFA"/>
                </a:solidFill>
                <a:effectLst/>
                <a:latin typeface="Consolas" panose="020B0609020204030204" pitchFamily="49" charset="0"/>
              </a:rPr>
              <a:t>?&gt;</a:t>
            </a:r>
            <a:br>
              <a:rPr kumimoji="0" lang="vi-VN" altLang="vi-VN" sz="1400" b="0" i="0" u="none" strike="noStrike" cap="none" normalizeH="0" baseline="0">
                <a:ln>
                  <a:noFill/>
                </a:ln>
                <a:solidFill>
                  <a:srgbClr val="FCFCFA"/>
                </a:solidFill>
                <a:effectLst/>
                <a:latin typeface="Consolas" panose="020B0609020204030204" pitchFamily="49" charset="0"/>
              </a:rPr>
            </a:br>
            <a:r>
              <a:rPr kumimoji="0" lang="vi-VN" altLang="vi-VN" sz="1400" b="0" i="0" u="none" strike="noStrike" cap="none" normalizeH="0" baseline="0">
                <a:ln>
                  <a:noFill/>
                </a:ln>
                <a:solidFill>
                  <a:srgbClr val="FF6188"/>
                </a:solidFill>
                <a:effectLst/>
                <a:latin typeface="Consolas" panose="020B0609020204030204" pitchFamily="49" charset="0"/>
              </a:rPr>
              <a:t>&lt;!DOCTYPE </a:t>
            </a:r>
            <a:r>
              <a:rPr kumimoji="0" lang="vi-VN" altLang="vi-VN" sz="1400" b="0" i="1" u="none" strike="noStrike" cap="none" normalizeH="0" baseline="0">
                <a:ln>
                  <a:noFill/>
                </a:ln>
                <a:solidFill>
                  <a:srgbClr val="78DCE8"/>
                </a:solidFill>
                <a:effectLst/>
                <a:latin typeface="Consolas" panose="020B0609020204030204" pitchFamily="49" charset="0"/>
              </a:rPr>
              <a:t>hibernate-configuration </a:t>
            </a:r>
            <a:r>
              <a:rPr kumimoji="0" lang="vi-VN" altLang="vi-VN" sz="1400" b="0" i="0" u="none" strike="noStrike" cap="none" normalizeH="0" baseline="0">
                <a:ln>
                  <a:noFill/>
                </a:ln>
                <a:solidFill>
                  <a:srgbClr val="FF6188"/>
                </a:solidFill>
                <a:effectLst/>
                <a:latin typeface="Consolas" panose="020B0609020204030204" pitchFamily="49" charset="0"/>
              </a:rPr>
              <a:t>PUBLIC</a:t>
            </a:r>
            <a:br>
              <a:rPr kumimoji="0" lang="vi-VN" altLang="vi-VN" sz="1400" b="0" i="0" u="none" strike="noStrike" cap="none" normalizeH="0" baseline="0">
                <a:ln>
                  <a:noFill/>
                </a:ln>
                <a:solidFill>
                  <a:srgbClr val="FF6188"/>
                </a:solidFill>
                <a:effectLst/>
                <a:latin typeface="Consolas" panose="020B0609020204030204" pitchFamily="49" charset="0"/>
              </a:rPr>
            </a:br>
            <a:r>
              <a:rPr kumimoji="0" lang="vi-VN" altLang="vi-VN" sz="1400" b="0" i="0" u="none" strike="noStrike" cap="none" normalizeH="0" baseline="0">
                <a:ln>
                  <a:noFill/>
                </a:ln>
                <a:solidFill>
                  <a:srgbClr val="FF6188"/>
                </a:solidFill>
                <a:effectLst/>
                <a:latin typeface="Consolas" panose="020B0609020204030204" pitchFamily="49" charset="0"/>
              </a:rPr>
              <a:t>    </a:t>
            </a:r>
            <a:r>
              <a:rPr kumimoji="0" lang="vi-VN" altLang="vi-VN" sz="1400" b="0" i="0" u="none" strike="noStrike" cap="none" normalizeH="0" baseline="0">
                <a:ln>
                  <a:noFill/>
                </a:ln>
                <a:solidFill>
                  <a:srgbClr val="FFD866"/>
                </a:solidFill>
                <a:effectLst/>
                <a:latin typeface="Consolas" panose="020B0609020204030204" pitchFamily="49" charset="0"/>
              </a:rPr>
              <a:t>"-//Hibernate/Hibernate Configuration DTD//EN"</a:t>
            </a:r>
            <a:br>
              <a:rPr kumimoji="0" lang="vi-VN" altLang="vi-VN" sz="1400" b="0" i="0" u="none" strike="noStrike" cap="none" normalizeH="0" baseline="0">
                <a:ln>
                  <a:noFill/>
                </a:ln>
                <a:solidFill>
                  <a:srgbClr val="FFD866"/>
                </a:solidFill>
                <a:effectLst/>
                <a:latin typeface="Consolas" panose="020B0609020204030204" pitchFamily="49" charset="0"/>
              </a:rPr>
            </a:br>
            <a:r>
              <a:rPr kumimoji="0" lang="vi-VN" altLang="vi-VN" sz="1400" b="0" i="0" u="none" strike="noStrike" cap="none" normalizeH="0" baseline="0">
                <a:ln>
                  <a:noFill/>
                </a:ln>
                <a:solidFill>
                  <a:srgbClr val="FFD866"/>
                </a:solidFill>
                <a:effectLst/>
                <a:latin typeface="Consolas" panose="020B0609020204030204" pitchFamily="49" charset="0"/>
              </a:rPr>
              <a:t>    "http://www.hibernate.org/dtd/hibernate-configuration-3.0.dtd"</a:t>
            </a:r>
            <a:r>
              <a:rPr kumimoji="0" lang="vi-VN" altLang="vi-VN" sz="1400" b="0" i="0" u="none" strike="noStrike" cap="none" normalizeH="0" baseline="0">
                <a:ln>
                  <a:noFill/>
                </a:ln>
                <a:solidFill>
                  <a:srgbClr val="FF6188"/>
                </a:solidFill>
                <a:effectLst/>
                <a:latin typeface="Consolas" panose="020B0609020204030204" pitchFamily="49" charset="0"/>
              </a:rPr>
              <a:t>&gt;</a:t>
            </a:r>
            <a:br>
              <a:rPr kumimoji="0" lang="vi-VN" altLang="vi-VN" sz="1400" b="0" i="0" u="none" strike="noStrike" cap="none" normalizeH="0" baseline="0">
                <a:ln>
                  <a:noFill/>
                </a:ln>
                <a:solidFill>
                  <a:srgbClr val="FF6188"/>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hibernate-configuration</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session-factory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property </a:t>
            </a:r>
            <a:r>
              <a:rPr kumimoji="0" lang="vi-VN" altLang="vi-VN" sz="1400" b="0" i="1" u="none" strike="noStrike" cap="none" normalizeH="0" baseline="0">
                <a:ln>
                  <a:noFill/>
                </a:ln>
                <a:solidFill>
                  <a:srgbClr val="78DCE8"/>
                </a:solidFill>
                <a:effectLst/>
                <a:latin typeface="Consolas" panose="020B0609020204030204" pitchFamily="49" charset="0"/>
              </a:rPr>
              <a:t>name</a:t>
            </a:r>
            <a:r>
              <a:rPr kumimoji="0" lang="vi-VN" altLang="vi-VN" sz="1400" b="0" i="0" u="none" strike="noStrike" cap="none" normalizeH="0" baseline="0">
                <a:ln>
                  <a:noFill/>
                </a:ln>
                <a:solidFill>
                  <a:srgbClr val="FFD866"/>
                </a:solidFill>
                <a:effectLst/>
                <a:latin typeface="Consolas" panose="020B0609020204030204" pitchFamily="49" charset="0"/>
              </a:rPr>
              <a:t>="connection.url"</a:t>
            </a:r>
            <a:r>
              <a:rPr kumimoji="0" lang="vi-VN" altLang="vi-VN" sz="1400" b="0" i="0" u="none" strike="noStrike" cap="none" normalizeH="0" baseline="0">
                <a:ln>
                  <a:noFill/>
                </a:ln>
                <a:solidFill>
                  <a:srgbClr val="939293"/>
                </a:solidFill>
                <a:effectLst/>
                <a:latin typeface="Consolas" panose="020B0609020204030204" pitchFamily="49" charset="0"/>
              </a:rPr>
              <a:t>&gt;</a:t>
            </a:r>
            <a:r>
              <a:rPr kumimoji="0" lang="vi-VN" altLang="vi-VN" sz="1400" b="0" i="0" u="none" strike="noStrike" cap="none" normalizeH="0" baseline="0">
                <a:ln>
                  <a:noFill/>
                </a:ln>
                <a:solidFill>
                  <a:srgbClr val="FCFCFA"/>
                </a:solidFill>
                <a:effectLst/>
                <a:latin typeface="Consolas" panose="020B0609020204030204" pitchFamily="49" charset="0"/>
              </a:rPr>
              <a:t>jdbc:mysql://localhost:3306/demo</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property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property </a:t>
            </a:r>
            <a:r>
              <a:rPr kumimoji="0" lang="vi-VN" altLang="vi-VN" sz="1400" b="0" i="1" u="none" strike="noStrike" cap="none" normalizeH="0" baseline="0">
                <a:ln>
                  <a:noFill/>
                </a:ln>
                <a:solidFill>
                  <a:srgbClr val="78DCE8"/>
                </a:solidFill>
                <a:effectLst/>
                <a:latin typeface="Consolas" panose="020B0609020204030204" pitchFamily="49" charset="0"/>
              </a:rPr>
              <a:t>name</a:t>
            </a:r>
            <a:r>
              <a:rPr kumimoji="0" lang="vi-VN" altLang="vi-VN" sz="1400" b="0" i="0" u="none" strike="noStrike" cap="none" normalizeH="0" baseline="0">
                <a:ln>
                  <a:noFill/>
                </a:ln>
                <a:solidFill>
                  <a:srgbClr val="FFD866"/>
                </a:solidFill>
                <a:effectLst/>
                <a:latin typeface="Consolas" panose="020B0609020204030204" pitchFamily="49" charset="0"/>
              </a:rPr>
              <a:t>="connection.driver_class"</a:t>
            </a:r>
            <a:r>
              <a:rPr kumimoji="0" lang="vi-VN" altLang="vi-VN" sz="1400" b="0" i="0" u="none" strike="noStrike" cap="none" normalizeH="0" baseline="0">
                <a:ln>
                  <a:noFill/>
                </a:ln>
                <a:solidFill>
                  <a:srgbClr val="939293"/>
                </a:solidFill>
                <a:effectLst/>
                <a:latin typeface="Consolas" panose="020B0609020204030204" pitchFamily="49" charset="0"/>
              </a:rPr>
              <a:t>&gt;</a:t>
            </a:r>
            <a:r>
              <a:rPr kumimoji="0" lang="vi-VN" altLang="vi-VN" sz="1400" b="0" i="0" u="none" strike="noStrike" cap="none" normalizeH="0" baseline="0">
                <a:ln>
                  <a:noFill/>
                </a:ln>
                <a:solidFill>
                  <a:srgbClr val="FCFCFA"/>
                </a:solidFill>
                <a:effectLst/>
                <a:latin typeface="Consolas" panose="020B0609020204030204" pitchFamily="49" charset="0"/>
              </a:rPr>
              <a:t>com.mysql.cj.jdbc.Driver</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property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property </a:t>
            </a:r>
            <a:r>
              <a:rPr kumimoji="0" lang="vi-VN" altLang="vi-VN" sz="1400" b="0" i="1" u="none" strike="noStrike" cap="none" normalizeH="0" baseline="0">
                <a:ln>
                  <a:noFill/>
                </a:ln>
                <a:solidFill>
                  <a:srgbClr val="78DCE8"/>
                </a:solidFill>
                <a:effectLst/>
                <a:latin typeface="Consolas" panose="020B0609020204030204" pitchFamily="49" charset="0"/>
              </a:rPr>
              <a:t>name</a:t>
            </a:r>
            <a:r>
              <a:rPr kumimoji="0" lang="vi-VN" altLang="vi-VN" sz="1400" b="0" i="0" u="none" strike="noStrike" cap="none" normalizeH="0" baseline="0">
                <a:ln>
                  <a:noFill/>
                </a:ln>
                <a:solidFill>
                  <a:srgbClr val="FFD866"/>
                </a:solidFill>
                <a:effectLst/>
                <a:latin typeface="Consolas" panose="020B0609020204030204" pitchFamily="49" charset="0"/>
              </a:rPr>
              <a:t>="dialect"</a:t>
            </a:r>
            <a:r>
              <a:rPr kumimoji="0" lang="vi-VN" altLang="vi-VN" sz="1400" b="0" i="0" u="none" strike="noStrike" cap="none" normalizeH="0" baseline="0">
                <a:ln>
                  <a:noFill/>
                </a:ln>
                <a:solidFill>
                  <a:srgbClr val="939293"/>
                </a:solidFill>
                <a:effectLst/>
                <a:latin typeface="Consolas" panose="020B0609020204030204" pitchFamily="49" charset="0"/>
              </a:rPr>
              <a:t>&gt;</a:t>
            </a:r>
            <a:r>
              <a:rPr kumimoji="0" lang="vi-VN" altLang="vi-VN" sz="1400" b="0" i="0" u="none" strike="noStrike" cap="none" normalizeH="0" baseline="0">
                <a:ln>
                  <a:noFill/>
                </a:ln>
                <a:solidFill>
                  <a:srgbClr val="FCFCFA"/>
                </a:solidFill>
                <a:effectLst/>
                <a:latin typeface="Consolas" panose="020B0609020204030204" pitchFamily="49" charset="0"/>
              </a:rPr>
              <a:t>org.hibernate.dialect.MySQLDialect</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property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property </a:t>
            </a:r>
            <a:r>
              <a:rPr kumimoji="0" lang="vi-VN" altLang="vi-VN" sz="1400" b="0" i="1" u="none" strike="noStrike" cap="none" normalizeH="0" baseline="0">
                <a:ln>
                  <a:noFill/>
                </a:ln>
                <a:solidFill>
                  <a:srgbClr val="78DCE8"/>
                </a:solidFill>
                <a:effectLst/>
                <a:latin typeface="Consolas" panose="020B0609020204030204" pitchFamily="49" charset="0"/>
              </a:rPr>
              <a:t>name</a:t>
            </a:r>
            <a:r>
              <a:rPr kumimoji="0" lang="vi-VN" altLang="vi-VN" sz="1400" b="0" i="0" u="none" strike="noStrike" cap="none" normalizeH="0" baseline="0">
                <a:ln>
                  <a:noFill/>
                </a:ln>
                <a:solidFill>
                  <a:srgbClr val="FFD866"/>
                </a:solidFill>
                <a:effectLst/>
                <a:latin typeface="Consolas" panose="020B0609020204030204" pitchFamily="49" charset="0"/>
              </a:rPr>
              <a:t>="current_session_context_class"</a:t>
            </a:r>
            <a:r>
              <a:rPr kumimoji="0" lang="vi-VN" altLang="vi-VN" sz="1400" b="0" i="0" u="none" strike="noStrike" cap="none" normalizeH="0" baseline="0">
                <a:ln>
                  <a:noFill/>
                </a:ln>
                <a:solidFill>
                  <a:srgbClr val="939293"/>
                </a:solidFill>
                <a:effectLst/>
                <a:latin typeface="Consolas" panose="020B0609020204030204" pitchFamily="49" charset="0"/>
              </a:rPr>
              <a:t>&gt;</a:t>
            </a:r>
            <a:r>
              <a:rPr kumimoji="0" lang="vi-VN" altLang="vi-VN" sz="1400" b="0" i="0" u="none" strike="noStrike" cap="none" normalizeH="0" baseline="0">
                <a:ln>
                  <a:noFill/>
                </a:ln>
                <a:solidFill>
                  <a:srgbClr val="FCFCFA"/>
                </a:solidFill>
                <a:effectLst/>
                <a:latin typeface="Consolas" panose="020B0609020204030204" pitchFamily="49" charset="0"/>
              </a:rPr>
              <a:t>thread</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property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property </a:t>
            </a:r>
            <a:r>
              <a:rPr kumimoji="0" lang="vi-VN" altLang="vi-VN" sz="1400" b="0" i="1" u="none" strike="noStrike" cap="none" normalizeH="0" baseline="0">
                <a:ln>
                  <a:noFill/>
                </a:ln>
                <a:solidFill>
                  <a:srgbClr val="78DCE8"/>
                </a:solidFill>
                <a:effectLst/>
                <a:latin typeface="Consolas" panose="020B0609020204030204" pitchFamily="49" charset="0"/>
              </a:rPr>
              <a:t>name</a:t>
            </a:r>
            <a:r>
              <a:rPr kumimoji="0" lang="vi-VN" altLang="vi-VN" sz="1400" b="0" i="0" u="none" strike="noStrike" cap="none" normalizeH="0" baseline="0">
                <a:ln>
                  <a:noFill/>
                </a:ln>
                <a:solidFill>
                  <a:srgbClr val="FFD866"/>
                </a:solidFill>
                <a:effectLst/>
                <a:latin typeface="Consolas" panose="020B0609020204030204" pitchFamily="49" charset="0"/>
              </a:rPr>
              <a:t>="connection.username"</a:t>
            </a:r>
            <a:r>
              <a:rPr kumimoji="0" lang="vi-VN" altLang="vi-VN" sz="1400" b="0" i="0" u="none" strike="noStrike" cap="none" normalizeH="0" baseline="0">
                <a:ln>
                  <a:noFill/>
                </a:ln>
                <a:solidFill>
                  <a:srgbClr val="939293"/>
                </a:solidFill>
                <a:effectLst/>
                <a:latin typeface="Consolas" panose="020B0609020204030204" pitchFamily="49" charset="0"/>
              </a:rPr>
              <a:t>&gt;</a:t>
            </a:r>
            <a:r>
              <a:rPr lang="vi-VN" altLang="vi-VN" sz="1400">
                <a:solidFill>
                  <a:srgbClr val="FCFCFA"/>
                </a:solidFill>
                <a:latin typeface="Consolas" panose="020B0609020204030204" pitchFamily="49" charset="0"/>
              </a:rPr>
              <a:t>taikhoanmysql</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property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property </a:t>
            </a:r>
            <a:r>
              <a:rPr kumimoji="0" lang="vi-VN" altLang="vi-VN" sz="1400" b="0" i="1" u="none" strike="noStrike" cap="none" normalizeH="0" baseline="0">
                <a:ln>
                  <a:noFill/>
                </a:ln>
                <a:solidFill>
                  <a:srgbClr val="78DCE8"/>
                </a:solidFill>
                <a:effectLst/>
                <a:latin typeface="Consolas" panose="020B0609020204030204" pitchFamily="49" charset="0"/>
              </a:rPr>
              <a:t>name</a:t>
            </a:r>
            <a:r>
              <a:rPr kumimoji="0" lang="vi-VN" altLang="vi-VN" sz="1400" b="0" i="0" u="none" strike="noStrike" cap="none" normalizeH="0" baseline="0">
                <a:ln>
                  <a:noFill/>
                </a:ln>
                <a:solidFill>
                  <a:srgbClr val="FFD866"/>
                </a:solidFill>
                <a:effectLst/>
                <a:latin typeface="Consolas" panose="020B0609020204030204" pitchFamily="49" charset="0"/>
              </a:rPr>
              <a:t>="connection.password"</a:t>
            </a:r>
            <a:r>
              <a:rPr kumimoji="0" lang="vi-VN" altLang="vi-VN" sz="1400" b="0" i="0" u="none" strike="noStrike" cap="none" normalizeH="0" baseline="0">
                <a:ln>
                  <a:noFill/>
                </a:ln>
                <a:solidFill>
                  <a:srgbClr val="939293"/>
                </a:solidFill>
                <a:effectLst/>
                <a:latin typeface="Consolas" panose="020B0609020204030204" pitchFamily="49" charset="0"/>
              </a:rPr>
              <a:t>&gt;</a:t>
            </a:r>
            <a:r>
              <a:rPr lang="vi-VN" altLang="vi-VN" sz="1400">
                <a:solidFill>
                  <a:srgbClr val="FCFCFA"/>
                </a:solidFill>
                <a:latin typeface="Consolas" panose="020B0609020204030204" pitchFamily="49" charset="0"/>
              </a:rPr>
              <a:t>matkhaumysql</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property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mapping </a:t>
            </a:r>
            <a:r>
              <a:rPr kumimoji="0" lang="vi-VN" altLang="vi-VN" sz="1400" b="0" i="1" u="none" strike="noStrike" cap="none" normalizeH="0" baseline="0">
                <a:ln>
                  <a:noFill/>
                </a:ln>
                <a:solidFill>
                  <a:srgbClr val="78DCE8"/>
                </a:solidFill>
                <a:effectLst/>
                <a:latin typeface="Consolas" panose="020B0609020204030204" pitchFamily="49" charset="0"/>
              </a:rPr>
              <a:t>resource</a:t>
            </a:r>
            <a:r>
              <a:rPr kumimoji="0" lang="vi-VN" altLang="vi-VN" sz="1400" b="0" i="0" u="none" strike="noStrike" cap="none" normalizeH="0" baseline="0">
                <a:ln>
                  <a:noFill/>
                </a:ln>
                <a:solidFill>
                  <a:srgbClr val="FFD866"/>
                </a:solidFill>
                <a:effectLst/>
                <a:latin typeface="Consolas" panose="020B0609020204030204" pitchFamily="49" charset="0"/>
              </a:rPr>
              <a:t>="TblUserEntity.hbm.xml"</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mapping </a:t>
            </a:r>
            <a:r>
              <a:rPr kumimoji="0" lang="vi-VN" altLang="vi-VN" sz="1400" b="0" i="1" u="none" strike="noStrike" cap="none" normalizeH="0" baseline="0">
                <a:ln>
                  <a:noFill/>
                </a:ln>
                <a:solidFill>
                  <a:srgbClr val="78DCE8"/>
                </a:solidFill>
                <a:effectLst/>
                <a:latin typeface="Consolas" panose="020B0609020204030204" pitchFamily="49" charset="0"/>
              </a:rPr>
              <a:t>class</a:t>
            </a:r>
            <a:r>
              <a:rPr kumimoji="0" lang="vi-VN" altLang="vi-VN" sz="1400" b="0" i="0" u="none" strike="noStrike" cap="none" normalizeH="0" baseline="0">
                <a:ln>
                  <a:noFill/>
                </a:ln>
                <a:solidFill>
                  <a:srgbClr val="FFD866"/>
                </a:solidFill>
                <a:effectLst/>
                <a:latin typeface="Consolas" panose="020B0609020204030204" pitchFamily="49" charset="0"/>
              </a:rPr>
              <a:t>="org.demo.model.TblUserEntity"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1" u="none" strike="noStrike" cap="none" normalizeH="0" baseline="0">
                <a:ln>
                  <a:noFill/>
                </a:ln>
                <a:solidFill>
                  <a:srgbClr val="727072"/>
                </a:solidFill>
                <a:effectLst/>
                <a:latin typeface="Consolas" panose="020B0609020204030204" pitchFamily="49" charset="0"/>
              </a:rPr>
            </a:br>
            <a:r>
              <a:rPr kumimoji="0" lang="vi-VN" altLang="vi-VN" sz="1400" b="0" i="1" u="none" strike="noStrike" cap="none" normalizeH="0" baseline="0">
                <a:ln>
                  <a:noFill/>
                </a:ln>
                <a:solidFill>
                  <a:srgbClr val="727072"/>
                </a:solidFill>
                <a:effectLst/>
                <a:latin typeface="Consolas" panose="020B0609020204030204" pitchFamily="49" charset="0"/>
              </a:rPr>
              <a:t>  </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session-factory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hibernate-configuration</a:t>
            </a:r>
            <a:r>
              <a:rPr kumimoji="0" lang="vi-VN" altLang="vi-VN" sz="1400" b="0" i="0" u="none" strike="noStrike" cap="none" normalizeH="0" baseline="0">
                <a:ln>
                  <a:noFill/>
                </a:ln>
                <a:solidFill>
                  <a:srgbClr val="939293"/>
                </a:solidFill>
                <a:effectLst/>
                <a:latin typeface="Consolas" panose="020B0609020204030204" pitchFamily="49" charset="0"/>
              </a:rPr>
              <a:t>&gt;</a:t>
            </a:r>
            <a:endParaRPr kumimoji="0" lang="vi-VN" altLang="vi-VN" sz="1400" b="0" i="0" u="none" strike="noStrike" cap="none" normalizeH="0" baseline="0">
              <a:ln>
                <a:noFill/>
              </a:ln>
              <a:solidFill>
                <a:schemeClr val="tx1"/>
              </a:solidFill>
              <a:effectLst/>
              <a:latin typeface="Arial" panose="020B0604020202020204" pitchFamily="34" charset="0"/>
            </a:endParaRPr>
          </a:p>
        </p:txBody>
      </p:sp>
      <p:sp>
        <p:nvSpPr>
          <p:cNvPr id="5" name="Hộp Văn bản 4">
            <a:extLst>
              <a:ext uri="{FF2B5EF4-FFF2-40B4-BE49-F238E27FC236}">
                <a16:creationId xmlns:a16="http://schemas.microsoft.com/office/drawing/2014/main" id="{00D31CAA-0E7A-40EC-8AE8-566AF460632C}"/>
              </a:ext>
            </a:extLst>
          </p:cNvPr>
          <p:cNvSpPr txBox="1"/>
          <p:nvPr/>
        </p:nvSpPr>
        <p:spPr>
          <a:xfrm>
            <a:off x="1295400" y="5572166"/>
            <a:ext cx="10799806" cy="369332"/>
          </a:xfrm>
          <a:prstGeom prst="rect">
            <a:avLst/>
          </a:prstGeom>
          <a:noFill/>
        </p:spPr>
        <p:txBody>
          <a:bodyPr wrap="square" rtlCol="0">
            <a:spAutoFit/>
          </a:bodyPr>
          <a:lstStyle/>
          <a:p>
            <a:r>
              <a:rPr lang="vi-VN"/>
              <a:t>File TblUserEntity được Map với TblUserEntity.hbm.xml </a:t>
            </a:r>
          </a:p>
        </p:txBody>
      </p:sp>
    </p:spTree>
    <p:extLst>
      <p:ext uri="{BB962C8B-B14F-4D97-AF65-F5344CB8AC3E}">
        <p14:creationId xmlns:p14="http://schemas.microsoft.com/office/powerpoint/2010/main" val="1732407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1C289B8-016C-4C8A-A944-4C7D77DB6426}"/>
              </a:ext>
            </a:extLst>
          </p:cNvPr>
          <p:cNvSpPr>
            <a:spLocks noGrp="1"/>
          </p:cNvSpPr>
          <p:nvPr>
            <p:ph type="title"/>
          </p:nvPr>
        </p:nvSpPr>
        <p:spPr>
          <a:xfrm>
            <a:off x="1295400" y="503853"/>
            <a:ext cx="9601200" cy="744179"/>
          </a:xfrm>
        </p:spPr>
        <p:txBody>
          <a:bodyPr/>
          <a:lstStyle/>
          <a:p>
            <a:r>
              <a:rPr lang="vi-VN"/>
              <a:t>File HibernateUtil</a:t>
            </a:r>
          </a:p>
        </p:txBody>
      </p:sp>
      <p:sp>
        <p:nvSpPr>
          <p:cNvPr id="5" name="Rectangle 2">
            <a:extLst>
              <a:ext uri="{FF2B5EF4-FFF2-40B4-BE49-F238E27FC236}">
                <a16:creationId xmlns:a16="http://schemas.microsoft.com/office/drawing/2014/main" id="{4B8384C9-785C-49FC-AF8B-128321F3C592}"/>
              </a:ext>
            </a:extLst>
          </p:cNvPr>
          <p:cNvSpPr>
            <a:spLocks noGrp="1" noChangeArrowheads="1"/>
          </p:cNvSpPr>
          <p:nvPr>
            <p:ph idx="1"/>
          </p:nvPr>
        </p:nvSpPr>
        <p:spPr bwMode="auto">
          <a:xfrm>
            <a:off x="1295400" y="1461795"/>
            <a:ext cx="8639432" cy="4455066"/>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350" b="0" i="1" u="none" strike="noStrike" cap="none" normalizeH="0" baseline="0">
                <a:ln>
                  <a:noFill/>
                </a:ln>
                <a:solidFill>
                  <a:srgbClr val="78DCE8"/>
                </a:solidFill>
                <a:effectLst/>
                <a:latin typeface="Consolas" panose="020B0609020204030204" pitchFamily="49" charset="0"/>
              </a:rPr>
              <a:t>import…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1" u="none" strike="noStrike" cap="none" normalizeH="0" baseline="0">
                <a:ln>
                  <a:noFill/>
                </a:ln>
                <a:solidFill>
                  <a:srgbClr val="FF6188"/>
                </a:solidFill>
                <a:effectLst/>
                <a:latin typeface="Consolas" panose="020B0609020204030204" pitchFamily="49" charset="0"/>
              </a:rPr>
              <a:t>public class </a:t>
            </a:r>
            <a:r>
              <a:rPr kumimoji="0" lang="vi-VN" altLang="vi-VN" sz="1350" b="0" i="1" u="none" strike="noStrike" cap="none" normalizeH="0" baseline="0">
                <a:ln>
                  <a:noFill/>
                </a:ln>
                <a:solidFill>
                  <a:srgbClr val="78DCE8"/>
                </a:solidFill>
                <a:effectLst/>
                <a:latin typeface="Consolas" panose="020B0609020204030204" pitchFamily="49" charset="0"/>
              </a:rPr>
              <a:t>HibernateUtils </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private </a:t>
            </a:r>
            <a:r>
              <a:rPr kumimoji="0" lang="vi-VN" altLang="vi-VN" sz="1350" b="0" i="1" u="none" strike="noStrike" cap="none" normalizeH="0" baseline="0">
                <a:ln>
                  <a:noFill/>
                </a:ln>
                <a:solidFill>
                  <a:srgbClr val="78DCE8"/>
                </a:solidFill>
                <a:effectLst/>
                <a:latin typeface="Consolas" panose="020B0609020204030204" pitchFamily="49" charset="0"/>
              </a:rPr>
              <a:t>static final SessionFactory </a:t>
            </a:r>
            <a:r>
              <a:rPr kumimoji="0" lang="vi-VN" altLang="vi-VN" sz="1350" b="0" i="0" u="none" strike="noStrike" cap="none" normalizeH="0" baseline="0">
                <a:ln>
                  <a:noFill/>
                </a:ln>
                <a:solidFill>
                  <a:srgbClr val="F59762"/>
                </a:solidFill>
                <a:effectLst/>
                <a:latin typeface="Consolas" panose="020B0609020204030204" pitchFamily="49" charset="0"/>
              </a:rPr>
              <a:t>sessionFactory </a:t>
            </a:r>
            <a:r>
              <a:rPr kumimoji="0" lang="vi-VN" altLang="vi-VN" sz="1350" b="0" i="0" u="none" strike="noStrike" cap="none" normalizeH="0" baseline="0">
                <a:ln>
                  <a:noFill/>
                </a:ln>
                <a:solidFill>
                  <a:srgbClr val="FF6188"/>
                </a:solidFill>
                <a:effectLst/>
                <a:latin typeface="Consolas" panose="020B0609020204030204" pitchFamily="49" charset="0"/>
              </a:rPr>
              <a:t>= </a:t>
            </a:r>
            <a:r>
              <a:rPr kumimoji="0" lang="vi-VN" altLang="vi-VN" sz="1350" b="0" i="1" u="none" strike="noStrike" cap="none" normalizeH="0" baseline="0">
                <a:ln>
                  <a:noFill/>
                </a:ln>
                <a:solidFill>
                  <a:srgbClr val="A9DC76"/>
                </a:solidFill>
                <a:effectLst/>
                <a:latin typeface="Consolas" panose="020B0609020204030204" pitchFamily="49" charset="0"/>
              </a:rPr>
              <a:t>buildSessionFactory</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private </a:t>
            </a:r>
            <a:r>
              <a:rPr kumimoji="0" lang="vi-VN" altLang="vi-VN" sz="1350" b="0" i="1" u="none" strike="noStrike" cap="none" normalizeH="0" baseline="0">
                <a:ln>
                  <a:noFill/>
                </a:ln>
                <a:solidFill>
                  <a:srgbClr val="78DCE8"/>
                </a:solidFill>
                <a:effectLst/>
                <a:latin typeface="Consolas" panose="020B0609020204030204" pitchFamily="49" charset="0"/>
              </a:rPr>
              <a:t>static SessionFactory </a:t>
            </a:r>
            <a:r>
              <a:rPr kumimoji="0" lang="vi-VN" altLang="vi-VN" sz="1350" b="0" i="0" u="none" strike="noStrike" cap="none" normalizeH="0" baseline="0">
                <a:ln>
                  <a:noFill/>
                </a:ln>
                <a:solidFill>
                  <a:srgbClr val="A9DC76"/>
                </a:solidFill>
                <a:effectLst/>
                <a:latin typeface="Consolas" panose="020B0609020204030204" pitchFamily="49" charset="0"/>
              </a:rPr>
              <a:t>buildSessionFactory</a:t>
            </a:r>
            <a:r>
              <a:rPr kumimoji="0" lang="vi-VN" altLang="vi-VN" sz="1350" b="0" i="0" u="none" strike="noStrike" cap="none" normalizeH="0" baseline="0">
                <a:ln>
                  <a:noFill/>
                </a:ln>
                <a:solidFill>
                  <a:srgbClr val="939293"/>
                </a:solidFill>
                <a:effectLst/>
                <a:latin typeface="Consolas" panose="020B0609020204030204" pitchFamily="49" charset="0"/>
              </a:rPr>
              <a:t>() {</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try </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727072"/>
                </a:solidFill>
                <a:effectLst/>
                <a:latin typeface="Consolas" panose="020B0609020204030204" pitchFamily="49" charset="0"/>
              </a:rPr>
              <a:t>// Tạo đối tượng ServiceRegistry từ hibernate.cfg.xml</a:t>
            </a:r>
            <a:br>
              <a:rPr kumimoji="0" lang="vi-VN" altLang="vi-VN" sz="1350" b="0" i="1" u="none" strike="noStrike" cap="none" normalizeH="0" baseline="0">
                <a:ln>
                  <a:noFill/>
                </a:ln>
                <a:solidFill>
                  <a:srgbClr val="727072"/>
                </a:solidFill>
                <a:effectLst/>
                <a:latin typeface="Consolas" panose="020B0609020204030204" pitchFamily="49" charset="0"/>
              </a:rPr>
            </a:br>
            <a:r>
              <a:rPr kumimoji="0" lang="vi-VN" altLang="vi-VN" sz="1350" b="0" i="1" u="none" strike="noStrike" cap="none" normalizeH="0" baseline="0">
                <a:ln>
                  <a:noFill/>
                </a:ln>
                <a:solidFill>
                  <a:srgbClr val="727072"/>
                </a:solidFill>
                <a:effectLst/>
                <a:latin typeface="Consolas" panose="020B0609020204030204" pitchFamily="49" charset="0"/>
              </a:rPr>
              <a:t>            </a:t>
            </a:r>
            <a:r>
              <a:rPr kumimoji="0" lang="vi-VN" altLang="vi-VN" sz="1350" b="0" i="1" u="none" strike="noStrike" cap="none" normalizeH="0" baseline="0">
                <a:ln>
                  <a:noFill/>
                </a:ln>
                <a:solidFill>
                  <a:srgbClr val="78DCE8"/>
                </a:solidFill>
                <a:effectLst/>
                <a:latin typeface="Consolas" panose="020B0609020204030204" pitchFamily="49" charset="0"/>
              </a:rPr>
              <a:t>ServiceRegistry </a:t>
            </a:r>
            <a:r>
              <a:rPr kumimoji="0" lang="vi-VN" altLang="vi-VN" sz="1350" b="0" i="0" u="none" strike="noStrike" cap="none" normalizeH="0" baseline="0">
                <a:ln>
                  <a:noFill/>
                </a:ln>
                <a:solidFill>
                  <a:srgbClr val="FCFCFA"/>
                </a:solidFill>
                <a:effectLst/>
                <a:latin typeface="Consolas" panose="020B0609020204030204" pitchFamily="49" charset="0"/>
              </a:rPr>
              <a:t>serviceRegistry </a:t>
            </a:r>
            <a:r>
              <a:rPr kumimoji="0" lang="vi-VN" altLang="vi-VN" sz="1350" b="0" i="0" u="none" strike="noStrike" cap="none" normalizeH="0" baseline="0">
                <a:ln>
                  <a:noFill/>
                </a:ln>
                <a:solidFill>
                  <a:srgbClr val="FF6188"/>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new </a:t>
            </a:r>
            <a:r>
              <a:rPr kumimoji="0" lang="vi-VN" altLang="vi-VN" sz="1350" b="0" i="0" u="none" strike="noStrike" cap="none" normalizeH="0" baseline="0">
                <a:ln>
                  <a:noFill/>
                </a:ln>
                <a:solidFill>
                  <a:srgbClr val="A9DC76"/>
                </a:solidFill>
                <a:effectLst/>
                <a:latin typeface="Consolas" panose="020B0609020204030204" pitchFamily="49" charset="0"/>
              </a:rPr>
              <a:t>StandardServiceRegistryBuilder</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1" u="none" strike="noStrike" cap="none" normalizeH="0" baseline="0">
                <a:ln>
                  <a:noFill/>
                </a:ln>
                <a:solidFill>
                  <a:srgbClr val="727072"/>
                </a:solidFill>
                <a:effectLst/>
                <a:latin typeface="Consolas" panose="020B0609020204030204" pitchFamily="49" charset="0"/>
              </a:rPr>
              <a:t>//</a:t>
            </a:r>
            <a:br>
              <a:rPr kumimoji="0" lang="vi-VN" altLang="vi-VN" sz="1350" b="0" i="1" u="none" strike="noStrike" cap="none" normalizeH="0" baseline="0">
                <a:ln>
                  <a:noFill/>
                </a:ln>
                <a:solidFill>
                  <a:srgbClr val="727072"/>
                </a:solidFill>
                <a:effectLst/>
                <a:latin typeface="Consolas" panose="020B0609020204030204" pitchFamily="49" charset="0"/>
              </a:rPr>
            </a:br>
            <a:r>
              <a:rPr kumimoji="0" lang="vi-VN" altLang="vi-VN" sz="1350" b="0" i="1" u="none" strike="noStrike" cap="none" normalizeH="0" baseline="0">
                <a:ln>
                  <a:noFill/>
                </a:ln>
                <a:solidFill>
                  <a:srgbClr val="727072"/>
                </a:solidFill>
                <a:effectLst/>
                <a:latin typeface="Consolas" panose="020B0609020204030204" pitchFamily="49" charset="0"/>
              </a:rPr>
              <a:t>                    </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configure</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FFD866"/>
                </a:solidFill>
                <a:effectLst/>
                <a:latin typeface="Consolas" panose="020B0609020204030204" pitchFamily="49" charset="0"/>
              </a:rPr>
              <a:t>"hibernate.cfg.xml"</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build</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727072"/>
                </a:solidFill>
                <a:effectLst/>
                <a:latin typeface="Consolas" panose="020B0609020204030204" pitchFamily="49" charset="0"/>
              </a:rPr>
              <a:t>// Tạo nguồn siêu dữ liệu (metadata) từ ServiceRegistry</a:t>
            </a:r>
            <a:br>
              <a:rPr kumimoji="0" lang="vi-VN" altLang="vi-VN" sz="1350" b="0" i="1" u="none" strike="noStrike" cap="none" normalizeH="0" baseline="0">
                <a:ln>
                  <a:noFill/>
                </a:ln>
                <a:solidFill>
                  <a:srgbClr val="727072"/>
                </a:solidFill>
                <a:effectLst/>
                <a:latin typeface="Consolas" panose="020B0609020204030204" pitchFamily="49" charset="0"/>
              </a:rPr>
            </a:br>
            <a:r>
              <a:rPr kumimoji="0" lang="vi-VN" altLang="vi-VN" sz="1350" b="0" i="1" u="none" strike="noStrike" cap="none" normalizeH="0" baseline="0">
                <a:ln>
                  <a:noFill/>
                </a:ln>
                <a:solidFill>
                  <a:srgbClr val="727072"/>
                </a:solidFill>
                <a:effectLst/>
                <a:latin typeface="Consolas" panose="020B0609020204030204" pitchFamily="49" charset="0"/>
              </a:rPr>
              <a:t>            </a:t>
            </a:r>
            <a:r>
              <a:rPr kumimoji="0" lang="vi-VN" altLang="vi-VN" sz="1350" b="0" i="1" u="none" strike="noStrike" cap="none" normalizeH="0" baseline="0">
                <a:ln>
                  <a:noFill/>
                </a:ln>
                <a:solidFill>
                  <a:srgbClr val="78DCE8"/>
                </a:solidFill>
                <a:effectLst/>
                <a:latin typeface="Consolas" panose="020B0609020204030204" pitchFamily="49" charset="0"/>
              </a:rPr>
              <a:t>Metadata </a:t>
            </a:r>
            <a:r>
              <a:rPr kumimoji="0" lang="vi-VN" altLang="vi-VN" sz="1350" b="0" i="0" u="none" strike="noStrike" cap="none" normalizeH="0" baseline="0">
                <a:ln>
                  <a:noFill/>
                </a:ln>
                <a:solidFill>
                  <a:srgbClr val="FCFCFA"/>
                </a:solidFill>
                <a:effectLst/>
                <a:latin typeface="Consolas" panose="020B0609020204030204" pitchFamily="49" charset="0"/>
              </a:rPr>
              <a:t>metadata </a:t>
            </a:r>
            <a:r>
              <a:rPr kumimoji="0" lang="vi-VN" altLang="vi-VN" sz="1350" b="0" i="0" u="none" strike="noStrike" cap="none" normalizeH="0" baseline="0">
                <a:ln>
                  <a:noFill/>
                </a:ln>
                <a:solidFill>
                  <a:srgbClr val="FF6188"/>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new </a:t>
            </a:r>
            <a:r>
              <a:rPr kumimoji="0" lang="vi-VN" altLang="vi-VN" sz="1350" b="0" i="0" u="none" strike="noStrike" cap="none" normalizeH="0" baseline="0">
                <a:ln>
                  <a:noFill/>
                </a:ln>
                <a:solidFill>
                  <a:srgbClr val="A9DC76"/>
                </a:solidFill>
                <a:effectLst/>
                <a:latin typeface="Consolas" panose="020B0609020204030204" pitchFamily="49" charset="0"/>
              </a:rPr>
              <a:t>MetadataSources</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FCFCFA"/>
                </a:solidFill>
                <a:effectLst/>
                <a:latin typeface="Consolas" panose="020B0609020204030204" pitchFamily="49" charset="0"/>
              </a:rPr>
              <a:t>serviceRegistry</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getMetadataBuilder</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build</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return </a:t>
            </a:r>
            <a:r>
              <a:rPr kumimoji="0" lang="vi-VN" altLang="vi-VN" sz="1350" b="0" i="0" u="none" strike="noStrike" cap="none" normalizeH="0" baseline="0">
                <a:ln>
                  <a:noFill/>
                </a:ln>
                <a:solidFill>
                  <a:srgbClr val="FCFCFA"/>
                </a:solidFill>
                <a:effectLst/>
                <a:latin typeface="Consolas" panose="020B0609020204030204" pitchFamily="49" charset="0"/>
              </a:rPr>
              <a:t>metadata</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getSessionFactoryBuilder</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build</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 </a:t>
            </a:r>
            <a:r>
              <a:rPr kumimoji="0" lang="vi-VN" altLang="vi-VN" sz="1350" b="0" i="1" u="none" strike="noStrike" cap="none" normalizeH="0" baseline="0">
                <a:ln>
                  <a:noFill/>
                </a:ln>
                <a:solidFill>
                  <a:srgbClr val="FF6188"/>
                </a:solidFill>
                <a:effectLst/>
                <a:latin typeface="Consolas" panose="020B0609020204030204" pitchFamily="49" charset="0"/>
              </a:rPr>
              <a:t>catch </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1" u="none" strike="noStrike" cap="none" normalizeH="0" baseline="0">
                <a:ln>
                  <a:noFill/>
                </a:ln>
                <a:solidFill>
                  <a:srgbClr val="78DCE8"/>
                </a:solidFill>
                <a:effectLst/>
                <a:latin typeface="Consolas" panose="020B0609020204030204" pitchFamily="49" charset="0"/>
              </a:rPr>
              <a:t>Throwable </a:t>
            </a:r>
            <a:r>
              <a:rPr kumimoji="0" lang="vi-VN" altLang="vi-VN" sz="1350" b="0" i="1" u="none" strike="noStrike" cap="none" normalizeH="0" baseline="0">
                <a:ln>
                  <a:noFill/>
                </a:ln>
                <a:solidFill>
                  <a:srgbClr val="F59762"/>
                </a:solidFill>
                <a:effectLst/>
                <a:latin typeface="Consolas" panose="020B0609020204030204" pitchFamily="49" charset="0"/>
              </a:rPr>
              <a:t>ex</a:t>
            </a:r>
            <a:r>
              <a:rPr kumimoji="0" lang="vi-VN" altLang="vi-VN" sz="1350" b="0" i="0" u="none" strike="noStrike" cap="none" normalizeH="0" baseline="0">
                <a:ln>
                  <a:noFill/>
                </a:ln>
                <a:solidFill>
                  <a:srgbClr val="939293"/>
                </a:solidFill>
                <a:effectLst/>
                <a:latin typeface="Consolas" panose="020B0609020204030204" pitchFamily="49" charset="0"/>
              </a:rPr>
              <a:t>) {</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78DCE8"/>
                </a:solidFill>
                <a:effectLst/>
                <a:latin typeface="Consolas" panose="020B0609020204030204" pitchFamily="49" charset="0"/>
              </a:rPr>
              <a:t>System</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F59762"/>
                </a:solidFill>
                <a:effectLst/>
                <a:latin typeface="Consolas" panose="020B0609020204030204" pitchFamily="49" charset="0"/>
              </a:rPr>
              <a:t>err</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println</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FFD866"/>
                </a:solidFill>
                <a:effectLst/>
                <a:latin typeface="Consolas" panose="020B0609020204030204" pitchFamily="49" charset="0"/>
              </a:rPr>
              <a:t>"Initial SessionFactory creation failed." </a:t>
            </a:r>
            <a:r>
              <a:rPr kumimoji="0" lang="vi-VN" altLang="vi-VN" sz="1350" b="0" i="0" u="none" strike="noStrike" cap="none" normalizeH="0" baseline="0">
                <a:ln>
                  <a:noFill/>
                </a:ln>
                <a:solidFill>
                  <a:srgbClr val="FF6188"/>
                </a:solidFill>
                <a:effectLst/>
                <a:latin typeface="Consolas" panose="020B0609020204030204" pitchFamily="49" charset="0"/>
              </a:rPr>
              <a:t>+ </a:t>
            </a:r>
            <a:r>
              <a:rPr kumimoji="0" lang="vi-VN" altLang="vi-VN" sz="1350" b="0" i="1" u="none" strike="noStrike" cap="none" normalizeH="0" baseline="0">
                <a:ln>
                  <a:noFill/>
                </a:ln>
                <a:solidFill>
                  <a:srgbClr val="F59762"/>
                </a:solidFill>
                <a:effectLst/>
                <a:latin typeface="Consolas" panose="020B0609020204030204" pitchFamily="49" charset="0"/>
              </a:rPr>
              <a:t>ex</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throw new </a:t>
            </a:r>
            <a:r>
              <a:rPr kumimoji="0" lang="vi-VN" altLang="vi-VN" sz="1350" b="0" i="0" u="none" strike="noStrike" cap="none" normalizeH="0" baseline="0">
                <a:ln>
                  <a:noFill/>
                </a:ln>
                <a:solidFill>
                  <a:srgbClr val="A9DC76"/>
                </a:solidFill>
                <a:effectLst/>
                <a:latin typeface="Consolas" panose="020B0609020204030204" pitchFamily="49" charset="0"/>
              </a:rPr>
              <a:t>ExceptionInInitializerError</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1" u="none" strike="noStrike" cap="none" normalizeH="0" baseline="0">
                <a:ln>
                  <a:noFill/>
                </a:ln>
                <a:solidFill>
                  <a:srgbClr val="F59762"/>
                </a:solidFill>
                <a:effectLst/>
                <a:latin typeface="Consolas" panose="020B0609020204030204" pitchFamily="49" charset="0"/>
              </a:rPr>
              <a:t>ex</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public </a:t>
            </a:r>
            <a:r>
              <a:rPr kumimoji="0" lang="vi-VN" altLang="vi-VN" sz="1350" b="0" i="1" u="none" strike="noStrike" cap="none" normalizeH="0" baseline="0">
                <a:ln>
                  <a:noFill/>
                </a:ln>
                <a:solidFill>
                  <a:srgbClr val="78DCE8"/>
                </a:solidFill>
                <a:effectLst/>
                <a:latin typeface="Consolas" panose="020B0609020204030204" pitchFamily="49" charset="0"/>
              </a:rPr>
              <a:t>static SessionFactory </a:t>
            </a:r>
            <a:r>
              <a:rPr kumimoji="0" lang="vi-VN" altLang="vi-VN" sz="1350" b="0" i="0" u="none" strike="noStrike" cap="none" normalizeH="0" baseline="0">
                <a:ln>
                  <a:noFill/>
                </a:ln>
                <a:solidFill>
                  <a:srgbClr val="A9DC76"/>
                </a:solidFill>
                <a:effectLst/>
                <a:latin typeface="Consolas" panose="020B0609020204030204" pitchFamily="49" charset="0"/>
              </a:rPr>
              <a:t>getSessionFactory</a:t>
            </a:r>
            <a:r>
              <a:rPr kumimoji="0" lang="vi-VN" altLang="vi-VN" sz="1350" b="0" i="0" u="none" strike="noStrike" cap="none" normalizeH="0" baseline="0">
                <a:ln>
                  <a:noFill/>
                </a:ln>
                <a:solidFill>
                  <a:srgbClr val="939293"/>
                </a:solidFill>
                <a:effectLst/>
                <a:latin typeface="Consolas" panose="020B0609020204030204" pitchFamily="49" charset="0"/>
              </a:rPr>
              <a:t>() {</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return </a:t>
            </a:r>
            <a:r>
              <a:rPr kumimoji="0" lang="vi-VN" altLang="vi-VN" sz="1350" b="0" i="0" u="none" strike="noStrike" cap="none" normalizeH="0" baseline="0">
                <a:ln>
                  <a:noFill/>
                </a:ln>
                <a:solidFill>
                  <a:srgbClr val="F59762"/>
                </a:solidFill>
                <a:effectLst/>
                <a:latin typeface="Consolas" panose="020B0609020204030204" pitchFamily="49" charset="0"/>
              </a:rPr>
              <a:t>sessionFactory</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a:t>
            </a:r>
            <a:endParaRPr kumimoji="0" lang="vi-VN" altLang="vi-VN" sz="135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595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9FE669D-57BD-4202-ABE0-E3A45208AF48}"/>
              </a:ext>
            </a:extLst>
          </p:cNvPr>
          <p:cNvSpPr>
            <a:spLocks noGrp="1"/>
          </p:cNvSpPr>
          <p:nvPr>
            <p:ph type="title"/>
          </p:nvPr>
        </p:nvSpPr>
        <p:spPr/>
        <p:txBody>
          <a:bodyPr/>
          <a:lstStyle/>
          <a:p>
            <a:r>
              <a:rPr lang="vi-VN"/>
              <a:t>Truy vấn dữ liệu với HQL </a:t>
            </a:r>
            <a:br>
              <a:rPr lang="vi-VN"/>
            </a:br>
            <a:r>
              <a:rPr lang="vi-VN"/>
              <a:t>(Hibernate Query Language)</a:t>
            </a:r>
          </a:p>
        </p:txBody>
      </p:sp>
      <p:sp>
        <p:nvSpPr>
          <p:cNvPr id="4" name="Rectangle 1">
            <a:extLst>
              <a:ext uri="{FF2B5EF4-FFF2-40B4-BE49-F238E27FC236}">
                <a16:creationId xmlns:a16="http://schemas.microsoft.com/office/drawing/2014/main" id="{2405E02B-430A-4966-92DC-4F82F12722F5}"/>
              </a:ext>
            </a:extLst>
          </p:cNvPr>
          <p:cNvSpPr>
            <a:spLocks noGrp="1" noChangeArrowheads="1"/>
          </p:cNvSpPr>
          <p:nvPr>
            <p:ph idx="1"/>
          </p:nvPr>
        </p:nvSpPr>
        <p:spPr bwMode="auto">
          <a:xfrm>
            <a:off x="1295400" y="1870720"/>
            <a:ext cx="8712642" cy="4278094"/>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1" u="none" strike="noStrike" cap="none" normalizeH="0" baseline="0">
                <a:ln>
                  <a:noFill/>
                </a:ln>
                <a:solidFill>
                  <a:srgbClr val="78DCE8"/>
                </a:solidFill>
                <a:effectLst/>
                <a:latin typeface="Consolas" panose="020B0609020204030204" pitchFamily="49" charset="0"/>
              </a:rPr>
              <a:t>Import…</a:t>
            </a:r>
            <a:br>
              <a:rPr kumimoji="0" lang="vi-VN" altLang="vi-VN" sz="1600" b="0" i="0" u="none" strike="noStrike" cap="none" normalizeH="0" baseline="0">
                <a:ln>
                  <a:noFill/>
                </a:ln>
                <a:solidFill>
                  <a:srgbClr val="939293"/>
                </a:solidFill>
                <a:effectLst/>
                <a:latin typeface="Consolas" panose="020B0609020204030204" pitchFamily="49" charset="0"/>
              </a:rPr>
            </a:b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1" u="none" strike="noStrike" cap="none" normalizeH="0" baseline="0">
                <a:ln>
                  <a:noFill/>
                </a:ln>
                <a:solidFill>
                  <a:srgbClr val="FF6188"/>
                </a:solidFill>
                <a:effectLst/>
                <a:latin typeface="Consolas" panose="020B0609020204030204" pitchFamily="49" charset="0"/>
              </a:rPr>
              <a:t>public class </a:t>
            </a:r>
            <a:r>
              <a:rPr kumimoji="0" lang="vi-VN" altLang="vi-VN" sz="1600" b="0" i="1" u="none" strike="noStrike" cap="none" normalizeH="0" baseline="0">
                <a:ln>
                  <a:noFill/>
                </a:ln>
                <a:solidFill>
                  <a:srgbClr val="78DCE8"/>
                </a:solidFill>
                <a:effectLst/>
                <a:latin typeface="Consolas" panose="020B0609020204030204" pitchFamily="49" charset="0"/>
              </a:rPr>
              <a:t>QueryObjectDemo </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public </a:t>
            </a:r>
            <a:r>
              <a:rPr kumimoji="0" lang="vi-VN" altLang="vi-VN" sz="1600" b="0" i="1" u="none" strike="noStrike" cap="none" normalizeH="0" baseline="0">
                <a:ln>
                  <a:noFill/>
                </a:ln>
                <a:solidFill>
                  <a:srgbClr val="78DCE8"/>
                </a:solidFill>
                <a:effectLst/>
                <a:latin typeface="Consolas" panose="020B0609020204030204" pitchFamily="49" charset="0"/>
              </a:rPr>
              <a:t>static </a:t>
            </a:r>
            <a:r>
              <a:rPr kumimoji="0" lang="vi-VN" altLang="vi-VN" sz="1600" b="0" i="1" u="none" strike="noStrike" cap="none" normalizeH="0" baseline="0">
                <a:ln>
                  <a:noFill/>
                </a:ln>
                <a:solidFill>
                  <a:srgbClr val="FF6188"/>
                </a:solidFill>
                <a:effectLst/>
                <a:latin typeface="Consolas" panose="020B0609020204030204" pitchFamily="49" charset="0"/>
              </a:rPr>
              <a:t>void </a:t>
            </a:r>
            <a:r>
              <a:rPr kumimoji="0" lang="vi-VN" altLang="vi-VN" sz="1600" b="0" i="0" u="none" strike="noStrike" cap="none" normalizeH="0" baseline="0">
                <a:ln>
                  <a:noFill/>
                </a:ln>
                <a:solidFill>
                  <a:srgbClr val="A9DC76"/>
                </a:solidFill>
                <a:effectLst/>
                <a:latin typeface="Consolas" panose="020B0609020204030204" pitchFamily="49" charset="0"/>
              </a:rPr>
              <a:t>main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1" u="none" strike="noStrike" cap="none" normalizeH="0" baseline="0">
                <a:ln>
                  <a:noFill/>
                </a:ln>
                <a:solidFill>
                  <a:srgbClr val="78DCE8"/>
                </a:solidFill>
                <a:effectLst/>
                <a:latin typeface="Consolas" panose="020B0609020204030204" pitchFamily="49" charset="0"/>
              </a:rPr>
              <a:t>String</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59762"/>
                </a:solidFill>
                <a:effectLst/>
                <a:latin typeface="Consolas" panose="020B0609020204030204" pitchFamily="49" charset="0"/>
              </a:rPr>
              <a:t>args</a:t>
            </a:r>
            <a:r>
              <a:rPr kumimoji="0" lang="vi-VN" altLang="vi-VN" sz="1600" b="0" i="0" u="none" strike="noStrike" cap="none" normalizeH="0" baseline="0">
                <a:ln>
                  <a:noFill/>
                </a:ln>
                <a:solidFill>
                  <a:srgbClr val="939293"/>
                </a:solidFill>
                <a:effectLst/>
                <a:latin typeface="Consolas" panose="020B0609020204030204" pitchFamily="49" charset="0"/>
              </a:rPr>
              <a:t>) {</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SessionFactory </a:t>
            </a:r>
            <a:r>
              <a:rPr kumimoji="0" lang="vi-VN" altLang="vi-VN" sz="1600" b="0" i="0" u="none" strike="noStrike" cap="none" normalizeH="0" baseline="0">
                <a:ln>
                  <a:noFill/>
                </a:ln>
                <a:solidFill>
                  <a:srgbClr val="FCFCFA"/>
                </a:solidFill>
                <a:effectLst/>
                <a:latin typeface="Consolas" panose="020B0609020204030204" pitchFamily="49" charset="0"/>
              </a:rPr>
              <a:t>factory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new </a:t>
            </a:r>
            <a:r>
              <a:rPr kumimoji="0" lang="vi-VN" altLang="vi-VN" sz="1600" b="0" i="0" u="none" strike="noStrike" cap="none" normalizeH="0" baseline="0">
                <a:ln>
                  <a:noFill/>
                </a:ln>
                <a:solidFill>
                  <a:srgbClr val="A9DC76"/>
                </a:solidFill>
                <a:effectLst/>
                <a:latin typeface="Consolas" panose="020B0609020204030204" pitchFamily="49" charset="0"/>
              </a:rPr>
              <a:t>HibernateUtils</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1" u="none" strike="noStrike" cap="none" normalizeH="0" baseline="0">
                <a:ln>
                  <a:noFill/>
                </a:ln>
                <a:solidFill>
                  <a:srgbClr val="A9DC76"/>
                </a:solidFill>
                <a:effectLst/>
                <a:latin typeface="Consolas" panose="020B0609020204030204" pitchFamily="49" charset="0"/>
              </a:rPr>
              <a:t>getSessionFactory</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Session </a:t>
            </a:r>
            <a:r>
              <a:rPr kumimoji="0" lang="vi-VN" altLang="vi-VN" sz="1600" b="0" i="0" u="none" strike="noStrike" cap="none" normalizeH="0" baseline="0">
                <a:ln>
                  <a:noFill/>
                </a:ln>
                <a:solidFill>
                  <a:srgbClr val="FCFCFA"/>
                </a:solidFill>
                <a:effectLst/>
                <a:latin typeface="Consolas" panose="020B0609020204030204" pitchFamily="49" charset="0"/>
              </a:rPr>
              <a:t>session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factory</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getCurrentSession</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session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getTransaction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begin</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String </a:t>
            </a:r>
            <a:r>
              <a:rPr kumimoji="0" lang="vi-VN" altLang="vi-VN" sz="1600" b="0" i="0" u="none" strike="noStrike" cap="none" normalizeH="0" baseline="0">
                <a:ln>
                  <a:noFill/>
                </a:ln>
                <a:solidFill>
                  <a:srgbClr val="FCFCFA"/>
                </a:solidFill>
                <a:effectLst/>
                <a:latin typeface="Consolas" panose="020B0609020204030204" pitchFamily="49" charset="0"/>
              </a:rPr>
              <a:t>sql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a:t>
            </a:r>
            <a:r>
              <a:rPr kumimoji="0" lang="vi-VN" altLang="vi-VN" sz="1600" b="0" i="0" u="none" strike="noStrike" cap="none" normalizeH="0" baseline="0">
                <a:ln>
                  <a:noFill/>
                </a:ln>
                <a:solidFill>
                  <a:srgbClr val="808080"/>
                </a:solidFill>
                <a:effectLst/>
                <a:latin typeface="Consolas" panose="020B0609020204030204" pitchFamily="49" charset="0"/>
              </a:rPr>
              <a:t>Select u from </a:t>
            </a:r>
            <a:r>
              <a:rPr kumimoji="0" lang="vi-VN" altLang="vi-VN" sz="1600" b="0" i="0" u="none" strike="noStrike" cap="none" normalizeH="0" baseline="0">
                <a:ln>
                  <a:noFill/>
                </a:ln>
                <a:solidFill>
                  <a:srgbClr val="FFD866"/>
                </a:solidFill>
                <a:effectLst/>
                <a:latin typeface="Consolas" panose="020B0609020204030204" pitchFamily="49" charset="0"/>
              </a:rPr>
              <a:t>"</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TblUserEntity</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1" u="none" strike="noStrike" cap="none" normalizeH="0" baseline="0">
                <a:ln>
                  <a:noFill/>
                </a:ln>
                <a:solidFill>
                  <a:srgbClr val="FF6188"/>
                </a:solidFill>
                <a:effectLst/>
                <a:latin typeface="Consolas" panose="020B0609020204030204" pitchFamily="49" charset="0"/>
              </a:rPr>
              <a:t>class</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getName</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a:t>
            </a:r>
            <a:r>
              <a:rPr kumimoji="0" lang="vi-VN" altLang="vi-VN" sz="1600" b="0" i="0" u="none" strike="noStrike" cap="none" normalizeH="0" baseline="0">
                <a:ln>
                  <a:noFill/>
                </a:ln>
                <a:solidFill>
                  <a:srgbClr val="808080"/>
                </a:solidFill>
                <a:effectLst/>
                <a:latin typeface="Consolas" panose="020B0609020204030204" pitchFamily="49" charset="0"/>
              </a:rPr>
              <a:t> u</a:t>
            </a:r>
            <a:r>
              <a:rPr kumimoji="0" lang="vi-VN" altLang="vi-VN" sz="1600" b="0" i="0" u="none" strike="noStrike" cap="none" normalizeH="0" baseline="0">
                <a:ln>
                  <a:noFill/>
                </a:ln>
                <a:solidFill>
                  <a:srgbClr val="FFD866"/>
                </a:solidFill>
                <a:effectLst/>
                <a:latin typeface="Consolas" panose="020B0609020204030204" pitchFamily="49" charset="0"/>
              </a:rPr>
              <a:t>"</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Query</a:t>
            </a:r>
            <a:r>
              <a:rPr kumimoji="0" lang="vi-VN" altLang="vi-VN" sz="1600" b="0" i="0" u="none" strike="noStrike" cap="none" normalizeH="0" baseline="0">
                <a:ln>
                  <a:noFill/>
                </a:ln>
                <a:solidFill>
                  <a:srgbClr val="FF6188"/>
                </a:solidFill>
                <a:effectLst/>
                <a:latin typeface="Consolas" panose="020B0609020204030204" pitchFamily="49" charset="0"/>
              </a:rPr>
              <a:t>&lt;</a:t>
            </a:r>
            <a:r>
              <a:rPr kumimoji="0" lang="vi-VN" altLang="vi-VN" sz="1600" b="0" i="1" u="none" strike="noStrike" cap="none" normalizeH="0" baseline="0">
                <a:ln>
                  <a:noFill/>
                </a:ln>
                <a:solidFill>
                  <a:srgbClr val="78DCE8"/>
                </a:solidFill>
                <a:effectLst/>
                <a:latin typeface="Consolas" panose="020B0609020204030204" pitchFamily="49" charset="0"/>
              </a:rPr>
              <a:t>TblUserEntity</a:t>
            </a:r>
            <a:r>
              <a:rPr kumimoji="0" lang="vi-VN" altLang="vi-VN" sz="1600" b="0" i="0" u="none" strike="noStrike" cap="none" normalizeH="0" baseline="0">
                <a:ln>
                  <a:noFill/>
                </a:ln>
                <a:solidFill>
                  <a:srgbClr val="FF6188"/>
                </a:solidFill>
                <a:effectLst/>
                <a:latin typeface="Consolas" panose="020B0609020204030204" pitchFamily="49" charset="0"/>
              </a:rPr>
              <a:t>&gt; </a:t>
            </a:r>
            <a:r>
              <a:rPr kumimoji="0" lang="vi-VN" altLang="vi-VN" sz="1600" b="0" i="0" u="none" strike="noStrike" cap="none" normalizeH="0" baseline="0">
                <a:ln>
                  <a:noFill/>
                </a:ln>
                <a:solidFill>
                  <a:srgbClr val="FCFCFA"/>
                </a:solidFill>
                <a:effectLst/>
                <a:latin typeface="Consolas" panose="020B0609020204030204" pitchFamily="49" charset="0"/>
              </a:rPr>
              <a:t>query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session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createQuery</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CFCFA"/>
                </a:solidFill>
                <a:effectLst/>
                <a:latin typeface="Consolas" panose="020B0609020204030204" pitchFamily="49" charset="0"/>
              </a:rPr>
              <a:t>sql</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List</a:t>
            </a:r>
            <a:r>
              <a:rPr kumimoji="0" lang="vi-VN" altLang="vi-VN" sz="1600" b="0" i="0" u="none" strike="noStrike" cap="none" normalizeH="0" baseline="0">
                <a:ln>
                  <a:noFill/>
                </a:ln>
                <a:solidFill>
                  <a:srgbClr val="FF6188"/>
                </a:solidFill>
                <a:effectLst/>
                <a:latin typeface="Consolas" panose="020B0609020204030204" pitchFamily="49" charset="0"/>
              </a:rPr>
              <a:t>&lt;</a:t>
            </a:r>
            <a:r>
              <a:rPr kumimoji="0" lang="vi-VN" altLang="vi-VN" sz="1600" b="0" i="1" u="none" strike="noStrike" cap="none" normalizeH="0" baseline="0">
                <a:ln>
                  <a:noFill/>
                </a:ln>
                <a:solidFill>
                  <a:srgbClr val="78DCE8"/>
                </a:solidFill>
                <a:effectLst/>
                <a:latin typeface="Consolas" panose="020B0609020204030204" pitchFamily="49" charset="0"/>
              </a:rPr>
              <a:t>TblUserEntity</a:t>
            </a:r>
            <a:r>
              <a:rPr kumimoji="0" lang="vi-VN" altLang="vi-VN" sz="1600" b="0" i="0" u="none" strike="noStrike" cap="none" normalizeH="0" baseline="0">
                <a:ln>
                  <a:noFill/>
                </a:ln>
                <a:solidFill>
                  <a:srgbClr val="FF6188"/>
                </a:solidFill>
                <a:effectLst/>
                <a:latin typeface="Consolas" panose="020B0609020204030204" pitchFamily="49" charset="0"/>
              </a:rPr>
              <a:t>&gt; </a:t>
            </a:r>
            <a:r>
              <a:rPr kumimoji="0" lang="vi-VN" altLang="vi-VN" sz="1600" b="0" i="0" u="none" strike="noStrike" cap="none" normalizeH="0" baseline="0">
                <a:ln>
                  <a:noFill/>
                </a:ln>
                <a:solidFill>
                  <a:srgbClr val="FCFCFA"/>
                </a:solidFill>
                <a:effectLst/>
                <a:latin typeface="Consolas" panose="020B0609020204030204" pitchFamily="49" charset="0"/>
              </a:rPr>
              <a:t>userEntities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query</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getResultList</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for </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1" u="none" strike="noStrike" cap="none" normalizeH="0" baseline="0">
                <a:ln>
                  <a:noFill/>
                </a:ln>
                <a:solidFill>
                  <a:srgbClr val="78DCE8"/>
                </a:solidFill>
                <a:effectLst/>
                <a:latin typeface="Consolas" panose="020B0609020204030204" pitchFamily="49" charset="0"/>
              </a:rPr>
              <a:t>TblUserEntity </a:t>
            </a:r>
            <a:r>
              <a:rPr kumimoji="0" lang="vi-VN" altLang="vi-VN" sz="1600" b="0" i="0" u="none" strike="noStrike" cap="none" normalizeH="0" baseline="0">
                <a:ln>
                  <a:noFill/>
                </a:ln>
                <a:solidFill>
                  <a:srgbClr val="FCFCFA"/>
                </a:solidFill>
                <a:effectLst/>
                <a:latin typeface="Consolas" panose="020B0609020204030204" pitchFamily="49" charset="0"/>
              </a:rPr>
              <a:t>user</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userEntities</a:t>
            </a:r>
            <a:r>
              <a:rPr kumimoji="0" lang="vi-VN" altLang="vi-VN" sz="1600" b="0" i="0" u="none" strike="noStrike" cap="none" normalizeH="0" baseline="0">
                <a:ln>
                  <a:noFill/>
                </a:ln>
                <a:solidFill>
                  <a:srgbClr val="939293"/>
                </a:solidFill>
                <a:effectLst/>
                <a:latin typeface="Consolas" panose="020B0609020204030204" pitchFamily="49" charset="0"/>
              </a:rPr>
              <a:t>) {</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System</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out</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println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FD866"/>
                </a:solidFill>
                <a:effectLst/>
                <a:latin typeface="Consolas" panose="020B0609020204030204" pitchFamily="49" charset="0"/>
              </a:rPr>
              <a:t>"user :"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user</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getUserName</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System</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out</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println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FD866"/>
                </a:solidFill>
                <a:effectLst/>
                <a:latin typeface="Consolas" panose="020B0609020204030204" pitchFamily="49" charset="0"/>
              </a:rPr>
              <a:t>"password "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user</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getPassword</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session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getTransaction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commit</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a:t>
            </a:r>
            <a:endParaRPr kumimoji="0" lang="vi-VN" altLang="vi-VN"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8211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F94088E-EF27-4C76-89A8-9E6A9224030A}"/>
              </a:ext>
            </a:extLst>
          </p:cNvPr>
          <p:cNvSpPr>
            <a:spLocks noGrp="1"/>
          </p:cNvSpPr>
          <p:nvPr>
            <p:ph type="title"/>
          </p:nvPr>
        </p:nvSpPr>
        <p:spPr>
          <a:xfrm>
            <a:off x="1676403" y="321276"/>
            <a:ext cx="2732901" cy="1729946"/>
          </a:xfrm>
        </p:spPr>
        <p:txBody>
          <a:bodyPr>
            <a:normAutofit/>
          </a:bodyPr>
          <a:lstStyle/>
          <a:p>
            <a:r>
              <a:rPr lang="en-US" sz="3600"/>
              <a:t>S</a:t>
            </a:r>
            <a:r>
              <a:rPr lang="vi-VN" sz="3600"/>
              <a:t>ơ</a:t>
            </a:r>
            <a:r>
              <a:rPr lang="en-US" sz="3600"/>
              <a:t> đồ kiến trúc của Hibernate</a:t>
            </a:r>
            <a:endParaRPr lang="vi-VN" sz="3600"/>
          </a:p>
        </p:txBody>
      </p:sp>
      <p:sp>
        <p:nvSpPr>
          <p:cNvPr id="13" name="Chỗ dành sẵn cho Nội dung 2">
            <a:extLst>
              <a:ext uri="{FF2B5EF4-FFF2-40B4-BE49-F238E27FC236}">
                <a16:creationId xmlns:a16="http://schemas.microsoft.com/office/drawing/2014/main" id="{5291C9EF-1CF2-48A1-9B36-B1FED80E756B}"/>
              </a:ext>
            </a:extLst>
          </p:cNvPr>
          <p:cNvSpPr>
            <a:spLocks noGrp="1"/>
          </p:cNvSpPr>
          <p:nvPr>
            <p:ph idx="1"/>
          </p:nvPr>
        </p:nvSpPr>
        <p:spPr>
          <a:xfrm>
            <a:off x="1764958" y="2125362"/>
            <a:ext cx="2644346" cy="3820299"/>
          </a:xfrm>
        </p:spPr>
        <p:txBody>
          <a:bodyPr/>
          <a:lstStyle/>
          <a:p>
            <a:r>
              <a:rPr lang="vi-VN"/>
              <a:t>Kiến trúc Hibernate được chia làm 4 tầng:</a:t>
            </a:r>
          </a:p>
          <a:p>
            <a:pPr>
              <a:buSzPct val="70000"/>
              <a:buFont typeface="Wingdings" panose="05000000000000000000" pitchFamily="2" charset="2"/>
              <a:buChar char="Ø"/>
            </a:pPr>
            <a:r>
              <a:rPr lang="vi-VN"/>
              <a:t> Tầng Application</a:t>
            </a:r>
          </a:p>
          <a:p>
            <a:pPr>
              <a:buSzPct val="70000"/>
              <a:buFont typeface="Wingdings" panose="05000000000000000000" pitchFamily="2" charset="2"/>
              <a:buChar char="Ø"/>
            </a:pPr>
            <a:r>
              <a:rPr lang="vi-VN"/>
              <a:t> Tầng Hibernate</a:t>
            </a:r>
          </a:p>
          <a:p>
            <a:pPr>
              <a:buSzPct val="70000"/>
              <a:buFont typeface="Wingdings" panose="05000000000000000000" pitchFamily="2" charset="2"/>
              <a:buChar char="Ø"/>
            </a:pPr>
            <a:r>
              <a:rPr lang="vi-VN"/>
              <a:t>Tầng Backhand API</a:t>
            </a:r>
          </a:p>
          <a:p>
            <a:pPr>
              <a:buSzPct val="70000"/>
              <a:buFont typeface="Wingdings" panose="05000000000000000000" pitchFamily="2" charset="2"/>
              <a:buChar char="Ø"/>
            </a:pPr>
            <a:r>
              <a:rPr lang="vi-VN"/>
              <a:t> Tầng Database</a:t>
            </a:r>
          </a:p>
        </p:txBody>
      </p:sp>
      <p:pic>
        <p:nvPicPr>
          <p:cNvPr id="5" name="Hình ảnh 4">
            <a:extLst>
              <a:ext uri="{FF2B5EF4-FFF2-40B4-BE49-F238E27FC236}">
                <a16:creationId xmlns:a16="http://schemas.microsoft.com/office/drawing/2014/main" id="{B6835CF8-1746-435E-A6AA-B81BEB76F4C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3565" y="576770"/>
            <a:ext cx="3509683" cy="4828948"/>
          </a:xfrm>
          <a:prstGeom prst="rect">
            <a:avLst/>
          </a:prstGeom>
          <a:noFill/>
          <a:ln>
            <a:noFill/>
          </a:ln>
        </p:spPr>
      </p:pic>
      <p:pic>
        <p:nvPicPr>
          <p:cNvPr id="6" name="Chỗ dành sẵn cho Nội dung 8">
            <a:extLst>
              <a:ext uri="{FF2B5EF4-FFF2-40B4-BE49-F238E27FC236}">
                <a16:creationId xmlns:a16="http://schemas.microsoft.com/office/drawing/2014/main" id="{FB0E043E-FAB9-478A-A2AF-25A94C4753DA}"/>
              </a:ext>
            </a:extLst>
          </p:cNvPr>
          <p:cNvPicPr>
            <a:picLocks noChangeAspect="1"/>
          </p:cNvPicPr>
          <p:nvPr/>
        </p:nvPicPr>
        <p:blipFill>
          <a:blip r:embed="rId3"/>
          <a:stretch>
            <a:fillRect/>
          </a:stretch>
        </p:blipFill>
        <p:spPr>
          <a:xfrm>
            <a:off x="5526597" y="207289"/>
            <a:ext cx="4222883" cy="5542601"/>
          </a:xfrm>
          <a:prstGeom prst="rect">
            <a:avLst/>
          </a:prstGeom>
        </p:spPr>
      </p:pic>
    </p:spTree>
    <p:extLst>
      <p:ext uri="{BB962C8B-B14F-4D97-AF65-F5344CB8AC3E}">
        <p14:creationId xmlns:p14="http://schemas.microsoft.com/office/powerpoint/2010/main" val="105318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0FD2D80-45D3-4389-9DDE-4B77ACBE9A0E}"/>
              </a:ext>
            </a:extLst>
          </p:cNvPr>
          <p:cNvSpPr>
            <a:spLocks noGrp="1"/>
          </p:cNvSpPr>
          <p:nvPr>
            <p:ph type="title"/>
          </p:nvPr>
        </p:nvSpPr>
        <p:spPr/>
        <p:txBody>
          <a:bodyPr/>
          <a:lstStyle/>
          <a:p>
            <a:r>
              <a:rPr lang="vi-VN"/>
              <a:t>Kết quả</a:t>
            </a:r>
          </a:p>
        </p:txBody>
      </p:sp>
      <p:pic>
        <p:nvPicPr>
          <p:cNvPr id="4" name="Chỗ dành sẵn cho Nội dung 3">
            <a:extLst>
              <a:ext uri="{FF2B5EF4-FFF2-40B4-BE49-F238E27FC236}">
                <a16:creationId xmlns:a16="http://schemas.microsoft.com/office/drawing/2014/main" id="{272B306C-8F90-4512-B28F-957E8FEA770F}"/>
              </a:ext>
            </a:extLst>
          </p:cNvPr>
          <p:cNvPicPr>
            <a:picLocks noGrp="1" noChangeAspect="1"/>
          </p:cNvPicPr>
          <p:nvPr>
            <p:ph idx="1"/>
          </p:nvPr>
        </p:nvPicPr>
        <p:blipFill>
          <a:blip r:embed="rId2"/>
          <a:stretch>
            <a:fillRect/>
          </a:stretch>
        </p:blipFill>
        <p:spPr>
          <a:xfrm>
            <a:off x="828759" y="1851904"/>
            <a:ext cx="10534482" cy="2213470"/>
          </a:xfrm>
          <a:prstGeom prst="rect">
            <a:avLst/>
          </a:prstGeom>
        </p:spPr>
      </p:pic>
      <p:pic>
        <p:nvPicPr>
          <p:cNvPr id="5" name="Hình ảnh 4">
            <a:extLst>
              <a:ext uri="{FF2B5EF4-FFF2-40B4-BE49-F238E27FC236}">
                <a16:creationId xmlns:a16="http://schemas.microsoft.com/office/drawing/2014/main" id="{26BA460B-A786-4808-9A8E-D37C04883160}"/>
              </a:ext>
            </a:extLst>
          </p:cNvPr>
          <p:cNvPicPr>
            <a:picLocks noChangeAspect="1"/>
          </p:cNvPicPr>
          <p:nvPr/>
        </p:nvPicPr>
        <p:blipFill>
          <a:blip r:embed="rId3"/>
          <a:stretch>
            <a:fillRect/>
          </a:stretch>
        </p:blipFill>
        <p:spPr>
          <a:xfrm>
            <a:off x="828759" y="4636744"/>
            <a:ext cx="2876550" cy="1266825"/>
          </a:xfrm>
          <a:prstGeom prst="rect">
            <a:avLst/>
          </a:prstGeom>
        </p:spPr>
      </p:pic>
      <p:sp>
        <p:nvSpPr>
          <p:cNvPr id="6" name="Hộp Văn bản 5">
            <a:extLst>
              <a:ext uri="{FF2B5EF4-FFF2-40B4-BE49-F238E27FC236}">
                <a16:creationId xmlns:a16="http://schemas.microsoft.com/office/drawing/2014/main" id="{7AA4D8CF-57BC-49BA-A3D7-1C2D9448F17B}"/>
              </a:ext>
            </a:extLst>
          </p:cNvPr>
          <p:cNvSpPr txBox="1"/>
          <p:nvPr/>
        </p:nvSpPr>
        <p:spPr>
          <a:xfrm>
            <a:off x="828759" y="4086374"/>
            <a:ext cx="10067841" cy="369332"/>
          </a:xfrm>
          <a:prstGeom prst="rect">
            <a:avLst/>
          </a:prstGeom>
          <a:noFill/>
        </p:spPr>
        <p:txBody>
          <a:bodyPr wrap="square" rtlCol="0">
            <a:spAutoFit/>
          </a:bodyPr>
          <a:lstStyle/>
          <a:p>
            <a:r>
              <a:rPr lang="vi-VN"/>
              <a:t>Từ Database:</a:t>
            </a:r>
          </a:p>
        </p:txBody>
      </p:sp>
    </p:spTree>
    <p:extLst>
      <p:ext uri="{BB962C8B-B14F-4D97-AF65-F5344CB8AC3E}">
        <p14:creationId xmlns:p14="http://schemas.microsoft.com/office/powerpoint/2010/main" val="107876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C8CDA81-7355-4B4E-A3B9-DE1731102C09}"/>
              </a:ext>
            </a:extLst>
          </p:cNvPr>
          <p:cNvSpPr>
            <a:spLocks noGrp="1"/>
          </p:cNvSpPr>
          <p:nvPr>
            <p:ph type="title"/>
          </p:nvPr>
        </p:nvSpPr>
        <p:spPr/>
        <p:txBody>
          <a:bodyPr/>
          <a:lstStyle/>
          <a:p>
            <a:r>
              <a:rPr lang="en-US"/>
              <a:t>Ngôn ngữ HQL </a:t>
            </a:r>
            <a:r>
              <a:rPr lang="vi-VN"/>
              <a:t>(Hibernate Query Language)</a:t>
            </a:r>
          </a:p>
        </p:txBody>
      </p:sp>
      <p:sp>
        <p:nvSpPr>
          <p:cNvPr id="3" name="Chỗ dành sẵn cho Nội dung 2">
            <a:extLst>
              <a:ext uri="{FF2B5EF4-FFF2-40B4-BE49-F238E27FC236}">
                <a16:creationId xmlns:a16="http://schemas.microsoft.com/office/drawing/2014/main" id="{65455C05-D97C-405C-8237-291B15EFC688}"/>
              </a:ext>
            </a:extLst>
          </p:cNvPr>
          <p:cNvSpPr>
            <a:spLocks noGrp="1"/>
          </p:cNvSpPr>
          <p:nvPr>
            <p:ph idx="1"/>
          </p:nvPr>
        </p:nvSpPr>
        <p:spPr/>
        <p:txBody>
          <a:bodyPr/>
          <a:lstStyle/>
          <a:p>
            <a:r>
              <a:rPr lang="vi-VN"/>
              <a:t>Ngôn ngữ HQL dựa trên SQL, nhưng làm việc trên các persistent class thay vì làm việc với các bảng.</a:t>
            </a:r>
          </a:p>
          <a:p>
            <a:r>
              <a:rPr lang="vi-VN"/>
              <a:t>HQL không phân biệt hoa thuờng, ngoại trừ tên riêng của các bảng, cột…</a:t>
            </a:r>
          </a:p>
          <a:p>
            <a:r>
              <a:rPr lang="vi-VN"/>
              <a:t>Có thể sử dụng Parameter trong SQL để thực hiện truy vấn.</a:t>
            </a:r>
          </a:p>
          <a:p>
            <a:endParaRPr lang="vi-VN"/>
          </a:p>
        </p:txBody>
      </p:sp>
    </p:spTree>
    <p:extLst>
      <p:ext uri="{BB962C8B-B14F-4D97-AF65-F5344CB8AC3E}">
        <p14:creationId xmlns:p14="http://schemas.microsoft.com/office/powerpoint/2010/main" val="4047582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DE4F2FC-1BF8-487B-8A12-8B198B87ABC8}"/>
              </a:ext>
            </a:extLst>
          </p:cNvPr>
          <p:cNvSpPr>
            <a:spLocks noGrp="1"/>
          </p:cNvSpPr>
          <p:nvPr>
            <p:ph type="title"/>
          </p:nvPr>
        </p:nvSpPr>
        <p:spPr/>
        <p:txBody>
          <a:bodyPr/>
          <a:lstStyle/>
          <a:p>
            <a:r>
              <a:rPr lang="vi-VN"/>
              <a:t>Criteria API</a:t>
            </a:r>
          </a:p>
        </p:txBody>
      </p:sp>
      <p:sp>
        <p:nvSpPr>
          <p:cNvPr id="3" name="Chỗ dành sẵn cho Nội dung 2">
            <a:extLst>
              <a:ext uri="{FF2B5EF4-FFF2-40B4-BE49-F238E27FC236}">
                <a16:creationId xmlns:a16="http://schemas.microsoft.com/office/drawing/2014/main" id="{98A09444-89EC-4F65-8C26-321553F7C1E6}"/>
              </a:ext>
            </a:extLst>
          </p:cNvPr>
          <p:cNvSpPr>
            <a:spLocks noGrp="1"/>
          </p:cNvSpPr>
          <p:nvPr>
            <p:ph idx="1"/>
          </p:nvPr>
        </p:nvSpPr>
        <p:spPr/>
        <p:txBody>
          <a:bodyPr/>
          <a:lstStyle/>
          <a:p>
            <a:r>
              <a:rPr lang="vi-VN"/>
              <a:t>Criteria API là một API được cung cấp trong Hibernate Framework.</a:t>
            </a:r>
          </a:p>
          <a:p>
            <a:r>
              <a:rPr lang="vi-VN"/>
              <a:t>Nó được tạo ra nhằm cung cấp tính hướng đối tượng cho việc truy vấn và nhận kết quả.</a:t>
            </a:r>
          </a:p>
          <a:p>
            <a:r>
              <a:rPr lang="vi-VN"/>
              <a:t>Criteria không thể dùng để update, xóa  hay các thao tác dữ liệu (DDLStatement)</a:t>
            </a:r>
          </a:p>
          <a:p>
            <a:r>
              <a:rPr lang="vi-VN"/>
              <a:t>Criteria được xây dựng để gia tăng tính linh động, tái sử dụng code. </a:t>
            </a:r>
          </a:p>
          <a:p>
            <a:r>
              <a:rPr lang="vi-VN"/>
              <a:t>Vì là một Object, nên có thể soát lỗi trong thời gian complile.</a:t>
            </a:r>
          </a:p>
        </p:txBody>
      </p:sp>
    </p:spTree>
    <p:extLst>
      <p:ext uri="{BB962C8B-B14F-4D97-AF65-F5344CB8AC3E}">
        <p14:creationId xmlns:p14="http://schemas.microsoft.com/office/powerpoint/2010/main" val="4288708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6A6B50F-6A44-4CBB-8E71-F532AB612B7F}"/>
              </a:ext>
            </a:extLst>
          </p:cNvPr>
          <p:cNvSpPr>
            <a:spLocks noGrp="1"/>
          </p:cNvSpPr>
          <p:nvPr>
            <p:ph type="title"/>
          </p:nvPr>
        </p:nvSpPr>
        <p:spPr/>
        <p:txBody>
          <a:bodyPr/>
          <a:lstStyle/>
          <a:p>
            <a:r>
              <a:rPr lang="vi-VN"/>
              <a:t>Ví dụ về Criteria API</a:t>
            </a:r>
          </a:p>
        </p:txBody>
      </p:sp>
      <p:sp>
        <p:nvSpPr>
          <p:cNvPr id="4" name="Rectangle 1">
            <a:extLst>
              <a:ext uri="{FF2B5EF4-FFF2-40B4-BE49-F238E27FC236}">
                <a16:creationId xmlns:a16="http://schemas.microsoft.com/office/drawing/2014/main" id="{9FDE6D66-1D3F-415B-93BF-C46F4FC6C84B}"/>
              </a:ext>
            </a:extLst>
          </p:cNvPr>
          <p:cNvSpPr>
            <a:spLocks noGrp="1" noChangeArrowheads="1"/>
          </p:cNvSpPr>
          <p:nvPr>
            <p:ph idx="1"/>
          </p:nvPr>
        </p:nvSpPr>
        <p:spPr bwMode="auto">
          <a:xfrm>
            <a:off x="1295400" y="1901040"/>
            <a:ext cx="9555821" cy="3970318"/>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800" b="0" i="1" u="none" strike="noStrike" cap="none" normalizeH="0" baseline="0">
                <a:ln>
                  <a:noFill/>
                </a:ln>
                <a:solidFill>
                  <a:srgbClr val="FF6188"/>
                </a:solidFill>
                <a:effectLst/>
                <a:latin typeface="Consolas" panose="020B0609020204030204" pitchFamily="49" charset="0"/>
              </a:rPr>
              <a:t>public class </a:t>
            </a:r>
            <a:r>
              <a:rPr kumimoji="0" lang="vi-VN" altLang="vi-VN" sz="1800" b="0" i="1" u="none" strike="noStrike" cap="none" normalizeH="0" baseline="0">
                <a:ln>
                  <a:noFill/>
                </a:ln>
                <a:solidFill>
                  <a:srgbClr val="78DCE8"/>
                </a:solidFill>
                <a:effectLst/>
                <a:latin typeface="Consolas" panose="020B0609020204030204" pitchFamily="49" charset="0"/>
              </a:rPr>
              <a:t>QueryObjectDemo </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FF6188"/>
                </a:solidFill>
                <a:effectLst/>
                <a:latin typeface="Consolas" panose="020B0609020204030204" pitchFamily="49" charset="0"/>
              </a:rPr>
              <a:t>public </a:t>
            </a:r>
            <a:r>
              <a:rPr kumimoji="0" lang="vi-VN" altLang="vi-VN" sz="1800" b="0" i="1" u="none" strike="noStrike" cap="none" normalizeH="0" baseline="0">
                <a:ln>
                  <a:noFill/>
                </a:ln>
                <a:solidFill>
                  <a:srgbClr val="78DCE8"/>
                </a:solidFill>
                <a:effectLst/>
                <a:latin typeface="Consolas" panose="020B0609020204030204" pitchFamily="49" charset="0"/>
              </a:rPr>
              <a:t>static </a:t>
            </a:r>
            <a:r>
              <a:rPr kumimoji="0" lang="vi-VN" altLang="vi-VN" sz="1800" b="0" i="1" u="none" strike="noStrike" cap="none" normalizeH="0" baseline="0">
                <a:ln>
                  <a:noFill/>
                </a:ln>
                <a:solidFill>
                  <a:srgbClr val="FF6188"/>
                </a:solidFill>
                <a:effectLst/>
                <a:latin typeface="Consolas" panose="020B0609020204030204" pitchFamily="49" charset="0"/>
              </a:rPr>
              <a:t>void </a:t>
            </a:r>
            <a:r>
              <a:rPr kumimoji="0" lang="vi-VN" altLang="vi-VN" sz="1800" b="0" i="0" u="none" strike="noStrike" cap="none" normalizeH="0" baseline="0">
                <a:ln>
                  <a:noFill/>
                </a:ln>
                <a:solidFill>
                  <a:srgbClr val="A9DC76"/>
                </a:solidFill>
                <a:effectLst/>
                <a:latin typeface="Consolas" panose="020B0609020204030204" pitchFamily="49" charset="0"/>
              </a:rPr>
              <a:t>main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1" u="none" strike="noStrike" cap="none" normalizeH="0" baseline="0">
                <a:ln>
                  <a:noFill/>
                </a:ln>
                <a:solidFill>
                  <a:srgbClr val="78DCE8"/>
                </a:solidFill>
                <a:effectLst/>
                <a:latin typeface="Consolas" panose="020B0609020204030204" pitchFamily="49" charset="0"/>
              </a:rPr>
              <a:t>String</a:t>
            </a: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F59762"/>
                </a:solidFill>
                <a:effectLst/>
                <a:latin typeface="Consolas" panose="020B0609020204030204" pitchFamily="49" charset="0"/>
              </a:rPr>
              <a:t>args</a:t>
            </a:r>
            <a:r>
              <a:rPr kumimoji="0" lang="vi-VN" altLang="vi-VN" sz="1800" b="0" i="0" u="none" strike="noStrike" cap="none" normalizeH="0" baseline="0">
                <a:ln>
                  <a:noFill/>
                </a:ln>
                <a:solidFill>
                  <a:srgbClr val="939293"/>
                </a:solidFill>
                <a:effectLst/>
                <a:latin typeface="Consolas" panose="020B0609020204030204" pitchFamily="49" charset="0"/>
              </a:rPr>
              <a:t>) {</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SessionFactory </a:t>
            </a:r>
            <a:r>
              <a:rPr kumimoji="0" lang="vi-VN" altLang="vi-VN" sz="1800" b="0" i="0" u="none" strike="noStrike" cap="none" normalizeH="0" baseline="0">
                <a:ln>
                  <a:noFill/>
                </a:ln>
                <a:solidFill>
                  <a:srgbClr val="FCFCFA"/>
                </a:solidFill>
                <a:effectLst/>
                <a:latin typeface="Consolas" panose="020B0609020204030204" pitchFamily="49" charset="0"/>
              </a:rPr>
              <a:t>factory </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1" u="none" strike="noStrike" cap="none" normalizeH="0" baseline="0">
                <a:ln>
                  <a:noFill/>
                </a:ln>
                <a:solidFill>
                  <a:srgbClr val="FF6188"/>
                </a:solidFill>
                <a:effectLst/>
                <a:latin typeface="Consolas" panose="020B0609020204030204" pitchFamily="49" charset="0"/>
              </a:rPr>
              <a:t>new </a:t>
            </a:r>
            <a:r>
              <a:rPr kumimoji="0" lang="vi-VN" altLang="vi-VN" sz="1800" b="0" i="0" u="none" strike="noStrike" cap="none" normalizeH="0" baseline="0">
                <a:ln>
                  <a:noFill/>
                </a:ln>
                <a:solidFill>
                  <a:srgbClr val="A9DC76"/>
                </a:solidFill>
                <a:effectLst/>
                <a:latin typeface="Consolas" panose="020B0609020204030204" pitchFamily="49" charset="0"/>
              </a:rPr>
              <a:t>HibernateUtils</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1" u="none" strike="noStrike" cap="none" normalizeH="0" baseline="0">
                <a:ln>
                  <a:noFill/>
                </a:ln>
                <a:solidFill>
                  <a:srgbClr val="A9DC76"/>
                </a:solidFill>
                <a:effectLst/>
                <a:latin typeface="Consolas" panose="020B0609020204030204" pitchFamily="49" charset="0"/>
              </a:rPr>
              <a:t>getSessionFactory</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Session </a:t>
            </a:r>
            <a:r>
              <a:rPr kumimoji="0" lang="vi-VN" altLang="vi-VN" sz="1800" b="0" i="0" u="none" strike="noStrike" cap="none" normalizeH="0" baseline="0">
                <a:ln>
                  <a:noFill/>
                </a:ln>
                <a:solidFill>
                  <a:srgbClr val="FCFCFA"/>
                </a:solidFill>
                <a:effectLst/>
                <a:latin typeface="Consolas" panose="020B0609020204030204" pitchFamily="49" charset="0"/>
              </a:rPr>
              <a:t>session </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factory</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getCurrentSession</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Transaction </a:t>
            </a:r>
            <a:r>
              <a:rPr kumimoji="0" lang="vi-VN" altLang="vi-VN" sz="1800" b="0" i="0" u="none" strike="noStrike" cap="none" normalizeH="0" baseline="0">
                <a:ln>
                  <a:noFill/>
                </a:ln>
                <a:solidFill>
                  <a:srgbClr val="FCFCFA"/>
                </a:solidFill>
                <a:effectLst/>
                <a:latin typeface="Consolas" panose="020B0609020204030204" pitchFamily="49" charset="0"/>
              </a:rPr>
              <a:t>transaction </a:t>
            </a:r>
            <a:r>
              <a:rPr kumimoji="0" lang="vi-VN" altLang="vi-VN" sz="1800" b="0" i="0" u="none" strike="noStrike" cap="none" normalizeH="0" baseline="0">
                <a:ln>
                  <a:noFill/>
                </a:ln>
                <a:solidFill>
                  <a:srgbClr val="FF6188"/>
                </a:solidFill>
                <a:effectLst/>
                <a:latin typeface="Consolas" panose="020B0609020204030204" pitchFamily="49" charset="0"/>
              </a:rPr>
              <a:t>=</a:t>
            </a:r>
            <a:r>
              <a:rPr kumimoji="0" lang="vi-VN" altLang="vi-VN" sz="1800" b="0" i="0" u="none" strike="noStrike" cap="none" normalizeH="0" baseline="0">
                <a:ln>
                  <a:noFill/>
                </a:ln>
                <a:solidFill>
                  <a:srgbClr val="FCFCFA"/>
                </a:solidFill>
                <a:effectLst/>
                <a:latin typeface="Consolas" panose="020B0609020204030204" pitchFamily="49" charset="0"/>
              </a:rPr>
              <a:t>session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beginTransaction</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Criteria </a:t>
            </a:r>
            <a:r>
              <a:rPr kumimoji="0" lang="vi-VN" altLang="vi-VN" sz="1800" b="0" i="0" u="none" strike="noStrike" cap="none" normalizeH="0" baseline="0">
                <a:ln>
                  <a:noFill/>
                </a:ln>
                <a:solidFill>
                  <a:srgbClr val="FCFCFA"/>
                </a:solidFill>
                <a:effectLst/>
                <a:latin typeface="Consolas" panose="020B0609020204030204" pitchFamily="49" charset="0"/>
              </a:rPr>
              <a:t>criteria </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session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createCriteria</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1" u="none" strike="noStrike" cap="none" normalizeH="0" baseline="0">
                <a:ln>
                  <a:noFill/>
                </a:ln>
                <a:solidFill>
                  <a:srgbClr val="78DCE8"/>
                </a:solidFill>
                <a:effectLst/>
                <a:latin typeface="Consolas" panose="020B0609020204030204" pitchFamily="49" charset="0"/>
              </a:rPr>
              <a:t>TblUserEntity</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1" u="none" strike="noStrike" cap="none" normalizeH="0" baseline="0">
                <a:ln>
                  <a:noFill/>
                </a:ln>
                <a:solidFill>
                  <a:srgbClr val="FF6188"/>
                </a:solidFill>
                <a:effectLst/>
                <a:latin typeface="Consolas" panose="020B0609020204030204" pitchFamily="49" charset="0"/>
              </a:rPr>
              <a:t>class</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List</a:t>
            </a:r>
            <a:r>
              <a:rPr kumimoji="0" lang="vi-VN" altLang="vi-VN" sz="1800" b="0" i="0" u="none" strike="noStrike" cap="none" normalizeH="0" baseline="0">
                <a:ln>
                  <a:noFill/>
                </a:ln>
                <a:solidFill>
                  <a:srgbClr val="FF6188"/>
                </a:solidFill>
                <a:effectLst/>
                <a:latin typeface="Consolas" panose="020B0609020204030204" pitchFamily="49" charset="0"/>
              </a:rPr>
              <a:t>&lt;</a:t>
            </a:r>
            <a:r>
              <a:rPr kumimoji="0" lang="vi-VN" altLang="vi-VN" sz="1800" b="0" i="1" u="none" strike="noStrike" cap="none" normalizeH="0" baseline="0">
                <a:ln>
                  <a:noFill/>
                </a:ln>
                <a:solidFill>
                  <a:srgbClr val="78DCE8"/>
                </a:solidFill>
                <a:effectLst/>
                <a:latin typeface="Consolas" panose="020B0609020204030204" pitchFamily="49" charset="0"/>
              </a:rPr>
              <a:t>TblUserEntity</a:t>
            </a:r>
            <a:r>
              <a:rPr kumimoji="0" lang="vi-VN" altLang="vi-VN" sz="1800" b="0" i="0" u="none" strike="noStrike" cap="none" normalizeH="0" baseline="0">
                <a:ln>
                  <a:noFill/>
                </a:ln>
                <a:solidFill>
                  <a:srgbClr val="FF6188"/>
                </a:solidFill>
                <a:effectLst/>
                <a:latin typeface="Consolas" panose="020B0609020204030204" pitchFamily="49" charset="0"/>
              </a:rPr>
              <a:t>&gt; </a:t>
            </a:r>
            <a:r>
              <a:rPr kumimoji="0" lang="vi-VN" altLang="vi-VN" sz="1800" b="0" i="0" u="none" strike="noStrike" cap="none" normalizeH="0" baseline="0">
                <a:ln>
                  <a:noFill/>
                </a:ln>
                <a:solidFill>
                  <a:srgbClr val="FCFCFA"/>
                </a:solidFill>
                <a:effectLst/>
                <a:latin typeface="Consolas" panose="020B0609020204030204" pitchFamily="49" charset="0"/>
              </a:rPr>
              <a:t>userList </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criteria</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list</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FF6188"/>
                </a:solidFill>
                <a:effectLst/>
                <a:latin typeface="Consolas" panose="020B0609020204030204" pitchFamily="49" charset="0"/>
              </a:rPr>
              <a:t>for </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1" u="none" strike="noStrike" cap="none" normalizeH="0" baseline="0">
                <a:ln>
                  <a:noFill/>
                </a:ln>
                <a:solidFill>
                  <a:srgbClr val="78DCE8"/>
                </a:solidFill>
                <a:effectLst/>
                <a:latin typeface="Consolas" panose="020B0609020204030204" pitchFamily="49" charset="0"/>
              </a:rPr>
              <a:t>TblUserEntity </a:t>
            </a:r>
            <a:r>
              <a:rPr kumimoji="0" lang="vi-VN" altLang="vi-VN" sz="1800" b="0" i="0" u="none" strike="noStrike" cap="none" normalizeH="0" baseline="0">
                <a:ln>
                  <a:noFill/>
                </a:ln>
                <a:solidFill>
                  <a:srgbClr val="FCFCFA"/>
                </a:solidFill>
                <a:effectLst/>
                <a:latin typeface="Consolas" panose="020B0609020204030204" pitchFamily="49" charset="0"/>
              </a:rPr>
              <a:t>user</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userList</a:t>
            </a:r>
            <a:r>
              <a:rPr kumimoji="0" lang="vi-VN" altLang="vi-VN" sz="1800" b="0" i="0" u="none" strike="noStrike" cap="none" normalizeH="0" baseline="0">
                <a:ln>
                  <a:noFill/>
                </a:ln>
                <a:solidFill>
                  <a:srgbClr val="939293"/>
                </a:solidFill>
                <a:effectLst/>
                <a:latin typeface="Consolas" panose="020B0609020204030204" pitchFamily="49" charset="0"/>
              </a:rPr>
              <a:t>) {</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System</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F59762"/>
                </a:solidFill>
                <a:effectLst/>
                <a:latin typeface="Consolas" panose="020B0609020204030204" pitchFamily="49" charset="0"/>
              </a:rPr>
              <a:t>out</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println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FFD866"/>
                </a:solidFill>
                <a:effectLst/>
                <a:latin typeface="Consolas" panose="020B0609020204030204" pitchFamily="49" charset="0"/>
              </a:rPr>
              <a:t>"user :" </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user</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getUserName</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System</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F59762"/>
                </a:solidFill>
                <a:effectLst/>
                <a:latin typeface="Consolas" panose="020B0609020204030204" pitchFamily="49" charset="0"/>
              </a:rPr>
              <a:t>out</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println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FFD866"/>
                </a:solidFill>
                <a:effectLst/>
                <a:latin typeface="Consolas" panose="020B0609020204030204" pitchFamily="49" charset="0"/>
              </a:rPr>
              <a:t>"password " </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user</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getPassword</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br>
              <a:rPr kumimoji="0" lang="vi-VN" altLang="vi-VN" sz="1800" b="0" i="1" u="none" strike="noStrike" cap="none" normalizeH="0" baseline="0">
                <a:ln>
                  <a:noFill/>
                </a:ln>
                <a:solidFill>
                  <a:srgbClr val="727072"/>
                </a:solidFill>
                <a:effectLst/>
                <a:latin typeface="Consolas" panose="020B0609020204030204" pitchFamily="49" charset="0"/>
              </a:rPr>
            </a:br>
            <a:r>
              <a:rPr kumimoji="0" lang="vi-VN" altLang="vi-VN" sz="1800" b="0" i="1" u="none" strike="noStrike" cap="none" normalizeH="0" baseline="0">
                <a:ln>
                  <a:noFill/>
                </a:ln>
                <a:solidFill>
                  <a:srgbClr val="727072"/>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session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getTransaction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commit</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a:t>
            </a: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581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D05F2E3-ED26-4125-9056-373B5937BB70}"/>
              </a:ext>
            </a:extLst>
          </p:cNvPr>
          <p:cNvSpPr>
            <a:spLocks noGrp="1"/>
          </p:cNvSpPr>
          <p:nvPr>
            <p:ph type="title"/>
          </p:nvPr>
        </p:nvSpPr>
        <p:spPr/>
        <p:txBody>
          <a:bodyPr/>
          <a:lstStyle/>
          <a:p>
            <a:r>
              <a:rPr lang="vi-VN"/>
              <a:t>Native SQL</a:t>
            </a:r>
          </a:p>
        </p:txBody>
      </p:sp>
      <p:sp>
        <p:nvSpPr>
          <p:cNvPr id="3" name="Chỗ dành sẵn cho Nội dung 2">
            <a:extLst>
              <a:ext uri="{FF2B5EF4-FFF2-40B4-BE49-F238E27FC236}">
                <a16:creationId xmlns:a16="http://schemas.microsoft.com/office/drawing/2014/main" id="{2955ED2C-EC16-425F-9050-B3B1310B7A6D}"/>
              </a:ext>
            </a:extLst>
          </p:cNvPr>
          <p:cNvSpPr>
            <a:spLocks noGrp="1"/>
          </p:cNvSpPr>
          <p:nvPr>
            <p:ph idx="1"/>
          </p:nvPr>
        </p:nvSpPr>
        <p:spPr/>
        <p:txBody>
          <a:bodyPr/>
          <a:lstStyle/>
          <a:p>
            <a:r>
              <a:rPr lang="en-US"/>
              <a:t>Hibernate hỗ trợ Native SQL, có nghĩa là ta có thể sử dụng ngôn ngữ SQL của database (MySQL, Oracle…) để sử dụng các tính năng cụ thể, riêng biệt trong chúng.</a:t>
            </a:r>
          </a:p>
          <a:p>
            <a:r>
              <a:rPr lang="en-US"/>
              <a:t>Có hai kiểu truy vấn Native SQL:</a:t>
            </a:r>
          </a:p>
          <a:p>
            <a:pPr>
              <a:buSzPct val="70000"/>
              <a:buFont typeface="Wingdings" panose="05000000000000000000" pitchFamily="2" charset="2"/>
              <a:buChar char="Ø"/>
            </a:pPr>
            <a:r>
              <a:rPr lang="en-US"/>
              <a:t>Truy vấn vô h</a:t>
            </a:r>
            <a:r>
              <a:rPr lang="vi-VN"/>
              <a:t>ướng Scalar Queries trả về một Object vô hướng</a:t>
            </a:r>
          </a:p>
          <a:p>
            <a:pPr>
              <a:buSzPct val="70000"/>
              <a:buFont typeface="Wingdings" panose="05000000000000000000" pitchFamily="2" charset="2"/>
              <a:buChar char="Ø"/>
            </a:pPr>
            <a:r>
              <a:rPr lang="vi-VN"/>
              <a:t>Truy vấn thực thể Entity Queries trả về một thực thể cụ thể.</a:t>
            </a:r>
          </a:p>
          <a:p>
            <a:endParaRPr lang="vi-VN"/>
          </a:p>
        </p:txBody>
      </p:sp>
    </p:spTree>
    <p:extLst>
      <p:ext uri="{BB962C8B-B14F-4D97-AF65-F5344CB8AC3E}">
        <p14:creationId xmlns:p14="http://schemas.microsoft.com/office/powerpoint/2010/main" val="248661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9E06EFCD-84B0-4217-BB76-1BF2802B5A15}"/>
              </a:ext>
            </a:extLst>
          </p:cNvPr>
          <p:cNvPicPr>
            <a:picLocks noChangeAspect="1"/>
          </p:cNvPicPr>
          <p:nvPr/>
        </p:nvPicPr>
        <p:blipFill>
          <a:blip r:embed="rId2"/>
          <a:stretch>
            <a:fillRect/>
          </a:stretch>
        </p:blipFill>
        <p:spPr>
          <a:xfrm>
            <a:off x="5385486" y="1075045"/>
            <a:ext cx="6215449" cy="4972529"/>
          </a:xfrm>
          <a:prstGeom prst="rect">
            <a:avLst/>
          </a:prstGeom>
        </p:spPr>
      </p:pic>
      <p:sp>
        <p:nvSpPr>
          <p:cNvPr id="2" name="Tiêu đề 1">
            <a:extLst>
              <a:ext uri="{FF2B5EF4-FFF2-40B4-BE49-F238E27FC236}">
                <a16:creationId xmlns:a16="http://schemas.microsoft.com/office/drawing/2014/main" id="{E02711D6-2BAA-4C16-94AD-883FF71CCC02}"/>
              </a:ext>
            </a:extLst>
          </p:cNvPr>
          <p:cNvSpPr>
            <a:spLocks noGrp="1"/>
          </p:cNvSpPr>
          <p:nvPr>
            <p:ph type="title"/>
          </p:nvPr>
        </p:nvSpPr>
        <p:spPr/>
        <p:txBody>
          <a:bodyPr/>
          <a:lstStyle/>
          <a:p>
            <a:r>
              <a:rPr lang="en-US"/>
              <a:t>Cache</a:t>
            </a:r>
            <a:endParaRPr lang="vi-VN"/>
          </a:p>
        </p:txBody>
      </p:sp>
      <p:sp>
        <p:nvSpPr>
          <p:cNvPr id="3" name="Chỗ dành sẵn cho Nội dung 2">
            <a:extLst>
              <a:ext uri="{FF2B5EF4-FFF2-40B4-BE49-F238E27FC236}">
                <a16:creationId xmlns:a16="http://schemas.microsoft.com/office/drawing/2014/main" id="{7E87C87A-D3A7-440D-A3BE-7B43A7E09C45}"/>
              </a:ext>
            </a:extLst>
          </p:cNvPr>
          <p:cNvSpPr>
            <a:spLocks noGrp="1"/>
          </p:cNvSpPr>
          <p:nvPr>
            <p:ph idx="1"/>
          </p:nvPr>
        </p:nvSpPr>
        <p:spPr>
          <a:xfrm>
            <a:off x="1295400" y="1903935"/>
            <a:ext cx="4240427" cy="3809999"/>
          </a:xfrm>
        </p:spPr>
        <p:txBody>
          <a:bodyPr>
            <a:noAutofit/>
          </a:bodyPr>
          <a:lstStyle/>
          <a:p>
            <a:r>
              <a:rPr lang="en-US" sz="2200"/>
              <a:t>Bộ nhớ đệm Cache nằm giữa application và database, nó giúp gia tăng hiệu suất ứng dụng bằng cách gộp chung các dữ liệu vừa sử dụng gần đây, l</a:t>
            </a:r>
            <a:r>
              <a:rPr lang="vi-VN" sz="2200"/>
              <a:t>ư</a:t>
            </a:r>
            <a:r>
              <a:rPr lang="en-US" sz="2200"/>
              <a:t>u trữ nó cho những lần truy cập tiếp theo. </a:t>
            </a:r>
          </a:p>
          <a:p>
            <a:r>
              <a:rPr lang="en-US" sz="2200"/>
              <a:t>Cache rất hữu ích khi ta cần sử dụng cùng một dữ liệu trong nhiều lần, giảm thiểu việc truy cập trực tiếp vào database.</a:t>
            </a:r>
            <a:endParaRPr lang="vi-VN" sz="2200"/>
          </a:p>
        </p:txBody>
      </p:sp>
    </p:spTree>
    <p:extLst>
      <p:ext uri="{BB962C8B-B14F-4D97-AF65-F5344CB8AC3E}">
        <p14:creationId xmlns:p14="http://schemas.microsoft.com/office/powerpoint/2010/main" val="228085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E9E7A7D-98C2-4C09-8564-3C5ED42FA599}"/>
              </a:ext>
            </a:extLst>
          </p:cNvPr>
          <p:cNvSpPr>
            <a:spLocks noGrp="1"/>
          </p:cNvSpPr>
          <p:nvPr>
            <p:ph type="title"/>
          </p:nvPr>
        </p:nvSpPr>
        <p:spPr/>
        <p:txBody>
          <a:bodyPr/>
          <a:lstStyle/>
          <a:p>
            <a:r>
              <a:rPr lang="vi-VN"/>
              <a:t>Cache</a:t>
            </a:r>
          </a:p>
        </p:txBody>
      </p:sp>
      <p:sp>
        <p:nvSpPr>
          <p:cNvPr id="3" name="Chỗ dành sẵn cho Nội dung 2">
            <a:extLst>
              <a:ext uri="{FF2B5EF4-FFF2-40B4-BE49-F238E27FC236}">
                <a16:creationId xmlns:a16="http://schemas.microsoft.com/office/drawing/2014/main" id="{EF6BC4BF-E038-4BC1-9B5C-376D1457F49D}"/>
              </a:ext>
            </a:extLst>
          </p:cNvPr>
          <p:cNvSpPr>
            <a:spLocks noGrp="1"/>
          </p:cNvSpPr>
          <p:nvPr>
            <p:ph idx="1"/>
          </p:nvPr>
        </p:nvSpPr>
        <p:spPr/>
        <p:txBody>
          <a:bodyPr/>
          <a:lstStyle/>
          <a:p>
            <a:r>
              <a:rPr lang="vi-VN"/>
              <a:t>Có 3 kiểu Cache trong Hibernate, Cache cấp 1, Cache cấp 2 và Cache truy vấn.</a:t>
            </a:r>
          </a:p>
          <a:p>
            <a:pPr>
              <a:buSzPct val="70000"/>
              <a:buFont typeface="Wingdings" panose="05000000000000000000" pitchFamily="2" charset="2"/>
              <a:buChar char="Ø"/>
            </a:pPr>
            <a:r>
              <a:rPr lang="vi-VN"/>
              <a:t>Cache cấp một (First-level Cache) có trong Session, nó là bắt buộc và mọi request tới database phải thông qua nó. Session sẽ giữ một Object trước khi cập nhật tới database. Khi đóng Session, Cache sẽ mất đi.</a:t>
            </a:r>
          </a:p>
          <a:p>
            <a:pPr>
              <a:buSzPct val="70000"/>
              <a:buFont typeface="Wingdings" panose="05000000000000000000" pitchFamily="2" charset="2"/>
              <a:buChar char="Ø"/>
            </a:pPr>
            <a:r>
              <a:rPr lang="vi-VN"/>
              <a:t>Bộ nhớ cache cấp hai (Second-level Cache) là tùy chọn. Và bộ nhớ cache cấp một sẽ luôn được tham vấn trước khi đặt một đối tượng vào trong bộ nhớ cache cấp hai. </a:t>
            </a:r>
          </a:p>
          <a:p>
            <a:pPr>
              <a:buSzPct val="70000"/>
              <a:buFont typeface="Wingdings" panose="05000000000000000000" pitchFamily="2" charset="2"/>
              <a:buChar char="Ø"/>
            </a:pPr>
            <a:r>
              <a:rPr lang="vi-VN"/>
              <a:t>Bộ nhớ cache cấp truy vấn (Query-level Cache) là tùy chọn, nó liên kết chặt chẽ với bộ nhớ cache cấp hai. Nó lưu giữ các kết quả truy vấn và dấu thời gian (timestamps).</a:t>
            </a:r>
          </a:p>
        </p:txBody>
      </p:sp>
    </p:spTree>
    <p:extLst>
      <p:ext uri="{BB962C8B-B14F-4D97-AF65-F5344CB8AC3E}">
        <p14:creationId xmlns:p14="http://schemas.microsoft.com/office/powerpoint/2010/main" val="4235357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9DB32C0-7A7C-4F3D-902E-854DF8860E8A}"/>
              </a:ext>
            </a:extLst>
          </p:cNvPr>
          <p:cNvSpPr>
            <a:spLocks noGrp="1"/>
          </p:cNvSpPr>
          <p:nvPr>
            <p:ph type="title"/>
          </p:nvPr>
        </p:nvSpPr>
        <p:spPr/>
        <p:txBody>
          <a:bodyPr/>
          <a:lstStyle/>
          <a:p>
            <a:r>
              <a:rPr lang="vi-VN"/>
              <a:t> Inheritance Mapping </a:t>
            </a:r>
          </a:p>
        </p:txBody>
      </p:sp>
      <p:sp>
        <p:nvSpPr>
          <p:cNvPr id="3" name="Chỗ dành sẵn cho Nội dung 2">
            <a:extLst>
              <a:ext uri="{FF2B5EF4-FFF2-40B4-BE49-F238E27FC236}">
                <a16:creationId xmlns:a16="http://schemas.microsoft.com/office/drawing/2014/main" id="{A0B6738D-57F3-4BC5-9E33-64203514F7BC}"/>
              </a:ext>
            </a:extLst>
          </p:cNvPr>
          <p:cNvSpPr>
            <a:spLocks noGrp="1"/>
          </p:cNvSpPr>
          <p:nvPr>
            <p:ph idx="1"/>
          </p:nvPr>
        </p:nvSpPr>
        <p:spPr/>
        <p:txBody>
          <a:bodyPr/>
          <a:lstStyle/>
          <a:p>
            <a:r>
              <a:rPr lang="vi-VN"/>
              <a:t>Khi tạo ra các class kế thừa trong hibernate, ta có thể map nó bằng 3 cách.</a:t>
            </a:r>
          </a:p>
          <a:p>
            <a:pPr>
              <a:buSzPct val="70000"/>
              <a:buFont typeface="Wingdings" panose="05000000000000000000" pitchFamily="2" charset="2"/>
              <a:buChar char="Ø"/>
            </a:pPr>
            <a:r>
              <a:rPr lang="vi-VN"/>
              <a:t>Table Per Hierarchy cả hệ thống các class kế thừa được map với một bảng duy nhất.</a:t>
            </a:r>
          </a:p>
          <a:p>
            <a:pPr>
              <a:buSzPct val="70000"/>
              <a:buFont typeface="Wingdings" panose="05000000000000000000" pitchFamily="2" charset="2"/>
              <a:buChar char="Ø"/>
            </a:pPr>
            <a:r>
              <a:rPr lang="vi-VN"/>
              <a:t>Table Per Concrete class mỗi class được tạo ra một bảng, trong đó class con (subclass) chứa các cột kế thừa từ bảng cha.</a:t>
            </a:r>
          </a:p>
          <a:p>
            <a:pPr>
              <a:buSzPct val="70000"/>
              <a:buFont typeface="Wingdings" panose="05000000000000000000" pitchFamily="2" charset="2"/>
              <a:buChar char="Ø"/>
            </a:pPr>
            <a:r>
              <a:rPr lang="vi-VN"/>
              <a:t>Table Per Subclass mỗi class tạo ra một bảng, chỉ chứa các cột của chính nó.</a:t>
            </a:r>
          </a:p>
        </p:txBody>
      </p:sp>
    </p:spTree>
    <p:extLst>
      <p:ext uri="{BB962C8B-B14F-4D97-AF65-F5344CB8AC3E}">
        <p14:creationId xmlns:p14="http://schemas.microsoft.com/office/powerpoint/2010/main" val="72935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FDE6B5C-A70B-40DF-A3D2-226630CCAF57}"/>
              </a:ext>
            </a:extLst>
          </p:cNvPr>
          <p:cNvSpPr>
            <a:spLocks noGrp="1"/>
          </p:cNvSpPr>
          <p:nvPr>
            <p:ph type="title"/>
          </p:nvPr>
        </p:nvSpPr>
        <p:spPr/>
        <p:txBody>
          <a:bodyPr/>
          <a:lstStyle/>
          <a:p>
            <a:r>
              <a:rPr lang="vi-VN"/>
              <a:t>Batch processing</a:t>
            </a:r>
          </a:p>
        </p:txBody>
      </p:sp>
      <p:sp>
        <p:nvSpPr>
          <p:cNvPr id="3" name="Chỗ dành sẵn cho Nội dung 2">
            <a:extLst>
              <a:ext uri="{FF2B5EF4-FFF2-40B4-BE49-F238E27FC236}">
                <a16:creationId xmlns:a16="http://schemas.microsoft.com/office/drawing/2014/main" id="{876736A1-CB4A-478C-AC35-B46687B773B6}"/>
              </a:ext>
            </a:extLst>
          </p:cNvPr>
          <p:cNvSpPr>
            <a:spLocks noGrp="1"/>
          </p:cNvSpPr>
          <p:nvPr>
            <p:ph idx="1"/>
          </p:nvPr>
        </p:nvSpPr>
        <p:spPr>
          <a:xfrm>
            <a:off x="1295400" y="1892302"/>
            <a:ext cx="9601200" cy="3035380"/>
          </a:xfrm>
        </p:spPr>
        <p:txBody>
          <a:bodyPr>
            <a:normAutofit/>
          </a:bodyPr>
          <a:lstStyle/>
          <a:p>
            <a:r>
              <a:rPr lang="vi-VN"/>
              <a:t>Khi update một lượng quá lớn dữ liệu vào trong database, nó sẽ gây ra đầy bộ nhớ cache cấp 1 ở dòng thứ 50000. Do đó ta có thể sử dụng </a:t>
            </a:r>
            <a:r>
              <a:rPr lang="vi-VN" b="1"/>
              <a:t>batch processing</a:t>
            </a:r>
            <a:r>
              <a:rPr lang="vi-VN"/>
              <a:t> trong Hibernate để giải quyết vấn đề này.</a:t>
            </a:r>
          </a:p>
          <a:p>
            <a:r>
              <a:rPr lang="vi-VN"/>
              <a:t>Hibernate cung cấp 2 phương thức phục vụ cho batch processing nằm trong session là flush() và clear().</a:t>
            </a:r>
          </a:p>
          <a:p>
            <a:r>
              <a:rPr lang="vi-VN"/>
              <a:t>Flush() sẽ đẩy dữ liệu vào database, và clear sẽ xóa nó trong cache, giúp bộ nhớ không bị đầy.</a:t>
            </a:r>
          </a:p>
          <a:p>
            <a:r>
              <a:rPr lang="vi-VN"/>
              <a:t>Cách thiết lập Batch Processing trong file hibernate.cfg.xml. Ở đây là 50.</a:t>
            </a:r>
          </a:p>
          <a:p>
            <a:endParaRPr lang="vi-VN"/>
          </a:p>
        </p:txBody>
      </p:sp>
      <p:sp>
        <p:nvSpPr>
          <p:cNvPr id="8" name="Rectangle 3">
            <a:extLst>
              <a:ext uri="{FF2B5EF4-FFF2-40B4-BE49-F238E27FC236}">
                <a16:creationId xmlns:a16="http://schemas.microsoft.com/office/drawing/2014/main" id="{441C46EE-8CC0-42C0-AA54-8BBEFFC884FC}"/>
              </a:ext>
            </a:extLst>
          </p:cNvPr>
          <p:cNvSpPr>
            <a:spLocks noChangeArrowheads="1"/>
          </p:cNvSpPr>
          <p:nvPr/>
        </p:nvSpPr>
        <p:spPr bwMode="auto">
          <a:xfrm>
            <a:off x="1295399" y="5025465"/>
            <a:ext cx="9393195" cy="923330"/>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a:ln>
                  <a:noFill/>
                </a:ln>
                <a:solidFill>
                  <a:srgbClr val="939293"/>
                </a:solidFill>
                <a:effectLst/>
                <a:latin typeface="Consolas" panose="020B0609020204030204" pitchFamily="49" charset="0"/>
              </a:rPr>
              <a:t>&lt;</a:t>
            </a:r>
            <a:r>
              <a:rPr kumimoji="0" lang="vi-VN" altLang="vi-VN" b="0" i="0" u="none" strike="noStrike" cap="none" normalizeH="0" baseline="0">
                <a:ln>
                  <a:noFill/>
                </a:ln>
                <a:solidFill>
                  <a:srgbClr val="FF6188"/>
                </a:solidFill>
                <a:effectLst/>
                <a:latin typeface="Consolas" panose="020B0609020204030204" pitchFamily="49" charset="0"/>
              </a:rPr>
              <a:t>property </a:t>
            </a:r>
            <a:r>
              <a:rPr kumimoji="0" lang="vi-VN" altLang="vi-VN" b="0" i="1" u="none" strike="noStrike" cap="none" normalizeH="0" baseline="0">
                <a:ln>
                  <a:noFill/>
                </a:ln>
                <a:solidFill>
                  <a:srgbClr val="78DCE8"/>
                </a:solidFill>
                <a:effectLst/>
                <a:latin typeface="Consolas" panose="020B0609020204030204" pitchFamily="49" charset="0"/>
              </a:rPr>
              <a:t>name</a:t>
            </a:r>
            <a:r>
              <a:rPr kumimoji="0" lang="vi-VN" altLang="vi-VN" b="0" i="0" u="none" strike="noStrike" cap="none" normalizeH="0" baseline="0">
                <a:ln>
                  <a:noFill/>
                </a:ln>
                <a:solidFill>
                  <a:srgbClr val="FFD866"/>
                </a:solidFill>
                <a:effectLst/>
                <a:latin typeface="Consolas" panose="020B0609020204030204" pitchFamily="49" charset="0"/>
              </a:rPr>
              <a:t>="hibernate.jdbc.batch_size"</a:t>
            </a:r>
            <a:r>
              <a:rPr kumimoji="0" lang="vi-VN" altLang="vi-VN" b="0" i="0" u="none" strike="noStrike" cap="none" normalizeH="0" baseline="0">
                <a:ln>
                  <a:noFill/>
                </a:ln>
                <a:solidFill>
                  <a:srgbClr val="939293"/>
                </a:solidFill>
                <a:effectLst/>
                <a:latin typeface="Consolas" panose="020B0609020204030204" pitchFamily="49" charset="0"/>
              </a:rPr>
              <a:t>&gt;</a:t>
            </a:r>
            <a:br>
              <a:rPr kumimoji="0" lang="vi-VN" altLang="vi-VN" b="0" i="0" u="none" strike="noStrike" cap="none" normalizeH="0" baseline="0">
                <a:ln>
                  <a:noFill/>
                </a:ln>
                <a:solidFill>
                  <a:srgbClr val="939293"/>
                </a:solidFill>
                <a:effectLst/>
                <a:latin typeface="Consolas" panose="020B0609020204030204" pitchFamily="49" charset="0"/>
              </a:rPr>
            </a:br>
            <a:r>
              <a:rPr kumimoji="0" lang="vi-VN" altLang="vi-VN" b="0" i="0" u="none" strike="noStrike" cap="none" normalizeH="0" baseline="0">
                <a:ln>
                  <a:noFill/>
                </a:ln>
                <a:solidFill>
                  <a:srgbClr val="939293"/>
                </a:solidFill>
                <a:effectLst/>
                <a:latin typeface="Consolas" panose="020B0609020204030204" pitchFamily="49" charset="0"/>
              </a:rPr>
              <a:t>    </a:t>
            </a:r>
            <a:r>
              <a:rPr kumimoji="0" lang="vi-VN" altLang="vi-VN" b="0" i="0" u="none" strike="noStrike" cap="none" normalizeH="0" baseline="0">
                <a:ln>
                  <a:noFill/>
                </a:ln>
                <a:solidFill>
                  <a:srgbClr val="FCFCFA"/>
                </a:solidFill>
                <a:effectLst/>
                <a:latin typeface="Consolas" panose="020B0609020204030204" pitchFamily="49" charset="0"/>
              </a:rPr>
              <a:t>50 </a:t>
            </a:r>
            <a:br>
              <a:rPr kumimoji="0" lang="vi-VN" altLang="vi-VN" b="0" i="0" u="none" strike="noStrike" cap="none" normalizeH="0" baseline="0">
                <a:ln>
                  <a:noFill/>
                </a:ln>
                <a:solidFill>
                  <a:srgbClr val="FCFCFA"/>
                </a:solidFill>
                <a:effectLst/>
                <a:latin typeface="Consolas" panose="020B0609020204030204" pitchFamily="49" charset="0"/>
              </a:rPr>
            </a:br>
            <a:r>
              <a:rPr kumimoji="0" lang="vi-VN" altLang="vi-VN" b="0" i="0" u="none" strike="noStrike" cap="none" normalizeH="0" baseline="0">
                <a:ln>
                  <a:noFill/>
                </a:ln>
                <a:solidFill>
                  <a:srgbClr val="939293"/>
                </a:solidFill>
                <a:effectLst/>
                <a:latin typeface="Consolas" panose="020B0609020204030204" pitchFamily="49" charset="0"/>
              </a:rPr>
              <a:t>&lt;/</a:t>
            </a:r>
            <a:r>
              <a:rPr kumimoji="0" lang="vi-VN" altLang="vi-VN" b="0" i="0" u="none" strike="noStrike" cap="none" normalizeH="0" baseline="0">
                <a:ln>
                  <a:noFill/>
                </a:ln>
                <a:solidFill>
                  <a:srgbClr val="FF6188"/>
                </a:solidFill>
                <a:effectLst/>
                <a:latin typeface="Consolas" panose="020B0609020204030204" pitchFamily="49" charset="0"/>
              </a:rPr>
              <a:t>property</a:t>
            </a:r>
            <a:r>
              <a:rPr kumimoji="0" lang="vi-VN" altLang="vi-VN" b="0" i="0" u="none" strike="noStrike" cap="none" normalizeH="0" baseline="0">
                <a:ln>
                  <a:noFill/>
                </a:ln>
                <a:solidFill>
                  <a:srgbClr val="939293"/>
                </a:solidFill>
                <a:effectLst/>
                <a:latin typeface="Consolas" panose="020B0609020204030204" pitchFamily="49" charset="0"/>
              </a:rPr>
              <a:t>&gt;</a:t>
            </a:r>
            <a:endParaRPr kumimoji="0" lang="vi-VN" altLang="vi-VN"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4473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81E3393-1421-4F76-B935-BC7C3DFFE89A}"/>
              </a:ext>
            </a:extLst>
          </p:cNvPr>
          <p:cNvSpPr>
            <a:spLocks noGrp="1"/>
          </p:cNvSpPr>
          <p:nvPr>
            <p:ph type="title"/>
          </p:nvPr>
        </p:nvSpPr>
        <p:spPr/>
        <p:txBody>
          <a:bodyPr/>
          <a:lstStyle/>
          <a:p>
            <a:r>
              <a:rPr lang="vi-VN"/>
              <a:t>Interceptors</a:t>
            </a:r>
          </a:p>
        </p:txBody>
      </p:sp>
      <p:sp>
        <p:nvSpPr>
          <p:cNvPr id="3" name="Chỗ dành sẵn cho Nội dung 2">
            <a:extLst>
              <a:ext uri="{FF2B5EF4-FFF2-40B4-BE49-F238E27FC236}">
                <a16:creationId xmlns:a16="http://schemas.microsoft.com/office/drawing/2014/main" id="{77FB93A6-3A56-449A-AB2A-7732E1F62489}"/>
              </a:ext>
            </a:extLst>
          </p:cNvPr>
          <p:cNvSpPr>
            <a:spLocks noGrp="1"/>
          </p:cNvSpPr>
          <p:nvPr>
            <p:ph idx="1"/>
          </p:nvPr>
        </p:nvSpPr>
        <p:spPr/>
        <p:txBody>
          <a:bodyPr/>
          <a:lstStyle/>
          <a:p>
            <a:r>
              <a:rPr lang="vi-VN"/>
              <a:t>Một Object trong hibernate có thể bị thay đổi trong quá trình hoạt động, hình thành nên một vòng đời của Object Như là: load, instantiate, save, update…</a:t>
            </a:r>
          </a:p>
          <a:p>
            <a:r>
              <a:rPr lang="vi-VN"/>
              <a:t>Interceptors chính là công cụ để thực thi những phương thức tại mỗi điểm trong vòng đời đó. </a:t>
            </a:r>
          </a:p>
          <a:p>
            <a:r>
              <a:rPr lang="vi-VN"/>
              <a:t>Để xây dựng một interceptor ta có thể impliments lớp Interceptor trực tiếp hoặc extents lớp EmptyInterceptor.</a:t>
            </a:r>
          </a:p>
        </p:txBody>
      </p:sp>
    </p:spTree>
    <p:extLst>
      <p:ext uri="{BB962C8B-B14F-4D97-AF65-F5344CB8AC3E}">
        <p14:creationId xmlns:p14="http://schemas.microsoft.com/office/powerpoint/2010/main" val="4122818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FDBDF9-078A-40D2-AB27-D5D23E4DACBF}"/>
              </a:ext>
            </a:extLst>
          </p:cNvPr>
          <p:cNvSpPr>
            <a:spLocks noGrp="1"/>
          </p:cNvSpPr>
          <p:nvPr>
            <p:ph type="title"/>
          </p:nvPr>
        </p:nvSpPr>
        <p:spPr>
          <a:xfrm>
            <a:off x="1295400" y="503854"/>
            <a:ext cx="9601200" cy="620612"/>
          </a:xfrm>
        </p:spPr>
        <p:txBody>
          <a:bodyPr/>
          <a:lstStyle/>
          <a:p>
            <a:r>
              <a:rPr lang="en-US"/>
              <a:t>S</a:t>
            </a:r>
            <a:r>
              <a:rPr lang="vi-VN"/>
              <a:t>ơ</a:t>
            </a:r>
            <a:r>
              <a:rPr lang="en-US"/>
              <a:t> đồ kiến trúc của Hibernate (bản 3.6)</a:t>
            </a:r>
            <a:endParaRPr lang="vi-VN"/>
          </a:p>
        </p:txBody>
      </p:sp>
      <p:pic>
        <p:nvPicPr>
          <p:cNvPr id="4" name="Hình ảnh 3">
            <a:extLst>
              <a:ext uri="{FF2B5EF4-FFF2-40B4-BE49-F238E27FC236}">
                <a16:creationId xmlns:a16="http://schemas.microsoft.com/office/drawing/2014/main" id="{21396A59-0454-4055-93E6-482A10BFE9BA}"/>
              </a:ext>
            </a:extLst>
          </p:cNvPr>
          <p:cNvPicPr>
            <a:picLocks noChangeAspect="1"/>
          </p:cNvPicPr>
          <p:nvPr/>
        </p:nvPicPr>
        <p:blipFill>
          <a:blip r:embed="rId2"/>
          <a:stretch>
            <a:fillRect/>
          </a:stretch>
        </p:blipFill>
        <p:spPr>
          <a:xfrm>
            <a:off x="1742302" y="1297459"/>
            <a:ext cx="7414054" cy="4732639"/>
          </a:xfrm>
          <a:prstGeom prst="rect">
            <a:avLst/>
          </a:prstGeom>
        </p:spPr>
      </p:pic>
    </p:spTree>
    <p:extLst>
      <p:ext uri="{BB962C8B-B14F-4D97-AF65-F5344CB8AC3E}">
        <p14:creationId xmlns:p14="http://schemas.microsoft.com/office/powerpoint/2010/main" val="343704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43C254D-2F2E-41E0-A878-291F248517D8}"/>
              </a:ext>
            </a:extLst>
          </p:cNvPr>
          <p:cNvSpPr>
            <a:spLocks noGrp="1"/>
          </p:cNvSpPr>
          <p:nvPr>
            <p:ph type="title"/>
          </p:nvPr>
        </p:nvSpPr>
        <p:spPr/>
        <p:txBody>
          <a:bodyPr/>
          <a:lstStyle/>
          <a:p>
            <a:r>
              <a:rPr lang="vi-VN"/>
              <a:t>Liên kết quan hệ bằng Annotation</a:t>
            </a:r>
          </a:p>
        </p:txBody>
      </p:sp>
      <p:sp>
        <p:nvSpPr>
          <p:cNvPr id="3" name="Chỗ dành sẵn cho Nội dung 2">
            <a:extLst>
              <a:ext uri="{FF2B5EF4-FFF2-40B4-BE49-F238E27FC236}">
                <a16:creationId xmlns:a16="http://schemas.microsoft.com/office/drawing/2014/main" id="{55AB7A05-C9E9-425C-9684-D3CC55911AA6}"/>
              </a:ext>
            </a:extLst>
          </p:cNvPr>
          <p:cNvSpPr>
            <a:spLocks noGrp="1"/>
          </p:cNvSpPr>
          <p:nvPr>
            <p:ph idx="1"/>
          </p:nvPr>
        </p:nvSpPr>
        <p:spPr/>
        <p:txBody>
          <a:bodyPr/>
          <a:lstStyle/>
          <a:p>
            <a:r>
              <a:rPr lang="vi-VN"/>
              <a:t>Quan hệ  Many to One: sử dụng annotation @ManyToOne và @One to Many. Một bảng sẽ chứa khóa ngoại của bảng còn lại, thuờng là phía ManytoOne.</a:t>
            </a:r>
          </a:p>
          <a:p>
            <a:r>
              <a:rPr lang="vi-VN"/>
              <a:t>Quan hệ One to One: Một bảng sẽ chứa khóa ngoại của bảng còn lại, sử dụng annotation @OneToOne </a:t>
            </a:r>
          </a:p>
          <a:p>
            <a:r>
              <a:rPr lang="vi-VN"/>
              <a:t>ManyToMany: Một bảng trung gian sẽ được tạo ra để nối hai bảng lại. Sử dụng Annotation @ManyToMany.</a:t>
            </a:r>
          </a:p>
          <a:p>
            <a:endParaRPr lang="vi-VN"/>
          </a:p>
        </p:txBody>
      </p:sp>
    </p:spTree>
    <p:extLst>
      <p:ext uri="{BB962C8B-B14F-4D97-AF65-F5344CB8AC3E}">
        <p14:creationId xmlns:p14="http://schemas.microsoft.com/office/powerpoint/2010/main" val="371739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50DDA0B-BFFA-4FA9-B764-79E0DD9BBF14}"/>
              </a:ext>
            </a:extLst>
          </p:cNvPr>
          <p:cNvSpPr>
            <a:spLocks noGrp="1"/>
          </p:cNvSpPr>
          <p:nvPr>
            <p:ph type="title"/>
          </p:nvPr>
        </p:nvSpPr>
        <p:spPr/>
        <p:txBody>
          <a:bodyPr/>
          <a:lstStyle/>
          <a:p>
            <a:r>
              <a:rPr lang="vi-VN"/>
              <a:t>SessionFactory</a:t>
            </a:r>
          </a:p>
        </p:txBody>
      </p:sp>
      <p:sp>
        <p:nvSpPr>
          <p:cNvPr id="3" name="Chỗ dành sẵn cho Nội dung 2">
            <a:extLst>
              <a:ext uri="{FF2B5EF4-FFF2-40B4-BE49-F238E27FC236}">
                <a16:creationId xmlns:a16="http://schemas.microsoft.com/office/drawing/2014/main" id="{270835A1-9A89-4AAA-8AAD-885D16DC30D8}"/>
              </a:ext>
            </a:extLst>
          </p:cNvPr>
          <p:cNvSpPr>
            <a:spLocks noGrp="1"/>
          </p:cNvSpPr>
          <p:nvPr>
            <p:ph idx="1"/>
          </p:nvPr>
        </p:nvSpPr>
        <p:spPr/>
        <p:txBody>
          <a:bodyPr>
            <a:normAutofit/>
          </a:bodyPr>
          <a:lstStyle/>
          <a:p>
            <a:r>
              <a:rPr lang="vi-VN"/>
              <a:t>Là một interface giúp tạo ra session kết nối đến database bằng cách đọc các cấu hình trong Hibernate configuration.</a:t>
            </a:r>
          </a:p>
          <a:p>
            <a:r>
              <a:rPr lang="vi-VN"/>
              <a:t>SessionFactory lưu trữ cache level 2 (tùy chọn) của dữ liệu.</a:t>
            </a:r>
            <a:endParaRPr lang="en-US"/>
          </a:p>
          <a:p>
            <a:r>
              <a:rPr lang="vi-VN"/>
              <a:t>SessionFactory là đối tượng nặng (heavy weight object) nên thường nó được tạo ra trong quá trình khởi động ứng dụng và lưu giữ để sử dụng sau này.</a:t>
            </a:r>
          </a:p>
          <a:p>
            <a:r>
              <a:rPr lang="vi-VN"/>
              <a:t>SessionFactory là một đối tượng luồng an toàn (Thread-safe) và được sử dụng bởi tất cả các luồng của một ứng dụng.</a:t>
            </a:r>
          </a:p>
          <a:p>
            <a:r>
              <a:rPr lang="vi-VN"/>
              <a:t>Mỗi một database phải có một session factory. Vì vậy, nếu bạn đang sử dụng nhiều cơ sở dữ liệu thì bạn sẽ phải tạo nhiều đối tượng SessionFactory.</a:t>
            </a:r>
          </a:p>
        </p:txBody>
      </p:sp>
    </p:spTree>
    <p:extLst>
      <p:ext uri="{BB962C8B-B14F-4D97-AF65-F5344CB8AC3E}">
        <p14:creationId xmlns:p14="http://schemas.microsoft.com/office/powerpoint/2010/main" val="396714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E9535BC-E83A-4AB8-984E-0ABC196F35DC}"/>
              </a:ext>
            </a:extLst>
          </p:cNvPr>
          <p:cNvSpPr>
            <a:spLocks noGrp="1"/>
          </p:cNvSpPr>
          <p:nvPr>
            <p:ph type="title"/>
          </p:nvPr>
        </p:nvSpPr>
        <p:spPr/>
        <p:txBody>
          <a:bodyPr/>
          <a:lstStyle/>
          <a:p>
            <a:r>
              <a:rPr lang="vi-VN"/>
              <a:t>Session</a:t>
            </a:r>
          </a:p>
        </p:txBody>
      </p:sp>
      <p:sp>
        <p:nvSpPr>
          <p:cNvPr id="3" name="Chỗ dành sẵn cho Nội dung 2">
            <a:extLst>
              <a:ext uri="{FF2B5EF4-FFF2-40B4-BE49-F238E27FC236}">
                <a16:creationId xmlns:a16="http://schemas.microsoft.com/office/drawing/2014/main" id="{1C73344C-4236-4B39-A519-AD00DDE0C318}"/>
              </a:ext>
            </a:extLst>
          </p:cNvPr>
          <p:cNvSpPr>
            <a:spLocks noGrp="1"/>
          </p:cNvSpPr>
          <p:nvPr>
            <p:ph idx="1"/>
          </p:nvPr>
        </p:nvSpPr>
        <p:spPr/>
        <p:txBody>
          <a:bodyPr/>
          <a:lstStyle/>
          <a:p>
            <a:r>
              <a:rPr lang="vi-VN"/>
              <a:t>Một session được sử dụng để có được một kết nối vật lý với một cơ sở dữ liệu.</a:t>
            </a:r>
          </a:p>
          <a:p>
            <a:r>
              <a:rPr lang="vi-VN"/>
              <a:t>Đối tượng Session là nhẹ, đơn luồng, ngắn hạn và được thiết kế để được tạo ra instance mỗi khi tương tác với cơ sở dữ liệu. Các đối tượng liên tục được lưu và truy xuất thông qua một đối tượng Session.</a:t>
            </a:r>
          </a:p>
          <a:p>
            <a:r>
              <a:rPr lang="vi-VN"/>
              <a:t>Session lưu trữ level 1 Cache của dữ liệu. (Bắt buộc và luôn luôn) </a:t>
            </a:r>
          </a:p>
          <a:p>
            <a:r>
              <a:rPr lang="vi-VN"/>
              <a:t>Mỗi một đối tượng session được Session factory tạo ra sẽ tạo một kết nối đến database.</a:t>
            </a:r>
          </a:p>
        </p:txBody>
      </p:sp>
    </p:spTree>
    <p:extLst>
      <p:ext uri="{BB962C8B-B14F-4D97-AF65-F5344CB8AC3E}">
        <p14:creationId xmlns:p14="http://schemas.microsoft.com/office/powerpoint/2010/main" val="1703531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C7831E5-0EAE-4675-B876-E94EE6740988}"/>
              </a:ext>
            </a:extLst>
          </p:cNvPr>
          <p:cNvSpPr>
            <a:spLocks noGrp="1"/>
          </p:cNvSpPr>
          <p:nvPr>
            <p:ph type="title"/>
          </p:nvPr>
        </p:nvSpPr>
        <p:spPr/>
        <p:txBody>
          <a:bodyPr/>
          <a:lstStyle/>
          <a:p>
            <a:r>
              <a:rPr lang="vi-VN"/>
              <a:t>Transaction</a:t>
            </a:r>
          </a:p>
        </p:txBody>
      </p:sp>
      <p:sp>
        <p:nvSpPr>
          <p:cNvPr id="3" name="Chỗ dành sẵn cho Nội dung 2">
            <a:extLst>
              <a:ext uri="{FF2B5EF4-FFF2-40B4-BE49-F238E27FC236}">
                <a16:creationId xmlns:a16="http://schemas.microsoft.com/office/drawing/2014/main" id="{53083814-3E19-4C5A-8AF6-5C959669C261}"/>
              </a:ext>
            </a:extLst>
          </p:cNvPr>
          <p:cNvSpPr>
            <a:spLocks noGrp="1"/>
          </p:cNvSpPr>
          <p:nvPr>
            <p:ph idx="1"/>
          </p:nvPr>
        </p:nvSpPr>
        <p:spPr/>
        <p:txBody>
          <a:bodyPr/>
          <a:lstStyle/>
          <a:p>
            <a:r>
              <a:rPr lang="vi-VN"/>
              <a:t>Một Transaction đại diện cho một đơn vị làm việc với cơ sở dữ liệu.</a:t>
            </a:r>
          </a:p>
          <a:p>
            <a:r>
              <a:rPr lang="vi-VN"/>
              <a:t> Nó là tùy chọn (không bắt buộc).</a:t>
            </a:r>
          </a:p>
          <a:p>
            <a:r>
              <a:rPr lang="vi-VN"/>
              <a:t>Transaction đảm bảo tính toàn vẹn của phiên làm việc với cơ sở dữ liệu. Tức là nếu có một lỗi xảy ra trong transaction thì tất cả các tác vụ thực hiện sẽ thất bại.</a:t>
            </a:r>
          </a:p>
          <a:p>
            <a:endParaRPr lang="vi-VN"/>
          </a:p>
        </p:txBody>
      </p:sp>
    </p:spTree>
    <p:extLst>
      <p:ext uri="{BB962C8B-B14F-4D97-AF65-F5344CB8AC3E}">
        <p14:creationId xmlns:p14="http://schemas.microsoft.com/office/powerpoint/2010/main" val="402157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7E73D01-62F8-41F3-868D-B8FE5D25B6D8}"/>
              </a:ext>
            </a:extLst>
          </p:cNvPr>
          <p:cNvSpPr>
            <a:spLocks noGrp="1"/>
          </p:cNvSpPr>
          <p:nvPr>
            <p:ph type="title"/>
          </p:nvPr>
        </p:nvSpPr>
        <p:spPr/>
        <p:txBody>
          <a:bodyPr/>
          <a:lstStyle/>
          <a:p>
            <a:r>
              <a:rPr lang="vi-VN"/>
              <a:t>ConnectionProvider &amp; TransactionFactory</a:t>
            </a:r>
          </a:p>
        </p:txBody>
      </p:sp>
      <p:sp>
        <p:nvSpPr>
          <p:cNvPr id="3" name="Chỗ dành sẵn cho Nội dung 2">
            <a:extLst>
              <a:ext uri="{FF2B5EF4-FFF2-40B4-BE49-F238E27FC236}">
                <a16:creationId xmlns:a16="http://schemas.microsoft.com/office/drawing/2014/main" id="{AC5A6060-C4FF-451A-8BEC-FF7002CE3604}"/>
              </a:ext>
            </a:extLst>
          </p:cNvPr>
          <p:cNvSpPr>
            <a:spLocks noGrp="1"/>
          </p:cNvSpPr>
          <p:nvPr>
            <p:ph idx="1"/>
          </p:nvPr>
        </p:nvSpPr>
        <p:spPr/>
        <p:txBody>
          <a:bodyPr/>
          <a:lstStyle/>
          <a:p>
            <a:r>
              <a:rPr lang="vi-VN"/>
              <a:t> ConnectionProvider tạo ra các JDBC connection.</a:t>
            </a:r>
          </a:p>
          <a:p>
            <a:r>
              <a:rPr lang="vi-VN"/>
              <a:t>ConnectionProvider cung cấp trừu tượng hóa giữa ứng dụng và nền tảng DriverManager hoặc DataSource.</a:t>
            </a:r>
          </a:p>
          <a:p>
            <a:r>
              <a:rPr lang="vi-VN"/>
              <a:t>TransactionFactory là nơi sản xuất ra Transaction.</a:t>
            </a:r>
          </a:p>
          <a:p>
            <a:r>
              <a:rPr lang="vi-VN"/>
              <a:t>Cả hai đều là không bắt buộc (optional).</a:t>
            </a:r>
          </a:p>
        </p:txBody>
      </p:sp>
    </p:spTree>
    <p:extLst>
      <p:ext uri="{BB962C8B-B14F-4D97-AF65-F5344CB8AC3E}">
        <p14:creationId xmlns:p14="http://schemas.microsoft.com/office/powerpoint/2010/main" val="333540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ưới hình Thoi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51_TF03031015.potx" id="{63A8ABDC-06C2-4882-9BAD-59F6B2ABE2A0}" vid="{730C3408-33FB-48F7-B612-068FE919C6EC}"/>
    </a:ext>
  </a:extLst>
</a:theme>
</file>

<file path=ppt/theme/theme2.xml><?xml version="1.0" encoding="utf-8"?>
<a:theme xmlns:a="http://schemas.openxmlformats.org/drawingml/2006/main" name="Chủ đề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hủ đề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Bản trình bày doanh nghiệp dạng lưới hình thoi (màn hình rộng)</Template>
  <TotalTime>3240</TotalTime>
  <Words>5554</Words>
  <Application>Microsoft Office PowerPoint</Application>
  <PresentationFormat>Màn hình rộng</PresentationFormat>
  <Paragraphs>244</Paragraphs>
  <Slides>50</Slides>
  <Notes>1</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50</vt:i4>
      </vt:variant>
    </vt:vector>
  </HeadingPairs>
  <TitlesOfParts>
    <vt:vector size="57" baseType="lpstr">
      <vt:lpstr>Arial</vt:lpstr>
      <vt:lpstr>Consolas</vt:lpstr>
      <vt:lpstr>inherit</vt:lpstr>
      <vt:lpstr>Segoe UI Bold</vt:lpstr>
      <vt:lpstr>Verdana</vt:lpstr>
      <vt:lpstr>Wingdings</vt:lpstr>
      <vt:lpstr>Lưới hình Thoi 16x9</vt:lpstr>
      <vt:lpstr>Hibernate </vt:lpstr>
      <vt:lpstr>Hibernate Framework</vt:lpstr>
      <vt:lpstr>Lợi ích của việc dụng HibernateFramework</vt:lpstr>
      <vt:lpstr>Sơ đồ kiến trúc của Hibernate</vt:lpstr>
      <vt:lpstr>Sơ đồ kiến trúc của Hibernate (bản 3.6)</vt:lpstr>
      <vt:lpstr>SessionFactory</vt:lpstr>
      <vt:lpstr>Session</vt:lpstr>
      <vt:lpstr>Transaction</vt:lpstr>
      <vt:lpstr>ConnectionProvider &amp; TransactionFactory</vt:lpstr>
      <vt:lpstr>Cấu hình Hibernate &amp; thực thi chương trình.</vt:lpstr>
      <vt:lpstr>Sơ đồ kiến trúc của Hibernate (Bản 5.X)</vt:lpstr>
      <vt:lpstr>SessionFactory (org.hibernate.SessionFactory)</vt:lpstr>
      <vt:lpstr>Session (org.hibernate.Session)</vt:lpstr>
      <vt:lpstr>Transaction (org.hibernate.Transaction)</vt:lpstr>
      <vt:lpstr>Mô hình miền - Domain Model</vt:lpstr>
      <vt:lpstr>JDBC là gì?</vt:lpstr>
      <vt:lpstr>Ưu nhược điểm của JDBC</vt:lpstr>
      <vt:lpstr>ORM là gì?</vt:lpstr>
      <vt:lpstr>Bốn giải pháp của ORM</vt:lpstr>
      <vt:lpstr>Cấu hình Hibernate &amp; thực thi chương trình.</vt:lpstr>
      <vt:lpstr>Cấu Hình Hibernate - Configuration</vt:lpstr>
      <vt:lpstr>Các thuộc tính cấu hình trong Hibernate</vt:lpstr>
      <vt:lpstr>Ví dụ về hibernate.cfg.xml </vt:lpstr>
      <vt:lpstr>Ví dụ về persistence.xml</vt:lpstr>
      <vt:lpstr>Chú ý!</vt:lpstr>
      <vt:lpstr>Thêm JDBC Driver vào thư viện với Maven (pom.xml)</vt:lpstr>
      <vt:lpstr>Session</vt:lpstr>
      <vt:lpstr>Session</vt:lpstr>
      <vt:lpstr>Hibernate - Persistent Class</vt:lpstr>
      <vt:lpstr>Ví dụ về một class POJO</vt:lpstr>
      <vt:lpstr>Hibernate - Mapping </vt:lpstr>
      <vt:lpstr>Ví dụ file mapping XML trong Hiberante</vt:lpstr>
      <vt:lpstr>File Student.hbm.xml</vt:lpstr>
      <vt:lpstr>Mapping với Annotation</vt:lpstr>
      <vt:lpstr>Persistence Class (TblUserEntity.java) (Mapping với Annotation)</vt:lpstr>
      <vt:lpstr>Mapping với Xml: (TblUserEntity.hbm.xml)</vt:lpstr>
      <vt:lpstr>Cấu hình Hibernate (hibernate.cfg.xml)</vt:lpstr>
      <vt:lpstr>File HibernateUtil</vt:lpstr>
      <vt:lpstr>Truy vấn dữ liệu với HQL  (Hibernate Query Language)</vt:lpstr>
      <vt:lpstr>Kết quả</vt:lpstr>
      <vt:lpstr>Ngôn ngữ HQL (Hibernate Query Language)</vt:lpstr>
      <vt:lpstr>Criteria API</vt:lpstr>
      <vt:lpstr>Ví dụ về Criteria API</vt:lpstr>
      <vt:lpstr>Native SQL</vt:lpstr>
      <vt:lpstr>Cache</vt:lpstr>
      <vt:lpstr>Cache</vt:lpstr>
      <vt:lpstr> Inheritance Mapping </vt:lpstr>
      <vt:lpstr>Batch processing</vt:lpstr>
      <vt:lpstr>Interceptors</vt:lpstr>
      <vt:lpstr>Liên kết quan hệ bằng Annotation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Bố trí Tiêu đề</dc:title>
  <dc:creator>Lân Nguyễn</dc:creator>
  <cp:lastModifiedBy>Lân Nguyễn</cp:lastModifiedBy>
  <cp:revision>85</cp:revision>
  <dcterms:created xsi:type="dcterms:W3CDTF">2020-02-03T09:28:17Z</dcterms:created>
  <dcterms:modified xsi:type="dcterms:W3CDTF">2020-03-20T08:32:57Z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