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8"/>
  </p:notesMasterIdLst>
  <p:handoutMasterIdLst>
    <p:handoutMasterId r:id="rId119"/>
  </p:handoutMasterIdLst>
  <p:sldIdLst>
    <p:sldId id="261" r:id="rId2"/>
    <p:sldId id="271" r:id="rId3"/>
    <p:sldId id="272" r:id="rId4"/>
    <p:sldId id="273" r:id="rId5"/>
    <p:sldId id="303" r:id="rId6"/>
    <p:sldId id="304" r:id="rId7"/>
    <p:sldId id="305" r:id="rId8"/>
    <p:sldId id="306" r:id="rId9"/>
    <p:sldId id="307" r:id="rId10"/>
    <p:sldId id="277" r:id="rId11"/>
    <p:sldId id="275" r:id="rId12"/>
    <p:sldId id="276" r:id="rId13"/>
    <p:sldId id="278" r:id="rId14"/>
    <p:sldId id="279"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7" r:id="rId33"/>
    <p:sldId id="328" r:id="rId34"/>
    <p:sldId id="329" r:id="rId35"/>
    <p:sldId id="330" r:id="rId36"/>
    <p:sldId id="331" r:id="rId37"/>
    <p:sldId id="308" r:id="rId38"/>
    <p:sldId id="281" r:id="rId39"/>
    <p:sldId id="284" r:id="rId40"/>
    <p:sldId id="283" r:id="rId41"/>
    <p:sldId id="282" r:id="rId42"/>
    <p:sldId id="285" r:id="rId43"/>
    <p:sldId id="286" r:id="rId44"/>
    <p:sldId id="332" r:id="rId45"/>
    <p:sldId id="346" r:id="rId46"/>
    <p:sldId id="333" r:id="rId47"/>
    <p:sldId id="334" r:id="rId48"/>
    <p:sldId id="336" r:id="rId49"/>
    <p:sldId id="337" r:id="rId50"/>
    <p:sldId id="335" r:id="rId51"/>
    <p:sldId id="338" r:id="rId52"/>
    <p:sldId id="339" r:id="rId53"/>
    <p:sldId id="340" r:id="rId54"/>
    <p:sldId id="341" r:id="rId55"/>
    <p:sldId id="342" r:id="rId56"/>
    <p:sldId id="344" r:id="rId57"/>
    <p:sldId id="343" r:id="rId58"/>
    <p:sldId id="347" r:id="rId59"/>
    <p:sldId id="345" r:id="rId60"/>
    <p:sldId id="348" r:id="rId61"/>
    <p:sldId id="350" r:id="rId62"/>
    <p:sldId id="349" r:id="rId63"/>
    <p:sldId id="353" r:id="rId64"/>
    <p:sldId id="354" r:id="rId65"/>
    <p:sldId id="352" r:id="rId66"/>
    <p:sldId id="351" r:id="rId67"/>
    <p:sldId id="355" r:id="rId68"/>
    <p:sldId id="360" r:id="rId69"/>
    <p:sldId id="361" r:id="rId70"/>
    <p:sldId id="363" r:id="rId71"/>
    <p:sldId id="362" r:id="rId72"/>
    <p:sldId id="364" r:id="rId73"/>
    <p:sldId id="365" r:id="rId74"/>
    <p:sldId id="366" r:id="rId75"/>
    <p:sldId id="367" r:id="rId76"/>
    <p:sldId id="371" r:id="rId77"/>
    <p:sldId id="368" r:id="rId78"/>
    <p:sldId id="373" r:id="rId79"/>
    <p:sldId id="374" r:id="rId80"/>
    <p:sldId id="375" r:id="rId81"/>
    <p:sldId id="402" r:id="rId82"/>
    <p:sldId id="376" r:id="rId83"/>
    <p:sldId id="287" r:id="rId84"/>
    <p:sldId id="377" r:id="rId85"/>
    <p:sldId id="378" r:id="rId86"/>
    <p:sldId id="379" r:id="rId87"/>
    <p:sldId id="380" r:id="rId88"/>
    <p:sldId id="381" r:id="rId89"/>
    <p:sldId id="382" r:id="rId90"/>
    <p:sldId id="384" r:id="rId91"/>
    <p:sldId id="385" r:id="rId92"/>
    <p:sldId id="386" r:id="rId93"/>
    <p:sldId id="383" r:id="rId94"/>
    <p:sldId id="387" r:id="rId95"/>
    <p:sldId id="388" r:id="rId96"/>
    <p:sldId id="389" r:id="rId97"/>
    <p:sldId id="296" r:id="rId98"/>
    <p:sldId id="301" r:id="rId99"/>
    <p:sldId id="390" r:id="rId100"/>
    <p:sldId id="391" r:id="rId101"/>
    <p:sldId id="392" r:id="rId102"/>
    <p:sldId id="393" r:id="rId103"/>
    <p:sldId id="394" r:id="rId104"/>
    <p:sldId id="297" r:id="rId105"/>
    <p:sldId id="395" r:id="rId106"/>
    <p:sldId id="397" r:id="rId107"/>
    <p:sldId id="398" r:id="rId108"/>
    <p:sldId id="396" r:id="rId109"/>
    <p:sldId id="399" r:id="rId110"/>
    <p:sldId id="298" r:id="rId111"/>
    <p:sldId id="299" r:id="rId112"/>
    <p:sldId id="300" r:id="rId113"/>
    <p:sldId id="289" r:id="rId114"/>
    <p:sldId id="400" r:id="rId115"/>
    <p:sldId id="290" r:id="rId116"/>
    <p:sldId id="401" r:id="rId117"/>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ân Nguyễn" initials="LN" lastIdx="1" clrIdx="0">
    <p:extLst>
      <p:ext uri="{19B8F6BF-5375-455C-9EA6-DF929625EA0E}">
        <p15:presenceInfo xmlns:p15="http://schemas.microsoft.com/office/powerpoint/2012/main" userId="305a08fe93debb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2" autoAdjust="0"/>
    <p:restoredTop sz="91409" autoAdjust="0"/>
  </p:normalViewPr>
  <p:slideViewPr>
    <p:cSldViewPr snapToGrid="0">
      <p:cViewPr varScale="1">
        <p:scale>
          <a:sx n="71" d="100"/>
          <a:sy n="71" d="100"/>
        </p:scale>
        <p:origin x="516"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2B6C860-953B-41BB-B0F6-5B14679BDAB0}" type="datetime1">
              <a:rPr lang="vi-VN" smtClean="0">
                <a:latin typeface="Arial" panose="020B0604020202020204" pitchFamily="34" charset="0"/>
                <a:cs typeface="Arial" panose="020B0604020202020204" pitchFamily="34" charset="0"/>
              </a:rPr>
              <a:t>26/03/2020</a:t>
            </a:fld>
            <a:endParaRPr lang="vi-VN" dirty="0">
              <a:latin typeface="Arial" panose="020B0604020202020204" pitchFamily="34" charset="0"/>
              <a:cs typeface="Arial" panose="020B060402020202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vi-VN" smtClean="0">
                <a:latin typeface="Arial" panose="020B0604020202020204" pitchFamily="34" charset="0"/>
                <a:cs typeface="Arial" panose="020B0604020202020204" pitchFamily="34" charset="0"/>
              </a:rPr>
              <a:t>‹#›</a:t>
            </a:fld>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vi-VN"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D425760F-8927-4987-BB3A-1AD4FAEA54F3}" type="datetime1">
              <a:rPr lang="vi-VN" smtClean="0"/>
              <a:pPr/>
              <a:t>25/03/2020</a:t>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vi-VN"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82869989-EB00-4EE7-BCB5-25BDC5BB29F8}" type="slidenum">
              <a:rPr lang="vi-VN" smtClean="0"/>
              <a:pPr/>
              <a:t>‹#›</a:t>
            </a:fld>
            <a:endParaRPr lang="vi-V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Arial" panose="020B0604020202020204" pitchFamily="34" charset="0"/>
              <a:cs typeface="Arial" panose="020B0604020202020204" pitchFamily="34" charset="0"/>
            </a:endParaRPr>
          </a:p>
        </p:txBody>
      </p:sp>
      <p:sp>
        <p:nvSpPr>
          <p:cNvPr id="4" name="Chỗ dành sẵn cho Số hiệu Bản chiếu 3"/>
          <p:cNvSpPr>
            <a:spLocks noGrp="1"/>
          </p:cNvSpPr>
          <p:nvPr>
            <p:ph type="sldNum" sz="quarter" idx="10"/>
          </p:nvPr>
        </p:nvSpPr>
        <p:spPr/>
        <p:txBody>
          <a:bodyPr/>
          <a:lstStyle/>
          <a:p>
            <a:pPr rtl="0"/>
            <a:fld id="{82869989-EB00-4EE7-BCB5-25BDC5BB29F8}" type="slidenum">
              <a:rPr lang="vi-VN" smtClean="0">
                <a:latin typeface="Segoe UI Bold" panose="020B0802040204020203" pitchFamily="34" charset="0"/>
                <a:cs typeface="Segoe UI Bold" panose="020B0802040204020203" pitchFamily="34" charset="0"/>
              </a:rPr>
              <a:t>1</a:t>
            </a:fld>
            <a:endParaRPr lang="vi-VN" dirty="0">
              <a:latin typeface="Segoe UI Bold" panose="020B0802040204020203" pitchFamily="34" charset="0"/>
              <a:cs typeface="Segoe UI Bold" panose="020B0802040204020203" pitchFamily="34" charset="0"/>
            </a:endParaRPr>
          </a:p>
        </p:txBody>
      </p:sp>
    </p:spTree>
    <p:extLst>
      <p:ext uri="{BB962C8B-B14F-4D97-AF65-F5344CB8AC3E}">
        <p14:creationId xmlns:p14="http://schemas.microsoft.com/office/powerpoint/2010/main" val="288860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grpSp>
        <p:nvGrpSpPr>
          <p:cNvPr id="5" name="Nhóm 4"/>
          <p:cNvGrpSpPr/>
          <p:nvPr userDrawn="1"/>
        </p:nvGrpSpPr>
        <p:grpSpPr bwMode="hidden">
          <a:xfrm>
            <a:off x="-1" y="0"/>
            <a:ext cx="12192002" cy="6858000"/>
            <a:chOff x="-1" y="0"/>
            <a:chExt cx="12192002" cy="6858000"/>
          </a:xfrm>
        </p:grpSpPr>
        <p:cxnSp>
          <p:nvCxnSpPr>
            <p:cNvPr id="6" name="Đường nối Thẳng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Đường nối Thẳng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Nhóm 22"/>
            <p:cNvGrpSpPr/>
            <p:nvPr userDrawn="1"/>
          </p:nvGrpSpPr>
          <p:grpSpPr bwMode="hidden">
            <a:xfrm>
              <a:off x="-1" y="0"/>
              <a:ext cx="12192001" cy="6858000"/>
              <a:chOff x="-1" y="0"/>
              <a:chExt cx="12192001" cy="6858000"/>
            </a:xfrm>
          </p:grpSpPr>
          <p:cxnSp>
            <p:nvCxnSpPr>
              <p:cNvPr id="41" name="Đường nối Thẳng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Đường nối Thẳng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Nhóm 45"/>
              <p:cNvGrpSpPr/>
              <p:nvPr/>
            </p:nvGrpSpPr>
            <p:grpSpPr bwMode="hidden">
              <a:xfrm>
                <a:off x="6327885" y="0"/>
                <a:ext cx="5864115" cy="5898673"/>
                <a:chOff x="6327885" y="0"/>
                <a:chExt cx="5864115" cy="5898673"/>
              </a:xfrm>
            </p:grpSpPr>
            <p:cxnSp>
              <p:nvCxnSpPr>
                <p:cNvPr id="52" name="Đường nối Thẳng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Đường nối Thẳng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Đường nối Thẳng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Đường nối Thẳng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Nhóm 23"/>
            <p:cNvGrpSpPr/>
            <p:nvPr userDrawn="1"/>
          </p:nvGrpSpPr>
          <p:grpSpPr bwMode="hidden">
            <a:xfrm flipH="1">
              <a:off x="0" y="0"/>
              <a:ext cx="12192001" cy="6858000"/>
              <a:chOff x="-1" y="0"/>
              <a:chExt cx="12192001" cy="6858000"/>
            </a:xfrm>
          </p:grpSpPr>
          <p:cxnSp>
            <p:nvCxnSpPr>
              <p:cNvPr id="25" name="Đường nối Thẳng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Đường nối Thẳng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Đường nối Thẳng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Nhóm 29"/>
              <p:cNvGrpSpPr/>
              <p:nvPr/>
            </p:nvGrpSpPr>
            <p:grpSpPr bwMode="hidden">
              <a:xfrm>
                <a:off x="6327885" y="0"/>
                <a:ext cx="5864115" cy="5898673"/>
                <a:chOff x="6327885" y="0"/>
                <a:chExt cx="5864115" cy="5898673"/>
              </a:xfrm>
            </p:grpSpPr>
            <p:cxnSp>
              <p:nvCxnSpPr>
                <p:cNvPr id="36" name="Đường nối Thẳng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Đường nối Thẳng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Đường nối Thẳng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ctrTitle"/>
          </p:nvPr>
        </p:nvSpPr>
        <p:spPr>
          <a:xfrm>
            <a:off x="1293845" y="1909346"/>
            <a:ext cx="9604310" cy="3383280"/>
          </a:xfrm>
        </p:spPr>
        <p:txBody>
          <a:bodyPr rtlCol="0" anchor="b">
            <a:normAutofit/>
          </a:bodyPr>
          <a:lstStyle>
            <a:lvl1pPr algn="l">
              <a:lnSpc>
                <a:spcPct val="90000"/>
              </a:lnSpc>
              <a:defRPr sz="8000" cap="none" baseline="0">
                <a:solidFill>
                  <a:schemeClr val="tx1"/>
                </a:solidFill>
              </a:defRPr>
            </a:lvl1pPr>
          </a:lstStyle>
          <a:p>
            <a:pPr rtl="0"/>
            <a:r>
              <a:rPr lang="vi-VN" noProof="0"/>
              <a:t>Bấm để sửa kiểu tiêu đề Bản cái</a:t>
            </a:r>
            <a:endParaRPr lang="vi-VN" noProof="0" dirty="0"/>
          </a:p>
        </p:txBody>
      </p:sp>
      <p:sp>
        <p:nvSpPr>
          <p:cNvPr id="3" name="Tiêu đề phụ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tiêu đề phụ của Bản cái</a:t>
            </a:r>
            <a:endParaRPr lang="vi-VN" noProof="0" dirty="0"/>
          </a:p>
        </p:txBody>
      </p:sp>
      <p:cxnSp>
        <p:nvCxnSpPr>
          <p:cNvPr id="58" name="Đường nối Thẳng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E8C0D16-C90D-4DAC-80CA-CBB9E7086D66}" type="datetime1">
              <a:rPr lang="vi-VN" noProof="0" smtClean="0"/>
              <a:t>25/03/2020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209314" y="489856"/>
            <a:ext cx="1687286" cy="5301343"/>
          </a:xfrm>
        </p:spPr>
        <p:txBody>
          <a:bodyPr vert="eaVert"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a:xfrm>
            <a:off x="1295399" y="489856"/>
            <a:ext cx="7587344" cy="5301343"/>
          </a:xfrm>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ỗ dành sẵ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8CD2B65-F1FD-491D-8BD4-FD4F3D757E7D}" type="datetime1">
              <a:rPr lang="vi-VN" noProof="0" smtClean="0"/>
              <a:t>25/03/2020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idx="1"/>
          </p:nvPr>
        </p:nvSpPr>
        <p:spPr/>
        <p:txBody>
          <a:bodyPr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E0A2AC3D-688E-4099-90C6-338F874A6464}" type="datetime1">
              <a:rPr lang="vi-VN" noProof="0" smtClean="0"/>
              <a:t>25/03/2020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êu đề của Mục">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Nhóm 6"/>
          <p:cNvGrpSpPr/>
          <p:nvPr userDrawn="1"/>
        </p:nvGrpSpPr>
        <p:grpSpPr bwMode="hidden">
          <a:xfrm>
            <a:off x="-1" y="0"/>
            <a:ext cx="12192002" cy="6858000"/>
            <a:chOff x="-1" y="0"/>
            <a:chExt cx="12192002" cy="6858000"/>
          </a:xfrm>
        </p:grpSpPr>
        <p:cxnSp>
          <p:nvCxnSpPr>
            <p:cNvPr id="8" name="Đường nối Thẳng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Nhóm 23"/>
            <p:cNvGrpSpPr/>
            <p:nvPr userDrawn="1"/>
          </p:nvGrpSpPr>
          <p:grpSpPr bwMode="hidden">
            <a:xfrm>
              <a:off x="-1" y="0"/>
              <a:ext cx="12192001" cy="6858000"/>
              <a:chOff x="-1" y="0"/>
              <a:chExt cx="12192001" cy="6858000"/>
            </a:xfrm>
          </p:grpSpPr>
          <p:cxnSp>
            <p:nvCxnSpPr>
              <p:cNvPr id="42" name="Đường nối Thẳng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ờng nối Thẳng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Nhóm 46"/>
              <p:cNvGrpSpPr/>
              <p:nvPr/>
            </p:nvGrpSpPr>
            <p:grpSpPr bwMode="hidden">
              <a:xfrm>
                <a:off x="6327885" y="0"/>
                <a:ext cx="5864115" cy="5898673"/>
                <a:chOff x="6327885" y="0"/>
                <a:chExt cx="5864115" cy="5898673"/>
              </a:xfrm>
            </p:grpSpPr>
            <p:cxnSp>
              <p:nvCxnSpPr>
                <p:cNvPr id="53" name="Đường nối Thẳng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ờng nối Thẳng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Đường nối Thẳng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ờng nối Thẳng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Nhóm 24"/>
            <p:cNvGrpSpPr/>
            <p:nvPr userDrawn="1"/>
          </p:nvGrpSpPr>
          <p:grpSpPr bwMode="hidden">
            <a:xfrm flipH="1">
              <a:off x="0" y="0"/>
              <a:ext cx="12192001" cy="6858000"/>
              <a:chOff x="-1" y="0"/>
              <a:chExt cx="12192001" cy="6858000"/>
            </a:xfrm>
          </p:grpSpPr>
          <p:cxnSp>
            <p:nvCxnSpPr>
              <p:cNvPr id="26" name="Đường nối Thẳng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ờng nối Thẳng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Nhóm 30"/>
              <p:cNvGrpSpPr/>
              <p:nvPr/>
            </p:nvGrpSpPr>
            <p:grpSpPr bwMode="hidden">
              <a:xfrm>
                <a:off x="6327885" y="0"/>
                <a:ext cx="5864115" cy="5898673"/>
                <a:chOff x="6327885" y="0"/>
                <a:chExt cx="5864115" cy="5898673"/>
              </a:xfrm>
            </p:grpSpPr>
            <p:cxnSp>
              <p:nvCxnSpPr>
                <p:cNvPr id="37" name="Đường nối Thẳng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ờng nối Thẳng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Đường nối Thẳng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ờng nối Thẳng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vi-VN" noProof="0"/>
              <a:t>Bấm để chỉnh sửa kiểu văn bản của Bản cái</a:t>
            </a:r>
          </a:p>
        </p:txBody>
      </p:sp>
      <p:cxnSp>
        <p:nvCxnSpPr>
          <p:cNvPr id="58" name="Đường nối Thẳng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Nội dung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6" name="Chỗ dành sẵ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p>
            <a:pPr rtl="0"/>
            <a:fld id="{2C609116-80CA-4273-9CEE-70AE01025FCC}" type="datetime1">
              <a:rPr lang="vi-VN" noProof="0" smtClean="0"/>
              <a:t>25/03/2020</a:t>
            </a:fld>
            <a:endParaRPr lang="vi-VN" noProof="0" dirty="0"/>
          </a:p>
        </p:txBody>
      </p:sp>
      <p:sp>
        <p:nvSpPr>
          <p:cNvPr id="7" name="Chỗ dành sẵn cho Số hiệu Bản chiếu 6"/>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4" name="Chỗ dành sẵn cho Nội dung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Văn bản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6" name="Chỗ dành sẵn cho Nội dung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8" name="Chỗ dành sẵn cho Chân trang 7"/>
          <p:cNvSpPr>
            <a:spLocks noGrp="1"/>
          </p:cNvSpPr>
          <p:nvPr>
            <p:ph type="ftr" sz="quarter" idx="11"/>
          </p:nvPr>
        </p:nvSpPr>
        <p:spPr/>
        <p:txBody>
          <a:bodyPr rtlCol="0"/>
          <a:lstStyle/>
          <a:p>
            <a:pPr rtl="0"/>
            <a:r>
              <a:rPr lang="vi-VN" noProof="0" dirty="0"/>
              <a:t>Thêm chân trang</a:t>
            </a:r>
          </a:p>
        </p:txBody>
      </p:sp>
      <p:sp>
        <p:nvSpPr>
          <p:cNvPr id="7" name="Chỗ dành sẵn cho Ngày tháng 6"/>
          <p:cNvSpPr>
            <a:spLocks noGrp="1"/>
          </p:cNvSpPr>
          <p:nvPr>
            <p:ph type="dt" sz="half" idx="10"/>
          </p:nvPr>
        </p:nvSpPr>
        <p:spPr/>
        <p:txBody>
          <a:bodyPr rtlCol="0"/>
          <a:lstStyle/>
          <a:p>
            <a:pPr rtl="0"/>
            <a:fld id="{E8775A78-6492-4AC4-949B-4535C9775274}" type="datetime1">
              <a:rPr lang="vi-VN" noProof="0" smtClean="0"/>
              <a:t>25/03/2020</a:t>
            </a:fld>
            <a:endParaRPr lang="vi-VN" noProof="0" dirty="0"/>
          </a:p>
        </p:txBody>
      </p:sp>
      <p:sp>
        <p:nvSpPr>
          <p:cNvPr id="9" name="Chỗ dành sẵn cho Số hiệu Bản chiếu 8"/>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4" name="Chỗ dành sẵn cho Chân trang 3"/>
          <p:cNvSpPr>
            <a:spLocks noGrp="1"/>
          </p:cNvSpPr>
          <p:nvPr>
            <p:ph type="ftr" sz="quarter" idx="11"/>
          </p:nvPr>
        </p:nvSpPr>
        <p:spPr/>
        <p:txBody>
          <a:bodyPr rtlCol="0"/>
          <a:lstStyle/>
          <a:p>
            <a:pPr rtl="0"/>
            <a:r>
              <a:rPr lang="vi-VN" noProof="0" dirty="0"/>
              <a:t>Thêm chân trang</a:t>
            </a:r>
          </a:p>
        </p:txBody>
      </p:sp>
      <p:sp>
        <p:nvSpPr>
          <p:cNvPr id="3" name="Chỗ dành sẵn cho Ngày tháng 2"/>
          <p:cNvSpPr>
            <a:spLocks noGrp="1"/>
          </p:cNvSpPr>
          <p:nvPr>
            <p:ph type="dt" sz="half" idx="10"/>
          </p:nvPr>
        </p:nvSpPr>
        <p:spPr/>
        <p:txBody>
          <a:bodyPr rtlCol="0"/>
          <a:lstStyle/>
          <a:p>
            <a:pPr rtl="0"/>
            <a:fld id="{5713D739-BCB6-4F41-B0F3-3B1377CB4899}" type="datetime1">
              <a:rPr lang="vi-VN" noProof="0" smtClean="0"/>
              <a:t>25/03/2020</a:t>
            </a:fld>
            <a:endParaRPr lang="vi-VN" noProof="0" dirty="0"/>
          </a:p>
        </p:txBody>
      </p:sp>
      <p:sp>
        <p:nvSpPr>
          <p:cNvPr id="5" name="Chỗ dành sẵn cho Số hiệu Bản chiếu 4"/>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grpSp>
        <p:nvGrpSpPr>
          <p:cNvPr id="161" name="Nhóm 160"/>
          <p:cNvGrpSpPr/>
          <p:nvPr userDrawn="1"/>
        </p:nvGrpSpPr>
        <p:grpSpPr bwMode="hidden">
          <a:xfrm>
            <a:off x="-1" y="0"/>
            <a:ext cx="12192002" cy="6858000"/>
            <a:chOff x="-1" y="0"/>
            <a:chExt cx="12192002" cy="6858000"/>
          </a:xfrm>
        </p:grpSpPr>
        <p:cxnSp>
          <p:nvCxnSpPr>
            <p:cNvPr id="162" name="Đường nối Thẳng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Đường nối Thẳng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Đường nối Thẳng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Đường nối Thẳng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Đường nối Thẳng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Đường nối Thẳng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Đường nối Thẳng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Đường nối Thẳng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Đường nối Thẳng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Đường nối Thẳng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Đường nối Thẳng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Đường nối Thẳng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Đường nối Thẳng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Đường nối Thẳng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Đường nối Thẳng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Đường nối Thẳng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Nhóm 177"/>
            <p:cNvGrpSpPr/>
            <p:nvPr userDrawn="1"/>
          </p:nvGrpSpPr>
          <p:grpSpPr bwMode="hidden">
            <a:xfrm>
              <a:off x="-1" y="0"/>
              <a:ext cx="12192001" cy="6858000"/>
              <a:chOff x="-1" y="0"/>
              <a:chExt cx="12192001" cy="6858000"/>
            </a:xfrm>
          </p:grpSpPr>
          <p:cxnSp>
            <p:nvCxnSpPr>
              <p:cNvPr id="196" name="Đường nối Thẳng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Đường nối Thẳng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Đường nối Thẳng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Đường nối Thẳng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Đường nối Thẳng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Nhóm 200"/>
              <p:cNvGrpSpPr/>
              <p:nvPr/>
            </p:nvGrpSpPr>
            <p:grpSpPr bwMode="hidden">
              <a:xfrm>
                <a:off x="6327885" y="0"/>
                <a:ext cx="5864115" cy="5898673"/>
                <a:chOff x="6327885" y="0"/>
                <a:chExt cx="5864115" cy="5898673"/>
              </a:xfrm>
            </p:grpSpPr>
            <p:cxnSp>
              <p:nvCxnSpPr>
                <p:cNvPr id="207" name="Đường nối Thẳng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Đường nối Thẳng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Đường nối Thẳng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Đường nối Thẳng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Đường nối Thẳng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Đường nối Thẳng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Đường nối Thẳng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Đường nối Thẳng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Đường nối Thẳng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Đường nối Thẳng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Nhóm 178"/>
            <p:cNvGrpSpPr/>
            <p:nvPr userDrawn="1"/>
          </p:nvGrpSpPr>
          <p:grpSpPr bwMode="hidden">
            <a:xfrm flipH="1">
              <a:off x="0" y="0"/>
              <a:ext cx="12192001" cy="6858000"/>
              <a:chOff x="-1" y="0"/>
              <a:chExt cx="12192001" cy="6858000"/>
            </a:xfrm>
          </p:grpSpPr>
          <p:cxnSp>
            <p:nvCxnSpPr>
              <p:cNvPr id="180" name="Đường nối Thẳng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Đường nối Thẳng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Đường nối Thẳng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Đường nối Thẳng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Đường nối thẳng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Nhóm 184"/>
              <p:cNvGrpSpPr/>
              <p:nvPr/>
            </p:nvGrpSpPr>
            <p:grpSpPr bwMode="hidden">
              <a:xfrm>
                <a:off x="6327885" y="0"/>
                <a:ext cx="5864115" cy="5898673"/>
                <a:chOff x="6327885" y="0"/>
                <a:chExt cx="5864115" cy="5898673"/>
              </a:xfrm>
            </p:grpSpPr>
            <p:cxnSp>
              <p:nvCxnSpPr>
                <p:cNvPr id="191" name="Đường nối Thẳng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Đường nối Thẳng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Đường nối Thẳng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Đường nối Thẳng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Đường nối Thẳng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Đường nối Thẳng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Đường nối Thẳng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Đường nối Thẳng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Đường nối Thẳng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Đường nối Thẳng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Chỗ dành sẵn cho Chân trang 212"/>
          <p:cNvSpPr>
            <a:spLocks noGrp="1"/>
          </p:cNvSpPr>
          <p:nvPr>
            <p:ph type="ftr" sz="quarter" idx="11"/>
          </p:nvPr>
        </p:nvSpPr>
        <p:spPr/>
        <p:txBody>
          <a:bodyPr rtlCol="0"/>
          <a:lstStyle/>
          <a:p>
            <a:pPr rtl="0"/>
            <a:r>
              <a:rPr lang="vi-VN" noProof="0" dirty="0"/>
              <a:t>Thêm chân trang</a:t>
            </a:r>
          </a:p>
        </p:txBody>
      </p:sp>
      <p:sp>
        <p:nvSpPr>
          <p:cNvPr id="212" name="Chỗ dành sẵn cho Ngày tháng 211"/>
          <p:cNvSpPr>
            <a:spLocks noGrp="1"/>
          </p:cNvSpPr>
          <p:nvPr>
            <p:ph type="dt" sz="half" idx="10"/>
          </p:nvPr>
        </p:nvSpPr>
        <p:spPr/>
        <p:txBody>
          <a:bodyPr rtlCol="0"/>
          <a:lstStyle/>
          <a:p>
            <a:pPr rtl="0"/>
            <a:fld id="{1FCAF783-B8BC-4925-96A0-4D1DFB2E721D}" type="datetime1">
              <a:rPr lang="vi-VN" noProof="0" smtClean="0"/>
              <a:t>25/03/2020</a:t>
            </a:fld>
            <a:endParaRPr lang="vi-VN" noProof="0" dirty="0"/>
          </a:p>
        </p:txBody>
      </p:sp>
      <p:sp>
        <p:nvSpPr>
          <p:cNvPr id="214" name="Chỗ dành sẵn cho Số hiệu Trang chiếu 213"/>
          <p:cNvSpPr>
            <a:spLocks noGrp="1"/>
          </p:cNvSpPr>
          <p:nvPr>
            <p:ph type="sldNum" sz="quarter" idx="12"/>
          </p:nvPr>
        </p:nvSpPr>
        <p:spPr/>
        <p:txBody>
          <a:bodyPr rtlCol="0"/>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ội dung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Nhóm 8"/>
          <p:cNvGrpSpPr/>
          <p:nvPr userDrawn="1"/>
        </p:nvGrpSpPr>
        <p:grpSpPr bwMode="hidden">
          <a:xfrm>
            <a:off x="-1" y="0"/>
            <a:ext cx="12192002" cy="6858000"/>
            <a:chOff x="-1" y="0"/>
            <a:chExt cx="12192002" cy="6858000"/>
          </a:xfrm>
        </p:grpSpPr>
        <p:cxnSp>
          <p:nvCxnSpPr>
            <p:cNvPr id="10" name="Đường nối Thẳng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Đường nối Thẳng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Nhóm 25"/>
            <p:cNvGrpSpPr/>
            <p:nvPr userDrawn="1"/>
          </p:nvGrpSpPr>
          <p:grpSpPr bwMode="hidden">
            <a:xfrm>
              <a:off x="-1" y="0"/>
              <a:ext cx="12192001" cy="6858000"/>
              <a:chOff x="-1" y="0"/>
              <a:chExt cx="12192001" cy="6858000"/>
            </a:xfrm>
          </p:grpSpPr>
          <p:cxnSp>
            <p:nvCxnSpPr>
              <p:cNvPr id="44" name="Đường nối Thẳng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Đường nối Thẳng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Nhóm 48"/>
              <p:cNvGrpSpPr/>
              <p:nvPr/>
            </p:nvGrpSpPr>
            <p:grpSpPr bwMode="hidden">
              <a:xfrm>
                <a:off x="6327885" y="0"/>
                <a:ext cx="5864115" cy="5898673"/>
                <a:chOff x="6327885" y="0"/>
                <a:chExt cx="5864115" cy="5898673"/>
              </a:xfrm>
            </p:grpSpPr>
            <p:cxnSp>
              <p:nvCxnSpPr>
                <p:cNvPr id="55" name="Đường nối Thẳng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Đường nối Thẳng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Đường nối Thẳng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ờng nối Thẳng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Nhóm 26"/>
            <p:cNvGrpSpPr/>
            <p:nvPr userDrawn="1"/>
          </p:nvGrpSpPr>
          <p:grpSpPr bwMode="hidden">
            <a:xfrm flipH="1">
              <a:off x="0" y="0"/>
              <a:ext cx="12192001" cy="6858000"/>
              <a:chOff x="-1" y="0"/>
              <a:chExt cx="12192001" cy="6858000"/>
            </a:xfrm>
          </p:grpSpPr>
          <p:cxnSp>
            <p:nvCxnSpPr>
              <p:cNvPr id="28" name="Đường nối Thẳng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ờng nối Thẳng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Đường nối Thẳng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Nhóm 32"/>
              <p:cNvGrpSpPr/>
              <p:nvPr/>
            </p:nvGrpSpPr>
            <p:grpSpPr bwMode="hidden">
              <a:xfrm>
                <a:off x="6327885" y="0"/>
                <a:ext cx="5864115" cy="5898673"/>
                <a:chOff x="6327885" y="0"/>
                <a:chExt cx="5864115" cy="5898673"/>
              </a:xfrm>
            </p:grpSpPr>
            <p:cxnSp>
              <p:nvCxnSpPr>
                <p:cNvPr id="39" name="Đường nối Thẳng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Đường nối Thẳng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ờng nối Thẳng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Hình chữ nhật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Nội dung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Văn bản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cxnSp>
        <p:nvCxnSpPr>
          <p:cNvPr id="60" name="Đường nối Thẳng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hỗ dành sẵ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lvl1pPr>
              <a:defRPr>
                <a:solidFill>
                  <a:schemeClr val="bg1"/>
                </a:solidFill>
              </a:defRPr>
            </a:lvl1pPr>
          </a:lstStyle>
          <a:p>
            <a:pPr rtl="0"/>
            <a:fld id="{B3F03F3C-DD9B-45A0-B245-5FE14C453B64}" type="datetime1">
              <a:rPr lang="vi-VN" noProof="0" smtClean="0"/>
              <a:t>25/03/2020</a:t>
            </a:fld>
            <a:endParaRPr lang="vi-VN" noProof="0" dirty="0"/>
          </a:p>
        </p:txBody>
      </p:sp>
      <p:sp>
        <p:nvSpPr>
          <p:cNvPr id="8" name="Chỗ dành sẵn cho Số hiệu Trang chiếu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Ảnh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Nhóm 7"/>
          <p:cNvGrpSpPr/>
          <p:nvPr/>
        </p:nvGrpSpPr>
        <p:grpSpPr bwMode="hidden">
          <a:xfrm>
            <a:off x="-1" y="0"/>
            <a:ext cx="12192002" cy="6858000"/>
            <a:chOff x="-1" y="0"/>
            <a:chExt cx="12192002" cy="6858000"/>
          </a:xfrm>
        </p:grpSpPr>
        <p:cxnSp>
          <p:nvCxnSpPr>
            <p:cNvPr id="9" name="Đường nối Thẳng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Nhóm 24"/>
            <p:cNvGrpSpPr/>
            <p:nvPr/>
          </p:nvGrpSpPr>
          <p:grpSpPr bwMode="hidden">
            <a:xfrm>
              <a:off x="-1" y="0"/>
              <a:ext cx="12192001" cy="6858000"/>
              <a:chOff x="-1" y="0"/>
              <a:chExt cx="12192001" cy="6858000"/>
            </a:xfrm>
          </p:grpSpPr>
          <p:cxnSp>
            <p:nvCxnSpPr>
              <p:cNvPr id="43" name="Đường nối Thẳng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ờng nối Thẳng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Nhóm 47"/>
              <p:cNvGrpSpPr/>
              <p:nvPr/>
            </p:nvGrpSpPr>
            <p:grpSpPr bwMode="hidden">
              <a:xfrm>
                <a:off x="6327885" y="0"/>
                <a:ext cx="5864115" cy="5898673"/>
                <a:chOff x="6327885" y="0"/>
                <a:chExt cx="5864115" cy="5898673"/>
              </a:xfrm>
            </p:grpSpPr>
            <p:cxnSp>
              <p:nvCxnSpPr>
                <p:cNvPr id="54" name="Đường nối Thẳng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Đường nối Thẳng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ờng nối Thẳng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Nhóm 25"/>
            <p:cNvGrpSpPr/>
            <p:nvPr/>
          </p:nvGrpSpPr>
          <p:grpSpPr bwMode="hidden">
            <a:xfrm flipH="1">
              <a:off x="0" y="0"/>
              <a:ext cx="12192001" cy="6858000"/>
              <a:chOff x="-1" y="0"/>
              <a:chExt cx="12192001" cy="6858000"/>
            </a:xfrm>
          </p:grpSpPr>
          <p:cxnSp>
            <p:nvCxnSpPr>
              <p:cNvPr id="27" name="Đường nối Thẳng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ờng nối Thẳng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Nhóm 31"/>
              <p:cNvGrpSpPr/>
              <p:nvPr/>
            </p:nvGrpSpPr>
            <p:grpSpPr bwMode="hidden">
              <a:xfrm>
                <a:off x="6327885" y="0"/>
                <a:ext cx="5864115" cy="5898673"/>
                <a:chOff x="6327885" y="0"/>
                <a:chExt cx="5864115" cy="5898673"/>
              </a:xfrm>
            </p:grpSpPr>
            <p:cxnSp>
              <p:nvCxnSpPr>
                <p:cNvPr id="38" name="Đường nối Thẳng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Đường nối Thẳng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ờng nối Thẳng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Hình chữ nhật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cxnSp>
        <p:nvCxnSpPr>
          <p:cNvPr id="59" name="Đường nối Thẳng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Ảnh 2" descr="Chỗ dành sẵn trống để thêm một hình ảnh. Bấm vào chỗ dành sẵn, rồi chọn hình ảnh mà bạn muốn thêm."/>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Bấm biểu tượng để thêm hình ảnh</a:t>
            </a:r>
            <a:endParaRPr lang="vi-VN" noProof="0" dirty="0"/>
          </a:p>
        </p:txBody>
      </p:sp>
      <p:sp>
        <p:nvSpPr>
          <p:cNvPr id="4" name="Chỗ dành sẵn cho Văn bản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Nhóm 95"/>
          <p:cNvGrpSpPr/>
          <p:nvPr userDrawn="1"/>
        </p:nvGrpSpPr>
        <p:grpSpPr bwMode="hidden">
          <a:xfrm>
            <a:off x="-1" y="-195943"/>
            <a:ext cx="12192002" cy="6858000"/>
            <a:chOff x="-1" y="0"/>
            <a:chExt cx="12192002" cy="6858000"/>
          </a:xfrm>
        </p:grpSpPr>
        <p:cxnSp>
          <p:nvCxnSpPr>
            <p:cNvPr id="97" name="Đường nối Thẳng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Đường nối Thẳng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Đường nối Thẳng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Đường nối Thẳng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Đường nối Thẳng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Đường nối Thẳng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Đường nối Thẳng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Đường nối Thẳng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Đường nối Thẳng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Đường nối Thẳng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Đường nối Thẳng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Đường nối Thẳng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Đường nối Thẳng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Đường nối Thẳng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Đường nối Thẳng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Đường nối Thẳng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Nhóm 112"/>
            <p:cNvGrpSpPr/>
            <p:nvPr userDrawn="1"/>
          </p:nvGrpSpPr>
          <p:grpSpPr bwMode="hidden">
            <a:xfrm>
              <a:off x="-1" y="0"/>
              <a:ext cx="12192001" cy="6858000"/>
              <a:chOff x="-1" y="0"/>
              <a:chExt cx="12192001" cy="6858000"/>
            </a:xfrm>
          </p:grpSpPr>
          <p:cxnSp>
            <p:nvCxnSpPr>
              <p:cNvPr id="131" name="Đường nối Thẳng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Đường nối Thẳng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Đường nối Thẳng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Đường nối Thẳng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Đường nối Thẳng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Nhóm 135"/>
              <p:cNvGrpSpPr/>
              <p:nvPr/>
            </p:nvGrpSpPr>
            <p:grpSpPr bwMode="hidden">
              <a:xfrm>
                <a:off x="6327885" y="0"/>
                <a:ext cx="5864115" cy="5898673"/>
                <a:chOff x="6327885" y="0"/>
                <a:chExt cx="5864115" cy="5898673"/>
              </a:xfrm>
            </p:grpSpPr>
            <p:cxnSp>
              <p:nvCxnSpPr>
                <p:cNvPr id="142" name="Đường nối Thẳng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Đường nối Thẳng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Đường nối Thẳng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Đường nối Thẳng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Đường nối Thẳng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Đường nối Thẳng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Đường nối Thẳng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Đường nối Thẳng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Đường nối Thẳng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Đường nối Thẳng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Nhóm 113"/>
            <p:cNvGrpSpPr/>
            <p:nvPr userDrawn="1"/>
          </p:nvGrpSpPr>
          <p:grpSpPr bwMode="hidden">
            <a:xfrm flipH="1">
              <a:off x="0" y="0"/>
              <a:ext cx="12192001" cy="6858000"/>
              <a:chOff x="-1" y="0"/>
              <a:chExt cx="12192001" cy="6858000"/>
            </a:xfrm>
          </p:grpSpPr>
          <p:cxnSp>
            <p:nvCxnSpPr>
              <p:cNvPr id="115" name="Đường nối Thẳng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Đường nối Thẳng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Đường nối Thẳng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Đường nối Thẳng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Đường nối Thẳng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Nhóm 119"/>
              <p:cNvGrpSpPr/>
              <p:nvPr/>
            </p:nvGrpSpPr>
            <p:grpSpPr bwMode="hidden">
              <a:xfrm>
                <a:off x="6327885" y="0"/>
                <a:ext cx="5864115" cy="5898673"/>
                <a:chOff x="6327885" y="0"/>
                <a:chExt cx="5864115" cy="5898673"/>
              </a:xfrm>
            </p:grpSpPr>
            <p:cxnSp>
              <p:nvCxnSpPr>
                <p:cNvPr id="126" name="Đường nối Thẳng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Đường nối Thẳng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Đường nối Thẳng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Đường nối Thẳng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Đường nối Thẳng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Đường nối Thẳng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Đường nối Thẳng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Đường nối Thẳng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Đường nối Thẳng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Đường nối Thẳng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Chỗ dành sẵn cho Tiêu đề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ỗ dành sẵn cho Văn bản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cxnSp>
        <p:nvCxnSpPr>
          <p:cNvPr id="148" name="Đường nối Thẳng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hỗ dành sẵn cho Chân trang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Arial" panose="020B0604020202020204" pitchFamily="34" charset="0"/>
                <a:cs typeface="Arial" panose="020B0604020202020204" pitchFamily="34" charset="0"/>
              </a:defRPr>
            </a:lvl1pPr>
          </a:lstStyle>
          <a:p>
            <a:r>
              <a:rPr lang="vi-VN"/>
              <a:t>Thêm chân trang</a:t>
            </a:r>
            <a:endParaRPr lang="vi-VN" dirty="0"/>
          </a:p>
        </p:txBody>
      </p:sp>
      <p:sp>
        <p:nvSpPr>
          <p:cNvPr id="4" name="Chỗ dành sẵn cho Ngày tháng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37928A42-F9C7-424C-ACF0-510363E3F223}" type="datetime1">
              <a:rPr lang="vi-VN" smtClean="0"/>
              <a:pPr/>
              <a:t>25/03/2020</a:t>
            </a:fld>
            <a:endParaRPr lang="vi-VN" dirty="0"/>
          </a:p>
        </p:txBody>
      </p:sp>
      <p:sp>
        <p:nvSpPr>
          <p:cNvPr id="6" name="Chỗ dành sẵn cho Số hiệu Bản chiếu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E31375A4-56A4-47D6-9801-1991572033F7}" type="slidenum">
              <a:rPr lang="vi-VN" smtClean="0"/>
              <a:pPr/>
              <a:t>‹#›</a:t>
            </a:fld>
            <a:endParaRPr lang="vi-VN"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jboss.org/hibernate/orm/current/userguide/html_single/Hibernate_User_Guide.html#PoEA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normAutofit/>
          </a:bodyPr>
          <a:lstStyle/>
          <a:p>
            <a:pPr rtl="0"/>
            <a:r>
              <a:rPr lang="vi-VN" sz="6000">
                <a:latin typeface="Arial" panose="020B0604020202020204" pitchFamily="34" charset="0"/>
                <a:cs typeface="Arial" panose="020B0604020202020204" pitchFamily="34" charset="0"/>
              </a:rPr>
              <a:t>Hibernate</a:t>
            </a:r>
            <a:br>
              <a:rPr lang="vi-VN" sz="6000">
                <a:latin typeface="Arial" panose="020B0604020202020204" pitchFamily="34" charset="0"/>
                <a:cs typeface="Arial" panose="020B0604020202020204" pitchFamily="34" charset="0"/>
              </a:rPr>
            </a:br>
            <a:endParaRPr lang="vi-VN" sz="6000" dirty="0">
              <a:latin typeface="Arial" panose="020B0604020202020204" pitchFamily="34" charset="0"/>
              <a:cs typeface="Arial" panose="020B0604020202020204" pitchFamily="34" charset="0"/>
            </a:endParaRPr>
          </a:p>
        </p:txBody>
      </p:sp>
      <p:sp>
        <p:nvSpPr>
          <p:cNvPr id="3" name="Tiêu đề phụ 2"/>
          <p:cNvSpPr>
            <a:spLocks noGrp="1"/>
          </p:cNvSpPr>
          <p:nvPr>
            <p:ph type="subTitle" idx="1"/>
          </p:nvPr>
        </p:nvSpPr>
        <p:spPr/>
        <p:txBody>
          <a:bodyPr rtlCol="0"/>
          <a:lstStyle/>
          <a:p>
            <a:pPr rtl="0"/>
            <a:r>
              <a:rPr lang="vi-VN">
                <a:latin typeface="Arial" panose="020B0604020202020204" pitchFamily="34" charset="0"/>
                <a:cs typeface="Arial" panose="020B0604020202020204" pitchFamily="34" charset="0"/>
              </a:rPr>
              <a:t>NGUYỄN NGỌC LÂN</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5.X)</a:t>
            </a:r>
            <a:endParaRPr lang="vi-VN"/>
          </a:p>
        </p:txBody>
      </p:sp>
      <p:pic>
        <p:nvPicPr>
          <p:cNvPr id="6" name="Đồ họa 1">
            <a:extLst>
              <a:ext uri="{FF2B5EF4-FFF2-40B4-BE49-F238E27FC236}">
                <a16:creationId xmlns:a16="http://schemas.microsoft.com/office/drawing/2014/main" id="{DB995CA1-E3C8-4401-9948-546C8E4608FB}"/>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5400" y="1447195"/>
            <a:ext cx="8777980" cy="4466913"/>
          </a:xfrm>
          <a:prstGeom prst="rect">
            <a:avLst/>
          </a:prstGeom>
        </p:spPr>
      </p:pic>
    </p:spTree>
    <p:extLst>
      <p:ext uri="{BB962C8B-B14F-4D97-AF65-F5344CB8AC3E}">
        <p14:creationId xmlns:p14="http://schemas.microsoft.com/office/powerpoint/2010/main" val="80275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8F9B8F-83A0-4E40-9276-72B73DE1AA49}"/>
              </a:ext>
            </a:extLst>
          </p:cNvPr>
          <p:cNvSpPr>
            <a:spLocks noGrp="1"/>
          </p:cNvSpPr>
          <p:nvPr>
            <p:ph type="title"/>
          </p:nvPr>
        </p:nvSpPr>
        <p:spPr/>
        <p:txBody>
          <a:bodyPr/>
          <a:lstStyle/>
          <a:p>
            <a:r>
              <a:rPr lang="vi-VN"/>
              <a:t>Restrictions với Criteria</a:t>
            </a:r>
          </a:p>
        </p:txBody>
      </p:sp>
      <p:sp>
        <p:nvSpPr>
          <p:cNvPr id="3" name="Chỗ dành sẵn cho Nội dung 2">
            <a:extLst>
              <a:ext uri="{FF2B5EF4-FFF2-40B4-BE49-F238E27FC236}">
                <a16:creationId xmlns:a16="http://schemas.microsoft.com/office/drawing/2014/main" id="{12547B10-C358-44D3-95C8-82D9780C9893}"/>
              </a:ext>
            </a:extLst>
          </p:cNvPr>
          <p:cNvSpPr>
            <a:spLocks noGrp="1"/>
          </p:cNvSpPr>
          <p:nvPr>
            <p:ph sz="half" idx="1"/>
          </p:nvPr>
        </p:nvSpPr>
        <p:spPr>
          <a:xfrm>
            <a:off x="1295400" y="2028871"/>
            <a:ext cx="9601200" cy="1017495"/>
          </a:xfrm>
        </p:spPr>
        <p:txBody>
          <a:bodyPr/>
          <a:lstStyle/>
          <a:p>
            <a:r>
              <a:rPr lang="vi-VN"/>
              <a:t>Ngoài ra, có thể tạo các điều kiện AND và OR sử dụng các hạn chế LogicExpression như sau:</a:t>
            </a:r>
          </a:p>
        </p:txBody>
      </p:sp>
      <p:sp>
        <p:nvSpPr>
          <p:cNvPr id="5" name="Rectangle 1">
            <a:extLst>
              <a:ext uri="{FF2B5EF4-FFF2-40B4-BE49-F238E27FC236}">
                <a16:creationId xmlns:a16="http://schemas.microsoft.com/office/drawing/2014/main" id="{0BACED7F-C384-4975-AD94-01123BFBAFFC}"/>
              </a:ext>
            </a:extLst>
          </p:cNvPr>
          <p:cNvSpPr>
            <a:spLocks noGrp="1" noChangeArrowheads="1"/>
          </p:cNvSpPr>
          <p:nvPr>
            <p:ph sz="half" idx="2"/>
          </p:nvPr>
        </p:nvSpPr>
        <p:spPr bwMode="auto">
          <a:xfrm>
            <a:off x="1398494" y="2854123"/>
            <a:ext cx="9498106" cy="310854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Criterion </a:t>
            </a:r>
            <a:r>
              <a:rPr kumimoji="0" lang="vi-VN" altLang="vi-VN" sz="1400" b="0" i="0" u="none" strike="noStrike" cap="none" normalizeH="0" baseline="0">
                <a:ln>
                  <a:noFill/>
                </a:ln>
                <a:solidFill>
                  <a:srgbClr val="E06C75"/>
                </a:solidFill>
                <a:effectLst/>
                <a:latin typeface="Consolas" panose="020B0609020204030204" pitchFamily="49" charset="0"/>
              </a:rPr>
              <a:t>salary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gt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2000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Criterion </a:t>
            </a:r>
            <a:r>
              <a:rPr kumimoji="0" lang="vi-VN" altLang="vi-VN" sz="1400" b="0" i="0" u="none" strike="noStrike" cap="none" normalizeH="0" baseline="0">
                <a:ln>
                  <a:noFill/>
                </a:ln>
                <a:solidFill>
                  <a:srgbClr val="E06C75"/>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ilike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"firstNname"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"zara%"</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Lấy các record phù hợp với điều kiện OR</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LogicalExpression </a:t>
            </a:r>
            <a:r>
              <a:rPr kumimoji="0" lang="vi-VN" altLang="vi-VN" sz="1400" b="0" i="0" u="none" strike="noStrike" cap="none" normalizeH="0" baseline="0">
                <a:ln>
                  <a:noFill/>
                </a:ln>
                <a:solidFill>
                  <a:srgbClr val="E06C75"/>
                </a:solidFill>
                <a:effectLst/>
                <a:latin typeface="Consolas" panose="020B0609020204030204" pitchFamily="49" charset="0"/>
              </a:rPr>
              <a:t>orExp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or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orExp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Lấy các record phù hợp với điều kiện AND</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LogicalExpression </a:t>
            </a:r>
            <a:r>
              <a:rPr kumimoji="0" lang="vi-VN" altLang="vi-VN" sz="1400" b="0" i="0" u="none" strike="noStrike" cap="none" normalizeH="0" baseline="0">
                <a:ln>
                  <a:noFill/>
                </a:ln>
                <a:solidFill>
                  <a:srgbClr val="E06C75"/>
                </a:solidFill>
                <a:effectLst/>
                <a:latin typeface="Consolas" panose="020B0609020204030204" pitchFamily="49" charset="0"/>
              </a:rPr>
              <a:t>andExp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and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andExp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941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B92D70-15C3-4814-AEBF-2F7A7A579B59}"/>
              </a:ext>
            </a:extLst>
          </p:cNvPr>
          <p:cNvSpPr>
            <a:spLocks noGrp="1"/>
          </p:cNvSpPr>
          <p:nvPr>
            <p:ph type="title"/>
          </p:nvPr>
        </p:nvSpPr>
        <p:spPr/>
        <p:txBody>
          <a:bodyPr/>
          <a:lstStyle/>
          <a:p>
            <a:r>
              <a:rPr lang="vi-VN"/>
              <a:t>Phân trang bằng việc sử dụng Criteria</a:t>
            </a:r>
          </a:p>
        </p:txBody>
      </p:sp>
      <p:sp>
        <p:nvSpPr>
          <p:cNvPr id="3" name="Chỗ dành sẵn cho Nội dung 2">
            <a:extLst>
              <a:ext uri="{FF2B5EF4-FFF2-40B4-BE49-F238E27FC236}">
                <a16:creationId xmlns:a16="http://schemas.microsoft.com/office/drawing/2014/main" id="{B3D2289E-6AA4-4D6D-B1A9-48724569E494}"/>
              </a:ext>
            </a:extLst>
          </p:cNvPr>
          <p:cNvSpPr>
            <a:spLocks noGrp="1"/>
          </p:cNvSpPr>
          <p:nvPr>
            <p:ph sz="half" idx="1"/>
          </p:nvPr>
        </p:nvSpPr>
        <p:spPr>
          <a:xfrm>
            <a:off x="1295399" y="1981200"/>
            <a:ext cx="9601199" cy="694766"/>
          </a:xfrm>
        </p:spPr>
        <p:txBody>
          <a:bodyPr/>
          <a:lstStyle/>
          <a:p>
            <a:r>
              <a:rPr lang="vi-VN"/>
              <a:t>Có hai phương thức của giao tiếp Criteria để phân trang.</a:t>
            </a:r>
          </a:p>
        </p:txBody>
      </p:sp>
      <p:graphicFrame>
        <p:nvGraphicFramePr>
          <p:cNvPr id="21" name="Chỗ dành sẵn cho Nội dung 20">
            <a:extLst>
              <a:ext uri="{FF2B5EF4-FFF2-40B4-BE49-F238E27FC236}">
                <a16:creationId xmlns:a16="http://schemas.microsoft.com/office/drawing/2014/main" id="{9293C609-949C-46E5-86E4-7B68977939DD}"/>
              </a:ext>
            </a:extLst>
          </p:cNvPr>
          <p:cNvGraphicFramePr>
            <a:graphicFrameLocks noGrp="1"/>
          </p:cNvGraphicFramePr>
          <p:nvPr>
            <p:ph sz="half" idx="2"/>
            <p:extLst>
              <p:ext uri="{D42A27DB-BD31-4B8C-83A1-F6EECF244321}">
                <p14:modId xmlns:p14="http://schemas.microsoft.com/office/powerpoint/2010/main" val="515727249"/>
              </p:ext>
            </p:extLst>
          </p:nvPr>
        </p:nvGraphicFramePr>
        <p:xfrm>
          <a:off x="1295398" y="2552498"/>
          <a:ext cx="9601199" cy="1807868"/>
        </p:xfrm>
        <a:graphic>
          <a:graphicData uri="http://schemas.openxmlformats.org/drawingml/2006/table">
            <a:tbl>
              <a:tblPr firstRow="1" firstCol="1" bandRow="1">
                <a:tableStyleId>{BC89EF96-8CEA-46FF-86C4-4CE0E7609802}</a:tableStyleId>
              </a:tblPr>
              <a:tblGrid>
                <a:gridCol w="620978">
                  <a:extLst>
                    <a:ext uri="{9D8B030D-6E8A-4147-A177-3AD203B41FA5}">
                      <a16:colId xmlns:a16="http://schemas.microsoft.com/office/drawing/2014/main" val="3368762635"/>
                    </a:ext>
                  </a:extLst>
                </a:gridCol>
                <a:gridCol w="8980221">
                  <a:extLst>
                    <a:ext uri="{9D8B030D-6E8A-4147-A177-3AD203B41FA5}">
                      <a16:colId xmlns:a16="http://schemas.microsoft.com/office/drawing/2014/main" val="1617885407"/>
                    </a:ext>
                  </a:extLst>
                </a:gridCol>
              </a:tblGrid>
              <a:tr h="230649">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400" spc="-10">
                          <a:effectLst/>
                        </a:rPr>
                        <a:t>Phương thức &amp; 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3110377474"/>
                  </a:ext>
                </a:extLst>
              </a:tr>
              <a:tr h="66455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400" spc="-10">
                          <a:effectLst/>
                        </a:rPr>
                        <a:t>public Criteria setFirstResult(int firstResult)</a:t>
                      </a:r>
                    </a:p>
                    <a:p>
                      <a:pPr marL="30480" marR="30480">
                        <a:lnSpc>
                          <a:spcPct val="107000"/>
                        </a:lnSpc>
                        <a:spcBef>
                          <a:spcPts val="0"/>
                        </a:spcBef>
                        <a:spcAft>
                          <a:spcPts val="1200"/>
                        </a:spcAft>
                      </a:pPr>
                      <a:r>
                        <a:rPr lang="vi-VN" sz="1400" spc="-10">
                          <a:effectLst/>
                        </a:rPr>
                        <a:t>Phương thức này lấy một số nguyên đại diện cho hàng đầu tiên trong tập kết quả của bạn, bắt đầu với hàng 0.</a:t>
                      </a:r>
                      <a:endParaRPr lang="vi-VN" sz="1400" spc="-10">
                        <a:solidFill>
                          <a:srgbClr val="333333"/>
                        </a:solidFill>
                        <a:effectLst/>
                        <a:latin typeface="inherit"/>
                        <a:ea typeface="Times New Roman" panose="02020603050405020304" pitchFamily="18" charset="0"/>
                      </a:endParaRPr>
                    </a:p>
                  </a:txBody>
                  <a:tcPr marL="38908" marR="38908" marT="38908" marB="38908"/>
                </a:tc>
                <a:extLst>
                  <a:ext uri="{0D108BD9-81ED-4DB2-BD59-A6C34878D82A}">
                    <a16:rowId xmlns:a16="http://schemas.microsoft.com/office/drawing/2014/main" val="3545439147"/>
                  </a:ext>
                </a:extLst>
              </a:tr>
              <a:tr h="473542">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800"/>
                        </a:spcAft>
                      </a:pPr>
                      <a:r>
                        <a:rPr lang="vi-VN" sz="1400" spc="-10">
                          <a:effectLst/>
                        </a:rPr>
                        <a:t>public Criteria setMaxResults(int maxResults)</a:t>
                      </a:r>
                    </a:p>
                    <a:p>
                      <a:pPr marL="30480" marR="30480">
                        <a:lnSpc>
                          <a:spcPct val="107000"/>
                        </a:lnSpc>
                        <a:spcBef>
                          <a:spcPts val="0"/>
                        </a:spcBef>
                        <a:spcAft>
                          <a:spcPts val="1200"/>
                        </a:spcAft>
                      </a:pPr>
                      <a:r>
                        <a:rPr lang="vi-VN" sz="1400" spc="-10">
                          <a:effectLst/>
                        </a:rPr>
                        <a:t>Phương thức này cho Hibernate tìm kiếm một số maxResults của các đối tượng.</a:t>
                      </a:r>
                      <a:endParaRPr lang="vi-VN" sz="1400" spc="-10">
                        <a:solidFill>
                          <a:srgbClr val="333333"/>
                        </a:solidFill>
                        <a:effectLst/>
                        <a:latin typeface="inherit"/>
                        <a:ea typeface="Times New Roman" panose="02020603050405020304" pitchFamily="18" charset="0"/>
                      </a:endParaRPr>
                    </a:p>
                  </a:txBody>
                  <a:tcPr marL="38908" marR="38908" marT="38908" marB="38908"/>
                </a:tc>
                <a:extLst>
                  <a:ext uri="{0D108BD9-81ED-4DB2-BD59-A6C34878D82A}">
                    <a16:rowId xmlns:a16="http://schemas.microsoft.com/office/drawing/2014/main" val="752355538"/>
                  </a:ext>
                </a:extLst>
              </a:tr>
            </a:tbl>
          </a:graphicData>
        </a:graphic>
      </p:graphicFrame>
      <p:sp>
        <p:nvSpPr>
          <p:cNvPr id="22" name="Rectangle 14">
            <a:extLst>
              <a:ext uri="{FF2B5EF4-FFF2-40B4-BE49-F238E27FC236}">
                <a16:creationId xmlns:a16="http://schemas.microsoft.com/office/drawing/2014/main" id="{D7A18E65-3B66-4126-ABFB-45D21E2ADDB9}"/>
              </a:ext>
            </a:extLst>
          </p:cNvPr>
          <p:cNvSpPr>
            <a:spLocks noChangeArrowheads="1"/>
          </p:cNvSpPr>
          <p:nvPr/>
        </p:nvSpPr>
        <p:spPr bwMode="auto">
          <a:xfrm>
            <a:off x="1295397" y="4681852"/>
            <a:ext cx="9601200"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sz="1400">
                <a:solidFill>
                  <a:srgbClr val="ABB2BF"/>
                </a:solidFill>
                <a:latin typeface="Consolas" panose="020B0609020204030204" pitchFamily="49" charset="0"/>
              </a:rPr>
              <a:t>//lấy 10 hàng một lúc.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setFirstResult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setMaxResults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69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15C5DD-4B34-402B-8DDB-C436581440A5}"/>
              </a:ext>
            </a:extLst>
          </p:cNvPr>
          <p:cNvSpPr>
            <a:spLocks noGrp="1"/>
          </p:cNvSpPr>
          <p:nvPr>
            <p:ph type="title"/>
          </p:nvPr>
        </p:nvSpPr>
        <p:spPr/>
        <p:txBody>
          <a:bodyPr/>
          <a:lstStyle/>
          <a:p>
            <a:r>
              <a:rPr lang="en-US"/>
              <a:t>Sắp xếp kết quả</a:t>
            </a:r>
            <a:endParaRPr lang="vi-VN"/>
          </a:p>
        </p:txBody>
      </p:sp>
      <p:sp>
        <p:nvSpPr>
          <p:cNvPr id="3" name="Chỗ dành sẵn cho Nội dung 2">
            <a:extLst>
              <a:ext uri="{FF2B5EF4-FFF2-40B4-BE49-F238E27FC236}">
                <a16:creationId xmlns:a16="http://schemas.microsoft.com/office/drawing/2014/main" id="{34215CB1-625F-4CCD-B5AE-4DEA49F1A884}"/>
              </a:ext>
            </a:extLst>
          </p:cNvPr>
          <p:cNvSpPr>
            <a:spLocks noGrp="1"/>
          </p:cNvSpPr>
          <p:nvPr>
            <p:ph sz="half" idx="1"/>
          </p:nvPr>
        </p:nvSpPr>
        <p:spPr>
          <a:xfrm>
            <a:off x="1295400" y="1981199"/>
            <a:ext cx="9601200" cy="735107"/>
          </a:xfrm>
        </p:spPr>
        <p:txBody>
          <a:bodyPr/>
          <a:lstStyle/>
          <a:p>
            <a:r>
              <a:rPr lang="vi-VN"/>
              <a:t>Criteria API cung cấp lớp org.hibernate.criterion.Order để sắp xếp kết quả trả về theo thứ tự tăng dần hoặc giảm dần.</a:t>
            </a:r>
          </a:p>
        </p:txBody>
      </p:sp>
      <p:sp>
        <p:nvSpPr>
          <p:cNvPr id="5" name="Rectangle 1">
            <a:extLst>
              <a:ext uri="{FF2B5EF4-FFF2-40B4-BE49-F238E27FC236}">
                <a16:creationId xmlns:a16="http://schemas.microsoft.com/office/drawing/2014/main" id="{A174693C-870F-42C1-BBA8-2238818C6CB2}"/>
              </a:ext>
            </a:extLst>
          </p:cNvPr>
          <p:cNvSpPr>
            <a:spLocks noGrp="1" noChangeArrowheads="1"/>
          </p:cNvSpPr>
          <p:nvPr>
            <p:ph sz="half" idx="2"/>
          </p:nvPr>
        </p:nvSpPr>
        <p:spPr bwMode="auto">
          <a:xfrm>
            <a:off x="1447800" y="2844559"/>
            <a:ext cx="9296400" cy="304698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Criteria </a:t>
            </a:r>
            <a:r>
              <a:rPr kumimoji="0" lang="vi-VN" altLang="vi-VN" sz="1600" b="0" i="0" u="none" strike="noStrike" cap="none" normalizeH="0" baseline="0">
                <a:ln>
                  <a:noFill/>
                </a:ln>
                <a:solidFill>
                  <a:srgbClr val="E06C75"/>
                </a:solidFill>
                <a:effectLst/>
                <a:latin typeface="Consolas" panose="020B0609020204030204" pitchFamily="49" charset="0"/>
              </a:rPr>
              <a:t>cr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createCriteria</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Employee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Lấy các record có salary lớn hơn 2000</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Restrictions</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2000</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Sắp xếp các record theo thứ tự giảm dần</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desc</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Sắp xếp các record theo thứ tự tăng dần</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asc</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61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BEFDBD-01CE-4284-9BAF-903C2E7101AB}"/>
              </a:ext>
            </a:extLst>
          </p:cNvPr>
          <p:cNvSpPr>
            <a:spLocks noGrp="1"/>
          </p:cNvSpPr>
          <p:nvPr>
            <p:ph type="title"/>
          </p:nvPr>
        </p:nvSpPr>
        <p:spPr/>
        <p:txBody>
          <a:bodyPr/>
          <a:lstStyle/>
          <a:p>
            <a:r>
              <a:rPr lang="en-US"/>
              <a:t>Projections &amp; Aggregations</a:t>
            </a:r>
            <a:endParaRPr lang="vi-VN"/>
          </a:p>
        </p:txBody>
      </p:sp>
      <p:sp>
        <p:nvSpPr>
          <p:cNvPr id="3" name="Chỗ dành sẵn cho Nội dung 2">
            <a:extLst>
              <a:ext uri="{FF2B5EF4-FFF2-40B4-BE49-F238E27FC236}">
                <a16:creationId xmlns:a16="http://schemas.microsoft.com/office/drawing/2014/main" id="{DF8B72BB-6A30-40D1-ABD0-A2630B8435E4}"/>
              </a:ext>
            </a:extLst>
          </p:cNvPr>
          <p:cNvSpPr>
            <a:spLocks noGrp="1"/>
          </p:cNvSpPr>
          <p:nvPr>
            <p:ph sz="half" idx="1"/>
          </p:nvPr>
        </p:nvSpPr>
        <p:spPr>
          <a:xfrm>
            <a:off x="1295400" y="1981199"/>
            <a:ext cx="4191000" cy="3810001"/>
          </a:xfrm>
        </p:spPr>
        <p:txBody>
          <a:bodyPr/>
          <a:lstStyle/>
          <a:p>
            <a:r>
              <a:rPr lang="vi-VN"/>
              <a:t>Criteria API cung cấp lớp org.hibernate.criterion.Projections có thể được sử dụng để có được giá trị trung bình, maximum và minimum của các giá trị thuộc tính.</a:t>
            </a:r>
          </a:p>
          <a:p>
            <a:r>
              <a:rPr lang="vi-VN"/>
              <a:t> Lớp Projections cũng tương tự như lớp Restrictions vì nó cung cấp một số phương thức static để lấy các thể hiện của lớp Projections.</a:t>
            </a:r>
          </a:p>
          <a:p>
            <a:endParaRPr lang="vi-VN"/>
          </a:p>
        </p:txBody>
      </p:sp>
      <p:sp>
        <p:nvSpPr>
          <p:cNvPr id="5" name="Rectangle 1">
            <a:extLst>
              <a:ext uri="{FF2B5EF4-FFF2-40B4-BE49-F238E27FC236}">
                <a16:creationId xmlns:a16="http://schemas.microsoft.com/office/drawing/2014/main" id="{B60F6398-7803-4B2F-9F45-FB7A6EB6D9F3}"/>
              </a:ext>
            </a:extLst>
          </p:cNvPr>
          <p:cNvSpPr>
            <a:spLocks noGrp="1" noChangeArrowheads="1"/>
          </p:cNvSpPr>
          <p:nvPr>
            <p:ph sz="half" idx="2"/>
          </p:nvPr>
        </p:nvSpPr>
        <p:spPr bwMode="auto">
          <a:xfrm>
            <a:off x="5786718" y="1793318"/>
            <a:ext cx="5849678" cy="418576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tổng số hàng.</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rowCount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trung bình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avg</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Để có số lần xuất hiện duy nhât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countDistinct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"firstName"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maximum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max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minimum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min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tổng các giá trị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sum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79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05F2E3-ED26-4125-9056-373B5937BB70}"/>
              </a:ext>
            </a:extLst>
          </p:cNvPr>
          <p:cNvSpPr>
            <a:spLocks noGrp="1"/>
          </p:cNvSpPr>
          <p:nvPr>
            <p:ph type="title"/>
          </p:nvPr>
        </p:nvSpPr>
        <p:spPr/>
        <p:txBody>
          <a:bodyPr/>
          <a:lstStyle/>
          <a:p>
            <a:r>
              <a:rPr lang="vi-VN"/>
              <a:t>Native SQL</a:t>
            </a:r>
          </a:p>
        </p:txBody>
      </p:sp>
      <p:sp>
        <p:nvSpPr>
          <p:cNvPr id="3" name="Chỗ dành sẵn cho Nội dung 2">
            <a:extLst>
              <a:ext uri="{FF2B5EF4-FFF2-40B4-BE49-F238E27FC236}">
                <a16:creationId xmlns:a16="http://schemas.microsoft.com/office/drawing/2014/main" id="{2955ED2C-EC16-425F-9050-B3B1310B7A6D}"/>
              </a:ext>
            </a:extLst>
          </p:cNvPr>
          <p:cNvSpPr>
            <a:spLocks noGrp="1"/>
          </p:cNvSpPr>
          <p:nvPr>
            <p:ph idx="1"/>
          </p:nvPr>
        </p:nvSpPr>
        <p:spPr/>
        <p:txBody>
          <a:bodyPr/>
          <a:lstStyle/>
          <a:p>
            <a:r>
              <a:rPr lang="en-US"/>
              <a:t>Hibernate hỗ trợ Native SQL, có nghĩa là ta có thể sử dụng ngôn ngữ SQL của database (MySQL, Oracle…) để sử dụng các tính năng cụ thể, riêng biệt trong chúng.</a:t>
            </a:r>
          </a:p>
          <a:p>
            <a:r>
              <a:rPr lang="en-US"/>
              <a:t>Có hai kiểu truy vấn Native SQL:</a:t>
            </a:r>
          </a:p>
          <a:p>
            <a:pPr>
              <a:buSzPct val="70000"/>
              <a:buFont typeface="Wingdings" panose="05000000000000000000" pitchFamily="2" charset="2"/>
              <a:buChar char="Ø"/>
            </a:pPr>
            <a:r>
              <a:rPr lang="en-US"/>
              <a:t>Truy vấn vô h</a:t>
            </a:r>
            <a:r>
              <a:rPr lang="vi-VN"/>
              <a:t>ướng Scalar Queries trả về một Object vô hướng</a:t>
            </a:r>
          </a:p>
          <a:p>
            <a:pPr>
              <a:buSzPct val="70000"/>
              <a:buFont typeface="Wingdings" panose="05000000000000000000" pitchFamily="2" charset="2"/>
              <a:buChar char="Ø"/>
            </a:pPr>
            <a:r>
              <a:rPr lang="vi-VN"/>
              <a:t>Truy vấn thực thể Entity Queries trả về một thực thể cụ thể.</a:t>
            </a:r>
          </a:p>
          <a:p>
            <a:endParaRPr lang="vi-VN"/>
          </a:p>
        </p:txBody>
      </p:sp>
    </p:spTree>
    <p:extLst>
      <p:ext uri="{BB962C8B-B14F-4D97-AF65-F5344CB8AC3E}">
        <p14:creationId xmlns:p14="http://schemas.microsoft.com/office/powerpoint/2010/main" val="248661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C50B9B-491D-48F9-8164-204D2E3EBD55}"/>
              </a:ext>
            </a:extLst>
          </p:cNvPr>
          <p:cNvSpPr>
            <a:spLocks noGrp="1"/>
          </p:cNvSpPr>
          <p:nvPr>
            <p:ph type="title"/>
          </p:nvPr>
        </p:nvSpPr>
        <p:spPr/>
        <p:txBody>
          <a:bodyPr/>
          <a:lstStyle/>
          <a:p>
            <a:r>
              <a:rPr lang="en-US"/>
              <a:t>Truy vấn vô hướng (Scalar)</a:t>
            </a:r>
            <a:endParaRPr lang="vi-VN"/>
          </a:p>
        </p:txBody>
      </p:sp>
      <p:sp>
        <p:nvSpPr>
          <p:cNvPr id="4" name="Chỗ dành sẵn cho Nội dung 3">
            <a:extLst>
              <a:ext uri="{FF2B5EF4-FFF2-40B4-BE49-F238E27FC236}">
                <a16:creationId xmlns:a16="http://schemas.microsoft.com/office/drawing/2014/main" id="{6F0CB935-B7B8-456A-8706-29742B20FA89}"/>
              </a:ext>
            </a:extLst>
          </p:cNvPr>
          <p:cNvSpPr>
            <a:spLocks noGrp="1"/>
          </p:cNvSpPr>
          <p:nvPr>
            <p:ph sz="half" idx="1"/>
          </p:nvPr>
        </p:nvSpPr>
        <p:spPr>
          <a:xfrm>
            <a:off x="1295399" y="1981200"/>
            <a:ext cx="9601199" cy="1689848"/>
          </a:xfrm>
        </p:spPr>
        <p:txBody>
          <a:bodyPr>
            <a:normAutofit/>
          </a:bodyPr>
          <a:lstStyle/>
          <a:p>
            <a:r>
              <a:rPr lang="vi-VN"/>
              <a:t>Các truy vấn SQL cơ bản nhất là để có được một danh sách các vô hướng (giá trị) từ một hoặc nhiều bảng. Sau đây là cú pháp để sử dụng SQL gốc cho các giá trị vô hướng:</a:t>
            </a:r>
          </a:p>
          <a:p>
            <a:endParaRPr lang="vi-VN"/>
          </a:p>
        </p:txBody>
      </p:sp>
      <p:sp>
        <p:nvSpPr>
          <p:cNvPr id="8" name="Rectangle 1">
            <a:extLst>
              <a:ext uri="{FF2B5EF4-FFF2-40B4-BE49-F238E27FC236}">
                <a16:creationId xmlns:a16="http://schemas.microsoft.com/office/drawing/2014/main" id="{6E1E132B-14C1-4804-A723-2EE3BE5C7D01}"/>
              </a:ext>
            </a:extLst>
          </p:cNvPr>
          <p:cNvSpPr>
            <a:spLocks noGrp="1" noChangeArrowheads="1"/>
          </p:cNvSpPr>
          <p:nvPr>
            <p:ph sz="half" idx="2"/>
          </p:nvPr>
        </p:nvSpPr>
        <p:spPr bwMode="auto">
          <a:xfrm>
            <a:off x="1550894" y="3429000"/>
            <a:ext cx="9345704"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first_name, salary 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setResultTransformer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98C379"/>
                </a:solidFill>
                <a:effectLst/>
                <a:latin typeface="Consolas" panose="020B0609020204030204" pitchFamily="49" charset="0"/>
              </a:rPr>
              <a:t>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ALIAS_TO_ENTITY_MAP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626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AFD90E-F03E-4A07-9547-5B6936E57383}"/>
              </a:ext>
            </a:extLst>
          </p:cNvPr>
          <p:cNvSpPr>
            <a:spLocks noGrp="1"/>
          </p:cNvSpPr>
          <p:nvPr>
            <p:ph type="title"/>
          </p:nvPr>
        </p:nvSpPr>
        <p:spPr/>
        <p:txBody>
          <a:bodyPr/>
          <a:lstStyle/>
          <a:p>
            <a:r>
              <a:rPr lang="vi-VN"/>
              <a:t>Truy vấn Entity</a:t>
            </a:r>
          </a:p>
        </p:txBody>
      </p:sp>
      <p:sp>
        <p:nvSpPr>
          <p:cNvPr id="3" name="Chỗ dành sẵn cho Nội dung 2">
            <a:extLst>
              <a:ext uri="{FF2B5EF4-FFF2-40B4-BE49-F238E27FC236}">
                <a16:creationId xmlns:a16="http://schemas.microsoft.com/office/drawing/2014/main" id="{95568471-48E6-4C1B-BE27-8AD31F1582CE}"/>
              </a:ext>
            </a:extLst>
          </p:cNvPr>
          <p:cNvSpPr>
            <a:spLocks noGrp="1"/>
          </p:cNvSpPr>
          <p:nvPr>
            <p:ph sz="half" idx="1"/>
          </p:nvPr>
        </p:nvSpPr>
        <p:spPr>
          <a:xfrm>
            <a:off x="1295399" y="1981199"/>
            <a:ext cx="9601199" cy="1447801"/>
          </a:xfrm>
        </p:spPr>
        <p:txBody>
          <a:bodyPr/>
          <a:lstStyle/>
          <a:p>
            <a:r>
              <a:rPr lang="vi-VN"/>
              <a:t>Các truy vấn ở trên là về trả về các giá trị vô hướng từ resultset. Sau đây là cú pháp để có được các đối tượng Entity từ một truy vấn Native SQL thông qua addEntity().</a:t>
            </a:r>
          </a:p>
        </p:txBody>
      </p:sp>
      <p:sp>
        <p:nvSpPr>
          <p:cNvPr id="5" name="Rectangle 1">
            <a:extLst>
              <a:ext uri="{FF2B5EF4-FFF2-40B4-BE49-F238E27FC236}">
                <a16:creationId xmlns:a16="http://schemas.microsoft.com/office/drawing/2014/main" id="{0EC75C34-DE4C-4488-A171-F96FCA12E20E}"/>
              </a:ext>
            </a:extLst>
          </p:cNvPr>
          <p:cNvSpPr>
            <a:spLocks noGrp="1" noChangeArrowheads="1"/>
          </p:cNvSpPr>
          <p:nvPr>
            <p:ph sz="half" idx="2"/>
          </p:nvPr>
        </p:nvSpPr>
        <p:spPr bwMode="auto">
          <a:xfrm>
            <a:off x="1568170" y="3429000"/>
            <a:ext cx="9328428" cy="123110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 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2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71A1CD-DD81-4634-8810-96B12950E228}"/>
              </a:ext>
            </a:extLst>
          </p:cNvPr>
          <p:cNvSpPr>
            <a:spLocks noGrp="1"/>
          </p:cNvSpPr>
          <p:nvPr>
            <p:ph type="title"/>
          </p:nvPr>
        </p:nvSpPr>
        <p:spPr/>
        <p:txBody>
          <a:bodyPr/>
          <a:lstStyle/>
          <a:p>
            <a:r>
              <a:rPr lang="vi-VN"/>
              <a:t>Truy vấn Entity với Named SQL</a:t>
            </a:r>
          </a:p>
        </p:txBody>
      </p:sp>
      <p:sp>
        <p:nvSpPr>
          <p:cNvPr id="3" name="Chỗ dành sẵn cho Nội dung 2">
            <a:extLst>
              <a:ext uri="{FF2B5EF4-FFF2-40B4-BE49-F238E27FC236}">
                <a16:creationId xmlns:a16="http://schemas.microsoft.com/office/drawing/2014/main" id="{EBDF5D46-6927-467A-AC1A-A7F6E87B9B06}"/>
              </a:ext>
            </a:extLst>
          </p:cNvPr>
          <p:cNvSpPr>
            <a:spLocks noGrp="1"/>
          </p:cNvSpPr>
          <p:nvPr>
            <p:ph sz="half" idx="1"/>
          </p:nvPr>
        </p:nvSpPr>
        <p:spPr>
          <a:xfrm>
            <a:off x="1295399" y="1981199"/>
            <a:ext cx="9601199" cy="3810001"/>
          </a:xfrm>
        </p:spPr>
        <p:txBody>
          <a:bodyPr/>
          <a:lstStyle/>
          <a:p>
            <a:r>
              <a:rPr lang="vi-VN"/>
              <a:t>Sau đây là cú pháp để nhận các đối tượng thực thể từ truy vấn native sql thông qua addEntity() và sử dụng truy vấn Named SQL.</a:t>
            </a:r>
          </a:p>
          <a:p>
            <a:endParaRPr lang="vi-VN"/>
          </a:p>
        </p:txBody>
      </p:sp>
      <p:sp>
        <p:nvSpPr>
          <p:cNvPr id="5" name="Rectangle 1">
            <a:extLst>
              <a:ext uri="{FF2B5EF4-FFF2-40B4-BE49-F238E27FC236}">
                <a16:creationId xmlns:a16="http://schemas.microsoft.com/office/drawing/2014/main" id="{BD646AB4-BA01-443B-A67A-7309BD45BC36}"/>
              </a:ext>
            </a:extLst>
          </p:cNvPr>
          <p:cNvSpPr>
            <a:spLocks noGrp="1" noChangeArrowheads="1"/>
          </p:cNvSpPr>
          <p:nvPr>
            <p:ph sz="half" idx="2"/>
          </p:nvPr>
        </p:nvSpPr>
        <p:spPr bwMode="auto">
          <a:xfrm>
            <a:off x="1598050" y="3301423"/>
            <a:ext cx="8995896"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 FROM EMPLOYEE 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24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8AE9B0-45F4-42A0-AD40-2ADAB926DA53}"/>
              </a:ext>
            </a:extLst>
          </p:cNvPr>
          <p:cNvSpPr>
            <a:spLocks noGrp="1"/>
          </p:cNvSpPr>
          <p:nvPr>
            <p:ph type="title"/>
          </p:nvPr>
        </p:nvSpPr>
        <p:spPr/>
        <p:txBody>
          <a:bodyPr/>
          <a:lstStyle/>
          <a:p>
            <a:r>
              <a:rPr lang="en-US"/>
              <a:t>Ví dụ về Native SQL trong Hibernate</a:t>
            </a:r>
            <a:endParaRPr lang="vi-VN"/>
          </a:p>
        </p:txBody>
      </p:sp>
      <p:sp>
        <p:nvSpPr>
          <p:cNvPr id="4" name="Chỗ dành sẵn cho Văn bản 3">
            <a:extLst>
              <a:ext uri="{FF2B5EF4-FFF2-40B4-BE49-F238E27FC236}">
                <a16:creationId xmlns:a16="http://schemas.microsoft.com/office/drawing/2014/main" id="{22239CE5-B996-452D-A615-B6B5D3D83822}"/>
              </a:ext>
            </a:extLst>
          </p:cNvPr>
          <p:cNvSpPr>
            <a:spLocks noGrp="1"/>
          </p:cNvSpPr>
          <p:nvPr>
            <p:ph type="body" idx="1"/>
          </p:nvPr>
        </p:nvSpPr>
        <p:spPr>
          <a:xfrm>
            <a:off x="1120870" y="1948385"/>
            <a:ext cx="5750291" cy="570977"/>
          </a:xfrm>
        </p:spPr>
        <p:txBody>
          <a:bodyPr/>
          <a:lstStyle/>
          <a:p>
            <a:pPr algn="ctr"/>
            <a:r>
              <a:rPr lang="en-US"/>
              <a:t>Lớp Entity Student:</a:t>
            </a:r>
            <a:endParaRPr lang="vi-VN"/>
          </a:p>
        </p:txBody>
      </p:sp>
      <p:sp>
        <p:nvSpPr>
          <p:cNvPr id="6" name="Chỗ dành sẵn cho Văn bản 5">
            <a:extLst>
              <a:ext uri="{FF2B5EF4-FFF2-40B4-BE49-F238E27FC236}">
                <a16:creationId xmlns:a16="http://schemas.microsoft.com/office/drawing/2014/main" id="{F5BC5841-E3BE-4CB7-9A2B-13B72BA425F6}"/>
              </a:ext>
            </a:extLst>
          </p:cNvPr>
          <p:cNvSpPr>
            <a:spLocks noGrp="1"/>
          </p:cNvSpPr>
          <p:nvPr>
            <p:ph type="body" sz="quarter" idx="3"/>
          </p:nvPr>
        </p:nvSpPr>
        <p:spPr>
          <a:xfrm>
            <a:off x="7612421" y="1948385"/>
            <a:ext cx="3166251" cy="570977"/>
          </a:xfrm>
        </p:spPr>
        <p:txBody>
          <a:bodyPr/>
          <a:lstStyle/>
          <a:p>
            <a:pPr algn="ctr"/>
            <a:r>
              <a:rPr lang="en-US"/>
              <a:t>Bảng trong cơ sở dữ liệu:</a:t>
            </a:r>
            <a:endParaRPr lang="vi-VN"/>
          </a:p>
        </p:txBody>
      </p:sp>
      <p:sp>
        <p:nvSpPr>
          <p:cNvPr id="8" name="Rectangle 1">
            <a:extLst>
              <a:ext uri="{FF2B5EF4-FFF2-40B4-BE49-F238E27FC236}">
                <a16:creationId xmlns:a16="http://schemas.microsoft.com/office/drawing/2014/main" id="{BA102F67-691C-463A-A86B-C8759FB1510D}"/>
              </a:ext>
            </a:extLst>
          </p:cNvPr>
          <p:cNvSpPr>
            <a:spLocks noGrp="1" noChangeArrowheads="1"/>
          </p:cNvSpPr>
          <p:nvPr>
            <p:ph sz="half" idx="2"/>
          </p:nvPr>
        </p:nvSpPr>
        <p:spPr bwMode="auto">
          <a:xfrm>
            <a:off x="1120870" y="3008611"/>
            <a:ext cx="5750292" cy="238526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"tbl_student"</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schema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"demo"</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TblStudentEntity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@Id</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length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//Constructor, Getter &amp; Setter</a:t>
            </a:r>
            <a:br>
              <a:rPr kumimoji="0" lang="vi-VN" altLang="vi-VN" sz="900" b="0" i="1" u="none" strike="noStrike" cap="none" normalizeH="0" baseline="0">
                <a:ln>
                  <a:noFill/>
                </a:ln>
                <a:solidFill>
                  <a:srgbClr val="59626F"/>
                </a:solidFill>
                <a:effectLst/>
                <a:latin typeface="Consolas" panose="020B0609020204030204" pitchFamily="49" charset="0"/>
              </a:rPr>
            </a:br>
            <a:r>
              <a:rPr kumimoji="0" lang="vi-VN" altLang="vi-VN" sz="900" b="0" i="1" u="none" strike="noStrike" cap="none" normalizeH="0" baseline="0">
                <a:ln>
                  <a:noFill/>
                </a:ln>
                <a:solidFill>
                  <a:srgbClr val="59626F"/>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05204AC6-8CF8-45CC-B7DC-2664EE333757}"/>
              </a:ext>
            </a:extLst>
          </p:cNvPr>
          <p:cNvSpPr>
            <a:spLocks noGrp="1" noChangeArrowheads="1"/>
          </p:cNvSpPr>
          <p:nvPr>
            <p:ph sz="quarter" idx="4"/>
          </p:nvPr>
        </p:nvSpPr>
        <p:spPr bwMode="auto">
          <a:xfrm>
            <a:off x="7612421" y="3008611"/>
            <a:ext cx="3166251" cy="166199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create table </a:t>
            </a:r>
            <a:r>
              <a:rPr kumimoji="0" lang="vi-VN" altLang="vi-VN" sz="1400" b="0" i="0" u="none" strike="noStrike" cap="none" normalizeH="0" baseline="0">
                <a:ln>
                  <a:noFill/>
                </a:ln>
                <a:solidFill>
                  <a:srgbClr val="E5C17C"/>
                </a:solidFill>
                <a:effectLst/>
                <a:latin typeface="Consolas" panose="020B0609020204030204" pitchFamily="49" charset="0"/>
              </a:rPr>
              <a:t>tbl_teacher</a:t>
            </a:r>
            <a:br>
              <a:rPr kumimoji="0" lang="vi-VN" altLang="vi-VN" sz="1400" b="0" i="0" u="none" strike="noStrike" cap="none" normalizeH="0" baseline="0">
                <a:ln>
                  <a:noFill/>
                </a:ln>
                <a:solidFill>
                  <a:srgbClr val="E5C17C"/>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id   </a:t>
            </a:r>
            <a:r>
              <a:rPr kumimoji="0" lang="vi-VN" altLang="vi-VN" sz="1400" b="0" i="1" u="none" strike="noStrike" cap="none" normalizeH="0" baseline="0">
                <a:ln>
                  <a:noFill/>
                </a:ln>
                <a:solidFill>
                  <a:srgbClr val="808080"/>
                </a:solidFill>
                <a:effectLst/>
                <a:latin typeface="Consolas" panose="020B0609020204030204" pitchFamily="49" charset="0"/>
              </a:rPr>
              <a:t>int </a:t>
            </a:r>
            <a:r>
              <a:rPr kumimoji="0" lang="vi-VN" altLang="vi-VN" sz="1400" b="0" i="1" u="none" strike="noStrike" cap="none" normalizeH="0" baseline="0">
                <a:ln>
                  <a:noFill/>
                </a:ln>
                <a:solidFill>
                  <a:srgbClr val="C679DD"/>
                </a:solidFill>
                <a:effectLst/>
                <a:latin typeface="Consolas" panose="020B0609020204030204" pitchFamily="49" charset="0"/>
              </a:rPr>
              <a:t>auto_increment</a:t>
            </a:r>
            <a:br>
              <a:rPr kumimoji="0" lang="vi-VN" altLang="vi-VN" sz="1400" b="0" i="1" u="none" strike="noStrike" cap="none" normalizeH="0" baseline="0">
                <a:ln>
                  <a:noFill/>
                </a:ln>
                <a:solidFill>
                  <a:srgbClr val="C679DD"/>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        primary key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808080"/>
                </a:solidFill>
                <a:effectLst/>
                <a:latin typeface="Consolas" panose="020B0609020204030204" pitchFamily="49" charset="0"/>
              </a:rPr>
              <a:t>name varchar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not null</a:t>
            </a:r>
            <a:br>
              <a:rPr kumimoji="0" lang="vi-VN" altLang="vi-VN" sz="1400" b="0" i="1" u="none" strike="noStrike" cap="none" normalizeH="0" baseline="0">
                <a:ln>
                  <a:noFill/>
                </a:ln>
                <a:solidFill>
                  <a:srgbClr val="C679DD"/>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985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êu đề 11">
            <a:extLst>
              <a:ext uri="{FF2B5EF4-FFF2-40B4-BE49-F238E27FC236}">
                <a16:creationId xmlns:a16="http://schemas.microsoft.com/office/drawing/2014/main" id="{703A53BD-F9BC-4C84-BEB8-C839E216F083}"/>
              </a:ext>
            </a:extLst>
          </p:cNvPr>
          <p:cNvSpPr>
            <a:spLocks noGrp="1"/>
          </p:cNvSpPr>
          <p:nvPr>
            <p:ph type="title"/>
          </p:nvPr>
        </p:nvSpPr>
        <p:spPr/>
        <p:txBody>
          <a:bodyPr/>
          <a:lstStyle/>
          <a:p>
            <a:r>
              <a:rPr lang="vi-VN"/>
              <a:t>Truy vấn NativeSQL -MySQL</a:t>
            </a:r>
          </a:p>
        </p:txBody>
      </p:sp>
      <p:sp>
        <p:nvSpPr>
          <p:cNvPr id="14" name="Rectangle 1">
            <a:extLst>
              <a:ext uri="{FF2B5EF4-FFF2-40B4-BE49-F238E27FC236}">
                <a16:creationId xmlns:a16="http://schemas.microsoft.com/office/drawing/2014/main" id="{78B73CA0-9CA1-454C-8425-3A0DD93C8921}"/>
              </a:ext>
            </a:extLst>
          </p:cNvPr>
          <p:cNvSpPr>
            <a:spLocks noGrp="1" noChangeArrowheads="1"/>
          </p:cNvSpPr>
          <p:nvPr>
            <p:ph idx="1"/>
          </p:nvPr>
        </p:nvSpPr>
        <p:spPr bwMode="auto">
          <a:xfrm>
            <a:off x="1295400" y="1784628"/>
            <a:ext cx="9946954" cy="283154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Session </a:t>
            </a:r>
            <a:r>
              <a:rPr kumimoji="0" lang="vi-VN" altLang="vi-VN" sz="1600" b="0" i="0" u="none" strike="noStrike" cap="none" normalizeH="0" baseline="0">
                <a:ln>
                  <a:noFill/>
                </a:ln>
                <a:solidFill>
                  <a:srgbClr val="E06C75"/>
                </a:solidFill>
                <a:effectLst/>
                <a:latin typeface="Consolas" panose="020B0609020204030204" pitchFamily="49" charset="0"/>
              </a:rPr>
              <a:t>session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factory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getCurrentSession</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getTransaction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begin</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sql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s from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 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sql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ABB2BF"/>
                </a:solidFill>
                <a:effectLst/>
                <a:latin typeface="Consolas" panose="020B0609020204030204" pitchFamily="49" charset="0"/>
              </a:rPr>
              <a:t>studentEntities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getResultList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for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TblStudentEntity student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studentEntities</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"ID:"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getId</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 sinh vien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getTransaction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commit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pic>
        <p:nvPicPr>
          <p:cNvPr id="15" name="Hình ảnh 14">
            <a:extLst>
              <a:ext uri="{FF2B5EF4-FFF2-40B4-BE49-F238E27FC236}">
                <a16:creationId xmlns:a16="http://schemas.microsoft.com/office/drawing/2014/main" id="{385DC4C5-E915-49BF-B7E0-73F3A640DEF7}"/>
              </a:ext>
            </a:extLst>
          </p:cNvPr>
          <p:cNvPicPr/>
          <p:nvPr/>
        </p:nvPicPr>
        <p:blipFill>
          <a:blip r:embed="rId2"/>
          <a:stretch>
            <a:fillRect/>
          </a:stretch>
        </p:blipFill>
        <p:spPr>
          <a:xfrm>
            <a:off x="3501329" y="4754562"/>
            <a:ext cx="7741025" cy="1412521"/>
          </a:xfrm>
          <a:prstGeom prst="rect">
            <a:avLst/>
          </a:prstGeom>
        </p:spPr>
      </p:pic>
      <p:sp>
        <p:nvSpPr>
          <p:cNvPr id="16" name="Chỗ dành sẵn cho Nội dung 2">
            <a:extLst>
              <a:ext uri="{FF2B5EF4-FFF2-40B4-BE49-F238E27FC236}">
                <a16:creationId xmlns:a16="http://schemas.microsoft.com/office/drawing/2014/main" id="{58596653-F24A-4D0B-8822-A96CCC19DB82}"/>
              </a:ext>
            </a:extLst>
          </p:cNvPr>
          <p:cNvSpPr txBox="1">
            <a:spLocks/>
          </p:cNvSpPr>
          <p:nvPr/>
        </p:nvSpPr>
        <p:spPr>
          <a:xfrm>
            <a:off x="1698811" y="5110462"/>
            <a:ext cx="1272988" cy="1056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vi-VN"/>
              <a:t>Kết quả:</a:t>
            </a:r>
          </a:p>
        </p:txBody>
      </p:sp>
    </p:spTree>
    <p:extLst>
      <p:ext uri="{BB962C8B-B14F-4D97-AF65-F5344CB8AC3E}">
        <p14:creationId xmlns:p14="http://schemas.microsoft.com/office/powerpoint/2010/main" val="141251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 (org.hibernate.SessionFactory)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en-US"/>
              <a:t>Đại diện cho việc ánh xạ giữa mô hình miền ứng dụng (application domain model) và cơ sở dữ liệu (database).  Nó là an toàn với luồng và bất biến. Có khả năng tạo ra những thể hiện của </a:t>
            </a:r>
            <a:r>
              <a:rPr lang="vi-VN"/>
              <a:t>org.hibernate.Session </a:t>
            </a:r>
            <a:r>
              <a:rPr lang="en-US"/>
              <a:t>. </a:t>
            </a:r>
            <a:endParaRPr lang="vi-VN"/>
          </a:p>
          <a:p>
            <a:r>
              <a:rPr lang="vi-VN"/>
              <a:t>EntityManagerFactory </a:t>
            </a:r>
            <a:r>
              <a:rPr lang="en-US"/>
              <a:t> tương đương với JPA (Java Persistent API) của </a:t>
            </a:r>
            <a:r>
              <a:rPr lang="vi-VN"/>
              <a:t>SessionFactory</a:t>
            </a:r>
            <a:r>
              <a:rPr lang="en-US"/>
              <a:t>. Về căn bản, cả hai cùng đưa đến một triển khai của  </a:t>
            </a:r>
            <a:r>
              <a:rPr lang="vi-VN"/>
              <a:t>SessionFactory</a:t>
            </a:r>
            <a:r>
              <a:rPr lang="en-US"/>
              <a:t>.</a:t>
            </a:r>
            <a:endParaRPr lang="vi-VN"/>
          </a:p>
          <a:p>
            <a:r>
              <a:rPr lang="en-US"/>
              <a:t>Một </a:t>
            </a:r>
            <a:r>
              <a:rPr lang="vi-VN"/>
              <a:t>SessionFactory </a:t>
            </a:r>
            <a:r>
              <a:rPr lang="en-US"/>
              <a:t>là một đối tượng nặng khi tạo. Vậy nên, với mỗi cơ sở dữ liệu, chương trình chỉ nên có duy nhất một liên kết </a:t>
            </a:r>
            <a:r>
              <a:rPr lang="vi-VN"/>
              <a:t>SessionFactory</a:t>
            </a:r>
            <a:r>
              <a:rPr lang="en-US"/>
              <a:t>. </a:t>
            </a:r>
            <a:r>
              <a:rPr lang="vi-VN"/>
              <a:t>SessionFactory </a:t>
            </a:r>
            <a:r>
              <a:rPr lang="en-US"/>
              <a:t>duy trì những dịch vụ  mà Hibernate sử dụng trên tất cả những </a:t>
            </a:r>
            <a:r>
              <a:rPr lang="vi-VN"/>
              <a:t>Session </a:t>
            </a:r>
            <a:r>
              <a:rPr lang="en-US"/>
              <a:t>như là cache cấp 2, </a:t>
            </a:r>
            <a:r>
              <a:rPr lang="vi-VN"/>
              <a:t>connection pools, transaction system integrations</a:t>
            </a:r>
            <a:r>
              <a:rPr lang="en-US"/>
              <a:t>…</a:t>
            </a:r>
            <a:endParaRPr lang="vi-VN"/>
          </a:p>
        </p:txBody>
      </p:sp>
    </p:spTree>
    <p:extLst>
      <p:ext uri="{BB962C8B-B14F-4D97-AF65-F5344CB8AC3E}">
        <p14:creationId xmlns:p14="http://schemas.microsoft.com/office/powerpoint/2010/main" val="7283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E06EFCD-84B0-4217-BB76-1BF2802B5A15}"/>
              </a:ext>
            </a:extLst>
          </p:cNvPr>
          <p:cNvPicPr>
            <a:picLocks noChangeAspect="1"/>
          </p:cNvPicPr>
          <p:nvPr/>
        </p:nvPicPr>
        <p:blipFill>
          <a:blip r:embed="rId2"/>
          <a:stretch>
            <a:fillRect/>
          </a:stretch>
        </p:blipFill>
        <p:spPr>
          <a:xfrm>
            <a:off x="5385486" y="1075045"/>
            <a:ext cx="6215449" cy="4972529"/>
          </a:xfrm>
          <a:prstGeom prst="rect">
            <a:avLst/>
          </a:prstGeom>
        </p:spPr>
      </p:pic>
      <p:sp>
        <p:nvSpPr>
          <p:cNvPr id="2" name="Tiêu đề 1">
            <a:extLst>
              <a:ext uri="{FF2B5EF4-FFF2-40B4-BE49-F238E27FC236}">
                <a16:creationId xmlns:a16="http://schemas.microsoft.com/office/drawing/2014/main" id="{E02711D6-2BAA-4C16-94AD-883FF71CCC02}"/>
              </a:ext>
            </a:extLst>
          </p:cNvPr>
          <p:cNvSpPr>
            <a:spLocks noGrp="1"/>
          </p:cNvSpPr>
          <p:nvPr>
            <p:ph type="title"/>
          </p:nvPr>
        </p:nvSpPr>
        <p:spPr/>
        <p:txBody>
          <a:bodyPr/>
          <a:lstStyle/>
          <a:p>
            <a:r>
              <a:rPr lang="en-US"/>
              <a:t>Cache</a:t>
            </a:r>
            <a:endParaRPr lang="vi-VN"/>
          </a:p>
        </p:txBody>
      </p:sp>
      <p:sp>
        <p:nvSpPr>
          <p:cNvPr id="3" name="Chỗ dành sẵn cho Nội dung 2">
            <a:extLst>
              <a:ext uri="{FF2B5EF4-FFF2-40B4-BE49-F238E27FC236}">
                <a16:creationId xmlns:a16="http://schemas.microsoft.com/office/drawing/2014/main" id="{7E87C87A-D3A7-440D-A3BE-7B43A7E09C45}"/>
              </a:ext>
            </a:extLst>
          </p:cNvPr>
          <p:cNvSpPr>
            <a:spLocks noGrp="1"/>
          </p:cNvSpPr>
          <p:nvPr>
            <p:ph idx="1"/>
          </p:nvPr>
        </p:nvSpPr>
        <p:spPr>
          <a:xfrm>
            <a:off x="1295400" y="1903935"/>
            <a:ext cx="4240427" cy="3809999"/>
          </a:xfrm>
        </p:spPr>
        <p:txBody>
          <a:bodyPr>
            <a:noAutofit/>
          </a:bodyPr>
          <a:lstStyle/>
          <a:p>
            <a:r>
              <a:rPr lang="en-US" sz="2200"/>
              <a:t>Bộ nhớ đệm Cache nằm giữa application và database, nó giúp gia tăng hiệu suất ứng dụng bằng cách gộp chung các dữ liệu vừa sử dụng gần đây, l</a:t>
            </a:r>
            <a:r>
              <a:rPr lang="vi-VN" sz="2200"/>
              <a:t>ư</a:t>
            </a:r>
            <a:r>
              <a:rPr lang="en-US" sz="2200"/>
              <a:t>u trữ nó cho những lần truy cập tiếp theo. </a:t>
            </a:r>
          </a:p>
          <a:p>
            <a:r>
              <a:rPr lang="en-US" sz="2200"/>
              <a:t>Cache rất hữu ích khi ta cần sử dụng cùng một dữ liệu trong nhiều lần, giảm thiểu việc truy cập trực tiếp vào database.</a:t>
            </a:r>
            <a:endParaRPr lang="vi-VN" sz="2200"/>
          </a:p>
        </p:txBody>
      </p:sp>
    </p:spTree>
    <p:extLst>
      <p:ext uri="{BB962C8B-B14F-4D97-AF65-F5344CB8AC3E}">
        <p14:creationId xmlns:p14="http://schemas.microsoft.com/office/powerpoint/2010/main" val="228085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9E7A7D-98C2-4C09-8564-3C5ED42FA599}"/>
              </a:ext>
            </a:extLst>
          </p:cNvPr>
          <p:cNvSpPr>
            <a:spLocks noGrp="1"/>
          </p:cNvSpPr>
          <p:nvPr>
            <p:ph type="title"/>
          </p:nvPr>
        </p:nvSpPr>
        <p:spPr/>
        <p:txBody>
          <a:bodyPr/>
          <a:lstStyle/>
          <a:p>
            <a:r>
              <a:rPr lang="vi-VN"/>
              <a:t>Cache</a:t>
            </a:r>
          </a:p>
        </p:txBody>
      </p:sp>
      <p:sp>
        <p:nvSpPr>
          <p:cNvPr id="3" name="Chỗ dành sẵn cho Nội dung 2">
            <a:extLst>
              <a:ext uri="{FF2B5EF4-FFF2-40B4-BE49-F238E27FC236}">
                <a16:creationId xmlns:a16="http://schemas.microsoft.com/office/drawing/2014/main" id="{EF6BC4BF-E038-4BC1-9B5C-376D1457F49D}"/>
              </a:ext>
            </a:extLst>
          </p:cNvPr>
          <p:cNvSpPr>
            <a:spLocks noGrp="1"/>
          </p:cNvSpPr>
          <p:nvPr>
            <p:ph idx="1"/>
          </p:nvPr>
        </p:nvSpPr>
        <p:spPr/>
        <p:txBody>
          <a:bodyPr/>
          <a:lstStyle/>
          <a:p>
            <a:r>
              <a:rPr lang="vi-VN"/>
              <a:t>Có 3 kiểu Cache trong Hibernate, Cache cấp 1, Cache cấp 2 và Cache truy vấn.</a:t>
            </a:r>
          </a:p>
          <a:p>
            <a:pPr>
              <a:buSzPct val="70000"/>
              <a:buFont typeface="Wingdings" panose="05000000000000000000" pitchFamily="2" charset="2"/>
              <a:buChar char="Ø"/>
            </a:pPr>
            <a:r>
              <a:rPr lang="vi-VN"/>
              <a:t>Cache cấp một (First-level Cache) có trong Session, nó là bắt buộc và mọi request tới database phải thông qua nó. Session sẽ giữ một Object trước khi cập nhật tới database. Khi đóng Session, Cache sẽ mất đi.</a:t>
            </a:r>
          </a:p>
          <a:p>
            <a:pPr>
              <a:buSzPct val="70000"/>
              <a:buFont typeface="Wingdings" panose="05000000000000000000" pitchFamily="2" charset="2"/>
              <a:buChar char="Ø"/>
            </a:pPr>
            <a:r>
              <a:rPr lang="vi-VN"/>
              <a:t>Bộ nhớ cache cấp hai (Second-level Cache) là tùy chọn. Và bộ nhớ cache cấp một sẽ luôn được tham vấn trước khi đặt một đối tượng vào trong bộ nhớ cache cấp hai. </a:t>
            </a:r>
          </a:p>
          <a:p>
            <a:pPr>
              <a:buSzPct val="70000"/>
              <a:buFont typeface="Wingdings" panose="05000000000000000000" pitchFamily="2" charset="2"/>
              <a:buChar char="Ø"/>
            </a:pPr>
            <a:r>
              <a:rPr lang="vi-VN"/>
              <a:t>Bộ nhớ cache cấp truy vấn (Query-level Cache) là tùy chọn, nó liên kết chặt chẽ với bộ nhớ cache cấp hai. Nó lưu giữ các kết quả truy vấn và dấu thời gian (timestamps).</a:t>
            </a:r>
          </a:p>
        </p:txBody>
      </p:sp>
    </p:spTree>
    <p:extLst>
      <p:ext uri="{BB962C8B-B14F-4D97-AF65-F5344CB8AC3E}">
        <p14:creationId xmlns:p14="http://schemas.microsoft.com/office/powerpoint/2010/main" val="423535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DB32C0-7A7C-4F3D-902E-854DF8860E8A}"/>
              </a:ext>
            </a:extLst>
          </p:cNvPr>
          <p:cNvSpPr>
            <a:spLocks noGrp="1"/>
          </p:cNvSpPr>
          <p:nvPr>
            <p:ph type="title"/>
          </p:nvPr>
        </p:nvSpPr>
        <p:spPr/>
        <p:txBody>
          <a:bodyPr/>
          <a:lstStyle/>
          <a:p>
            <a:r>
              <a:rPr lang="vi-VN"/>
              <a:t> Inheritance Mapping </a:t>
            </a:r>
          </a:p>
        </p:txBody>
      </p:sp>
      <p:sp>
        <p:nvSpPr>
          <p:cNvPr id="3" name="Chỗ dành sẵn cho Nội dung 2">
            <a:extLst>
              <a:ext uri="{FF2B5EF4-FFF2-40B4-BE49-F238E27FC236}">
                <a16:creationId xmlns:a16="http://schemas.microsoft.com/office/drawing/2014/main" id="{A0B6738D-57F3-4BC5-9E33-64203514F7BC}"/>
              </a:ext>
            </a:extLst>
          </p:cNvPr>
          <p:cNvSpPr>
            <a:spLocks noGrp="1"/>
          </p:cNvSpPr>
          <p:nvPr>
            <p:ph idx="1"/>
          </p:nvPr>
        </p:nvSpPr>
        <p:spPr/>
        <p:txBody>
          <a:bodyPr/>
          <a:lstStyle/>
          <a:p>
            <a:r>
              <a:rPr lang="vi-VN"/>
              <a:t>Khi tạo ra các class kế thừa trong hibernate, ta có thể map nó bằng 3 cách.</a:t>
            </a:r>
          </a:p>
          <a:p>
            <a:pPr>
              <a:buSzPct val="70000"/>
              <a:buFont typeface="Wingdings" panose="05000000000000000000" pitchFamily="2" charset="2"/>
              <a:buChar char="Ø"/>
            </a:pPr>
            <a:r>
              <a:rPr lang="vi-VN"/>
              <a:t>Table Per Hierarchy cả hệ thống các class kế thừa được map với một bảng duy nhất.</a:t>
            </a:r>
          </a:p>
          <a:p>
            <a:pPr>
              <a:buSzPct val="70000"/>
              <a:buFont typeface="Wingdings" panose="05000000000000000000" pitchFamily="2" charset="2"/>
              <a:buChar char="Ø"/>
            </a:pPr>
            <a:r>
              <a:rPr lang="vi-VN"/>
              <a:t>Table Per Concrete class mỗi class được tạo ra một bảng, trong đó class con (subclass) chứa các cột kế thừa từ bảng cha.</a:t>
            </a:r>
          </a:p>
          <a:p>
            <a:pPr>
              <a:buSzPct val="70000"/>
              <a:buFont typeface="Wingdings" panose="05000000000000000000" pitchFamily="2" charset="2"/>
              <a:buChar char="Ø"/>
            </a:pPr>
            <a:r>
              <a:rPr lang="vi-VN"/>
              <a:t>Table Per Subclass mỗi class tạo ra một bảng, chỉ chứa các cột của chính nó.</a:t>
            </a:r>
          </a:p>
        </p:txBody>
      </p:sp>
    </p:spTree>
    <p:extLst>
      <p:ext uri="{BB962C8B-B14F-4D97-AF65-F5344CB8AC3E}">
        <p14:creationId xmlns:p14="http://schemas.microsoft.com/office/powerpoint/2010/main" val="7293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DE6B5C-A70B-40DF-A3D2-226630CCAF57}"/>
              </a:ext>
            </a:extLst>
          </p:cNvPr>
          <p:cNvSpPr>
            <a:spLocks noGrp="1"/>
          </p:cNvSpPr>
          <p:nvPr>
            <p:ph type="title"/>
          </p:nvPr>
        </p:nvSpPr>
        <p:spPr/>
        <p:txBody>
          <a:bodyPr/>
          <a:lstStyle/>
          <a:p>
            <a:r>
              <a:rPr lang="vi-VN"/>
              <a:t>Batch processing</a:t>
            </a:r>
          </a:p>
        </p:txBody>
      </p:sp>
      <p:sp>
        <p:nvSpPr>
          <p:cNvPr id="3" name="Chỗ dành sẵn cho Nội dung 2">
            <a:extLst>
              <a:ext uri="{FF2B5EF4-FFF2-40B4-BE49-F238E27FC236}">
                <a16:creationId xmlns:a16="http://schemas.microsoft.com/office/drawing/2014/main" id="{876736A1-CB4A-478C-AC35-B46687B773B6}"/>
              </a:ext>
            </a:extLst>
          </p:cNvPr>
          <p:cNvSpPr>
            <a:spLocks noGrp="1"/>
          </p:cNvSpPr>
          <p:nvPr>
            <p:ph idx="1"/>
          </p:nvPr>
        </p:nvSpPr>
        <p:spPr>
          <a:xfrm>
            <a:off x="1295400" y="1892302"/>
            <a:ext cx="9601200" cy="3035380"/>
          </a:xfrm>
        </p:spPr>
        <p:txBody>
          <a:bodyPr>
            <a:normAutofit/>
          </a:bodyPr>
          <a:lstStyle/>
          <a:p>
            <a:r>
              <a:rPr lang="vi-VN"/>
              <a:t>Khi update một lượng quá lớn dữ liệu vào trong database, nó sẽ gây ra đầy bộ nhớ cache cấp 1 ở dòng thứ 50000. Do đó ta có thể sử dụng </a:t>
            </a:r>
            <a:r>
              <a:rPr lang="vi-VN" b="1"/>
              <a:t>batch processing</a:t>
            </a:r>
            <a:r>
              <a:rPr lang="vi-VN"/>
              <a:t> trong Hibernate để giải quyết vấn đề này.</a:t>
            </a:r>
          </a:p>
          <a:p>
            <a:r>
              <a:rPr lang="vi-VN"/>
              <a:t>Hibernate cung cấp 2 phương thức phục vụ cho batch processing nằm trong session là flush() và clear().</a:t>
            </a:r>
          </a:p>
          <a:p>
            <a:r>
              <a:rPr lang="vi-VN"/>
              <a:t>Flush() sẽ đẩy dữ liệu vào database, và clear sẽ xóa nó trong cache, giúp bộ nhớ không bị đầy.</a:t>
            </a:r>
          </a:p>
          <a:p>
            <a:r>
              <a:rPr lang="vi-VN"/>
              <a:t>Cách thiết lập Batch Processing trong file hibernate.cfg.xml. Ở đây là 50.</a:t>
            </a:r>
          </a:p>
          <a:p>
            <a:endParaRPr lang="vi-VN"/>
          </a:p>
        </p:txBody>
      </p:sp>
      <p:sp>
        <p:nvSpPr>
          <p:cNvPr id="8" name="Rectangle 3">
            <a:extLst>
              <a:ext uri="{FF2B5EF4-FFF2-40B4-BE49-F238E27FC236}">
                <a16:creationId xmlns:a16="http://schemas.microsoft.com/office/drawing/2014/main" id="{441C46EE-8CC0-42C0-AA54-8BBEFFC884FC}"/>
              </a:ext>
            </a:extLst>
          </p:cNvPr>
          <p:cNvSpPr>
            <a:spLocks noChangeArrowheads="1"/>
          </p:cNvSpPr>
          <p:nvPr/>
        </p:nvSpPr>
        <p:spPr bwMode="auto">
          <a:xfrm>
            <a:off x="1295399" y="5025465"/>
            <a:ext cx="9393195" cy="9233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 </a:t>
            </a:r>
            <a:r>
              <a:rPr kumimoji="0" lang="vi-VN" altLang="vi-VN" b="0" i="1" u="none" strike="noStrike" cap="none" normalizeH="0" baseline="0">
                <a:ln>
                  <a:noFill/>
                </a:ln>
                <a:solidFill>
                  <a:srgbClr val="78DCE8"/>
                </a:solidFill>
                <a:effectLst/>
                <a:latin typeface="Consolas" panose="020B0609020204030204" pitchFamily="49" charset="0"/>
              </a:rPr>
              <a:t>name</a:t>
            </a:r>
            <a:r>
              <a:rPr kumimoji="0" lang="vi-VN" altLang="vi-VN" b="0" i="0" u="none" strike="noStrike" cap="none" normalizeH="0" baseline="0">
                <a:ln>
                  <a:noFill/>
                </a:ln>
                <a:solidFill>
                  <a:srgbClr val="FFD866"/>
                </a:solidFill>
                <a:effectLst/>
                <a:latin typeface="Consolas" panose="020B0609020204030204" pitchFamily="49" charset="0"/>
              </a:rPr>
              <a:t>="hibernate.jdbc.batch_size"</a:t>
            </a:r>
            <a:r>
              <a:rPr kumimoji="0" lang="vi-VN" altLang="vi-VN" b="0" i="0" u="none" strike="noStrike" cap="none" normalizeH="0" baseline="0">
                <a:ln>
                  <a:noFill/>
                </a:ln>
                <a:solidFill>
                  <a:srgbClr val="939293"/>
                </a:solidFill>
                <a:effectLst/>
                <a:latin typeface="Consolas" panose="020B0609020204030204" pitchFamily="49" charset="0"/>
              </a:rPr>
              <a:t>&gt;</a:t>
            </a:r>
            <a:br>
              <a:rPr kumimoji="0" lang="vi-VN" altLang="vi-VN" b="0" i="0" u="none" strike="noStrike" cap="none" normalizeH="0" baseline="0">
                <a:ln>
                  <a:noFill/>
                </a:ln>
                <a:solidFill>
                  <a:srgbClr val="939293"/>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    </a:t>
            </a:r>
            <a:r>
              <a:rPr kumimoji="0" lang="vi-VN" altLang="vi-VN" b="0" i="0" u="none" strike="noStrike" cap="none" normalizeH="0" baseline="0">
                <a:ln>
                  <a:noFill/>
                </a:ln>
                <a:solidFill>
                  <a:srgbClr val="FCFCFA"/>
                </a:solidFill>
                <a:effectLst/>
                <a:latin typeface="Consolas" panose="020B0609020204030204" pitchFamily="49" charset="0"/>
              </a:rPr>
              <a:t>50 </a:t>
            </a:r>
            <a:br>
              <a:rPr kumimoji="0" lang="vi-VN" altLang="vi-VN" b="0" i="0" u="none" strike="noStrike" cap="none" normalizeH="0" baseline="0">
                <a:ln>
                  <a:noFill/>
                </a:ln>
                <a:solidFill>
                  <a:srgbClr val="FCFCFA"/>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a:t>
            </a:r>
            <a:r>
              <a:rPr kumimoji="0" lang="vi-VN" altLang="vi-VN" b="0" i="0" u="none" strike="noStrike" cap="none" normalizeH="0" baseline="0">
                <a:ln>
                  <a:noFill/>
                </a:ln>
                <a:solidFill>
                  <a:srgbClr val="939293"/>
                </a:solidFill>
                <a:effectLst/>
                <a:latin typeface="Consolas" panose="020B0609020204030204" pitchFamily="49" charset="0"/>
              </a:rPr>
              <a:t>&gt;</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447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B4E64F-D861-49F4-A0EA-04954CFB77F3}"/>
              </a:ext>
            </a:extLst>
          </p:cNvPr>
          <p:cNvSpPr>
            <a:spLocks noGrp="1"/>
          </p:cNvSpPr>
          <p:nvPr>
            <p:ph type="title"/>
          </p:nvPr>
        </p:nvSpPr>
        <p:spPr/>
        <p:txBody>
          <a:bodyPr/>
          <a:lstStyle/>
          <a:p>
            <a:r>
              <a:rPr lang="vi-VN"/>
              <a:t>Ví dụ về batch processing </a:t>
            </a:r>
          </a:p>
        </p:txBody>
      </p:sp>
      <p:sp>
        <p:nvSpPr>
          <p:cNvPr id="4" name="Rectangle 1">
            <a:extLst>
              <a:ext uri="{FF2B5EF4-FFF2-40B4-BE49-F238E27FC236}">
                <a16:creationId xmlns:a16="http://schemas.microsoft.com/office/drawing/2014/main" id="{18B5A74C-B36A-4761-8CB1-EFBAEC845C27}"/>
              </a:ext>
            </a:extLst>
          </p:cNvPr>
          <p:cNvSpPr>
            <a:spLocks noGrp="1" noChangeArrowheads="1"/>
          </p:cNvSpPr>
          <p:nvPr>
            <p:ph idx="1"/>
          </p:nvPr>
        </p:nvSpPr>
        <p:spPr bwMode="auto">
          <a:xfrm>
            <a:off x="1295400" y="1901042"/>
            <a:ext cx="9049272" cy="39703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0" u="none" strike="noStrike" cap="none" normalizeH="0" baseline="0">
                <a:ln>
                  <a:noFill/>
                </a:ln>
                <a:solidFill>
                  <a:srgbClr val="ABB2BF"/>
                </a:solidFill>
                <a:effectLst/>
                <a:latin typeface="Consolas" panose="020B0609020204030204" pitchFamily="49" charset="0"/>
              </a:rPr>
              <a:t>    Session </a:t>
            </a:r>
            <a:r>
              <a:rPr kumimoji="0" lang="vi-VN" altLang="vi-VN" sz="1800" b="0" i="0" u="none" strike="noStrike" cap="none" normalizeH="0" baseline="0">
                <a:ln>
                  <a:noFill/>
                </a:ln>
                <a:solidFill>
                  <a:srgbClr val="E06C75"/>
                </a:solidFill>
                <a:effectLst/>
                <a:latin typeface="Consolas" panose="020B0609020204030204" pitchFamily="49" charset="0"/>
              </a:rPr>
              <a:t>session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SessionFactory</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openSession</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Transaction </a:t>
            </a:r>
            <a:r>
              <a:rPr kumimoji="0" lang="vi-VN" altLang="vi-VN" sz="1800" b="0" i="0" u="none" strike="noStrike" cap="none" normalizeH="0" baseline="0">
                <a:ln>
                  <a:noFill/>
                </a:ln>
                <a:solidFill>
                  <a:srgbClr val="E06C75"/>
                </a:solidFill>
                <a:effectLst/>
                <a:latin typeface="Consolas" panose="020B0609020204030204" pitchFamily="49" charset="0"/>
              </a:rPr>
              <a:t>tx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beginTransaction</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1" u="none" strike="noStrike" cap="none" normalizeH="0" baseline="0">
                <a:ln>
                  <a:noFill/>
                </a:ln>
                <a:solidFill>
                  <a:srgbClr val="C679DD"/>
                </a:solidFill>
                <a:effectLst/>
                <a:latin typeface="Consolas" panose="020B0609020204030204" pitchFamily="49" charset="0"/>
              </a:rPr>
              <a:t>for </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1" u="none" strike="noStrike" cap="none" normalizeH="0" baseline="0">
                <a:ln>
                  <a:noFill/>
                </a:ln>
                <a:solidFill>
                  <a:srgbClr val="C679DD"/>
                </a:solidFill>
                <a:effectLst/>
                <a:latin typeface="Consolas" panose="020B0609020204030204" pitchFamily="49" charset="0"/>
              </a:rPr>
              <a:t>int </a:t>
            </a:r>
            <a:r>
              <a:rPr kumimoji="0" lang="vi-VN" altLang="vi-VN" sz="1800" b="0" i="0" u="none" strike="noStrike" cap="none" normalizeH="0" baseline="0">
                <a:ln>
                  <a:noFill/>
                </a:ln>
                <a:solidFill>
                  <a:srgbClr val="E06C75"/>
                </a:solidFill>
                <a:effectLst/>
                <a:latin typeface="Consolas" panose="020B0609020204030204" pitchFamily="49" charset="0"/>
              </a:rPr>
              <a:t>i</a:t>
            </a:r>
            <a:r>
              <a:rPr kumimoji="0" lang="vi-VN" altLang="vi-VN" sz="1800" b="0" i="0" u="none" strike="noStrike" cap="none" normalizeH="0" baseline="0">
                <a:ln>
                  <a:noFill/>
                </a:ln>
                <a:solidFill>
                  <a:srgbClr val="61AFEF"/>
                </a:solidFill>
                <a:effectLst/>
                <a:latin typeface="Consolas" panose="020B0609020204030204" pitchFamily="49" charset="0"/>
              </a:rPr>
              <a:t>=</a:t>
            </a:r>
            <a:r>
              <a:rPr kumimoji="0" lang="vi-VN" altLang="vi-VN" sz="1800" b="0" i="0" u="none" strike="noStrike" cap="none" normalizeH="0" baseline="0">
                <a:ln>
                  <a:noFill/>
                </a:ln>
                <a:solidFill>
                  <a:srgbClr val="D19A66"/>
                </a:solidFill>
                <a:effectLst/>
                <a:latin typeface="Consolas" panose="020B0609020204030204" pitchFamily="49" charset="0"/>
              </a:rPr>
              <a:t>0</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i</a:t>
            </a:r>
            <a:r>
              <a:rPr kumimoji="0" lang="vi-VN" altLang="vi-VN" sz="1800" b="0" i="0" u="none" strike="noStrike" cap="none" normalizeH="0" baseline="0">
                <a:ln>
                  <a:noFill/>
                </a:ln>
                <a:solidFill>
                  <a:srgbClr val="61AFEF"/>
                </a:solidFill>
                <a:effectLst/>
                <a:latin typeface="Consolas" panose="020B0609020204030204" pitchFamily="49" charset="0"/>
              </a:rPr>
              <a:t>&lt;</a:t>
            </a:r>
            <a:r>
              <a:rPr kumimoji="0" lang="vi-VN" altLang="vi-VN" sz="1800" b="0" i="0" u="none" strike="noStrike" cap="none" normalizeH="0" baseline="0">
                <a:ln>
                  <a:noFill/>
                </a:ln>
                <a:solidFill>
                  <a:srgbClr val="D19A66"/>
                </a:solidFill>
                <a:effectLst/>
                <a:latin typeface="Consolas" panose="020B0609020204030204" pitchFamily="49" charset="0"/>
              </a:rPr>
              <a:t>100000</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i</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A6B2C0"/>
                </a:solidFill>
                <a:effectLst/>
                <a:latin typeface="Consolas" panose="020B0609020204030204" pitchFamily="49" charset="0"/>
              </a:rPr>
              <a:t>) {</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Employee </a:t>
            </a:r>
            <a:r>
              <a:rPr kumimoji="0" lang="vi-VN" altLang="vi-VN" sz="1800" b="0" i="0" u="none" strike="noStrike" cap="none" normalizeH="0" baseline="0">
                <a:ln>
                  <a:noFill/>
                </a:ln>
                <a:solidFill>
                  <a:srgbClr val="D19A66"/>
                </a:solidFill>
                <a:effectLst/>
                <a:latin typeface="Consolas" panose="020B0609020204030204" pitchFamily="49" charset="0"/>
              </a:rPr>
              <a:t>employee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1" u="none" strike="noStrike" cap="none" normalizeH="0" baseline="0">
                <a:ln>
                  <a:noFill/>
                </a:ln>
                <a:solidFill>
                  <a:srgbClr val="C679DD"/>
                </a:solidFill>
                <a:effectLst/>
                <a:latin typeface="Consolas" panose="020B0609020204030204" pitchFamily="49" charset="0"/>
              </a:rPr>
              <a:t>new </a:t>
            </a:r>
            <a:r>
              <a:rPr kumimoji="0" lang="vi-VN" altLang="vi-VN" sz="1800" b="0" i="0" u="none" strike="noStrike" cap="none" normalizeH="0" baseline="0">
                <a:ln>
                  <a:noFill/>
                </a:ln>
                <a:solidFill>
                  <a:srgbClr val="ABB2BF"/>
                </a:solidFill>
                <a:effectLst/>
                <a:latin typeface="Consolas" panose="020B0609020204030204" pitchFamily="49" charset="0"/>
              </a:rPr>
              <a:t>Employee</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save</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D19A66"/>
                </a:solidFill>
                <a:effectLst/>
                <a:latin typeface="Consolas" panose="020B0609020204030204" pitchFamily="49" charset="0"/>
              </a:rPr>
              <a:t>employee</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1" u="none" strike="noStrike" cap="none" normalizeH="0" baseline="0">
                <a:ln>
                  <a:noFill/>
                </a:ln>
                <a:solidFill>
                  <a:srgbClr val="808080"/>
                </a:solidFill>
                <a:effectLst/>
                <a:latin typeface="Consolas" panose="020B0609020204030204" pitchFamily="49" charset="0"/>
              </a:rPr>
              <a:t>if</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i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D19A66"/>
                </a:solidFill>
                <a:effectLst/>
                <a:latin typeface="Consolas" panose="020B0609020204030204" pitchFamily="49" charset="0"/>
              </a:rPr>
              <a:t>50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D19A66"/>
                </a:solidFill>
                <a:effectLst/>
                <a:latin typeface="Consolas" panose="020B0609020204030204" pitchFamily="49" charset="0"/>
              </a:rPr>
              <a:t>0 </a:t>
            </a:r>
            <a:r>
              <a:rPr kumimoji="0" lang="vi-VN" altLang="vi-VN" sz="1800" b="0" i="0" u="none" strike="noStrike" cap="none" normalizeH="0" baseline="0">
                <a:ln>
                  <a:noFill/>
                </a:ln>
                <a:solidFill>
                  <a:srgbClr val="A6B2C0"/>
                </a:solidFill>
                <a:effectLst/>
                <a:latin typeface="Consolas" panose="020B0609020204030204" pitchFamily="49" charset="0"/>
              </a:rPr>
              <a:t>) { </a:t>
            </a:r>
            <a:r>
              <a:rPr kumimoji="0" lang="vi-VN" altLang="vi-VN" sz="1800" b="0" i="1" u="none" strike="noStrike" cap="none" normalizeH="0" baseline="0">
                <a:ln>
                  <a:noFill/>
                </a:ln>
                <a:solidFill>
                  <a:srgbClr val="59626F"/>
                </a:solidFill>
                <a:effectLst/>
                <a:latin typeface="Consolas" panose="020B0609020204030204" pitchFamily="49" charset="0"/>
              </a:rPr>
              <a:t>// Tương tự như kích thước batch JDBC</a:t>
            </a:r>
            <a:br>
              <a:rPr kumimoji="0" lang="vi-VN" altLang="vi-VN" sz="1800" b="0" i="1" u="none" strike="noStrike" cap="none" normalizeH="0" baseline="0">
                <a:ln>
                  <a:noFill/>
                </a:ln>
                <a:solidFill>
                  <a:srgbClr val="59626F"/>
                </a:solidFill>
                <a:effectLst/>
                <a:latin typeface="Consolas" panose="020B0609020204030204" pitchFamily="49" charset="0"/>
              </a:rPr>
            </a:br>
            <a:r>
              <a:rPr kumimoji="0" lang="vi-VN" altLang="vi-VN" sz="1800" b="0" i="1" u="none" strike="noStrike" cap="none" normalizeH="0" baseline="0">
                <a:ln>
                  <a:noFill/>
                </a:ln>
                <a:solidFill>
                  <a:srgbClr val="59626F"/>
                </a:solidFill>
                <a:effectLst/>
                <a:latin typeface="Consolas" panose="020B0609020204030204" pitchFamily="49" charset="0"/>
              </a:rPr>
              <a:t>            //flush một batch của các lệnh insert và giải phóng bộ nhớ</a:t>
            </a:r>
            <a:br>
              <a:rPr kumimoji="0" lang="vi-VN" altLang="vi-VN" sz="1800" b="0" i="1" u="none" strike="noStrike" cap="none" normalizeH="0" baseline="0">
                <a:ln>
                  <a:noFill/>
                </a:ln>
                <a:solidFill>
                  <a:srgbClr val="59626F"/>
                </a:solidFill>
                <a:effectLst/>
                <a:latin typeface="Consolas" panose="020B0609020204030204" pitchFamily="49" charset="0"/>
              </a:rPr>
            </a:br>
            <a:r>
              <a:rPr kumimoji="0" lang="vi-VN" altLang="vi-VN" sz="1800" b="0" i="1" u="none" strike="noStrike" cap="none" normalizeH="0" baseline="0">
                <a:ln>
                  <a:noFill/>
                </a:ln>
                <a:solidFill>
                  <a:srgbClr val="59626F"/>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flush</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clear</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E06C75"/>
                </a:solidFill>
                <a:effectLst/>
                <a:latin typeface="Consolas" panose="020B0609020204030204" pitchFamily="49" charset="0"/>
              </a:rPr>
              <a:t>tx</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commit</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close</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39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E3393-1421-4F76-B935-BC7C3DFFE89A}"/>
              </a:ext>
            </a:extLst>
          </p:cNvPr>
          <p:cNvSpPr>
            <a:spLocks noGrp="1"/>
          </p:cNvSpPr>
          <p:nvPr>
            <p:ph type="title"/>
          </p:nvPr>
        </p:nvSpPr>
        <p:spPr/>
        <p:txBody>
          <a:bodyPr/>
          <a:lstStyle/>
          <a:p>
            <a:r>
              <a:rPr lang="vi-VN"/>
              <a:t>Interceptors</a:t>
            </a:r>
          </a:p>
        </p:txBody>
      </p:sp>
      <p:sp>
        <p:nvSpPr>
          <p:cNvPr id="3" name="Chỗ dành sẵn cho Nội dung 2">
            <a:extLst>
              <a:ext uri="{FF2B5EF4-FFF2-40B4-BE49-F238E27FC236}">
                <a16:creationId xmlns:a16="http://schemas.microsoft.com/office/drawing/2014/main" id="{77FB93A6-3A56-449A-AB2A-7732E1F62489}"/>
              </a:ext>
            </a:extLst>
          </p:cNvPr>
          <p:cNvSpPr>
            <a:spLocks noGrp="1"/>
          </p:cNvSpPr>
          <p:nvPr>
            <p:ph idx="1"/>
          </p:nvPr>
        </p:nvSpPr>
        <p:spPr/>
        <p:txBody>
          <a:bodyPr/>
          <a:lstStyle/>
          <a:p>
            <a:r>
              <a:rPr lang="vi-VN"/>
              <a:t>Một Object trong hibernate có thể bị thay đổi trong quá trình hoạt động, hình thành nên một vòng đời của Object Như là: load, instantiate, save, update…</a:t>
            </a:r>
          </a:p>
          <a:p>
            <a:r>
              <a:rPr lang="vi-VN"/>
              <a:t>Interceptors chính là công cụ để thực thi những phương thức tại mỗi điểm trong vòng đời đó. </a:t>
            </a:r>
          </a:p>
          <a:p>
            <a:r>
              <a:rPr lang="vi-VN"/>
              <a:t>Để xây dựng một interceptor ta có thể impliments lớp Interceptor trực tiếp hoặc extents lớp EmptyInterceptor.</a:t>
            </a:r>
          </a:p>
        </p:txBody>
      </p:sp>
    </p:spTree>
    <p:extLst>
      <p:ext uri="{BB962C8B-B14F-4D97-AF65-F5344CB8AC3E}">
        <p14:creationId xmlns:p14="http://schemas.microsoft.com/office/powerpoint/2010/main" val="412281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D0EA82-40DC-454F-8040-6260C7442B46}"/>
              </a:ext>
            </a:extLst>
          </p:cNvPr>
          <p:cNvSpPr>
            <a:spLocks noGrp="1"/>
          </p:cNvSpPr>
          <p:nvPr>
            <p:ph type="title"/>
          </p:nvPr>
        </p:nvSpPr>
        <p:spPr>
          <a:xfrm>
            <a:off x="1295400" y="503853"/>
            <a:ext cx="2429435" cy="2212453"/>
          </a:xfrm>
        </p:spPr>
        <p:txBody>
          <a:bodyPr>
            <a:normAutofit fontScale="90000"/>
          </a:bodyPr>
          <a:lstStyle/>
          <a:p>
            <a:r>
              <a:rPr lang="vi-VN"/>
              <a:t>Các phương thức có sẵn trong Interceptor Interface</a:t>
            </a:r>
          </a:p>
        </p:txBody>
      </p:sp>
      <p:graphicFrame>
        <p:nvGraphicFramePr>
          <p:cNvPr id="4" name="Chỗ dành sẵn cho Nội dung 3">
            <a:extLst>
              <a:ext uri="{FF2B5EF4-FFF2-40B4-BE49-F238E27FC236}">
                <a16:creationId xmlns:a16="http://schemas.microsoft.com/office/drawing/2014/main" id="{92070162-F6B3-45C6-BB05-54DE03C2010C}"/>
              </a:ext>
            </a:extLst>
          </p:cNvPr>
          <p:cNvGraphicFramePr>
            <a:graphicFrameLocks noGrp="1"/>
          </p:cNvGraphicFramePr>
          <p:nvPr>
            <p:ph idx="1"/>
            <p:extLst>
              <p:ext uri="{D42A27DB-BD31-4B8C-83A1-F6EECF244321}">
                <p14:modId xmlns:p14="http://schemas.microsoft.com/office/powerpoint/2010/main" val="1652429846"/>
              </p:ext>
            </p:extLst>
          </p:nvPr>
        </p:nvGraphicFramePr>
        <p:xfrm>
          <a:off x="4101353" y="95728"/>
          <a:ext cx="7422776" cy="6039702"/>
        </p:xfrm>
        <a:graphic>
          <a:graphicData uri="http://schemas.openxmlformats.org/drawingml/2006/table">
            <a:tbl>
              <a:tblPr firstRow="1" firstCol="1" bandRow="1">
                <a:tableStyleId>{BC89EF96-8CEA-46FF-86C4-4CE0E7609802}</a:tableStyleId>
              </a:tblPr>
              <a:tblGrid>
                <a:gridCol w="248064">
                  <a:extLst>
                    <a:ext uri="{9D8B030D-6E8A-4147-A177-3AD203B41FA5}">
                      <a16:colId xmlns:a16="http://schemas.microsoft.com/office/drawing/2014/main" val="3189996172"/>
                    </a:ext>
                  </a:extLst>
                </a:gridCol>
                <a:gridCol w="1851167">
                  <a:extLst>
                    <a:ext uri="{9D8B030D-6E8A-4147-A177-3AD203B41FA5}">
                      <a16:colId xmlns:a16="http://schemas.microsoft.com/office/drawing/2014/main" val="3143758950"/>
                    </a:ext>
                  </a:extLst>
                </a:gridCol>
                <a:gridCol w="5323545">
                  <a:extLst>
                    <a:ext uri="{9D8B030D-6E8A-4147-A177-3AD203B41FA5}">
                      <a16:colId xmlns:a16="http://schemas.microsoft.com/office/drawing/2014/main" val="2987993499"/>
                    </a:ext>
                  </a:extLst>
                </a:gridCol>
              </a:tblGrid>
              <a:tr h="425826">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0" marR="0">
                        <a:lnSpc>
                          <a:spcPct val="107000"/>
                        </a:lnSpc>
                        <a:spcBef>
                          <a:spcPts val="0"/>
                        </a:spcBef>
                        <a:spcAft>
                          <a:spcPts val="1125"/>
                        </a:spcAft>
                      </a:pPr>
                      <a:r>
                        <a:rPr lang="vi-VN" sz="1400" spc="-10">
                          <a:effectLst/>
                        </a:rPr>
                        <a:t>Phương thức </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0" marR="0">
                        <a:lnSpc>
                          <a:spcPct val="107000"/>
                        </a:lnSpc>
                        <a:spcBef>
                          <a:spcPts val="0"/>
                        </a:spcBef>
                        <a:spcAft>
                          <a:spcPts val="1125"/>
                        </a:spcAft>
                      </a:pPr>
                      <a:r>
                        <a:rPr lang="vi-VN" sz="1400" spc="-10">
                          <a:effectLst/>
                        </a:rPr>
                        <a:t>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extLst>
                  <a:ext uri="{0D108BD9-81ED-4DB2-BD59-A6C34878D82A}">
                    <a16:rowId xmlns:a16="http://schemas.microsoft.com/office/drawing/2014/main" val="3054950160"/>
                  </a:ext>
                </a:extLst>
              </a:tr>
              <a:tr h="79785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findDirty()</a:t>
                      </a: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phương thức flush() được gọi trên một đối tượng Session.</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446516381"/>
                  </a:ext>
                </a:extLst>
              </a:tr>
              <a:tr h="605118">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instantiate()</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một lớp persistent được khởi tạo.</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156485025"/>
                  </a:ext>
                </a:extLst>
              </a:tr>
              <a:tr h="647891">
                <a:tc>
                  <a:txBody>
                    <a:bodyPr/>
                    <a:lstStyle/>
                    <a:p>
                      <a:pPr marL="0" marR="0">
                        <a:lnSpc>
                          <a:spcPct val="107000"/>
                        </a:lnSpc>
                        <a:spcBef>
                          <a:spcPts val="0"/>
                        </a:spcBef>
                        <a:spcAft>
                          <a:spcPts val="800"/>
                        </a:spcAft>
                      </a:pPr>
                      <a:r>
                        <a:rPr lang="vi-VN" sz="1400" spc="-10">
                          <a:effectLst/>
                        </a:rPr>
                        <a:t>3</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isUnsaved()</a:t>
                      </a: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một đối tượng được truyền vào phương thức saveOrUpdate() </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142664649"/>
                  </a:ext>
                </a:extLst>
              </a:tr>
              <a:tr h="498587">
                <a:tc>
                  <a:txBody>
                    <a:bodyPr/>
                    <a:lstStyle/>
                    <a:p>
                      <a:pPr marL="0" marR="0">
                        <a:lnSpc>
                          <a:spcPct val="107000"/>
                        </a:lnSpc>
                        <a:spcBef>
                          <a:spcPts val="0"/>
                        </a:spcBef>
                        <a:spcAft>
                          <a:spcPts val="800"/>
                        </a:spcAft>
                      </a:pPr>
                      <a:r>
                        <a:rPr lang="vi-VN" sz="1400" spc="-10">
                          <a:effectLst/>
                        </a:rPr>
                        <a:t>4</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onDelete()</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khi một đối tượng bị xóa.</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230718821"/>
                  </a:ext>
                </a:extLst>
              </a:tr>
              <a:tr h="797194">
                <a:tc>
                  <a:txBody>
                    <a:bodyPr/>
                    <a:lstStyle/>
                    <a:p>
                      <a:pPr marL="0" marR="0">
                        <a:lnSpc>
                          <a:spcPct val="107000"/>
                        </a:lnSpc>
                        <a:spcBef>
                          <a:spcPts val="0"/>
                        </a:spcBef>
                        <a:spcAft>
                          <a:spcPts val="800"/>
                        </a:spcAft>
                      </a:pPr>
                      <a:r>
                        <a:rPr lang="vi-VN" sz="1400" spc="-10">
                          <a:effectLst/>
                        </a:rPr>
                        <a:t>5</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onFlushDirty()</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Hibernate phát hiện ra rằng một đối tượng là dirty(tức là đã được thay đổi) trong quá trình flush nghĩa là thao tác update.</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4049900960"/>
                  </a:ext>
                </a:extLst>
              </a:tr>
              <a:tr h="498587">
                <a:tc>
                  <a:txBody>
                    <a:bodyPr/>
                    <a:lstStyle/>
                    <a:p>
                      <a:pPr marL="0" marR="0">
                        <a:lnSpc>
                          <a:spcPct val="107000"/>
                        </a:lnSpc>
                        <a:spcBef>
                          <a:spcPts val="0"/>
                        </a:spcBef>
                        <a:spcAft>
                          <a:spcPts val="800"/>
                        </a:spcAft>
                      </a:pPr>
                      <a:r>
                        <a:rPr lang="vi-VN" sz="1400" spc="-10">
                          <a:effectLst/>
                        </a:rPr>
                        <a:t>6</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onLoad()</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khi một đối tượng được khởi tạo.</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3034517927"/>
                  </a:ext>
                </a:extLst>
              </a:tr>
              <a:tr h="542988">
                <a:tc>
                  <a:txBody>
                    <a:bodyPr/>
                    <a:lstStyle/>
                    <a:p>
                      <a:pPr marL="0" marR="0">
                        <a:lnSpc>
                          <a:spcPct val="107000"/>
                        </a:lnSpc>
                        <a:spcBef>
                          <a:spcPts val="0"/>
                        </a:spcBef>
                        <a:spcAft>
                          <a:spcPts val="800"/>
                        </a:spcAft>
                      </a:pPr>
                      <a:r>
                        <a:rPr lang="vi-VN" sz="1400" spc="-10">
                          <a:effectLst/>
                        </a:rPr>
                        <a:t>7</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onSave()</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khi một đối tượng được lưu.</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22251837"/>
                  </a:ext>
                </a:extLst>
              </a:tr>
              <a:tr h="647891">
                <a:tc>
                  <a:txBody>
                    <a:bodyPr/>
                    <a:lstStyle/>
                    <a:p>
                      <a:pPr marL="0" marR="0">
                        <a:lnSpc>
                          <a:spcPct val="107000"/>
                        </a:lnSpc>
                        <a:spcBef>
                          <a:spcPts val="0"/>
                        </a:spcBef>
                        <a:spcAft>
                          <a:spcPts val="800"/>
                        </a:spcAft>
                      </a:pPr>
                      <a:r>
                        <a:rPr lang="vi-VN" sz="1400" spc="-10">
                          <a:effectLst/>
                        </a:rPr>
                        <a:t>8</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postFlush()</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sau khi flush và một đối tượng đã được update trong bộ nhớ.</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2432305329"/>
                  </a:ext>
                </a:extLst>
              </a:tr>
              <a:tr h="498587">
                <a:tc>
                  <a:txBody>
                    <a:bodyPr/>
                    <a:lstStyle/>
                    <a:p>
                      <a:pPr marL="0" marR="0">
                        <a:lnSpc>
                          <a:spcPct val="107000"/>
                        </a:lnSpc>
                        <a:spcBef>
                          <a:spcPts val="0"/>
                        </a:spcBef>
                        <a:spcAft>
                          <a:spcPts val="800"/>
                        </a:spcAft>
                      </a:pPr>
                      <a:r>
                        <a:rPr lang="vi-VN" sz="1400" spc="-10">
                          <a:effectLst/>
                        </a:rPr>
                        <a:t>9</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preFlush()</a:t>
                      </a: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một flush.</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2468139992"/>
                  </a:ext>
                </a:extLst>
              </a:tr>
            </a:tbl>
          </a:graphicData>
        </a:graphic>
      </p:graphicFrame>
    </p:spTree>
    <p:extLst>
      <p:ext uri="{BB962C8B-B14F-4D97-AF65-F5344CB8AC3E}">
        <p14:creationId xmlns:p14="http://schemas.microsoft.com/office/powerpoint/2010/main" val="356371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 (org.hibernate.Session)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en-US"/>
              <a:t>Là một đối tượng đơn luồng, ngắn hạn mô hình hóa khái niệm “Đơn vị công việc” (</a:t>
            </a:r>
            <a:r>
              <a:rPr lang="vi-VN"/>
              <a:t>Unit of Work</a:t>
            </a:r>
            <a:r>
              <a:rPr lang="en-US"/>
              <a:t>)  </a:t>
            </a:r>
            <a:r>
              <a:rPr lang="vi-VN" u="sng">
                <a:hlinkClick r:id="rId2"/>
              </a:rPr>
              <a:t>PoEAA</a:t>
            </a:r>
            <a:r>
              <a:rPr lang="vi-VN"/>
              <a:t>.</a:t>
            </a:r>
            <a:r>
              <a:rPr lang="en-US"/>
              <a:t> Trong danh pháp JPA, </a:t>
            </a:r>
            <a:r>
              <a:rPr lang="vi-VN"/>
              <a:t> Sessio</a:t>
            </a:r>
            <a:r>
              <a:rPr lang="en-US"/>
              <a:t>n được đại diện bởi một</a:t>
            </a:r>
            <a:r>
              <a:rPr lang="vi-VN"/>
              <a:t> EntityManager.</a:t>
            </a:r>
          </a:p>
          <a:p>
            <a:r>
              <a:rPr lang="en-US"/>
              <a:t>Phía trong nó, </a:t>
            </a:r>
            <a:r>
              <a:rPr lang="vi-VN"/>
              <a:t>Sessio</a:t>
            </a:r>
            <a:r>
              <a:rPr lang="en-US"/>
              <a:t>n chứa một</a:t>
            </a:r>
            <a:r>
              <a:rPr lang="vi-VN"/>
              <a:t> JDBC java.sql.Connection</a:t>
            </a:r>
            <a:r>
              <a:rPr lang="en-US"/>
              <a:t> và có khả năng tạo ra những thể hiện của </a:t>
            </a:r>
            <a:r>
              <a:rPr lang="vi-VN"/>
              <a:t> org.hibernate.Transaction . </a:t>
            </a:r>
          </a:p>
          <a:p>
            <a:r>
              <a:rPr lang="en-US"/>
              <a:t>Nó duy trì những </a:t>
            </a:r>
            <a:r>
              <a:rPr lang="vi-VN"/>
              <a:t>persistence context </a:t>
            </a:r>
            <a:r>
              <a:rPr lang="en-US"/>
              <a:t>có khả năng đọc lại (</a:t>
            </a:r>
            <a:r>
              <a:rPr lang="vi-VN"/>
              <a:t>repeatable read </a:t>
            </a:r>
            <a:r>
              <a:rPr lang="en-US"/>
              <a:t>-cache level 1) của  mô hình miền ứng dụng  (</a:t>
            </a:r>
            <a:r>
              <a:rPr lang="vi-VN"/>
              <a:t>application domain model</a:t>
            </a:r>
            <a:r>
              <a:rPr lang="en-US"/>
              <a:t>)</a:t>
            </a:r>
            <a:r>
              <a:rPr lang="vi-VN"/>
              <a:t>.</a:t>
            </a:r>
          </a:p>
        </p:txBody>
      </p:sp>
    </p:spTree>
    <p:extLst>
      <p:ext uri="{BB962C8B-B14F-4D97-AF65-F5344CB8AC3E}">
        <p14:creationId xmlns:p14="http://schemas.microsoft.com/office/powerpoint/2010/main" val="297930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 (org.hibernate.Transaction)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en-US"/>
              <a:t>Là một đối tượng đơn luồng, ngắn hạn được  ứng dụng sử dụng để vạch ra ranh giới giữa các giao dịch vật lý riêng biệt.  </a:t>
            </a:r>
            <a:r>
              <a:rPr lang="vi-VN"/>
              <a:t>EntityTransaction </a:t>
            </a:r>
            <a:r>
              <a:rPr lang="en-US"/>
              <a:t> tương đương với JPA và cả hai hoạt động như một API trừu tượng để phân tách ứng dụng khỏi hệ thống transaction nền tảng đang sử dụng (JDBC hoặc JTA).</a:t>
            </a:r>
            <a:endParaRPr lang="vi-VN"/>
          </a:p>
        </p:txBody>
      </p:sp>
    </p:spTree>
    <p:extLst>
      <p:ext uri="{BB962C8B-B14F-4D97-AF65-F5344CB8AC3E}">
        <p14:creationId xmlns:p14="http://schemas.microsoft.com/office/powerpoint/2010/main" val="349435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en-US"/>
              <a:t>Mô hình miền - Domain Model</a:t>
            </a:r>
            <a:endParaRPr lang="vi-VN"/>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en-US"/>
              <a:t>Thuật ngữ</a:t>
            </a:r>
            <a:r>
              <a:rPr lang="vi-VN"/>
              <a:t> domain model  xuất phát từ lĩnh vực mô hình dữ liệu. Đây là mô hình mô tả về miền vấn đề bạn đang làm việc. Đôi khi</a:t>
            </a:r>
            <a:r>
              <a:rPr lang="en-US"/>
              <a:t>,</a:t>
            </a:r>
            <a:r>
              <a:rPr lang="vi-VN"/>
              <a:t> bạn cũng sẽ nghe thấy thuật ngữ </a:t>
            </a:r>
            <a:r>
              <a:rPr lang="vi-VN" i="1"/>
              <a:t>persistent classes</a:t>
            </a:r>
            <a:r>
              <a:rPr lang="vi-VN"/>
              <a:t>.</a:t>
            </a:r>
          </a:p>
          <a:p>
            <a:r>
              <a:rPr lang="en-US"/>
              <a:t>M</a:t>
            </a:r>
            <a:r>
              <a:rPr lang="vi-VN"/>
              <a:t>ô hình miền ứng dụng là </a:t>
            </a:r>
            <a:r>
              <a:rPr lang="en-US"/>
              <a:t>đặc tính</a:t>
            </a:r>
            <a:r>
              <a:rPr lang="vi-VN"/>
              <a:t> trung tâm </a:t>
            </a:r>
            <a:r>
              <a:rPr lang="en-US"/>
              <a:t>của</a:t>
            </a:r>
            <a:r>
              <a:rPr lang="vi-VN"/>
              <a:t> ORM. </a:t>
            </a:r>
            <a:r>
              <a:rPr lang="en-US"/>
              <a:t>Chúng</a:t>
            </a:r>
            <a:r>
              <a:rPr lang="vi-VN"/>
              <a:t> tạo nên các lớp </a:t>
            </a:r>
            <a:r>
              <a:rPr lang="en-US"/>
              <a:t>mà </a:t>
            </a:r>
            <a:r>
              <a:rPr lang="vi-VN"/>
              <a:t>bạn muốn </a:t>
            </a:r>
            <a:r>
              <a:rPr lang="en-US"/>
              <a:t> liên kết</a:t>
            </a:r>
            <a:r>
              <a:rPr lang="vi-VN"/>
              <a:t>. Hibernate hoạt động tốt nhất nếu các lớp này tuân theo mô hình lập trình Plain Old Object (POJO) / JavaBean. </a:t>
            </a:r>
          </a:p>
          <a:p>
            <a:r>
              <a:rPr lang="en-US"/>
              <a:t>Trước đây, các ứng dụng sử dụng Hibernate sẽ sử dụng định dạng tệp ánh xạ XML riêng của nó cho mục đích này. Tuy nhiên đã lỗi thời, và được thay thế bằng cách sử dụng Annotation.</a:t>
            </a:r>
            <a:endParaRPr lang="vi-VN"/>
          </a:p>
          <a:p>
            <a:endParaRPr lang="vi-VN"/>
          </a:p>
        </p:txBody>
      </p:sp>
    </p:spTree>
    <p:extLst>
      <p:ext uri="{BB962C8B-B14F-4D97-AF65-F5344CB8AC3E}">
        <p14:creationId xmlns:p14="http://schemas.microsoft.com/office/powerpoint/2010/main" val="361159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086A62-E25D-4336-A347-45D063C76721}"/>
              </a:ext>
            </a:extLst>
          </p:cNvPr>
          <p:cNvSpPr>
            <a:spLocks noGrp="1"/>
          </p:cNvSpPr>
          <p:nvPr>
            <p:ph type="title"/>
          </p:nvPr>
        </p:nvSpPr>
        <p:spPr/>
        <p:txBody>
          <a:bodyPr/>
          <a:lstStyle/>
          <a:p>
            <a:r>
              <a:rPr lang="en-US"/>
              <a:t>JDBC là gì?</a:t>
            </a:r>
            <a:endParaRPr lang="vi-VN"/>
          </a:p>
        </p:txBody>
      </p:sp>
      <p:sp>
        <p:nvSpPr>
          <p:cNvPr id="3" name="Chỗ dành sẵn cho Nội dung 2">
            <a:extLst>
              <a:ext uri="{FF2B5EF4-FFF2-40B4-BE49-F238E27FC236}">
                <a16:creationId xmlns:a16="http://schemas.microsoft.com/office/drawing/2014/main" id="{3AA28D08-E751-45E4-BE65-9CD9748CBBAF}"/>
              </a:ext>
            </a:extLst>
          </p:cNvPr>
          <p:cNvSpPr>
            <a:spLocks noGrp="1"/>
          </p:cNvSpPr>
          <p:nvPr>
            <p:ph idx="1"/>
          </p:nvPr>
        </p:nvSpPr>
        <p:spPr/>
        <p:txBody>
          <a:bodyPr/>
          <a:lstStyle/>
          <a:p>
            <a:r>
              <a:rPr lang="vi-VN"/>
              <a:t>JDBC là viết tắt của </a:t>
            </a:r>
            <a:r>
              <a:rPr lang="vi-VN" b="1"/>
              <a:t>Java Database Connectivity</a:t>
            </a:r>
            <a:r>
              <a:rPr lang="vi-VN"/>
              <a:t>. Nó cung cấp một bộ API Java để truy cập cơ sở dữ liệu quan hệ từ chương trình Java. Các API Java này cho phép các chương trình Java thực thi các câu lệnh SQL và tương tác với bất kỳ cơ sở dữ liệu tuân thủ SQL nào.</a:t>
            </a:r>
          </a:p>
          <a:p>
            <a:r>
              <a:rPr lang="vi-VN"/>
              <a:t>JDBC cung cấp một kiến ​​trúc linh hoạt để viết một ứng dụng độc lập với cơ sở dữ liệu có thể chạy trên các nền tảng khác nhau và tương tác với các DBMS khác nhau mà không cần sửa đổi.</a:t>
            </a:r>
          </a:p>
          <a:p>
            <a:endParaRPr lang="vi-VN"/>
          </a:p>
        </p:txBody>
      </p:sp>
    </p:spTree>
    <p:extLst>
      <p:ext uri="{BB962C8B-B14F-4D97-AF65-F5344CB8AC3E}">
        <p14:creationId xmlns:p14="http://schemas.microsoft.com/office/powerpoint/2010/main" val="2656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2C9F9A-E1B5-4F24-9A72-1434A9523F53}"/>
              </a:ext>
            </a:extLst>
          </p:cNvPr>
          <p:cNvSpPr>
            <a:spLocks noGrp="1"/>
          </p:cNvSpPr>
          <p:nvPr>
            <p:ph type="title"/>
          </p:nvPr>
        </p:nvSpPr>
        <p:spPr/>
        <p:txBody>
          <a:bodyPr/>
          <a:lstStyle/>
          <a:p>
            <a:r>
              <a:rPr lang="vi-VN"/>
              <a:t>Ưu nhược điểm của JDBC</a:t>
            </a:r>
          </a:p>
        </p:txBody>
      </p:sp>
      <p:sp>
        <p:nvSpPr>
          <p:cNvPr id="6" name="Chỗ dành sẵn cho Văn bản 5">
            <a:extLst>
              <a:ext uri="{FF2B5EF4-FFF2-40B4-BE49-F238E27FC236}">
                <a16:creationId xmlns:a16="http://schemas.microsoft.com/office/drawing/2014/main" id="{8C0895E2-2BC2-4C87-B0BE-AF7927749EF6}"/>
              </a:ext>
            </a:extLst>
          </p:cNvPr>
          <p:cNvSpPr>
            <a:spLocks noGrp="1"/>
          </p:cNvSpPr>
          <p:nvPr>
            <p:ph type="body" idx="1"/>
          </p:nvPr>
        </p:nvSpPr>
        <p:spPr/>
        <p:txBody>
          <a:bodyPr/>
          <a:lstStyle/>
          <a:p>
            <a:r>
              <a:rPr lang="vi-VN"/>
              <a:t>Ưu điểm: </a:t>
            </a:r>
          </a:p>
        </p:txBody>
      </p:sp>
      <p:sp>
        <p:nvSpPr>
          <p:cNvPr id="7" name="Chỗ dành sẵn cho Nội dung 6">
            <a:extLst>
              <a:ext uri="{FF2B5EF4-FFF2-40B4-BE49-F238E27FC236}">
                <a16:creationId xmlns:a16="http://schemas.microsoft.com/office/drawing/2014/main" id="{12B0E6CD-7455-4046-A12D-71091790E555}"/>
              </a:ext>
            </a:extLst>
          </p:cNvPr>
          <p:cNvSpPr>
            <a:spLocks noGrp="1"/>
          </p:cNvSpPr>
          <p:nvPr>
            <p:ph sz="half" idx="2"/>
          </p:nvPr>
        </p:nvSpPr>
        <p:spPr/>
        <p:txBody>
          <a:bodyPr/>
          <a:lstStyle/>
          <a:p>
            <a:r>
              <a:rPr lang="vi-VN"/>
              <a:t>Xử lý SQL đơn giản và gọn gàng</a:t>
            </a:r>
          </a:p>
          <a:p>
            <a:r>
              <a:rPr lang="vi-VN"/>
              <a:t>Hiệu suất tốt với dữ liệu lớn</a:t>
            </a:r>
          </a:p>
          <a:p>
            <a:r>
              <a:rPr lang="vi-VN"/>
              <a:t>Rất tốt cho các ứng dụng nhỏ</a:t>
            </a:r>
          </a:p>
          <a:p>
            <a:r>
              <a:rPr lang="vi-VN"/>
              <a:t>Cú pháp đơn giản để dễ học</a:t>
            </a:r>
          </a:p>
        </p:txBody>
      </p:sp>
      <p:sp>
        <p:nvSpPr>
          <p:cNvPr id="8" name="Chỗ dành sẵn cho Văn bản 7">
            <a:extLst>
              <a:ext uri="{FF2B5EF4-FFF2-40B4-BE49-F238E27FC236}">
                <a16:creationId xmlns:a16="http://schemas.microsoft.com/office/drawing/2014/main" id="{C85869D5-851E-4791-85E9-A49DB8798450}"/>
              </a:ext>
            </a:extLst>
          </p:cNvPr>
          <p:cNvSpPr>
            <a:spLocks noGrp="1"/>
          </p:cNvSpPr>
          <p:nvPr>
            <p:ph type="body" sz="quarter" idx="3"/>
          </p:nvPr>
        </p:nvSpPr>
        <p:spPr/>
        <p:txBody>
          <a:bodyPr/>
          <a:lstStyle/>
          <a:p>
            <a:r>
              <a:rPr lang="vi-VN"/>
              <a:t>Nhược điểm:</a:t>
            </a:r>
          </a:p>
        </p:txBody>
      </p:sp>
      <p:sp>
        <p:nvSpPr>
          <p:cNvPr id="9" name="Chỗ dành sẵn cho Nội dung 8">
            <a:extLst>
              <a:ext uri="{FF2B5EF4-FFF2-40B4-BE49-F238E27FC236}">
                <a16:creationId xmlns:a16="http://schemas.microsoft.com/office/drawing/2014/main" id="{77C47F4F-158B-4C49-913A-9BA63D88B3BD}"/>
              </a:ext>
            </a:extLst>
          </p:cNvPr>
          <p:cNvSpPr>
            <a:spLocks noGrp="1"/>
          </p:cNvSpPr>
          <p:nvPr>
            <p:ph sz="quarter" idx="4"/>
          </p:nvPr>
        </p:nvSpPr>
        <p:spPr/>
        <p:txBody>
          <a:bodyPr/>
          <a:lstStyle/>
          <a:p>
            <a:r>
              <a:rPr lang="vi-VN"/>
              <a:t>Phức tạp nếu nó được sử dụng trong các dự án lớn</a:t>
            </a:r>
          </a:p>
          <a:p>
            <a:r>
              <a:rPr lang="vi-VN"/>
              <a:t>Chi phí lập trình lớn</a:t>
            </a:r>
          </a:p>
          <a:p>
            <a:r>
              <a:rPr lang="vi-VN"/>
              <a:t>Không đóng gói</a:t>
            </a:r>
          </a:p>
          <a:p>
            <a:r>
              <a:rPr lang="vi-VN"/>
              <a:t>Khó thực hiện khái niệm MVC</a:t>
            </a:r>
          </a:p>
          <a:p>
            <a:r>
              <a:rPr lang="vi-VN"/>
              <a:t>Truy vấn là DBMS cụ thể</a:t>
            </a:r>
          </a:p>
        </p:txBody>
      </p:sp>
    </p:spTree>
    <p:extLst>
      <p:ext uri="{BB962C8B-B14F-4D97-AF65-F5344CB8AC3E}">
        <p14:creationId xmlns:p14="http://schemas.microsoft.com/office/powerpoint/2010/main" val="215530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94BEA6-B25F-4943-94D9-529DA46C19C4}"/>
              </a:ext>
            </a:extLst>
          </p:cNvPr>
          <p:cNvSpPr>
            <a:spLocks noGrp="1"/>
          </p:cNvSpPr>
          <p:nvPr>
            <p:ph type="title"/>
          </p:nvPr>
        </p:nvSpPr>
        <p:spPr/>
        <p:txBody>
          <a:bodyPr/>
          <a:lstStyle/>
          <a:p>
            <a:r>
              <a:rPr lang="en-US"/>
              <a:t>ORM là gì?</a:t>
            </a:r>
            <a:endParaRPr lang="vi-VN"/>
          </a:p>
        </p:txBody>
      </p:sp>
      <p:sp>
        <p:nvSpPr>
          <p:cNvPr id="3" name="Chỗ dành sẵn cho Nội dung 2">
            <a:extLst>
              <a:ext uri="{FF2B5EF4-FFF2-40B4-BE49-F238E27FC236}">
                <a16:creationId xmlns:a16="http://schemas.microsoft.com/office/drawing/2014/main" id="{3D6BF9EA-F147-42A3-88B8-72D7684F69E7}"/>
              </a:ext>
            </a:extLst>
          </p:cNvPr>
          <p:cNvSpPr>
            <a:spLocks noGrp="1"/>
          </p:cNvSpPr>
          <p:nvPr>
            <p:ph idx="1"/>
          </p:nvPr>
        </p:nvSpPr>
        <p:spPr>
          <a:xfrm>
            <a:off x="1295400" y="1882589"/>
            <a:ext cx="9601200" cy="3908612"/>
          </a:xfrm>
        </p:spPr>
        <p:txBody>
          <a:bodyPr/>
          <a:lstStyle/>
          <a:p>
            <a:r>
              <a:rPr lang="vi-VN"/>
              <a:t>ORM là viết tắt của Object-Relational Mapping (ORM) là một kỹ thuật lập trình để chuyển đổi dữ liệu giữa các cơ sở dữ liệu quan hệ và các ngôn ngữ lập trình hướng đối tượng như Java, C# ... </a:t>
            </a:r>
          </a:p>
          <a:p>
            <a:endParaRPr lang="vi-VN"/>
          </a:p>
        </p:txBody>
      </p:sp>
      <p:graphicFrame>
        <p:nvGraphicFramePr>
          <p:cNvPr id="4" name="Bảng 3">
            <a:extLst>
              <a:ext uri="{FF2B5EF4-FFF2-40B4-BE49-F238E27FC236}">
                <a16:creationId xmlns:a16="http://schemas.microsoft.com/office/drawing/2014/main" id="{8655C16D-FF8C-4C8C-B84D-86D4D3B8E533}"/>
              </a:ext>
            </a:extLst>
          </p:cNvPr>
          <p:cNvGraphicFramePr>
            <a:graphicFrameLocks noGrp="1"/>
          </p:cNvGraphicFramePr>
          <p:nvPr>
            <p:extLst>
              <p:ext uri="{D42A27DB-BD31-4B8C-83A1-F6EECF244321}">
                <p14:modId xmlns:p14="http://schemas.microsoft.com/office/powerpoint/2010/main" val="3496120234"/>
              </p:ext>
            </p:extLst>
          </p:nvPr>
        </p:nvGraphicFramePr>
        <p:xfrm>
          <a:off x="1636618" y="2891118"/>
          <a:ext cx="9259981" cy="2900080"/>
        </p:xfrm>
        <a:graphic>
          <a:graphicData uri="http://schemas.openxmlformats.org/drawingml/2006/table">
            <a:tbl>
              <a:tblPr firstRow="1" firstCol="1" bandRow="1">
                <a:tableStyleId>{BC89EF96-8CEA-46FF-86C4-4CE0E7609802}</a:tableStyleId>
              </a:tblPr>
              <a:tblGrid>
                <a:gridCol w="580659">
                  <a:extLst>
                    <a:ext uri="{9D8B030D-6E8A-4147-A177-3AD203B41FA5}">
                      <a16:colId xmlns:a16="http://schemas.microsoft.com/office/drawing/2014/main" val="2734759934"/>
                    </a:ext>
                  </a:extLst>
                </a:gridCol>
                <a:gridCol w="8679322">
                  <a:extLst>
                    <a:ext uri="{9D8B030D-6E8A-4147-A177-3AD203B41FA5}">
                      <a16:colId xmlns:a16="http://schemas.microsoft.com/office/drawing/2014/main" val="1834228130"/>
                    </a:ext>
                  </a:extLst>
                </a:gridCol>
              </a:tblGrid>
              <a:tr h="362510">
                <a:tc>
                  <a:txBody>
                    <a:bodyPr/>
                    <a:lstStyle/>
                    <a:p>
                      <a:pPr marL="0" marR="0">
                        <a:lnSpc>
                          <a:spcPct val="107000"/>
                        </a:lnSpc>
                        <a:spcBef>
                          <a:spcPts val="0"/>
                        </a:spcBef>
                        <a:spcAft>
                          <a:spcPts val="1125"/>
                        </a:spcAft>
                      </a:pPr>
                      <a:r>
                        <a:rPr lang="vi-VN" sz="1200" spc="0">
                          <a:effectLst/>
                        </a:rPr>
                        <a:t>No.</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200" spc="0">
                          <a:effectLst/>
                        </a:rPr>
                        <a:t>Ưu điểm của ORM</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48045948"/>
                  </a:ext>
                </a:extLst>
              </a:tr>
              <a:tr h="362510">
                <a:tc>
                  <a:txBody>
                    <a:bodyPr/>
                    <a:lstStyle/>
                    <a:p>
                      <a:pPr marL="0" marR="0">
                        <a:lnSpc>
                          <a:spcPct val="107000"/>
                        </a:lnSpc>
                        <a:spcBef>
                          <a:spcPts val="0"/>
                        </a:spcBef>
                        <a:spcAft>
                          <a:spcPts val="1125"/>
                        </a:spcAft>
                      </a:pPr>
                      <a:r>
                        <a:rPr lang="vi-VN" sz="1200" spc="0">
                          <a:effectLst/>
                        </a:rPr>
                        <a:t>1</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Cho phép đối tượng truy cập mã nghiệp vụ thay vì bảng DB.</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9735362"/>
                  </a:ext>
                </a:extLst>
              </a:tr>
              <a:tr h="362510">
                <a:tc>
                  <a:txBody>
                    <a:bodyPr/>
                    <a:lstStyle/>
                    <a:p>
                      <a:pPr marL="0" marR="0">
                        <a:lnSpc>
                          <a:spcPct val="107000"/>
                        </a:lnSpc>
                        <a:spcBef>
                          <a:spcPts val="0"/>
                        </a:spcBef>
                        <a:spcAft>
                          <a:spcPts val="1125"/>
                        </a:spcAft>
                      </a:pPr>
                      <a:r>
                        <a:rPr lang="vi-VN" sz="1200" spc="0">
                          <a:effectLst/>
                        </a:rPr>
                        <a:t>2</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Ẩn các chi tiết của các truy vấn SQL từ logic OO.</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93265164"/>
                  </a:ext>
                </a:extLst>
              </a:tr>
              <a:tr h="362510">
                <a:tc>
                  <a:txBody>
                    <a:bodyPr/>
                    <a:lstStyle/>
                    <a:p>
                      <a:pPr marL="0" marR="0">
                        <a:lnSpc>
                          <a:spcPct val="107000"/>
                        </a:lnSpc>
                        <a:spcBef>
                          <a:spcPts val="0"/>
                        </a:spcBef>
                        <a:spcAft>
                          <a:spcPts val="1125"/>
                        </a:spcAft>
                      </a:pPr>
                      <a:r>
                        <a:rPr lang="vi-VN" sz="1200" spc="0">
                          <a:effectLst/>
                        </a:rPr>
                        <a:t>3</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Dựa trên JDBC 'under the hood'</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00954068"/>
                  </a:ext>
                </a:extLst>
              </a:tr>
              <a:tr h="362510">
                <a:tc>
                  <a:txBody>
                    <a:bodyPr/>
                    <a:lstStyle/>
                    <a:p>
                      <a:pPr marL="0" marR="0">
                        <a:lnSpc>
                          <a:spcPct val="107000"/>
                        </a:lnSpc>
                        <a:spcBef>
                          <a:spcPts val="0"/>
                        </a:spcBef>
                        <a:spcAft>
                          <a:spcPts val="1125"/>
                        </a:spcAft>
                      </a:pPr>
                      <a:r>
                        <a:rPr lang="vi-VN" sz="1200" spc="0">
                          <a:effectLst/>
                        </a:rPr>
                        <a:t>4</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Không cần phải đối phó với việc thực hiện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46921612"/>
                  </a:ext>
                </a:extLst>
              </a:tr>
              <a:tr h="362510">
                <a:tc>
                  <a:txBody>
                    <a:bodyPr/>
                    <a:lstStyle/>
                    <a:p>
                      <a:pPr marL="0" marR="0">
                        <a:lnSpc>
                          <a:spcPct val="107000"/>
                        </a:lnSpc>
                        <a:spcBef>
                          <a:spcPts val="0"/>
                        </a:spcBef>
                        <a:spcAft>
                          <a:spcPts val="1125"/>
                        </a:spcAft>
                      </a:pPr>
                      <a:r>
                        <a:rPr lang="vi-VN" sz="1200" spc="0">
                          <a:effectLst/>
                        </a:rPr>
                        <a:t>5</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Các thực thể dựa trên các khái niệm nghiệp vụ thay vì cấu trúc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733601710"/>
                  </a:ext>
                </a:extLst>
              </a:tr>
              <a:tr h="362510">
                <a:tc>
                  <a:txBody>
                    <a:bodyPr/>
                    <a:lstStyle/>
                    <a:p>
                      <a:pPr marL="0" marR="0">
                        <a:lnSpc>
                          <a:spcPct val="107000"/>
                        </a:lnSpc>
                        <a:spcBef>
                          <a:spcPts val="0"/>
                        </a:spcBef>
                        <a:spcAft>
                          <a:spcPts val="1125"/>
                        </a:spcAft>
                      </a:pPr>
                      <a:r>
                        <a:rPr lang="vi-VN" sz="1200" spc="0">
                          <a:effectLst/>
                        </a:rPr>
                        <a:t>6</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Quản lý Transaction và tạo ra key tự động.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09206006"/>
                  </a:ext>
                </a:extLst>
              </a:tr>
              <a:tr h="362510">
                <a:tc>
                  <a:txBody>
                    <a:bodyPr/>
                    <a:lstStyle/>
                    <a:p>
                      <a:pPr marL="0" marR="0">
                        <a:lnSpc>
                          <a:spcPct val="107000"/>
                        </a:lnSpc>
                        <a:spcBef>
                          <a:spcPts val="0"/>
                        </a:spcBef>
                        <a:spcAft>
                          <a:spcPts val="1125"/>
                        </a:spcAft>
                      </a:pPr>
                      <a:r>
                        <a:rPr lang="vi-VN" sz="1200" spc="0">
                          <a:effectLst/>
                        </a:rPr>
                        <a:t>7</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Phát triển ứng dụng nhanh chóng.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041333482"/>
                  </a:ext>
                </a:extLst>
              </a:tr>
            </a:tbl>
          </a:graphicData>
        </a:graphic>
      </p:graphicFrame>
    </p:spTree>
    <p:extLst>
      <p:ext uri="{BB962C8B-B14F-4D97-AF65-F5344CB8AC3E}">
        <p14:creationId xmlns:p14="http://schemas.microsoft.com/office/powerpoint/2010/main" val="222474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88E609-FA46-4F3F-BD8B-7FC21E08DBBD}"/>
              </a:ext>
            </a:extLst>
          </p:cNvPr>
          <p:cNvSpPr>
            <a:spLocks noGrp="1"/>
          </p:cNvSpPr>
          <p:nvPr>
            <p:ph type="title"/>
          </p:nvPr>
        </p:nvSpPr>
        <p:spPr/>
        <p:txBody>
          <a:bodyPr/>
          <a:lstStyle/>
          <a:p>
            <a:r>
              <a:rPr lang="vi-VN"/>
              <a:t>Bốn giải pháp của ORM</a:t>
            </a:r>
          </a:p>
        </p:txBody>
      </p:sp>
      <p:graphicFrame>
        <p:nvGraphicFramePr>
          <p:cNvPr id="6" name="Chỗ dành sẵn cho Nội dung 5">
            <a:extLst>
              <a:ext uri="{FF2B5EF4-FFF2-40B4-BE49-F238E27FC236}">
                <a16:creationId xmlns:a16="http://schemas.microsoft.com/office/drawing/2014/main" id="{C4ECC50A-9654-46F9-8C03-E7F2DA1146DF}"/>
              </a:ext>
            </a:extLst>
          </p:cNvPr>
          <p:cNvGraphicFramePr>
            <a:graphicFrameLocks noGrp="1"/>
          </p:cNvGraphicFramePr>
          <p:nvPr>
            <p:ph idx="1"/>
            <p:extLst>
              <p:ext uri="{D42A27DB-BD31-4B8C-83A1-F6EECF244321}">
                <p14:modId xmlns:p14="http://schemas.microsoft.com/office/powerpoint/2010/main" val="2936858373"/>
              </p:ext>
            </p:extLst>
          </p:nvPr>
        </p:nvGraphicFramePr>
        <p:xfrm>
          <a:off x="1295400" y="2084294"/>
          <a:ext cx="9601200" cy="3657600"/>
        </p:xfrm>
        <a:graphic>
          <a:graphicData uri="http://schemas.openxmlformats.org/drawingml/2006/table">
            <a:tbl>
              <a:tblPr firstRow="1" firstCol="1" bandRow="1">
                <a:tableStyleId>{BC89EF96-8CEA-46FF-86C4-4CE0E7609802}</a:tableStyleId>
              </a:tblPr>
              <a:tblGrid>
                <a:gridCol w="602056">
                  <a:extLst>
                    <a:ext uri="{9D8B030D-6E8A-4147-A177-3AD203B41FA5}">
                      <a16:colId xmlns:a16="http://schemas.microsoft.com/office/drawing/2014/main" val="2643146384"/>
                    </a:ext>
                  </a:extLst>
                </a:gridCol>
                <a:gridCol w="8999144">
                  <a:extLst>
                    <a:ext uri="{9D8B030D-6E8A-4147-A177-3AD203B41FA5}">
                      <a16:colId xmlns:a16="http://schemas.microsoft.com/office/drawing/2014/main" val="3250037273"/>
                    </a:ext>
                  </a:extLst>
                </a:gridCol>
              </a:tblGrid>
              <a:tr h="731520">
                <a:tc>
                  <a:txBody>
                    <a:bodyPr/>
                    <a:lstStyle/>
                    <a:p>
                      <a:pPr marL="0" marR="0">
                        <a:lnSpc>
                          <a:spcPct val="107000"/>
                        </a:lnSpc>
                        <a:spcBef>
                          <a:spcPts val="0"/>
                        </a:spcBef>
                        <a:spcAft>
                          <a:spcPts val="1125"/>
                        </a:spcAft>
                      </a:pPr>
                      <a:r>
                        <a:rPr lang="vi-VN" sz="1800" spc="0">
                          <a:effectLst/>
                        </a:rPr>
                        <a:t>No.</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0">
                          <a:effectLst/>
                        </a:rPr>
                        <a:t>Giải pháp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58209600"/>
                  </a:ext>
                </a:extLst>
              </a:tr>
              <a:tr h="731520">
                <a:tc>
                  <a:txBody>
                    <a:bodyPr/>
                    <a:lstStyle/>
                    <a:p>
                      <a:pPr marL="0" marR="0">
                        <a:lnSpc>
                          <a:spcPct val="107000"/>
                        </a:lnSpc>
                        <a:spcBef>
                          <a:spcPts val="0"/>
                        </a:spcBef>
                        <a:spcAft>
                          <a:spcPts val="1125"/>
                        </a:spcAft>
                      </a:pPr>
                      <a:r>
                        <a:rPr lang="vi-VN" sz="1800" spc="0">
                          <a:effectLst/>
                        </a:rPr>
                        <a:t>1</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API để thực hiện các thao tác CRUD cơ bản trên các đối tượng của các lớp persistent.</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549626546"/>
                  </a:ext>
                </a:extLst>
              </a:tr>
              <a:tr h="731520">
                <a:tc>
                  <a:txBody>
                    <a:bodyPr/>
                    <a:lstStyle/>
                    <a:p>
                      <a:pPr marL="0" marR="0">
                        <a:lnSpc>
                          <a:spcPct val="107000"/>
                        </a:lnSpc>
                        <a:spcBef>
                          <a:spcPts val="0"/>
                        </a:spcBef>
                        <a:spcAft>
                          <a:spcPts val="1125"/>
                        </a:spcAft>
                      </a:pPr>
                      <a:r>
                        <a:rPr lang="vi-VN" sz="1800" spc="0">
                          <a:effectLst/>
                        </a:rPr>
                        <a:t>2</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ngôn ngữ hoặc API để chỉ định các truy vấn đề cập đến các lớp và thuộc tính của các lớp.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08812731"/>
                  </a:ext>
                </a:extLst>
              </a:tr>
              <a:tr h="430874">
                <a:tc>
                  <a:txBody>
                    <a:bodyPr/>
                    <a:lstStyle/>
                    <a:p>
                      <a:pPr marL="0" marR="0">
                        <a:lnSpc>
                          <a:spcPct val="107000"/>
                        </a:lnSpc>
                        <a:spcBef>
                          <a:spcPts val="0"/>
                        </a:spcBef>
                        <a:spcAft>
                          <a:spcPts val="1125"/>
                        </a:spcAft>
                      </a:pPr>
                      <a:r>
                        <a:rPr lang="vi-VN" sz="1800" spc="0">
                          <a:effectLst/>
                        </a:rPr>
                        <a:t>3</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phương tiện có thể cấu hình để chỉ định siêu dữ liệu ánh xạ.</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50788075"/>
                  </a:ext>
                </a:extLst>
              </a:tr>
              <a:tr h="1032166">
                <a:tc>
                  <a:txBody>
                    <a:bodyPr/>
                    <a:lstStyle/>
                    <a:p>
                      <a:pPr marL="0" marR="0">
                        <a:lnSpc>
                          <a:spcPct val="107000"/>
                        </a:lnSpc>
                        <a:spcBef>
                          <a:spcPts val="0"/>
                        </a:spcBef>
                        <a:spcAft>
                          <a:spcPts val="1125"/>
                        </a:spcAft>
                      </a:pPr>
                      <a:r>
                        <a:rPr lang="vi-VN" sz="1800" spc="0">
                          <a:effectLst/>
                        </a:rPr>
                        <a:t>4</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kỹ thuật tương tác với các đối tượng giao dịch để thực hiện dirty checking, lazy loading, join fetching và các chức năng tối ưu hóa khác.</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46419450"/>
                  </a:ext>
                </a:extLst>
              </a:tr>
            </a:tbl>
          </a:graphicData>
        </a:graphic>
      </p:graphicFrame>
    </p:spTree>
    <p:extLst>
      <p:ext uri="{BB962C8B-B14F-4D97-AF65-F5344CB8AC3E}">
        <p14:creationId xmlns:p14="http://schemas.microsoft.com/office/powerpoint/2010/main" val="58194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7887A9-1A29-4EA8-914E-DF05AB522A2B}"/>
              </a:ext>
            </a:extLst>
          </p:cNvPr>
          <p:cNvSpPr>
            <a:spLocks noGrp="1"/>
          </p:cNvSpPr>
          <p:nvPr>
            <p:ph type="title"/>
          </p:nvPr>
        </p:nvSpPr>
        <p:spPr/>
        <p:txBody>
          <a:bodyPr/>
          <a:lstStyle/>
          <a:p>
            <a:r>
              <a:rPr lang="vi-VN"/>
              <a:t>Cấu Hình </a:t>
            </a:r>
            <a:r>
              <a:rPr lang="en-US"/>
              <a:t>Hibernate - Configuration</a:t>
            </a:r>
            <a:endParaRPr lang="vi-VN"/>
          </a:p>
        </p:txBody>
      </p:sp>
      <p:sp>
        <p:nvSpPr>
          <p:cNvPr id="3" name="Chỗ dành sẵn cho Nội dung 2">
            <a:extLst>
              <a:ext uri="{FF2B5EF4-FFF2-40B4-BE49-F238E27FC236}">
                <a16:creationId xmlns:a16="http://schemas.microsoft.com/office/drawing/2014/main" id="{67BCF58A-17D2-4D4E-828A-1064BD699A08}"/>
              </a:ext>
            </a:extLst>
          </p:cNvPr>
          <p:cNvSpPr>
            <a:spLocks noGrp="1"/>
          </p:cNvSpPr>
          <p:nvPr>
            <p:ph idx="1"/>
          </p:nvPr>
        </p:nvSpPr>
        <p:spPr/>
        <p:txBody>
          <a:bodyPr/>
          <a:lstStyle/>
          <a:p>
            <a:r>
              <a:rPr lang="vi-VN"/>
              <a:t>Hibernate yêu cầu biết trước các thông tin để giúp các lớp Java ánh xạ đến bảng cơ sở dữ liệu. Nó cũng yêu cầu một tập hợp các thiết lập cấu hình cùng các tham số liên quan khác. Tất cả các thông tin như vậy thường được cung cấp dưới dạng file thuộc tính Java tiêu chuẩn có tên gọi là </a:t>
            </a:r>
            <a:r>
              <a:rPr lang="vi-VN" b="1"/>
              <a:t>hibernate.properties</a:t>
            </a:r>
            <a:r>
              <a:rPr lang="vi-VN"/>
              <a:t>, hoặc dưới dạng file XML có tên </a:t>
            </a:r>
            <a:r>
              <a:rPr lang="vi-VN" b="1"/>
              <a:t>hibernate.cfg.xml</a:t>
            </a:r>
            <a:r>
              <a:rPr lang="vi-VN"/>
              <a:t>. Khi sử dụng JPA, những thông tin này được lưu trong </a:t>
            </a:r>
            <a:r>
              <a:rPr lang="vi-VN" b="1"/>
              <a:t>persistences.xml</a:t>
            </a:r>
          </a:p>
          <a:p>
            <a:r>
              <a:rPr lang="vi-VN"/>
              <a:t>Chúng ta sử dụng file XML </a:t>
            </a:r>
            <a:r>
              <a:rPr lang="vi-VN" b="1"/>
              <a:t>hibernate.cfg.xml</a:t>
            </a:r>
            <a:r>
              <a:rPr lang="vi-VN"/>
              <a:t> và </a:t>
            </a:r>
            <a:r>
              <a:rPr lang="vi-VN" b="1"/>
              <a:t>persistences.xml</a:t>
            </a:r>
            <a:r>
              <a:rPr lang="vi-VN"/>
              <a:t> để chỉ định các thuộc tính Hibernate. Hầu hết các thuộc tính trong đây nếu không được chỉ rõ sẽ đều lấy giá trị mặc định của chúng. Không nhất thiết phải sử dụng file </a:t>
            </a:r>
            <a:r>
              <a:rPr lang="vi-VN" b="1"/>
              <a:t>properties</a:t>
            </a:r>
            <a:r>
              <a:rPr lang="vi-VN"/>
              <a:t> trừ khi nó thực sự là bắt buộc. </a:t>
            </a:r>
          </a:p>
        </p:txBody>
      </p:sp>
    </p:spTree>
    <p:extLst>
      <p:ext uri="{BB962C8B-B14F-4D97-AF65-F5344CB8AC3E}">
        <p14:creationId xmlns:p14="http://schemas.microsoft.com/office/powerpoint/2010/main" val="360851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7E93AE-6671-4B4D-AAD8-7125DB0A6A2E}"/>
              </a:ext>
            </a:extLst>
          </p:cNvPr>
          <p:cNvSpPr>
            <a:spLocks noGrp="1"/>
          </p:cNvSpPr>
          <p:nvPr>
            <p:ph type="title"/>
          </p:nvPr>
        </p:nvSpPr>
        <p:spPr/>
        <p:txBody>
          <a:bodyPr/>
          <a:lstStyle/>
          <a:p>
            <a:r>
              <a:rPr lang="vi-VN"/>
              <a:t>Hibernate Framework</a:t>
            </a:r>
          </a:p>
        </p:txBody>
      </p:sp>
      <p:sp>
        <p:nvSpPr>
          <p:cNvPr id="3" name="Chỗ dành sẵn cho Nội dung 2">
            <a:extLst>
              <a:ext uri="{FF2B5EF4-FFF2-40B4-BE49-F238E27FC236}">
                <a16:creationId xmlns:a16="http://schemas.microsoft.com/office/drawing/2014/main" id="{3163E568-3BAB-4B1A-AE67-4E64BBE43F8C}"/>
              </a:ext>
            </a:extLst>
          </p:cNvPr>
          <p:cNvSpPr>
            <a:spLocks noGrp="1"/>
          </p:cNvSpPr>
          <p:nvPr>
            <p:ph idx="1"/>
          </p:nvPr>
        </p:nvSpPr>
        <p:spPr>
          <a:xfrm>
            <a:off x="1295399" y="1981201"/>
            <a:ext cx="6288741" cy="3809999"/>
          </a:xfrm>
        </p:spPr>
        <p:txBody>
          <a:bodyPr/>
          <a:lstStyle/>
          <a:p>
            <a:r>
              <a:rPr lang="vi-VN"/>
              <a:t>Hibernate, là một giải pháp ORM, "nằm giữa" lớp truy cập dữ liệu ứng dụng Java (Java application data Access) và  cơ sở dữ liệu quan hệ (Relational Database), như có thể thấy trong sơ đồ, ứng dụng Java sử dụng API Hibernate để tải, lưu trữ, truy vấn, v.v. dữ liệu miền của nó. </a:t>
            </a:r>
          </a:p>
        </p:txBody>
      </p:sp>
      <p:pic>
        <p:nvPicPr>
          <p:cNvPr id="6" name="Hình ảnh 5">
            <a:extLst>
              <a:ext uri="{FF2B5EF4-FFF2-40B4-BE49-F238E27FC236}">
                <a16:creationId xmlns:a16="http://schemas.microsoft.com/office/drawing/2014/main" id="{5B6504B8-AFFD-4A46-95CB-B36A3CBBAD2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2752" y="1075045"/>
            <a:ext cx="3509683" cy="4828948"/>
          </a:xfrm>
          <a:prstGeom prst="rect">
            <a:avLst/>
          </a:prstGeom>
          <a:noFill/>
          <a:ln>
            <a:noFill/>
          </a:ln>
        </p:spPr>
      </p:pic>
    </p:spTree>
    <p:extLst>
      <p:ext uri="{BB962C8B-B14F-4D97-AF65-F5344CB8AC3E}">
        <p14:creationId xmlns:p14="http://schemas.microsoft.com/office/powerpoint/2010/main" val="36147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59978E-1F97-45AC-992A-191847B3C2D9}"/>
              </a:ext>
            </a:extLst>
          </p:cNvPr>
          <p:cNvSpPr>
            <a:spLocks noGrp="1"/>
          </p:cNvSpPr>
          <p:nvPr>
            <p:ph type="title"/>
          </p:nvPr>
        </p:nvSpPr>
        <p:spPr/>
        <p:txBody>
          <a:bodyPr/>
          <a:lstStyle/>
          <a:p>
            <a:r>
              <a:rPr lang="en-US"/>
              <a:t>Các thuộc tính cấu hình trong Hibernate</a:t>
            </a:r>
            <a:endParaRPr lang="vi-VN"/>
          </a:p>
        </p:txBody>
      </p:sp>
      <p:graphicFrame>
        <p:nvGraphicFramePr>
          <p:cNvPr id="4" name="Chỗ dành sẵn cho Nội dung 3">
            <a:extLst>
              <a:ext uri="{FF2B5EF4-FFF2-40B4-BE49-F238E27FC236}">
                <a16:creationId xmlns:a16="http://schemas.microsoft.com/office/drawing/2014/main" id="{3996FC4A-0ED9-4F76-B123-6AC0A7D349C9}"/>
              </a:ext>
            </a:extLst>
          </p:cNvPr>
          <p:cNvGraphicFramePr>
            <a:graphicFrameLocks noGrp="1"/>
          </p:cNvGraphicFramePr>
          <p:nvPr>
            <p:ph idx="1"/>
            <p:extLst>
              <p:ext uri="{D42A27DB-BD31-4B8C-83A1-F6EECF244321}">
                <p14:modId xmlns:p14="http://schemas.microsoft.com/office/powerpoint/2010/main" val="3164538408"/>
              </p:ext>
            </p:extLst>
          </p:nvPr>
        </p:nvGraphicFramePr>
        <p:xfrm>
          <a:off x="1398495" y="1828800"/>
          <a:ext cx="9498105" cy="4064072"/>
        </p:xfrm>
        <a:graphic>
          <a:graphicData uri="http://schemas.openxmlformats.org/drawingml/2006/table">
            <a:tbl>
              <a:tblPr firstRow="1" firstCol="1" bandRow="1">
                <a:tableStyleId>{BC89EF96-8CEA-46FF-86C4-4CE0E7609802}</a:tableStyleId>
              </a:tblPr>
              <a:tblGrid>
                <a:gridCol w="317457">
                  <a:extLst>
                    <a:ext uri="{9D8B030D-6E8A-4147-A177-3AD203B41FA5}">
                      <a16:colId xmlns:a16="http://schemas.microsoft.com/office/drawing/2014/main" val="2274857782"/>
                    </a:ext>
                  </a:extLst>
                </a:gridCol>
                <a:gridCol w="3609083">
                  <a:extLst>
                    <a:ext uri="{9D8B030D-6E8A-4147-A177-3AD203B41FA5}">
                      <a16:colId xmlns:a16="http://schemas.microsoft.com/office/drawing/2014/main" val="3245492164"/>
                    </a:ext>
                  </a:extLst>
                </a:gridCol>
                <a:gridCol w="5571565">
                  <a:extLst>
                    <a:ext uri="{9D8B030D-6E8A-4147-A177-3AD203B41FA5}">
                      <a16:colId xmlns:a16="http://schemas.microsoft.com/office/drawing/2014/main" val="3937238148"/>
                    </a:ext>
                  </a:extLst>
                </a:gridCol>
              </a:tblGrid>
              <a:tr h="389965">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718216817"/>
                  </a:ext>
                </a:extLst>
              </a:tr>
              <a:tr h="54272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b="1" spc="-10">
                          <a:effectLst/>
                        </a:rPr>
                        <a:t>hibernate.dialect</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này làm cho Hibernate tạo ra SQL thích hợp cho cơ sở dữ liệu đã chọn.</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365810802"/>
                  </a:ext>
                </a:extLst>
              </a:tr>
              <a:tr h="0">
                <a:tc>
                  <a:txBody>
                    <a:bodyPr/>
                    <a:lstStyle/>
                    <a:p>
                      <a:pPr marL="0" marR="0">
                        <a:lnSpc>
                          <a:spcPct val="107000"/>
                        </a:lnSpc>
                        <a:spcBef>
                          <a:spcPts val="0"/>
                        </a:spcBef>
                        <a:spcAft>
                          <a:spcPts val="1125"/>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hibernate.connection.driver_class</a:t>
                      </a:r>
                    </a:p>
                  </a:txBody>
                  <a:tcPr marL="42433" marR="42433" marT="42433" marB="42433"/>
                </a:tc>
                <a:tc>
                  <a:txBody>
                    <a:bodyPr/>
                    <a:lstStyle/>
                    <a:p>
                      <a:pPr marL="30480" marR="30480">
                        <a:lnSpc>
                          <a:spcPct val="107000"/>
                        </a:lnSpc>
                        <a:spcBef>
                          <a:spcPts val="0"/>
                        </a:spcBef>
                        <a:spcAft>
                          <a:spcPts val="1200"/>
                        </a:spcAft>
                      </a:pPr>
                      <a:r>
                        <a:rPr lang="vi-VN" sz="1400" spc="-10">
                          <a:effectLst/>
                        </a:rPr>
                        <a:t>JDBC driver class.</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978215631"/>
                  </a:ext>
                </a:extLst>
              </a:tr>
              <a:tr h="517100">
                <a:tc>
                  <a:txBody>
                    <a:bodyPr/>
                    <a:lstStyle/>
                    <a:p>
                      <a:pPr marL="0" marR="0">
                        <a:lnSpc>
                          <a:spcPct val="107000"/>
                        </a:lnSpc>
                        <a:spcBef>
                          <a:spcPts val="0"/>
                        </a:spcBef>
                        <a:spcAft>
                          <a:spcPts val="800"/>
                        </a:spcAft>
                      </a:pPr>
                      <a:r>
                        <a:rPr lang="vi-VN" sz="1400" spc="-10">
                          <a:effectLst/>
                        </a:rPr>
                        <a:t>3</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hibernate.connection.url</a:t>
                      </a:r>
                    </a:p>
                  </a:txBody>
                  <a:tcPr marL="42433" marR="42433" marT="42433" marB="42433"/>
                </a:tc>
                <a:tc>
                  <a:txBody>
                    <a:bodyPr/>
                    <a:lstStyle/>
                    <a:p>
                      <a:pPr marL="30480" marR="30480">
                        <a:lnSpc>
                          <a:spcPct val="107000"/>
                        </a:lnSpc>
                        <a:spcBef>
                          <a:spcPts val="0"/>
                        </a:spcBef>
                        <a:spcAft>
                          <a:spcPts val="1200"/>
                        </a:spcAft>
                      </a:pPr>
                      <a:r>
                        <a:rPr lang="vi-VN" sz="1400" spc="-10">
                          <a:effectLst/>
                        </a:rPr>
                        <a:t>JDBC URL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3404566385"/>
                  </a:ext>
                </a:extLst>
              </a:tr>
              <a:tr h="517100">
                <a:tc>
                  <a:txBody>
                    <a:bodyPr/>
                    <a:lstStyle/>
                    <a:p>
                      <a:pPr marL="0" marR="0">
                        <a:lnSpc>
                          <a:spcPct val="107000"/>
                        </a:lnSpc>
                        <a:spcBef>
                          <a:spcPts val="0"/>
                        </a:spcBef>
                        <a:spcAft>
                          <a:spcPts val="800"/>
                        </a:spcAft>
                      </a:pPr>
                      <a:r>
                        <a:rPr lang="vi-VN" sz="1400" spc="-10">
                          <a:effectLst/>
                        </a:rPr>
                        <a:t>4</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hibernate.connection.username</a:t>
                      </a:r>
                    </a:p>
                  </a:txBody>
                  <a:tcPr marL="42433" marR="42433" marT="42433" marB="42433"/>
                </a:tc>
                <a:tc>
                  <a:txBody>
                    <a:bodyPr/>
                    <a:lstStyle/>
                    <a:p>
                      <a:pPr marL="30480" marR="30480">
                        <a:lnSpc>
                          <a:spcPct val="107000"/>
                        </a:lnSpc>
                        <a:spcBef>
                          <a:spcPts val="0"/>
                        </a:spcBef>
                        <a:spcAft>
                          <a:spcPts val="1200"/>
                        </a:spcAft>
                      </a:pPr>
                      <a:r>
                        <a:rPr lang="vi-VN" sz="1400" spc="-10">
                          <a:effectLst/>
                        </a:rPr>
                        <a:t>username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92070699"/>
                  </a:ext>
                </a:extLst>
              </a:tr>
              <a:tr h="517100">
                <a:tc>
                  <a:txBody>
                    <a:bodyPr/>
                    <a:lstStyle/>
                    <a:p>
                      <a:pPr marL="0" marR="0">
                        <a:lnSpc>
                          <a:spcPct val="107000"/>
                        </a:lnSpc>
                        <a:spcBef>
                          <a:spcPts val="0"/>
                        </a:spcBef>
                        <a:spcAft>
                          <a:spcPts val="800"/>
                        </a:spcAft>
                      </a:pPr>
                      <a:r>
                        <a:rPr lang="vi-VN" sz="1400" spc="-10">
                          <a:effectLst/>
                        </a:rPr>
                        <a:t>5</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hibernate.connection.password</a:t>
                      </a:r>
                    </a:p>
                  </a:txBody>
                  <a:tcPr marL="42433" marR="42433" marT="42433" marB="42433"/>
                </a:tc>
                <a:tc>
                  <a:txBody>
                    <a:bodyPr/>
                    <a:lstStyle/>
                    <a:p>
                      <a:pPr marL="30480" marR="30480">
                        <a:lnSpc>
                          <a:spcPct val="107000"/>
                        </a:lnSpc>
                        <a:spcBef>
                          <a:spcPts val="0"/>
                        </a:spcBef>
                        <a:spcAft>
                          <a:spcPts val="1200"/>
                        </a:spcAft>
                      </a:pPr>
                      <a:r>
                        <a:rPr lang="vi-VN" sz="1400" spc="-10">
                          <a:effectLst/>
                        </a:rPr>
                        <a:t>password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4263684114"/>
                  </a:ext>
                </a:extLst>
              </a:tr>
              <a:tr h="569925">
                <a:tc>
                  <a:txBody>
                    <a:bodyPr/>
                    <a:lstStyle/>
                    <a:p>
                      <a:pPr marL="0" marR="0">
                        <a:lnSpc>
                          <a:spcPct val="107000"/>
                        </a:lnSpc>
                        <a:spcBef>
                          <a:spcPts val="0"/>
                        </a:spcBef>
                        <a:spcAft>
                          <a:spcPts val="800"/>
                        </a:spcAft>
                      </a:pPr>
                      <a:r>
                        <a:rPr lang="vi-VN" sz="1400" spc="-10">
                          <a:effectLst/>
                        </a:rPr>
                        <a:t>6</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hibernate.connection.pool_size</a:t>
                      </a:r>
                    </a:p>
                  </a:txBody>
                  <a:tcPr marL="42433" marR="42433" marT="42433" marB="42433"/>
                </a:tc>
                <a:tc>
                  <a:txBody>
                    <a:bodyPr/>
                    <a:lstStyle/>
                    <a:p>
                      <a:pPr marL="30480" marR="30480">
                        <a:lnSpc>
                          <a:spcPct val="107000"/>
                        </a:lnSpc>
                        <a:spcBef>
                          <a:spcPts val="0"/>
                        </a:spcBef>
                        <a:spcAft>
                          <a:spcPts val="1200"/>
                        </a:spcAft>
                      </a:pPr>
                      <a:r>
                        <a:rPr lang="vi-VN" sz="1400" spc="-10">
                          <a:effectLst/>
                        </a:rPr>
                        <a:t>Giới hạn số kết nối đang chờ trong pool kết nối cơ sở dữ liệu Hibernate.</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461560149"/>
                  </a:ext>
                </a:extLst>
              </a:tr>
              <a:tr h="569925">
                <a:tc>
                  <a:txBody>
                    <a:bodyPr/>
                    <a:lstStyle/>
                    <a:p>
                      <a:pPr marL="0" marR="0">
                        <a:lnSpc>
                          <a:spcPct val="107000"/>
                        </a:lnSpc>
                        <a:spcBef>
                          <a:spcPts val="0"/>
                        </a:spcBef>
                        <a:spcAft>
                          <a:spcPts val="800"/>
                        </a:spcAft>
                      </a:pPr>
                      <a:r>
                        <a:rPr lang="vi-VN" sz="1400" spc="-10">
                          <a:effectLst/>
                        </a:rPr>
                        <a:t>7</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hibernate.connection.autocommit</a:t>
                      </a:r>
                    </a:p>
                  </a:txBody>
                  <a:tcPr marL="42433" marR="42433" marT="42433" marB="42433"/>
                </a:tc>
                <a:tc>
                  <a:txBody>
                    <a:bodyPr/>
                    <a:lstStyle/>
                    <a:p>
                      <a:pPr marL="30480" marR="30480">
                        <a:lnSpc>
                          <a:spcPct val="107000"/>
                        </a:lnSpc>
                        <a:spcBef>
                          <a:spcPts val="0"/>
                        </a:spcBef>
                        <a:spcAft>
                          <a:spcPts val="1200"/>
                        </a:spcAft>
                      </a:pPr>
                      <a:r>
                        <a:rPr lang="vi-VN" sz="1400" spc="-10">
                          <a:effectLst/>
                        </a:rPr>
                        <a:t>Cho phép chế độ autocommit để được sử dụng cho JDBC connection.</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279249822"/>
                  </a:ext>
                </a:extLst>
              </a:tr>
            </a:tbl>
          </a:graphicData>
        </a:graphic>
      </p:graphicFrame>
    </p:spTree>
    <p:extLst>
      <p:ext uri="{BB962C8B-B14F-4D97-AF65-F5344CB8AC3E}">
        <p14:creationId xmlns:p14="http://schemas.microsoft.com/office/powerpoint/2010/main" val="240160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E55EC1-4D4C-4F20-A89F-282700FA9ECA}"/>
              </a:ext>
            </a:extLst>
          </p:cNvPr>
          <p:cNvSpPr>
            <a:spLocks noGrp="1"/>
          </p:cNvSpPr>
          <p:nvPr>
            <p:ph type="title"/>
          </p:nvPr>
        </p:nvSpPr>
        <p:spPr/>
        <p:txBody>
          <a:bodyPr/>
          <a:lstStyle/>
          <a:p>
            <a:r>
              <a:rPr lang="en-US"/>
              <a:t>Ví dụ về </a:t>
            </a:r>
            <a:r>
              <a:rPr lang="vi-VN"/>
              <a:t>hibernate.cfg.xml </a:t>
            </a:r>
          </a:p>
        </p:txBody>
      </p:sp>
      <p:sp>
        <p:nvSpPr>
          <p:cNvPr id="4" name="Rectangle 1">
            <a:extLst>
              <a:ext uri="{FF2B5EF4-FFF2-40B4-BE49-F238E27FC236}">
                <a16:creationId xmlns:a16="http://schemas.microsoft.com/office/drawing/2014/main" id="{B93634C0-DC46-4717-9151-521E7B96776A}"/>
              </a:ext>
            </a:extLst>
          </p:cNvPr>
          <p:cNvSpPr>
            <a:spLocks noGrp="1" noChangeArrowheads="1"/>
          </p:cNvSpPr>
          <p:nvPr>
            <p:ph idx="1"/>
          </p:nvPr>
        </p:nvSpPr>
        <p:spPr bwMode="auto">
          <a:xfrm>
            <a:off x="1295400" y="1901041"/>
            <a:ext cx="9601200" cy="39703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&lt;!DOCTYPE </a:t>
            </a:r>
            <a:r>
              <a:rPr kumimoji="0" lang="vi-VN" altLang="vi-VN" sz="1400" b="0" i="1" u="none" strike="noStrike" cap="none" normalizeH="0" baseline="0">
                <a:ln>
                  <a:noFill/>
                </a:ln>
                <a:solidFill>
                  <a:srgbClr val="E5C17C"/>
                </a:solidFill>
                <a:effectLst/>
                <a:latin typeface="Consolas" panose="020B0609020204030204" pitchFamily="49" charset="0"/>
              </a:rPr>
              <a:t>hibernate-configuration </a:t>
            </a:r>
            <a:r>
              <a:rPr kumimoji="0" lang="vi-VN" altLang="vi-VN" sz="1400" b="0" i="0" u="none" strike="noStrike" cap="none" normalizeH="0" baseline="0">
                <a:ln>
                  <a:noFill/>
                </a:ln>
                <a:solidFill>
                  <a:srgbClr val="E06C75"/>
                </a:solidFill>
                <a:effectLst/>
                <a:latin typeface="Consolas" panose="020B0609020204030204" pitchFamily="49" charset="0"/>
              </a:rPr>
              <a:t>PUBLIC</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E06C75"/>
                </a:solidFill>
                <a:effectLst/>
                <a:latin typeface="Consolas" panose="020B0609020204030204" pitchFamily="49" charset="0"/>
              </a:rPr>
              <a:t>&gt;</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="connection.url"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jdbc:mysql://localhost:3306/demo</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="connection.driver_class"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com.mysql.cj.jdbc.Driver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="dialect"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org.hibernate.dialect.MySQL5Dialect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thread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="hibernate.connection.username"</a:t>
            </a:r>
            <a:r>
              <a:rPr kumimoji="0" lang="vi-VN" altLang="vi-VN" sz="1400" b="0" i="0" u="none" strike="noStrike" cap="none" normalizeH="0" baseline="0">
                <a:ln>
                  <a:noFill/>
                </a:ln>
                <a:solidFill>
                  <a:srgbClr val="A6B2C0"/>
                </a:solidFill>
                <a:effectLst/>
                <a:latin typeface="Consolas" panose="020B0609020204030204" pitchFamily="49" charset="0"/>
              </a:rPr>
              <a:t>&gt;</a:t>
            </a:r>
            <a:r>
              <a:rPr lang="vi-VN" altLang="vi-VN" sz="1400">
                <a:solidFill>
                  <a:srgbClr val="ABB2BF"/>
                </a:solidFill>
                <a:latin typeface="Consolas" panose="020B0609020204030204" pitchFamily="49" charset="0"/>
              </a:rPr>
              <a:t>taikhoansql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="hibernate.connection.password"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matkhausql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="hibernate.hbm2ddl.auto"</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update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="hibernate.connection.autocommit"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="hibernate.jdbc.batch_size"</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50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58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F077EB-3D32-47EF-95C1-15398ECC7EB1}"/>
              </a:ext>
            </a:extLst>
          </p:cNvPr>
          <p:cNvSpPr>
            <a:spLocks noGrp="1"/>
          </p:cNvSpPr>
          <p:nvPr>
            <p:ph type="title"/>
          </p:nvPr>
        </p:nvSpPr>
        <p:spPr/>
        <p:txBody>
          <a:bodyPr/>
          <a:lstStyle/>
          <a:p>
            <a:r>
              <a:rPr lang="vi-VN"/>
              <a:t>Ví dụ về persistence.xml (hibernateJPA)</a:t>
            </a:r>
          </a:p>
        </p:txBody>
      </p:sp>
      <p:sp>
        <p:nvSpPr>
          <p:cNvPr id="6" name="Rectangle 1">
            <a:extLst>
              <a:ext uri="{FF2B5EF4-FFF2-40B4-BE49-F238E27FC236}">
                <a16:creationId xmlns:a16="http://schemas.microsoft.com/office/drawing/2014/main" id="{2200BCB5-9636-4B7B-B0AE-67722C301B33}"/>
              </a:ext>
            </a:extLst>
          </p:cNvPr>
          <p:cNvSpPr>
            <a:spLocks noGrp="1" noChangeArrowheads="1"/>
          </p:cNvSpPr>
          <p:nvPr>
            <p:ph idx="1"/>
          </p:nvPr>
        </p:nvSpPr>
        <p:spPr bwMode="auto">
          <a:xfrm>
            <a:off x="1295400" y="2116487"/>
            <a:ext cx="9427581"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="jdbc:mysql://localhost:3306/vidu"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=“taikhoan</a:t>
            </a:r>
            <a:r>
              <a:rPr lang="vi-VN" altLang="vi-VN" sz="1400">
                <a:solidFill>
                  <a:srgbClr val="98C379"/>
                </a:solidFill>
                <a:latin typeface="Consolas" panose="020B0609020204030204" pitchFamily="49" charset="0"/>
              </a:rPr>
              <a:t>mysql</a:t>
            </a: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=“matkhaumysql"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53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53E707-27EB-4085-B48B-BE90EBD2578C}"/>
              </a:ext>
            </a:extLst>
          </p:cNvPr>
          <p:cNvSpPr>
            <a:spLocks noGrp="1"/>
          </p:cNvSpPr>
          <p:nvPr>
            <p:ph type="title"/>
          </p:nvPr>
        </p:nvSpPr>
        <p:spPr/>
        <p:txBody>
          <a:bodyPr/>
          <a:lstStyle/>
          <a:p>
            <a:r>
              <a:rPr lang="vi-VN"/>
              <a:t>Chú ý!</a:t>
            </a:r>
          </a:p>
        </p:txBody>
      </p:sp>
      <p:sp>
        <p:nvSpPr>
          <p:cNvPr id="3" name="Chỗ dành sẵn cho Nội dung 2">
            <a:extLst>
              <a:ext uri="{FF2B5EF4-FFF2-40B4-BE49-F238E27FC236}">
                <a16:creationId xmlns:a16="http://schemas.microsoft.com/office/drawing/2014/main" id="{3310FC4C-9D6D-4671-9A1C-7B39A0DD74D6}"/>
              </a:ext>
            </a:extLst>
          </p:cNvPr>
          <p:cNvSpPr>
            <a:spLocks noGrp="1"/>
          </p:cNvSpPr>
          <p:nvPr>
            <p:ph idx="1"/>
          </p:nvPr>
        </p:nvSpPr>
        <p:spPr/>
        <p:txBody>
          <a:bodyPr/>
          <a:lstStyle/>
          <a:p>
            <a:r>
              <a:rPr lang="vi-VN"/>
              <a:t>Ở phần </a:t>
            </a:r>
            <a:r>
              <a:rPr lang="vi-VN" b="1"/>
              <a:t>dialect</a:t>
            </a:r>
            <a:r>
              <a:rPr lang="vi-VN"/>
              <a:t>, vì ta sử dụng MySQL nên sử dụng org.hibernate.dialect.MySQLDialect , ngoài ra khi sử dụng các database khác ta có thể thay đổi các giá trị tương ứng với nó. </a:t>
            </a:r>
          </a:p>
          <a:p>
            <a:r>
              <a:rPr lang="vi-VN"/>
              <a:t>Và </a:t>
            </a:r>
            <a:r>
              <a:rPr lang="vi-VN" b="1"/>
              <a:t>conection.driver_class</a:t>
            </a:r>
            <a:r>
              <a:rPr lang="vi-VN"/>
              <a:t>, ta cần thêm driver cần thiết vào thì chương trình mới có thể hoạt động.  Ở đây là </a:t>
            </a:r>
            <a:r>
              <a:rPr lang="vi-VN" i="1"/>
              <a:t>com.mysql.cj.jdbc.Driver. </a:t>
            </a:r>
            <a:r>
              <a:rPr lang="vi-VN"/>
              <a:t>Đối với những cơ sở dữ liệu khác, ta thay đổi tên conection driver cho phù hợp, như là org.hibernate.dialect.SQLServer2008Dialect cho SQLServer2008, org.hibernate.dialect.OracleDialect cho Oracle….</a:t>
            </a:r>
          </a:p>
          <a:p>
            <a:r>
              <a:rPr lang="vi-VN"/>
              <a:t>Ngoài cách tải và thêm trực tiếp vào JDBC Driver vào thư viện ta có thể sử dụng Maven.</a:t>
            </a:r>
          </a:p>
        </p:txBody>
      </p:sp>
    </p:spTree>
    <p:extLst>
      <p:ext uri="{BB962C8B-B14F-4D97-AF65-F5344CB8AC3E}">
        <p14:creationId xmlns:p14="http://schemas.microsoft.com/office/powerpoint/2010/main" val="407743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59428C-2AFC-45A3-B6ED-B7CC9DAB77E6}"/>
              </a:ext>
            </a:extLst>
          </p:cNvPr>
          <p:cNvSpPr>
            <a:spLocks noGrp="1"/>
          </p:cNvSpPr>
          <p:nvPr>
            <p:ph type="title"/>
          </p:nvPr>
        </p:nvSpPr>
        <p:spPr/>
        <p:txBody>
          <a:bodyPr/>
          <a:lstStyle/>
          <a:p>
            <a:r>
              <a:rPr lang="vi-VN"/>
              <a:t>Thêm JDBC Driver vào thư viện với Maven (pom.xml)</a:t>
            </a:r>
          </a:p>
        </p:txBody>
      </p:sp>
      <p:sp>
        <p:nvSpPr>
          <p:cNvPr id="4" name="Rectangle 1">
            <a:extLst>
              <a:ext uri="{FF2B5EF4-FFF2-40B4-BE49-F238E27FC236}">
                <a16:creationId xmlns:a16="http://schemas.microsoft.com/office/drawing/2014/main" id="{E00ACFB5-D06F-4734-992D-1EBA2058E273}"/>
              </a:ext>
            </a:extLst>
          </p:cNvPr>
          <p:cNvSpPr>
            <a:spLocks noGrp="1" noChangeArrowheads="1"/>
          </p:cNvSpPr>
          <p:nvPr>
            <p:ph idx="1"/>
          </p:nvPr>
        </p:nvSpPr>
        <p:spPr bwMode="auto">
          <a:xfrm>
            <a:off x="1295400" y="2008765"/>
            <a:ext cx="10430435" cy="37548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1" u="none" strike="noStrike" cap="none" normalizeH="0" baseline="0">
                <a:ln>
                  <a:noFill/>
                </a:ln>
                <a:solidFill>
                  <a:srgbClr val="E5C17C"/>
                </a:solidFill>
                <a:effectLst/>
                <a:latin typeface="Consolas" panose="020B0609020204030204" pitchFamily="49" charset="0"/>
              </a:rPr>
              <a:t>:schemaLocation</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4.0.0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TaoHibernate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1.0-SNAPSHOT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mysql-connector-java</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8.0.19</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7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9FE1D4-B95A-4329-8222-A9FAD149167E}"/>
              </a:ext>
            </a:extLst>
          </p:cNvPr>
          <p:cNvSpPr>
            <a:spLocks noGrp="1"/>
          </p:cNvSpPr>
          <p:nvPr>
            <p:ph type="title"/>
          </p:nvPr>
        </p:nvSpPr>
        <p:spPr/>
        <p:txBody>
          <a:bodyPr/>
          <a:lstStyle/>
          <a:p>
            <a:r>
              <a:rPr lang="en-US"/>
              <a:t>Session</a:t>
            </a:r>
            <a:endParaRPr lang="vi-VN"/>
          </a:p>
        </p:txBody>
      </p:sp>
      <p:sp>
        <p:nvSpPr>
          <p:cNvPr id="3" name="Chỗ dành sẵn cho Nội dung 2">
            <a:extLst>
              <a:ext uri="{FF2B5EF4-FFF2-40B4-BE49-F238E27FC236}">
                <a16:creationId xmlns:a16="http://schemas.microsoft.com/office/drawing/2014/main" id="{AF06E8D2-BECB-4348-94F3-3EA72DD2935E}"/>
              </a:ext>
            </a:extLst>
          </p:cNvPr>
          <p:cNvSpPr>
            <a:spLocks noGrp="1"/>
          </p:cNvSpPr>
          <p:nvPr>
            <p:ph idx="1"/>
          </p:nvPr>
        </p:nvSpPr>
        <p:spPr/>
        <p:txBody>
          <a:bodyPr/>
          <a:lstStyle/>
          <a:p>
            <a:r>
              <a:rPr lang="vi-VN"/>
              <a:t>Chức năng chính của session là cung cấp các thao tác create, update, read và delete cho các thể hiện các lớp thực thể được ánh xạ. Các thể hiện có thể tồn tại ở một trong ba trạng thái sau đây tại một thời điểm nhất định:</a:t>
            </a:r>
          </a:p>
          <a:p>
            <a:r>
              <a:rPr lang="vi-VN" b="1"/>
              <a:t>transient:</a:t>
            </a:r>
            <a:r>
              <a:rPr lang="vi-VN"/>
              <a:t> Một thể hiện mới của một lớp persistent không liên quan đến một Session, không có đại diện trong cơ sở dữ liệu và không có giá trị định danh được coi là transient (tạm thời) bởi Hibernate.</a:t>
            </a:r>
          </a:p>
          <a:p>
            <a:r>
              <a:rPr lang="vi-VN" b="1"/>
              <a:t>persistent:</a:t>
            </a:r>
            <a:r>
              <a:rPr lang="vi-VN"/>
              <a:t> Bạn có thể tạo một thể hiển transient persistent bằng cách liên kết nó với một session. Một thể hiện persistent có một dại diện trong cơ sở dữ liệu, một giá trị định danh và được liên kết với một Session.</a:t>
            </a:r>
          </a:p>
          <a:p>
            <a:r>
              <a:rPr lang="vi-VN" b="1"/>
              <a:t>detached:</a:t>
            </a:r>
            <a:r>
              <a:rPr lang="vi-VN"/>
              <a:t> Khi chúng ta đóng session trong Hibernate, thể hiện persistent sẽ trở thành một thể hiện detached.</a:t>
            </a:r>
          </a:p>
          <a:p>
            <a:endParaRPr lang="vi-VN"/>
          </a:p>
        </p:txBody>
      </p:sp>
    </p:spTree>
    <p:extLst>
      <p:ext uri="{BB962C8B-B14F-4D97-AF65-F5344CB8AC3E}">
        <p14:creationId xmlns:p14="http://schemas.microsoft.com/office/powerpoint/2010/main" val="124870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40E5E2F-3448-4FB3-A407-DA74CC50C6E6}"/>
              </a:ext>
            </a:extLst>
          </p:cNvPr>
          <p:cNvSpPr>
            <a:spLocks noGrp="1"/>
          </p:cNvSpPr>
          <p:nvPr>
            <p:ph type="title"/>
          </p:nvPr>
        </p:nvSpPr>
        <p:spPr/>
        <p:txBody>
          <a:bodyPr/>
          <a:lstStyle/>
          <a:p>
            <a:r>
              <a:rPr lang="en-US"/>
              <a:t>Session</a:t>
            </a:r>
            <a:endParaRPr lang="vi-VN"/>
          </a:p>
        </p:txBody>
      </p:sp>
      <p:sp>
        <p:nvSpPr>
          <p:cNvPr id="5" name="Rectangle 1">
            <a:extLst>
              <a:ext uri="{FF2B5EF4-FFF2-40B4-BE49-F238E27FC236}">
                <a16:creationId xmlns:a16="http://schemas.microsoft.com/office/drawing/2014/main" id="{C85A5D86-274F-4103-91D1-269401C4BE37}"/>
              </a:ext>
            </a:extLst>
          </p:cNvPr>
          <p:cNvSpPr>
            <a:spLocks noChangeArrowheads="1"/>
          </p:cNvSpPr>
          <p:nvPr/>
        </p:nvSpPr>
        <p:spPr bwMode="auto">
          <a:xfrm>
            <a:off x="1510553" y="2802575"/>
            <a:ext cx="9170894" cy="310854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Session </a:t>
            </a:r>
            <a:r>
              <a:rPr kumimoji="0" lang="vi-VN" altLang="vi-VN" sz="1400" b="0" i="0" u="none" strike="noStrike" cap="none" normalizeH="0" baseline="0">
                <a:ln>
                  <a:noFill/>
                </a:ln>
                <a:solidFill>
                  <a:srgbClr val="E06C75"/>
                </a:solidFill>
                <a:effectLst/>
                <a:latin typeface="Consolas" panose="020B0609020204030204" pitchFamily="49" charset="0"/>
              </a:rPr>
              <a:t>session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openSession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Transaction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try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beginTransaction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do some work</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commit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catch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Exception </a:t>
            </a:r>
            <a:r>
              <a:rPr kumimoji="0" lang="vi-VN" altLang="vi-VN" sz="1400" b="0" i="0" u="none" strike="noStrike" cap="none" normalizeH="0" baseline="0">
                <a:ln>
                  <a:noFill/>
                </a:ln>
                <a:solidFill>
                  <a:srgbClr val="ABB2BF"/>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if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61AFEF"/>
                </a:solidFill>
                <a:effectLst/>
                <a:latin typeface="Consolas" panose="020B0609020204030204" pitchFamily="49" charset="0"/>
              </a:rPr>
              <a:t>!=</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rollback</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printStackTrace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 </a:t>
            </a:r>
            <a:r>
              <a:rPr kumimoji="0" lang="vi-VN" altLang="vi-VN" sz="1400" b="0" i="1" u="none" strike="noStrike" cap="none" normalizeH="0" baseline="0">
                <a:ln>
                  <a:noFill/>
                </a:ln>
                <a:solidFill>
                  <a:srgbClr val="C679DD"/>
                </a:solidFill>
                <a:effectLst/>
                <a:latin typeface="Consolas" panose="020B0609020204030204" pitchFamily="49" charset="0"/>
              </a:rPr>
              <a:t>finally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close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9" name="Chỗ dành sẵn cho Nội dung 2">
            <a:extLst>
              <a:ext uri="{FF2B5EF4-FFF2-40B4-BE49-F238E27FC236}">
                <a16:creationId xmlns:a16="http://schemas.microsoft.com/office/drawing/2014/main" id="{FEEE149B-66C8-420C-99B4-794E268BA69F}"/>
              </a:ext>
            </a:extLst>
          </p:cNvPr>
          <p:cNvSpPr>
            <a:spLocks noGrp="1"/>
          </p:cNvSpPr>
          <p:nvPr>
            <p:ph idx="1"/>
          </p:nvPr>
        </p:nvSpPr>
        <p:spPr>
          <a:xfrm>
            <a:off x="1295400" y="1981201"/>
            <a:ext cx="9601200" cy="694763"/>
          </a:xfrm>
        </p:spPr>
        <p:txBody>
          <a:bodyPr>
            <a:normAutofit/>
          </a:bodyPr>
          <a:lstStyle/>
          <a:p>
            <a:r>
              <a:rPr lang="vi-VN"/>
              <a:t>Một thể hiện Session là serializable nếu các lớp persistent của nó là serializable. Một transaction thông thường nên sử dụng cấu trúc sau đây:</a:t>
            </a:r>
          </a:p>
          <a:p>
            <a:endParaRPr lang="vi-VN"/>
          </a:p>
        </p:txBody>
      </p:sp>
    </p:spTree>
    <p:extLst>
      <p:ext uri="{BB962C8B-B14F-4D97-AF65-F5344CB8AC3E}">
        <p14:creationId xmlns:p14="http://schemas.microsoft.com/office/powerpoint/2010/main" val="39727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BD2C6F-4611-4526-9A7B-648465AE6E89}"/>
              </a:ext>
            </a:extLst>
          </p:cNvPr>
          <p:cNvSpPr>
            <a:spLocks noGrp="1"/>
          </p:cNvSpPr>
          <p:nvPr>
            <p:ph type="title"/>
          </p:nvPr>
        </p:nvSpPr>
        <p:spPr>
          <a:xfrm>
            <a:off x="1295400" y="503854"/>
            <a:ext cx="9601200" cy="897910"/>
          </a:xfrm>
        </p:spPr>
        <p:txBody>
          <a:bodyPr/>
          <a:lstStyle/>
          <a:p>
            <a:r>
              <a:rPr lang="en-US"/>
              <a:t>Hibernate - Persistent Class</a:t>
            </a:r>
            <a:endParaRPr lang="vi-VN"/>
          </a:p>
        </p:txBody>
      </p:sp>
      <p:sp>
        <p:nvSpPr>
          <p:cNvPr id="3" name="Chỗ dành sẵn cho Nội dung 2">
            <a:extLst>
              <a:ext uri="{FF2B5EF4-FFF2-40B4-BE49-F238E27FC236}">
                <a16:creationId xmlns:a16="http://schemas.microsoft.com/office/drawing/2014/main" id="{6DF41EF2-F7CF-4E99-AEA3-554CC1D608FB}"/>
              </a:ext>
            </a:extLst>
          </p:cNvPr>
          <p:cNvSpPr>
            <a:spLocks noGrp="1"/>
          </p:cNvSpPr>
          <p:nvPr>
            <p:ph idx="1"/>
          </p:nvPr>
        </p:nvSpPr>
        <p:spPr>
          <a:xfrm>
            <a:off x="1295400" y="1646238"/>
            <a:ext cx="9601200" cy="3809999"/>
          </a:xfrm>
        </p:spPr>
        <p:txBody>
          <a:bodyPr/>
          <a:lstStyle/>
          <a:p>
            <a:r>
              <a:rPr lang="vi-VN" sz="1700"/>
              <a:t>Các lớp Java có các đối tượng hoặc các thể hiện sẽ được lưu trữ trong các bảng cơ sở dữ liệu được gọi là các </a:t>
            </a:r>
            <a:r>
              <a:rPr lang="vi-VN" sz="1700" b="1"/>
              <a:t>lớp persistent</a:t>
            </a:r>
            <a:r>
              <a:rPr lang="vi-VN" sz="1700"/>
              <a:t> trong Hibernate. Hibernate hoạt động tốt nhất nếu các lớp này tuân theo một số quy tắc đơn giản, còn được gọi là mô hình lập trình Plain Old Java Object (POJO). </a:t>
            </a:r>
          </a:p>
          <a:p>
            <a:endParaRPr lang="vi-VN"/>
          </a:p>
        </p:txBody>
      </p:sp>
      <p:graphicFrame>
        <p:nvGraphicFramePr>
          <p:cNvPr id="4" name="Bảng 4">
            <a:extLst>
              <a:ext uri="{FF2B5EF4-FFF2-40B4-BE49-F238E27FC236}">
                <a16:creationId xmlns:a16="http://schemas.microsoft.com/office/drawing/2014/main" id="{FC726471-BE6F-4B1A-8A57-E1F505E578B3}"/>
              </a:ext>
            </a:extLst>
          </p:cNvPr>
          <p:cNvGraphicFramePr>
            <a:graphicFrameLocks noGrp="1"/>
          </p:cNvGraphicFramePr>
          <p:nvPr>
            <p:extLst>
              <p:ext uri="{D42A27DB-BD31-4B8C-83A1-F6EECF244321}">
                <p14:modId xmlns:p14="http://schemas.microsoft.com/office/powerpoint/2010/main" val="1196698886"/>
              </p:ext>
            </p:extLst>
          </p:nvPr>
        </p:nvGraphicFramePr>
        <p:xfrm>
          <a:off x="2032000" y="2756647"/>
          <a:ext cx="8128000" cy="3221600"/>
        </p:xfrm>
        <a:graphic>
          <a:graphicData uri="http://schemas.openxmlformats.org/drawingml/2006/table">
            <a:tbl>
              <a:tblPr firstRow="1" bandRow="1">
                <a:tableStyleId>{BC89EF96-8CEA-46FF-86C4-4CE0E7609802}</a:tableStyleId>
              </a:tblPr>
              <a:tblGrid>
                <a:gridCol w="8128000">
                  <a:extLst>
                    <a:ext uri="{9D8B030D-6E8A-4147-A177-3AD203B41FA5}">
                      <a16:colId xmlns:a16="http://schemas.microsoft.com/office/drawing/2014/main" val="3611626477"/>
                    </a:ext>
                  </a:extLst>
                </a:gridCol>
              </a:tblGrid>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kern="1200">
                          <a:solidFill>
                            <a:schemeClr val="tx1"/>
                          </a:solidFill>
                          <a:effectLst/>
                          <a:latin typeface="+mn-lt"/>
                          <a:ea typeface="+mn-ea"/>
                          <a:cs typeface="+mn-cs"/>
                        </a:rPr>
                        <a:t>Các quy tắc chính của các lớp persistent. </a:t>
                      </a:r>
                      <a:endParaRPr lang="vi-VN" sz="1800" b="0" kern="1200">
                        <a:solidFill>
                          <a:schemeClr val="tx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370356831"/>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b="0" kern="1200">
                          <a:solidFill>
                            <a:schemeClr val="tx1"/>
                          </a:solidFill>
                          <a:effectLst/>
                          <a:latin typeface="Arial" panose="020B0604020202020204" pitchFamily="34" charset="0"/>
                          <a:ea typeface="+mn-ea"/>
                          <a:cs typeface="Arial" panose="020B0604020202020204" pitchFamily="34" charset="0"/>
                        </a:rPr>
                        <a:t>Tất cả các lớp Java persistent cần có constructor mặc định.</a:t>
                      </a:r>
                    </a:p>
                  </a:txBody>
                  <a:tcPr/>
                </a:tc>
                <a:extLst>
                  <a:ext uri="{0D108BD9-81ED-4DB2-BD59-A6C34878D82A}">
                    <a16:rowId xmlns:a16="http://schemas.microsoft.com/office/drawing/2014/main" val="2588088866"/>
                  </a:ext>
                </a:extLst>
              </a:tr>
              <a:tr h="856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phải có một ID để cho phép dễ dàng xác định các đối tượng của bạn trong Hibernate và cơ sở dữ liệu. Thuộc tính này ánh xạ tới cột khoá chính của một bảng cơ sở dữ liệu (optional).</a:t>
                      </a:r>
                    </a:p>
                  </a:txBody>
                  <a:tcPr/>
                </a:tc>
                <a:extLst>
                  <a:ext uri="{0D108BD9-81ED-4DB2-BD59-A6C34878D82A}">
                    <a16:rowId xmlns:a16="http://schemas.microsoft.com/office/drawing/2014/main" val="160162067"/>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thuộc tính phải có phương thức setter và getter.</a:t>
                      </a:r>
                    </a:p>
                  </a:txBody>
                  <a:tcPr/>
                </a:tc>
                <a:extLst>
                  <a:ext uri="{0D108BD9-81ED-4DB2-BD59-A6C34878D82A}">
                    <a16:rowId xmlns:a16="http://schemas.microsoft.com/office/drawing/2014/main" val="3883735432"/>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Lớp persistent là non-final hoặc được impliments từ interface có các phương thức là public (optional).</a:t>
                      </a:r>
                    </a:p>
                  </a:txBody>
                  <a:tcPr/>
                </a:tc>
                <a:extLst>
                  <a:ext uri="{0D108BD9-81ED-4DB2-BD59-A6C34878D82A}">
                    <a16:rowId xmlns:a16="http://schemas.microsoft.com/office/drawing/2014/main" val="1141569066"/>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không extend hoặc implement một vài lớp và interface đặc biệt được yêu cầu bởi EJB framework.</a:t>
                      </a:r>
                    </a:p>
                  </a:txBody>
                  <a:tcPr/>
                </a:tc>
                <a:extLst>
                  <a:ext uri="{0D108BD9-81ED-4DB2-BD59-A6C34878D82A}">
                    <a16:rowId xmlns:a16="http://schemas.microsoft.com/office/drawing/2014/main" val="2104791077"/>
                  </a:ext>
                </a:extLst>
              </a:tr>
            </a:tbl>
          </a:graphicData>
        </a:graphic>
      </p:graphicFrame>
    </p:spTree>
    <p:extLst>
      <p:ext uri="{BB962C8B-B14F-4D97-AF65-F5344CB8AC3E}">
        <p14:creationId xmlns:p14="http://schemas.microsoft.com/office/powerpoint/2010/main" val="21341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EA7F29-C345-4878-8E97-C5B69B79EA1A}"/>
              </a:ext>
            </a:extLst>
          </p:cNvPr>
          <p:cNvSpPr>
            <a:spLocks noGrp="1"/>
          </p:cNvSpPr>
          <p:nvPr>
            <p:ph type="title"/>
          </p:nvPr>
        </p:nvSpPr>
        <p:spPr/>
        <p:txBody>
          <a:bodyPr/>
          <a:lstStyle/>
          <a:p>
            <a:r>
              <a:rPr lang="vi-VN"/>
              <a:t>Ví dụ về một class POJO</a:t>
            </a:r>
          </a:p>
        </p:txBody>
      </p:sp>
      <p:sp>
        <p:nvSpPr>
          <p:cNvPr id="7" name="Rectangle 4">
            <a:extLst>
              <a:ext uri="{FF2B5EF4-FFF2-40B4-BE49-F238E27FC236}">
                <a16:creationId xmlns:a16="http://schemas.microsoft.com/office/drawing/2014/main" id="{9242BDA6-A06E-4B51-8A40-2F5456BA29E2}"/>
              </a:ext>
            </a:extLst>
          </p:cNvPr>
          <p:cNvSpPr>
            <a:spLocks noGrp="1" noChangeArrowheads="1"/>
          </p:cNvSpPr>
          <p:nvPr>
            <p:ph idx="1"/>
          </p:nvPr>
        </p:nvSpPr>
        <p:spPr bwMode="auto">
          <a:xfrm>
            <a:off x="1295400" y="2224209"/>
            <a:ext cx="9704294" cy="332398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Employee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firstName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lastName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firstName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lastName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//Getter &amp; Setter</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87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725F07-D155-48CF-9A6A-C124F186682E}"/>
              </a:ext>
            </a:extLst>
          </p:cNvPr>
          <p:cNvSpPr>
            <a:spLocks noGrp="1"/>
          </p:cNvSpPr>
          <p:nvPr>
            <p:ph type="title"/>
          </p:nvPr>
        </p:nvSpPr>
        <p:spPr/>
        <p:txBody>
          <a:bodyPr/>
          <a:lstStyle/>
          <a:p>
            <a:r>
              <a:rPr lang="vi-VN"/>
              <a:t>Hibernate - Mapping </a:t>
            </a:r>
          </a:p>
        </p:txBody>
      </p:sp>
      <p:sp>
        <p:nvSpPr>
          <p:cNvPr id="3" name="Chỗ dành sẵn cho Nội dung 2">
            <a:extLst>
              <a:ext uri="{FF2B5EF4-FFF2-40B4-BE49-F238E27FC236}">
                <a16:creationId xmlns:a16="http://schemas.microsoft.com/office/drawing/2014/main" id="{E47CF222-5198-4164-95B9-88BE8CBA242D}"/>
              </a:ext>
            </a:extLst>
          </p:cNvPr>
          <p:cNvSpPr>
            <a:spLocks noGrp="1"/>
          </p:cNvSpPr>
          <p:nvPr>
            <p:ph idx="1"/>
          </p:nvPr>
        </p:nvSpPr>
        <p:spPr/>
        <p:txBody>
          <a:bodyPr/>
          <a:lstStyle/>
          <a:p>
            <a:r>
              <a:rPr lang="vi-VN"/>
              <a:t>Ánh xạ đối tượng / quan hệ ban đầu được xác định trong </a:t>
            </a:r>
            <a:r>
              <a:rPr lang="en-US"/>
              <a:t>file</a:t>
            </a:r>
            <a:r>
              <a:rPr lang="vi-VN"/>
              <a:t> XML. Tệp ánh xạ này hướng dẫn Hibernate làm thế nào để ánh xạ lớp </a:t>
            </a:r>
            <a:r>
              <a:rPr lang="en-US"/>
              <a:t>(</a:t>
            </a:r>
            <a:r>
              <a:rPr lang="vi-VN"/>
              <a:t>hoặc các lớp</a:t>
            </a:r>
            <a:r>
              <a:rPr lang="en-US"/>
              <a:t>) đã</a:t>
            </a:r>
            <a:r>
              <a:rPr lang="vi-VN"/>
              <a:t> xác định vào các bảng cơ sở dữ liệu.</a:t>
            </a:r>
          </a:p>
          <a:p>
            <a:r>
              <a:rPr lang="vi-VN"/>
              <a:t>Sau đó, một phương pháp khác được phát triển để thay thế cách mapping bằng file xml, đó chính là sử dụng Annotation. </a:t>
            </a:r>
          </a:p>
          <a:p>
            <a:endParaRPr lang="vi-VN"/>
          </a:p>
        </p:txBody>
      </p:sp>
    </p:spTree>
    <p:extLst>
      <p:ext uri="{BB962C8B-B14F-4D97-AF65-F5344CB8AC3E}">
        <p14:creationId xmlns:p14="http://schemas.microsoft.com/office/powerpoint/2010/main" val="417760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3E964F-4732-42A4-B0D0-125374908D7F}"/>
              </a:ext>
            </a:extLst>
          </p:cNvPr>
          <p:cNvSpPr>
            <a:spLocks noGrp="1"/>
          </p:cNvSpPr>
          <p:nvPr>
            <p:ph type="title"/>
          </p:nvPr>
        </p:nvSpPr>
        <p:spPr/>
        <p:txBody>
          <a:bodyPr/>
          <a:lstStyle/>
          <a:p>
            <a:r>
              <a:rPr lang="vi-VN"/>
              <a:t>Lợi ích của việc dụng HibernateFramework</a:t>
            </a:r>
          </a:p>
        </p:txBody>
      </p:sp>
      <p:sp>
        <p:nvSpPr>
          <p:cNvPr id="3" name="Chỗ dành sẵn cho Nội dung 2">
            <a:extLst>
              <a:ext uri="{FF2B5EF4-FFF2-40B4-BE49-F238E27FC236}">
                <a16:creationId xmlns:a16="http://schemas.microsoft.com/office/drawing/2014/main" id="{B25E247A-3A4D-483F-B025-17A6CB0E7E4C}"/>
              </a:ext>
            </a:extLst>
          </p:cNvPr>
          <p:cNvSpPr>
            <a:spLocks noGrp="1"/>
          </p:cNvSpPr>
          <p:nvPr>
            <p:ph idx="1"/>
          </p:nvPr>
        </p:nvSpPr>
        <p:spPr/>
        <p:txBody>
          <a:bodyPr>
            <a:normAutofit/>
          </a:bodyPr>
          <a:lstStyle/>
          <a:p>
            <a:r>
              <a:rPr lang="vi-VN"/>
              <a:t>Mã nguồn mở và nhẹ.</a:t>
            </a:r>
          </a:p>
          <a:p>
            <a:r>
              <a:rPr lang="vi-VN"/>
              <a:t>Hiệu suất cao, bởi vì bộ nhớ cache nằm ngay trong framework. (có 2 loại cache).</a:t>
            </a:r>
          </a:p>
          <a:p>
            <a:r>
              <a:rPr lang="vi-VN"/>
              <a:t>Hạn chế sự lặp code (boiler-plate code) như JDBC.</a:t>
            </a:r>
          </a:p>
          <a:p>
            <a:r>
              <a:rPr lang="vi-VN"/>
              <a:t>Truy vấn cơ sở dữ liệu một cách độc lập. Vì nó sử dụng HQL (Hibernate Query Language).</a:t>
            </a:r>
          </a:p>
          <a:p>
            <a:r>
              <a:rPr lang="vi-VN"/>
              <a:t>Tạo bảng tự động thay vì tự tạo bằng tay.</a:t>
            </a:r>
          </a:p>
          <a:p>
            <a:r>
              <a:rPr lang="vi-VN"/>
              <a:t>Cung cấp thống kê truy vấn và trạng thái cơ sở dữ liệu.</a:t>
            </a:r>
          </a:p>
        </p:txBody>
      </p:sp>
    </p:spTree>
    <p:extLst>
      <p:ext uri="{BB962C8B-B14F-4D97-AF65-F5344CB8AC3E}">
        <p14:creationId xmlns:p14="http://schemas.microsoft.com/office/powerpoint/2010/main" val="233592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4880CC-16D9-4543-870A-E83A8D5D925D}"/>
              </a:ext>
            </a:extLst>
          </p:cNvPr>
          <p:cNvSpPr>
            <a:spLocks noGrp="1"/>
          </p:cNvSpPr>
          <p:nvPr>
            <p:ph type="title"/>
          </p:nvPr>
        </p:nvSpPr>
        <p:spPr/>
        <p:txBody>
          <a:bodyPr/>
          <a:lstStyle/>
          <a:p>
            <a:r>
              <a:rPr lang="en-US"/>
              <a:t>Ví dụ file mapping XML trong Hiberante</a:t>
            </a:r>
            <a:endParaRPr lang="vi-VN"/>
          </a:p>
        </p:txBody>
      </p:sp>
      <p:sp>
        <p:nvSpPr>
          <p:cNvPr id="4" name="Rectangle 1">
            <a:extLst>
              <a:ext uri="{FF2B5EF4-FFF2-40B4-BE49-F238E27FC236}">
                <a16:creationId xmlns:a16="http://schemas.microsoft.com/office/drawing/2014/main" id="{A9FF9387-9DF0-4553-98FD-945E8E24F8BB}"/>
              </a:ext>
            </a:extLst>
          </p:cNvPr>
          <p:cNvSpPr>
            <a:spLocks noGrp="1" noChangeArrowheads="1"/>
          </p:cNvSpPr>
          <p:nvPr>
            <p:ph sz="half" idx="1"/>
          </p:nvPr>
        </p:nvSpPr>
        <p:spPr bwMode="auto">
          <a:xfrm>
            <a:off x="1443318" y="1646238"/>
            <a:ext cx="4155141" cy="445506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C679DD"/>
                </a:solidFill>
                <a:effectLst/>
                <a:latin typeface="Consolas" panose="020B0609020204030204" pitchFamily="49" charset="0"/>
              </a:rPr>
              <a:t>public class </a:t>
            </a:r>
            <a:r>
              <a:rPr kumimoji="0" lang="vi-VN" altLang="vi-VN" sz="1350" b="0" i="0" u="none" strike="noStrike" cap="none" normalizeH="0" baseline="0">
                <a:ln>
                  <a:noFill/>
                </a:ln>
                <a:solidFill>
                  <a:srgbClr val="E5C17C"/>
                </a:solidFill>
                <a:effectLst/>
                <a:latin typeface="Consolas" panose="020B0609020204030204" pitchFamily="49" charset="0"/>
              </a:rPr>
              <a:t>Student </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int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1" u="none" strike="noStrike" cap="none" normalizeH="0" baseline="0">
                <a:ln>
                  <a:noFill/>
                </a:ln>
                <a:solidFill>
                  <a:srgbClr val="59626F"/>
                </a:solidFill>
                <a:effectLst/>
                <a:latin typeface="Consolas" panose="020B0609020204030204" pitchFamily="49" charset="0"/>
              </a:rPr>
            </a:br>
            <a:r>
              <a:rPr kumimoji="0" lang="vi-VN" altLang="vi-VN" sz="1350" b="0" i="1" u="none" strike="noStrike" cap="none" normalizeH="0" baseline="0">
                <a:ln>
                  <a:noFill/>
                </a:ln>
                <a:solidFill>
                  <a:srgbClr val="59626F"/>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int </a:t>
            </a:r>
            <a:r>
              <a:rPr kumimoji="0" lang="vi-VN" altLang="vi-VN" sz="1350" b="0" i="0" u="none" strike="noStrike" cap="none" normalizeH="0" baseline="0">
                <a:ln>
                  <a:noFill/>
                </a:ln>
                <a:solidFill>
                  <a:srgbClr val="61AEEF"/>
                </a:solidFill>
                <a:effectLst/>
                <a:latin typeface="Consolas" panose="020B0609020204030204" pitchFamily="49" charset="0"/>
              </a:rPr>
              <a:t>getId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setId</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61AEEF"/>
                </a:solidFill>
                <a:effectLst/>
                <a:latin typeface="Consolas" panose="020B0609020204030204" pitchFamily="49" charset="0"/>
              </a:rPr>
              <a:t>getName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setName</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C1D0DE79-8BD1-435D-9B05-3742DDDD0926}"/>
              </a:ext>
            </a:extLst>
          </p:cNvPr>
          <p:cNvSpPr>
            <a:spLocks noGrp="1" noChangeArrowheads="1"/>
          </p:cNvSpPr>
          <p:nvPr>
            <p:ph sz="half" idx="2"/>
          </p:nvPr>
        </p:nvSpPr>
        <p:spPr bwMode="auto">
          <a:xfrm>
            <a:off x="6317876" y="4512678"/>
            <a:ext cx="5053854"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CREATE TABLE </a:t>
            </a:r>
            <a:r>
              <a:rPr kumimoji="0" lang="vi-VN" altLang="vi-VN" sz="1400" b="0" i="0" u="none" strike="noStrike" cap="none" normalizeH="0" baseline="0">
                <a:ln>
                  <a:noFill/>
                </a:ln>
                <a:solidFill>
                  <a:srgbClr val="E5C17C"/>
                </a:solidFill>
                <a:effectLst/>
                <a:latin typeface="Consolas" panose="020B0609020204030204" pitchFamily="49" charset="0"/>
              </a:rPr>
              <a:t>`tbl_student`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`id` </a:t>
            </a:r>
            <a:r>
              <a:rPr kumimoji="0" lang="vi-VN" altLang="vi-VN" sz="1400" b="0" i="1" u="none" strike="noStrike" cap="none" normalizeH="0" baseline="0">
                <a:ln>
                  <a:noFill/>
                </a:ln>
                <a:solidFill>
                  <a:srgbClr val="808080"/>
                </a:solidFill>
                <a:effectLst/>
                <a:latin typeface="Consolas" panose="020B0609020204030204" pitchFamily="49" charset="0"/>
              </a:rPr>
              <a:t>INTEGER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 </a:t>
            </a:r>
            <a:r>
              <a:rPr kumimoji="0" lang="vi-VN" altLang="vi-VN" sz="1400" b="0" i="1" u="none" strike="noStrike" cap="none" normalizeH="0" baseline="0">
                <a:ln>
                  <a:noFill/>
                </a:ln>
                <a:solidFill>
                  <a:srgbClr val="808080"/>
                </a:solidFill>
                <a:effectLst/>
                <a:latin typeface="Consolas" panose="020B0609020204030204" pitchFamily="49" charset="0"/>
              </a:rPr>
              <a:t>VARCHAR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PRIMARY KEY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13" name="Hộp Văn bản 12">
            <a:extLst>
              <a:ext uri="{FF2B5EF4-FFF2-40B4-BE49-F238E27FC236}">
                <a16:creationId xmlns:a16="http://schemas.microsoft.com/office/drawing/2014/main" id="{5763FB9F-D564-47A9-9F48-4BFBDF726178}"/>
              </a:ext>
            </a:extLst>
          </p:cNvPr>
          <p:cNvSpPr txBox="1"/>
          <p:nvPr/>
        </p:nvSpPr>
        <p:spPr>
          <a:xfrm>
            <a:off x="6317876" y="2350276"/>
            <a:ext cx="4693024" cy="1323439"/>
          </a:xfrm>
          <a:prstGeom prst="rect">
            <a:avLst/>
          </a:prstGeom>
          <a:noFill/>
        </p:spPr>
        <p:txBody>
          <a:bodyPr wrap="square" rtlCol="0">
            <a:spAutoFit/>
          </a:bodyPr>
          <a:lstStyle/>
          <a:p>
            <a:r>
              <a:rPr lang="vi-VN" sz="2000">
                <a:latin typeface="Arial" panose="020B0604020202020204" pitchFamily="34" charset="0"/>
                <a:cs typeface="Arial" panose="020B0604020202020204" pitchFamily="34" charset="0"/>
              </a:rPr>
              <a:t>Bên trái là một Class POJO </a:t>
            </a:r>
            <a:r>
              <a:rPr lang="vi-VN" sz="2000" b="1">
                <a:latin typeface="Arial" panose="020B0604020202020204" pitchFamily="34" charset="0"/>
                <a:cs typeface="Arial" panose="020B0604020202020204" pitchFamily="34" charset="0"/>
              </a:rPr>
              <a:t>(Student.Java), </a:t>
            </a:r>
            <a:r>
              <a:rPr lang="vi-VN" sz="2000">
                <a:latin typeface="Arial" panose="020B0604020202020204" pitchFamily="34" charset="0"/>
                <a:cs typeface="Arial" panose="020B0604020202020204" pitchFamily="34" charset="0"/>
              </a:rPr>
              <a:t>và dưới đây là bảng </a:t>
            </a:r>
            <a:r>
              <a:rPr lang="vi-VN" sz="2000" b="1">
                <a:latin typeface="Arial" panose="020B0604020202020204" pitchFamily="34" charset="0"/>
                <a:cs typeface="Arial" panose="020B0604020202020204" pitchFamily="34" charset="0"/>
              </a:rPr>
              <a:t>(tbl_student) </a:t>
            </a:r>
            <a:r>
              <a:rPr lang="vi-VN" sz="2000">
                <a:latin typeface="Arial" panose="020B0604020202020204" pitchFamily="34" charset="0"/>
                <a:cs typeface="Arial" panose="020B0604020202020204" pitchFamily="34" charset="0"/>
              </a:rPr>
              <a:t>trong cơ sở dữ liệu thể hiện Class đó:</a:t>
            </a:r>
          </a:p>
        </p:txBody>
      </p:sp>
    </p:spTree>
    <p:extLst>
      <p:ext uri="{BB962C8B-B14F-4D97-AF65-F5344CB8AC3E}">
        <p14:creationId xmlns:p14="http://schemas.microsoft.com/office/powerpoint/2010/main" val="390838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7EB590-5F3B-413B-A366-C887C53E59EC}"/>
              </a:ext>
            </a:extLst>
          </p:cNvPr>
          <p:cNvSpPr>
            <a:spLocks noGrp="1"/>
          </p:cNvSpPr>
          <p:nvPr>
            <p:ph type="title"/>
          </p:nvPr>
        </p:nvSpPr>
        <p:spPr/>
        <p:txBody>
          <a:bodyPr/>
          <a:lstStyle/>
          <a:p>
            <a:r>
              <a:rPr lang="en-US"/>
              <a:t>Ví dụ file mapping XML trong Hiberante (Student</a:t>
            </a:r>
            <a:r>
              <a:rPr lang="vi-VN"/>
              <a:t>.hbm.xml)</a:t>
            </a:r>
          </a:p>
        </p:txBody>
      </p:sp>
      <p:sp>
        <p:nvSpPr>
          <p:cNvPr id="4" name="Rectangle 1">
            <a:extLst>
              <a:ext uri="{FF2B5EF4-FFF2-40B4-BE49-F238E27FC236}">
                <a16:creationId xmlns:a16="http://schemas.microsoft.com/office/drawing/2014/main" id="{C0BA374C-1A63-47DE-A022-883EC0F31057}"/>
              </a:ext>
            </a:extLst>
          </p:cNvPr>
          <p:cNvSpPr>
            <a:spLocks noGrp="1" noChangeArrowheads="1"/>
          </p:cNvSpPr>
          <p:nvPr>
            <p:ph idx="1"/>
          </p:nvPr>
        </p:nvSpPr>
        <p:spPr bwMode="auto">
          <a:xfrm>
            <a:off x="1295400" y="1747156"/>
            <a:ext cx="10620215" cy="427809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&lt;?</a:t>
            </a:r>
            <a:r>
              <a:rPr kumimoji="0" lang="vi-VN" altLang="vi-VN" sz="1600" b="0" i="1" u="none" strike="noStrike" cap="none" normalizeH="0" baseline="0">
                <a:ln>
                  <a:noFill/>
                </a:ln>
                <a:solidFill>
                  <a:srgbClr val="E5C17C"/>
                </a:solidFill>
                <a:effectLst/>
                <a:latin typeface="Consolas" panose="020B0609020204030204" pitchFamily="49" charset="0"/>
              </a:rPr>
              <a:t>xml version</a:t>
            </a:r>
            <a:r>
              <a:rPr kumimoji="0" lang="vi-VN" altLang="vi-VN" sz="1600" b="0" i="0" u="none" strike="noStrike" cap="none" normalizeH="0" baseline="0">
                <a:ln>
                  <a:noFill/>
                </a:ln>
                <a:solidFill>
                  <a:srgbClr val="98C379"/>
                </a:solidFill>
                <a:effectLst/>
                <a:latin typeface="Consolas" panose="020B0609020204030204" pitchFamily="49" charset="0"/>
              </a:rPr>
              <a:t>='1.0' </a:t>
            </a:r>
            <a:r>
              <a:rPr kumimoji="0" lang="vi-VN" altLang="vi-VN" sz="1600" b="0" i="1" u="none" strike="noStrike" cap="none" normalizeH="0" baseline="0">
                <a:ln>
                  <a:noFill/>
                </a:ln>
                <a:solidFill>
                  <a:srgbClr val="E5C17C"/>
                </a:solidFill>
                <a:effectLst/>
                <a:latin typeface="Consolas" panose="020B0609020204030204" pitchFamily="49" charset="0"/>
              </a:rPr>
              <a:t>encoding</a:t>
            </a:r>
            <a:r>
              <a:rPr kumimoji="0" lang="vi-VN" altLang="vi-VN" sz="1600" b="0" i="0" u="none" strike="noStrike" cap="none" normalizeH="0" baseline="0">
                <a:ln>
                  <a:noFill/>
                </a:ln>
                <a:solidFill>
                  <a:srgbClr val="98C379"/>
                </a:solidFill>
                <a:effectLst/>
                <a:latin typeface="Consolas" panose="020B0609020204030204" pitchFamily="49" charset="0"/>
              </a:rPr>
              <a:t>='utf-8'</a:t>
            </a:r>
            <a:r>
              <a:rPr kumimoji="0" lang="vi-VN" altLang="vi-VN" sz="1600" b="0" i="0" u="none" strike="noStrike" cap="none" normalizeH="0" baseline="0">
                <a:ln>
                  <a:noFill/>
                </a:ln>
                <a:solidFill>
                  <a:srgbClr val="ABB2BF"/>
                </a:solidFill>
                <a:effectLst/>
                <a:latin typeface="Consolas" panose="020B0609020204030204" pitchFamily="49" charset="0"/>
              </a:rPr>
              <a:t>?&gt;</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&lt;!DOCTYPE </a:t>
            </a:r>
            <a:r>
              <a:rPr kumimoji="0" lang="vi-VN" altLang="vi-VN" sz="1600" b="0" i="1" u="none" strike="noStrike" cap="none" normalizeH="0" baseline="0">
                <a:ln>
                  <a:noFill/>
                </a:ln>
                <a:solidFill>
                  <a:srgbClr val="E5C17C"/>
                </a:solidFill>
                <a:effectLst/>
                <a:latin typeface="Consolas" panose="020B0609020204030204" pitchFamily="49" charset="0"/>
              </a:rPr>
              <a:t>hibernate-mapping </a:t>
            </a:r>
            <a:r>
              <a:rPr kumimoji="0" lang="vi-VN" altLang="vi-VN" sz="1600" b="0" i="0" u="none" strike="noStrike" cap="none" normalizeH="0" baseline="0">
                <a:ln>
                  <a:noFill/>
                </a:ln>
                <a:solidFill>
                  <a:srgbClr val="E06C75"/>
                </a:solidFill>
                <a:effectLst/>
                <a:latin typeface="Consolas" panose="020B0609020204030204" pitchFamily="49" charset="0"/>
              </a:rPr>
              <a:t>PUBLIC</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"-//Hibernate/Hibernate Mapping DTD 3.0//EN"</a:t>
            </a:r>
            <a:br>
              <a:rPr kumimoji="0" lang="vi-VN" altLang="vi-VN" sz="1600" b="0" i="0" u="none" strike="noStrike" cap="none" normalizeH="0" baseline="0">
                <a:ln>
                  <a:noFill/>
                </a:ln>
                <a:solidFill>
                  <a:srgbClr val="98C379"/>
                </a:solidFill>
                <a:effectLst/>
                <a:latin typeface="Consolas" panose="020B0609020204030204" pitchFamily="49" charset="0"/>
              </a:rPr>
            </a:br>
            <a:r>
              <a:rPr kumimoji="0" lang="vi-VN" altLang="vi-VN" sz="1600" b="0" i="0" u="none" strike="noStrike" cap="none" normalizeH="0" baseline="0">
                <a:ln>
                  <a:noFill/>
                </a:ln>
                <a:solidFill>
                  <a:srgbClr val="98C379"/>
                </a:solidFill>
                <a:effectLst/>
                <a:latin typeface="Consolas" panose="020B0609020204030204" pitchFamily="49" charset="0"/>
              </a:rPr>
              <a:t>        "http://www.hibernate.org/dtd/hibernate-mapping-3.0.dtd"</a:t>
            </a:r>
            <a:r>
              <a:rPr kumimoji="0" lang="vi-VN" altLang="vi-VN" sz="1600" b="0" i="0" u="none" strike="noStrike" cap="none" normalizeH="0" baseline="0">
                <a:ln>
                  <a:noFill/>
                </a:ln>
                <a:solidFill>
                  <a:srgbClr val="E06C75"/>
                </a:solidFill>
                <a:effectLst/>
                <a:latin typeface="Consolas" panose="020B0609020204030204" pitchFamily="49" charset="0"/>
              </a:rPr>
              <a:t>&gt;</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lang="vi-VN" altLang="vi-VN" sz="1600">
                <a:solidFill>
                  <a:srgbClr val="A6B2C0"/>
                </a:solidFill>
                <a:latin typeface="Consolas" panose="020B0609020204030204" pitchFamily="49" charset="0"/>
              </a:rPr>
              <a:t>    //Thuc the co “Entity.Student” se map voi bang “tbl_student” trong schema database “demo”</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="Entity.Student" </a:t>
            </a:r>
            <a:r>
              <a:rPr kumimoji="0" lang="vi-VN" altLang="vi-VN" sz="1600" b="0" i="1" u="none" strike="noStrike" cap="none" normalizeH="0" baseline="0">
                <a:ln>
                  <a:noFill/>
                </a:ln>
                <a:solidFill>
                  <a:srgbClr val="E5C17C"/>
                </a:solidFill>
                <a:effectLst/>
                <a:latin typeface="Consolas" panose="020B0609020204030204" pitchFamily="49" charset="0"/>
              </a:rPr>
              <a:t>table</a:t>
            </a:r>
            <a:r>
              <a:rPr kumimoji="0" lang="vi-VN" altLang="vi-VN" sz="1600" b="0" i="0" u="none" strike="noStrike" cap="none" normalizeH="0" baseline="0">
                <a:ln>
                  <a:noFill/>
                </a:ln>
                <a:solidFill>
                  <a:srgbClr val="98C379"/>
                </a:solidFill>
                <a:effectLst/>
                <a:latin typeface="Consolas" panose="020B0609020204030204" pitchFamily="49" charset="0"/>
              </a:rPr>
              <a:t>="tbl_student" </a:t>
            </a:r>
            <a:r>
              <a:rPr kumimoji="0" lang="vi-VN" altLang="vi-VN" sz="1600" b="0" i="1" u="none" strike="noStrike" cap="none" normalizeH="0" baseline="0">
                <a:ln>
                  <a:noFill/>
                </a:ln>
                <a:solidFill>
                  <a:srgbClr val="E5C17C"/>
                </a:solidFill>
                <a:effectLst/>
                <a:latin typeface="Consolas" panose="020B0609020204030204" pitchFamily="49" charset="0"/>
              </a:rPr>
              <a:t>schema</a:t>
            </a:r>
            <a:r>
              <a:rPr kumimoji="0" lang="vi-VN" altLang="vi-VN" sz="1600" b="0" i="0" u="none" strike="noStrike" cap="none" normalizeH="0" baseline="0">
                <a:ln>
                  <a:noFill/>
                </a:ln>
                <a:solidFill>
                  <a:srgbClr val="98C379"/>
                </a:solidFill>
                <a:effectLst/>
                <a:latin typeface="Consolas" panose="020B0609020204030204" pitchFamily="49" charset="0"/>
              </a:rPr>
              <a:t>="demo"</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lang="vi-VN" altLang="vi-VN" sz="1600">
                <a:solidFill>
                  <a:srgbClr val="A6B2C0"/>
                </a:solidFill>
                <a:latin typeface="Consolas" panose="020B0609020204030204" pitchFamily="49" charset="0"/>
              </a:rPr>
              <a:t>//id có ten “id” se map voi cot id trong database</a:t>
            </a:r>
            <a:endParaRPr kumimoji="0" lang="vi-VN" altLang="vi-VN" sz="1600" b="0" i="0" u="none" strike="noStrike" cap="none" normalizeH="0" baseline="0">
              <a:ln>
                <a:noFill/>
              </a:ln>
              <a:solidFill>
                <a:srgbClr val="A6B2C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="int(11)"</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6B2C0"/>
                </a:solidFill>
                <a:effectLst/>
                <a:latin typeface="Consolas" panose="020B0609020204030204" pitchFamily="49" charset="0"/>
              </a:rPr>
              <a:t>    //thuoc tinh có ten “name” se map voi cot “name” trong database</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="varchar(255)"</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82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D5473-FE51-4C6F-A491-DAEC9A4C01D6}"/>
              </a:ext>
            </a:extLst>
          </p:cNvPr>
          <p:cNvSpPr>
            <a:spLocks noGrp="1"/>
          </p:cNvSpPr>
          <p:nvPr>
            <p:ph type="title"/>
          </p:nvPr>
        </p:nvSpPr>
        <p:spPr>
          <a:xfrm>
            <a:off x="1295400" y="503854"/>
            <a:ext cx="9601200" cy="729202"/>
          </a:xfrm>
        </p:spPr>
        <p:txBody>
          <a:bodyPr/>
          <a:lstStyle/>
          <a:p>
            <a:r>
              <a:rPr lang="vi-VN"/>
              <a:t>Mapping với Annotation</a:t>
            </a:r>
          </a:p>
        </p:txBody>
      </p:sp>
      <p:sp>
        <p:nvSpPr>
          <p:cNvPr id="6" name="Rectangle 1">
            <a:extLst>
              <a:ext uri="{FF2B5EF4-FFF2-40B4-BE49-F238E27FC236}">
                <a16:creationId xmlns:a16="http://schemas.microsoft.com/office/drawing/2014/main" id="{8553D137-7E9A-4BBE-8442-E767AC6B310D}"/>
              </a:ext>
            </a:extLst>
          </p:cNvPr>
          <p:cNvSpPr>
            <a:spLocks noGrp="1" noChangeArrowheads="1"/>
          </p:cNvSpPr>
          <p:nvPr>
            <p:ph sz="half" idx="1"/>
          </p:nvPr>
        </p:nvSpPr>
        <p:spPr bwMode="auto">
          <a:xfrm>
            <a:off x="505367" y="1646238"/>
            <a:ext cx="11181266" cy="452431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vi-VN" altLang="vi-VN" sz="1600" b="0" i="0" u="none" strike="noStrike" cap="none" normalizeH="0" baseline="0">
                <a:ln>
                  <a:noFill/>
                </a:ln>
                <a:solidFill>
                  <a:srgbClr val="A6B2C0"/>
                </a:solidFill>
                <a:effectLst/>
                <a:latin typeface="Consolas" panose="020B0609020204030204" pitchFamily="49" charset="0"/>
              </a:rPr>
              <a:t>//@Entity</a:t>
            </a:r>
            <a:r>
              <a:rPr lang="vi-VN" altLang="vi-VN" sz="1600">
                <a:solidFill>
                  <a:srgbClr val="A6B2C0"/>
                </a:solidFill>
                <a:latin typeface="Consolas" panose="020B0609020204030204" pitchFamily="49" charset="0"/>
              </a:rPr>
              <a:t> đánh dấu lớp này như một Entity Bean</a:t>
            </a:r>
            <a:endParaRPr kumimoji="0" lang="vi-VN" altLang="vi-VN" sz="1600" b="0" i="0" u="none" strike="noStrike" cap="none" normalizeH="0" baseline="0">
              <a:ln>
                <a:noFill/>
              </a:ln>
              <a:solidFill>
                <a:srgbClr val="61AE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61AEEF"/>
                </a:solidFill>
                <a:effectLst/>
                <a:latin typeface="Consolas" panose="020B0609020204030204" pitchFamily="49" charset="0"/>
              </a:rPr>
              <a:t>@Entity</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//@Table giúp chỉ định chi bảng được sử dụng trong cơ sở dữ liệu. </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//Ở đây, tên bảng được thiết lập là “Student”</a:t>
            </a:r>
            <a:br>
              <a:rPr kumimoji="0" lang="vi-VN" altLang="vi-VN" sz="1600" b="0" i="0" u="none" strike="noStrike" cap="none" normalizeH="0" baseline="0">
                <a:ln>
                  <a:noFill/>
                </a:ln>
                <a:solidFill>
                  <a:srgbClr val="61AEEF"/>
                </a:solidFill>
                <a:effectLst/>
                <a:latin typeface="Consolas" panose="020B0609020204030204" pitchFamily="49" charset="0"/>
              </a:rPr>
            </a:br>
            <a:r>
              <a:rPr kumimoji="0" lang="vi-VN" altLang="vi-VN" sz="1600" b="0" i="0" u="none" strike="noStrike" cap="none" normalizeH="0" baseline="0">
                <a:ln>
                  <a:noFill/>
                </a:ln>
                <a:solidFill>
                  <a:srgbClr val="61AEEF"/>
                </a:solidFill>
                <a:effectLst/>
                <a:latin typeface="Consolas" panose="020B0609020204030204" pitchFamily="49" charset="0"/>
              </a:rPr>
              <a:t>@Table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a:solidFill>
                  <a:srgbClr val="A6B2C0"/>
                </a:solidFill>
                <a:latin typeface="Consolas" panose="020B0609020204030204" pitchFamily="49" charset="0"/>
              </a:rPr>
              <a:t>    //@Id để đánh dấu thuộc tính này là khóa chính</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@Id</a:t>
            </a:r>
          </a:p>
          <a:p>
            <a:pPr marL="0" lvl="0" indent="0" eaLnBrk="0" fontAlgn="base" hangingPunct="0">
              <a:lnSpc>
                <a:spcPct val="100000"/>
              </a:lnSpc>
              <a:spcBef>
                <a:spcPct val="0"/>
              </a:spcBef>
              <a:spcAft>
                <a:spcPct val="0"/>
              </a:spcAft>
              <a:buClrTx/>
              <a:buSzTx/>
              <a:buNone/>
            </a:pPr>
            <a:r>
              <a:rPr lang="vi-VN" altLang="vi-VN" sz="1600">
                <a:solidFill>
                  <a:srgbClr val="61AEEF"/>
                </a:solidFill>
                <a:latin typeface="Consolas" panose="020B0609020204030204" pitchFamily="49" charset="0"/>
              </a:rPr>
              <a:t>    </a:t>
            </a:r>
            <a:r>
              <a:rPr lang="vi-VN" altLang="vi-VN" sz="1600">
                <a:solidFill>
                  <a:srgbClr val="A6B2C0"/>
                </a:solidFill>
                <a:latin typeface="Consolas" panose="020B0609020204030204" pitchFamily="49" charset="0"/>
              </a:rPr>
              <a:t>//@GeneratedValue chỉ định chiến lược tạo key. Ở đây là Identity – tự tăng.</a:t>
            </a:r>
            <a:br>
              <a:rPr kumimoji="0" lang="vi-VN" altLang="vi-VN" sz="1600" b="0" i="0" u="none" strike="noStrike" cap="none" normalizeH="0" baseline="0">
                <a:ln>
                  <a:noFill/>
                </a:ln>
                <a:solidFill>
                  <a:srgbClr val="61AEEF"/>
                </a:solidFill>
                <a:effectLst/>
                <a:latin typeface="Consolas" panose="020B0609020204030204" pitchFamily="49" charset="0"/>
              </a:rPr>
            </a:br>
            <a:r>
              <a:rPr kumimoji="0" lang="vi-VN" altLang="vi-VN" sz="1600" b="0" i="0" u="none" strike="noStrike" cap="none" normalizeH="0" baseline="0">
                <a:ln>
                  <a:noFill/>
                </a:ln>
                <a:solidFill>
                  <a:srgbClr val="61AEEF"/>
                </a:solidFill>
                <a:effectLst/>
                <a:latin typeface="Consolas" panose="020B0609020204030204" pitchFamily="49" charset="0"/>
              </a:rPr>
              <a:t>    @GeneratedValue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strategy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GenerationType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IDENTITY</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    //@Column chỉ định chi tiết cột, ở đây thuộc tính int id sẽ map với cột id trong cơ sở dữ liệu</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nullable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1" u="none" strike="noStrike" cap="none" normalizeH="0" baseline="0">
                <a:ln>
                  <a:noFill/>
                </a:ln>
                <a:solidFill>
                  <a:srgbClr val="D19A66"/>
                </a:solidFill>
                <a:effectLst/>
                <a:latin typeface="Consolas" panose="020B0609020204030204" pitchFamily="49" charset="0"/>
              </a:rPr>
              <a:t>false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int </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    //@Column thuộc tính String name sẽ map với cột name.</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59626F"/>
                </a:solidFill>
                <a:effectLst/>
                <a:latin typeface="Consolas" panose="020B0609020204030204" pitchFamily="49" charset="0"/>
              </a:rPr>
              <a:t>//Constructor,Getter&amp;Setter</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69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4F886318-4084-4187-95D6-4B18921EF891}"/>
              </a:ext>
            </a:extLst>
          </p:cNvPr>
          <p:cNvSpPr>
            <a:spLocks noGrp="1"/>
          </p:cNvSpPr>
          <p:nvPr>
            <p:ph type="title"/>
          </p:nvPr>
        </p:nvSpPr>
        <p:spPr/>
        <p:txBody>
          <a:bodyPr/>
          <a:lstStyle/>
          <a:p>
            <a:r>
              <a:rPr lang="en-US"/>
              <a:t>Hibernate - Mapping Types</a:t>
            </a:r>
            <a:endParaRPr lang="vi-VN"/>
          </a:p>
        </p:txBody>
      </p:sp>
      <p:sp>
        <p:nvSpPr>
          <p:cNvPr id="8" name="Chỗ dành sẵn cho Nội dung 7">
            <a:extLst>
              <a:ext uri="{FF2B5EF4-FFF2-40B4-BE49-F238E27FC236}">
                <a16:creationId xmlns:a16="http://schemas.microsoft.com/office/drawing/2014/main" id="{1252C5A6-5D08-4507-BBF2-0E303D72FC34}"/>
              </a:ext>
            </a:extLst>
          </p:cNvPr>
          <p:cNvSpPr>
            <a:spLocks noGrp="1"/>
          </p:cNvSpPr>
          <p:nvPr>
            <p:ph idx="1"/>
          </p:nvPr>
        </p:nvSpPr>
        <p:spPr/>
        <p:txBody>
          <a:bodyPr/>
          <a:lstStyle/>
          <a:p>
            <a:r>
              <a:rPr lang="vi-VN"/>
              <a:t>Hibernate </a:t>
            </a:r>
            <a:r>
              <a:rPr lang="en-US"/>
              <a:t>có thể hiểu cả  </a:t>
            </a:r>
            <a:r>
              <a:rPr lang="vi-VN"/>
              <a:t>biểu diễn Java </a:t>
            </a:r>
            <a:r>
              <a:rPr lang="en-US"/>
              <a:t>lẫn</a:t>
            </a:r>
            <a:r>
              <a:rPr lang="vi-VN"/>
              <a:t> JDBC của dữ liệu ứng dụng. Khả năng đọc/ghi dữ liệu này từ/đến cơ sở dữ liệu là chức năng của </a:t>
            </a:r>
            <a:r>
              <a:rPr lang="en-US"/>
              <a:t>một kiểu  </a:t>
            </a:r>
            <a:r>
              <a:rPr lang="vi-VN"/>
              <a:t>Hibernate. Một </a:t>
            </a:r>
            <a:r>
              <a:rPr lang="en-US"/>
              <a:t>kiểu</a:t>
            </a:r>
            <a:r>
              <a:rPr lang="vi-VN"/>
              <a:t>, trong </a:t>
            </a:r>
            <a:r>
              <a:rPr lang="en-US"/>
              <a:t>trường hợp này</a:t>
            </a:r>
            <a:r>
              <a:rPr lang="vi-VN"/>
              <a:t>, là một triển khai của  org.hibernate.type.Type. </a:t>
            </a:r>
            <a:endParaRPr lang="en-US"/>
          </a:p>
          <a:p>
            <a:r>
              <a:rPr lang="vi-VN"/>
              <a:t>Hibernate </a:t>
            </a:r>
            <a:r>
              <a:rPr lang="en-US"/>
              <a:t>phân các kiểu (Type) thành 2 nhóm:</a:t>
            </a:r>
            <a:endParaRPr lang="vi-VN"/>
          </a:p>
          <a:p>
            <a:pPr lvl="0">
              <a:buFont typeface="Wingdings" panose="05000000000000000000" pitchFamily="2" charset="2"/>
              <a:buChar char="Ø"/>
            </a:pPr>
            <a:r>
              <a:rPr lang="vi-VN"/>
              <a:t>Value types (Kiểu giá trị).</a:t>
            </a:r>
          </a:p>
          <a:p>
            <a:pPr lvl="0">
              <a:buFont typeface="Wingdings" panose="05000000000000000000" pitchFamily="2" charset="2"/>
              <a:buChar char="Ø"/>
            </a:pPr>
            <a:r>
              <a:rPr lang="vi-VN"/>
              <a:t>Entity types (Kiểu thực thể).</a:t>
            </a:r>
          </a:p>
          <a:p>
            <a:endParaRPr lang="vi-VN"/>
          </a:p>
        </p:txBody>
      </p:sp>
    </p:spTree>
    <p:extLst>
      <p:ext uri="{BB962C8B-B14F-4D97-AF65-F5344CB8AC3E}">
        <p14:creationId xmlns:p14="http://schemas.microsoft.com/office/powerpoint/2010/main" val="238878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87B1B4-5BD0-43A6-8FAB-3567F5075DAF}"/>
              </a:ext>
            </a:extLst>
          </p:cNvPr>
          <p:cNvSpPr>
            <a:spLocks noGrp="1"/>
          </p:cNvSpPr>
          <p:nvPr>
            <p:ph type="title"/>
          </p:nvPr>
        </p:nvSpPr>
        <p:spPr/>
        <p:txBody>
          <a:bodyPr/>
          <a:lstStyle/>
          <a:p>
            <a:r>
              <a:rPr lang="en-US"/>
              <a:t>Kiểu giá trị - Value types</a:t>
            </a:r>
            <a:endParaRPr lang="vi-VN"/>
          </a:p>
        </p:txBody>
      </p:sp>
      <p:sp>
        <p:nvSpPr>
          <p:cNvPr id="3" name="Chỗ dành sẵn cho Nội dung 2">
            <a:extLst>
              <a:ext uri="{FF2B5EF4-FFF2-40B4-BE49-F238E27FC236}">
                <a16:creationId xmlns:a16="http://schemas.microsoft.com/office/drawing/2014/main" id="{BC95AAC7-B5C3-448D-ABCE-7E72E7C59E6A}"/>
              </a:ext>
            </a:extLst>
          </p:cNvPr>
          <p:cNvSpPr>
            <a:spLocks noGrp="1"/>
          </p:cNvSpPr>
          <p:nvPr>
            <p:ph idx="1"/>
          </p:nvPr>
        </p:nvSpPr>
        <p:spPr/>
        <p:txBody>
          <a:bodyPr>
            <a:normAutofit fontScale="92500" lnSpcReduction="10000"/>
          </a:bodyPr>
          <a:lstStyle/>
          <a:p>
            <a:r>
              <a:rPr lang="vi-VN"/>
              <a:t>Một Value types là một phần dữ liệu không xác định vòng đời của chính nó. Trên thực tế, nó thuộc sở hữu của một thực thể, </a:t>
            </a:r>
            <a:r>
              <a:rPr lang="en-US"/>
              <a:t>thứ </a:t>
            </a:r>
            <a:r>
              <a:rPr lang="vi-VN"/>
              <a:t>xác định vòng đời của nó.</a:t>
            </a:r>
          </a:p>
          <a:p>
            <a:r>
              <a:rPr lang="vi-VN"/>
              <a:t>Nhìn theo một cách khác, tất cả </a:t>
            </a:r>
            <a:r>
              <a:rPr lang="en-US"/>
              <a:t>trạng thái</a:t>
            </a:r>
            <a:r>
              <a:rPr lang="vi-VN"/>
              <a:t> của một thực thể</a:t>
            </a:r>
            <a:r>
              <a:rPr lang="en-US"/>
              <a:t> (</a:t>
            </a:r>
            <a:r>
              <a:rPr lang="vi-VN"/>
              <a:t>entity</a:t>
            </a:r>
            <a:r>
              <a:rPr lang="en-US"/>
              <a:t>)</a:t>
            </a:r>
            <a:r>
              <a:rPr lang="vi-VN"/>
              <a:t> được tạo thành hoàn toàn từ các loại giá trị. Các trường trạng thái hoặc thuộc tính JavaBean được gọi là các </a:t>
            </a:r>
            <a:r>
              <a:rPr lang="vi-VN" i="1"/>
              <a:t>persistent attributes</a:t>
            </a:r>
            <a:r>
              <a:rPr lang="vi-VN"/>
              <a:t>. </a:t>
            </a:r>
            <a:r>
              <a:rPr lang="en-US"/>
              <a:t>P</a:t>
            </a:r>
            <a:r>
              <a:rPr lang="vi-VN"/>
              <a:t>ersistent attributes của lớp Contact là các Value types.</a:t>
            </a:r>
          </a:p>
          <a:p>
            <a:r>
              <a:rPr lang="en-US"/>
              <a:t>Các Value types được chia làm ba loại:</a:t>
            </a:r>
            <a:endParaRPr lang="vi-VN"/>
          </a:p>
          <a:p>
            <a:pPr>
              <a:buFont typeface="Wingdings" panose="05000000000000000000" pitchFamily="2" charset="2"/>
              <a:buChar char="Ø"/>
            </a:pPr>
            <a:r>
              <a:rPr lang="en-US"/>
              <a:t>Kiểu cơ bản:</a:t>
            </a:r>
            <a:endParaRPr lang="vi-VN"/>
          </a:p>
          <a:p>
            <a:pPr>
              <a:buFont typeface="Wingdings" panose="05000000000000000000" pitchFamily="2" charset="2"/>
              <a:buChar char="Ø"/>
            </a:pPr>
            <a:r>
              <a:rPr lang="en-US"/>
              <a:t>Kiểu nhúng (</a:t>
            </a:r>
            <a:r>
              <a:rPr lang="vi-VN"/>
              <a:t>Embeddable types</a:t>
            </a:r>
            <a:r>
              <a:rPr lang="en-US"/>
              <a:t>)</a:t>
            </a:r>
            <a:endParaRPr lang="vi-VN"/>
          </a:p>
          <a:p>
            <a:pPr>
              <a:buFont typeface="Wingdings" panose="05000000000000000000" pitchFamily="2" charset="2"/>
              <a:buChar char="Ø"/>
            </a:pPr>
            <a:r>
              <a:rPr lang="en-US"/>
              <a:t>Kiểu Collection (</a:t>
            </a:r>
            <a:r>
              <a:rPr lang="vi-VN"/>
              <a:t>Collection types</a:t>
            </a:r>
            <a:r>
              <a:rPr lang="en-US"/>
              <a:t>)</a:t>
            </a:r>
            <a:endParaRPr lang="vi-VN"/>
          </a:p>
          <a:p>
            <a:endParaRPr lang="vi-VN"/>
          </a:p>
        </p:txBody>
      </p:sp>
    </p:spTree>
    <p:extLst>
      <p:ext uri="{BB962C8B-B14F-4D97-AF65-F5344CB8AC3E}">
        <p14:creationId xmlns:p14="http://schemas.microsoft.com/office/powerpoint/2010/main" val="69075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C4FFE2-5A79-4BF4-8DD0-129CC5AB6D20}"/>
              </a:ext>
            </a:extLst>
          </p:cNvPr>
          <p:cNvSpPr>
            <a:spLocks noGrp="1"/>
          </p:cNvSpPr>
          <p:nvPr>
            <p:ph type="title"/>
          </p:nvPr>
        </p:nvSpPr>
        <p:spPr/>
        <p:txBody>
          <a:bodyPr/>
          <a:lstStyle/>
          <a:p>
            <a:r>
              <a:rPr lang="vi-VN"/>
              <a:t>Kiểu thực thể - Entity types</a:t>
            </a:r>
          </a:p>
        </p:txBody>
      </p:sp>
      <p:sp>
        <p:nvSpPr>
          <p:cNvPr id="3" name="Chỗ dành sẵn cho Nội dung 2">
            <a:extLst>
              <a:ext uri="{FF2B5EF4-FFF2-40B4-BE49-F238E27FC236}">
                <a16:creationId xmlns:a16="http://schemas.microsoft.com/office/drawing/2014/main" id="{3CA09FB5-DBA7-4770-8EC2-E644333487C3}"/>
              </a:ext>
            </a:extLst>
          </p:cNvPr>
          <p:cNvSpPr>
            <a:spLocks noGrp="1"/>
          </p:cNvSpPr>
          <p:nvPr>
            <p:ph idx="1"/>
          </p:nvPr>
        </p:nvSpPr>
        <p:spPr/>
        <p:txBody>
          <a:bodyPr/>
          <a:lstStyle/>
          <a:p>
            <a:r>
              <a:rPr lang="en-US"/>
              <a:t>Kiểu thực thể tồn tại độc lập với các đối tượng khác trong khi các kiểu giá trị thì không. Các thực thể là các lớp mô hình miền tương quan với các hàng (row) trong các bảng cơ sở dữ liệu (database), sử dụng một mã định danh duy nhất (unique identifier). Do một thực thể chỉ có một mã định danh duy nhất, nên các thực thể tồn tại độc lập và xác định vòng đời của chính chúng. </a:t>
            </a:r>
            <a:endParaRPr lang="vi-VN"/>
          </a:p>
        </p:txBody>
      </p:sp>
    </p:spTree>
    <p:extLst>
      <p:ext uri="{BB962C8B-B14F-4D97-AF65-F5344CB8AC3E}">
        <p14:creationId xmlns:p14="http://schemas.microsoft.com/office/powerpoint/2010/main" val="289460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6FF5EB-A97A-4238-9A69-5EB63886AE08}"/>
              </a:ext>
            </a:extLst>
          </p:cNvPr>
          <p:cNvSpPr>
            <a:spLocks noGrp="1"/>
          </p:cNvSpPr>
          <p:nvPr>
            <p:ph type="title"/>
          </p:nvPr>
        </p:nvSpPr>
        <p:spPr/>
        <p:txBody>
          <a:bodyPr/>
          <a:lstStyle/>
          <a:p>
            <a:r>
              <a:rPr lang="en-US"/>
              <a:t>Ví dụ về Mapping Type:</a:t>
            </a:r>
            <a:endParaRPr lang="vi-VN"/>
          </a:p>
        </p:txBody>
      </p:sp>
      <p:sp>
        <p:nvSpPr>
          <p:cNvPr id="4" name="Rectangle 1">
            <a:extLst>
              <a:ext uri="{FF2B5EF4-FFF2-40B4-BE49-F238E27FC236}">
                <a16:creationId xmlns:a16="http://schemas.microsoft.com/office/drawing/2014/main" id="{2D5C3B0A-AD73-4935-9ECE-BB22AC1BEC1A}"/>
              </a:ext>
            </a:extLst>
          </p:cNvPr>
          <p:cNvSpPr>
            <a:spLocks noGrp="1" noChangeArrowheads="1"/>
          </p:cNvSpPr>
          <p:nvPr>
            <p:ph sz="half" idx="1"/>
          </p:nvPr>
        </p:nvSpPr>
        <p:spPr bwMode="auto">
          <a:xfrm>
            <a:off x="1295400" y="1808708"/>
            <a:ext cx="6100482" cy="415498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"Contact"</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static class </a:t>
            </a:r>
            <a:r>
              <a:rPr kumimoji="0" lang="vi-VN" altLang="vi-VN" sz="1400" b="0" i="0" u="none" strike="noStrike" cap="none" normalizeH="0" baseline="0">
                <a:ln>
                  <a:noFill/>
                </a:ln>
                <a:solidFill>
                  <a:srgbClr val="E5C17C"/>
                </a:solidFill>
                <a:effectLst/>
                <a:latin typeface="Consolas" panose="020B0609020204030204" pitchFamily="49" charset="0"/>
              </a:rPr>
              <a:t>Contact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Name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notes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ABB2BF"/>
                </a:solidFill>
                <a:effectLst/>
                <a:latin typeface="Consolas" panose="020B0609020204030204" pitchFamily="49" charset="0"/>
              </a:rPr>
              <a:t>URL </a:t>
            </a:r>
            <a:r>
              <a:rPr kumimoji="0" lang="vi-VN" altLang="vi-VN" sz="1400" b="0" i="0" u="none" strike="noStrike" cap="none" normalizeH="0" baseline="0">
                <a:ln>
                  <a:noFill/>
                </a:ln>
                <a:solidFill>
                  <a:srgbClr val="E06C75"/>
                </a:solidFill>
                <a:effectLst/>
                <a:latin typeface="Consolas" panose="020B0609020204030204" pitchFamily="49" charset="0"/>
              </a:rPr>
              <a:t>website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boolean </a:t>
            </a:r>
            <a:r>
              <a:rPr kumimoji="0" lang="vi-VN" altLang="vi-VN" sz="1400" b="0" i="0" u="none" strike="noStrike" cap="none" normalizeH="0" baseline="0">
                <a:ln>
                  <a:noFill/>
                </a:ln>
                <a:solidFill>
                  <a:srgbClr val="E06C75"/>
                </a:solidFill>
                <a:effectLst/>
                <a:latin typeface="Consolas" panose="020B0609020204030204" pitchFamily="49" charset="0"/>
              </a:rPr>
              <a:t>starred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//Getters and setters are omitted for brevity</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@Embeddable</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Name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first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middle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last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getters and setters omitted</a:t>
            </a:r>
            <a:br>
              <a:rPr kumimoji="0" lang="vi-VN" altLang="vi-VN" sz="1200" b="0" i="1" u="none" strike="noStrike" cap="none" normalizeH="0" baseline="0">
                <a:ln>
                  <a:noFill/>
                </a:ln>
                <a:solidFill>
                  <a:srgbClr val="59626F"/>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516CE7B4-A26A-44B8-B3EE-0192AFD7541F}"/>
              </a:ext>
            </a:extLst>
          </p:cNvPr>
          <p:cNvSpPr>
            <a:spLocks noGrp="1"/>
          </p:cNvSpPr>
          <p:nvPr>
            <p:ph sz="half" idx="2"/>
          </p:nvPr>
        </p:nvSpPr>
        <p:spPr>
          <a:xfrm>
            <a:off x="7490012" y="1981199"/>
            <a:ext cx="3406588" cy="3810001"/>
          </a:xfrm>
        </p:spPr>
        <p:txBody>
          <a:bodyPr/>
          <a:lstStyle/>
          <a:p>
            <a:r>
              <a:rPr lang="vi-VN" altLang="vi-VN"/>
              <a:t>Lớp Contact là một ví dụ về Kiểu thực thể.</a:t>
            </a:r>
          </a:p>
          <a:p>
            <a:r>
              <a:rPr lang="vi-VN" altLang="vi-VN"/>
              <a:t>Các kiểu cơ bản: Integer, String, URL, boolean</a:t>
            </a:r>
          </a:p>
          <a:p>
            <a:r>
              <a:rPr lang="vi-VN" altLang="vi-VN"/>
              <a:t>Name là kiểu nhúng.</a:t>
            </a:r>
          </a:p>
          <a:p>
            <a:r>
              <a:rPr lang="vi-VN"/>
              <a:t>Ngoài ra còn có kiểu Collection. Nhưng không được đề cập tại đây.</a:t>
            </a:r>
          </a:p>
        </p:txBody>
      </p:sp>
    </p:spTree>
    <p:extLst>
      <p:ext uri="{BB962C8B-B14F-4D97-AF65-F5344CB8AC3E}">
        <p14:creationId xmlns:p14="http://schemas.microsoft.com/office/powerpoint/2010/main" val="308240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A11994-614A-44C4-944A-7A74F7903C3E}"/>
              </a:ext>
            </a:extLst>
          </p:cNvPr>
          <p:cNvSpPr>
            <a:spLocks noGrp="1"/>
          </p:cNvSpPr>
          <p:nvPr>
            <p:ph type="title"/>
          </p:nvPr>
        </p:nvSpPr>
        <p:spPr/>
        <p:txBody>
          <a:bodyPr/>
          <a:lstStyle/>
          <a:p>
            <a:r>
              <a:rPr lang="vi-VN"/>
              <a:t>Cấu hình Hibernate &amp; thực thi chương trình.</a:t>
            </a:r>
            <a:br>
              <a:rPr lang="vi-VN"/>
            </a:br>
            <a:r>
              <a:rPr lang="vi-VN"/>
              <a:t>(Phiên bản Hibernate 3.6)</a:t>
            </a:r>
          </a:p>
        </p:txBody>
      </p:sp>
      <p:sp>
        <p:nvSpPr>
          <p:cNvPr id="3" name="Chỗ dành sẵn cho Nội dung 2">
            <a:extLst>
              <a:ext uri="{FF2B5EF4-FFF2-40B4-BE49-F238E27FC236}">
                <a16:creationId xmlns:a16="http://schemas.microsoft.com/office/drawing/2014/main" id="{C56C88E3-6CEA-4B18-84FE-39685A6A70CF}"/>
              </a:ext>
            </a:extLst>
          </p:cNvPr>
          <p:cNvSpPr>
            <a:spLocks noGrp="1"/>
          </p:cNvSpPr>
          <p:nvPr>
            <p:ph idx="1"/>
          </p:nvPr>
        </p:nvSpPr>
        <p:spPr/>
        <p:txBody>
          <a:bodyPr/>
          <a:lstStyle/>
          <a:p>
            <a:r>
              <a:rPr lang="vi-VN"/>
              <a:t>Tạo Persistence Class đại diện cho một Table.</a:t>
            </a:r>
          </a:p>
          <a:p>
            <a:r>
              <a:rPr lang="vi-VN"/>
              <a:t>Mapping Persistence Class và Database. Có 2 cách để Mapping Persistence Class: classfilename.hbm.xml và Annotation</a:t>
            </a:r>
          </a:p>
          <a:p>
            <a:r>
              <a:rPr lang="vi-VN"/>
              <a:t>Cấu hình Hibernate thông qua hibernate.cfg.xml</a:t>
            </a:r>
          </a:p>
          <a:p>
            <a:r>
              <a:rPr lang="vi-VN"/>
              <a:t>Sử dụng một Class Ultils tạo ra SessionFactory từ hibernate.cfg.xml</a:t>
            </a:r>
          </a:p>
          <a:p>
            <a:r>
              <a:rPr lang="vi-VN"/>
              <a:t>Truy vấn dữ liệu với HQL (Hibernate Query Language)</a:t>
            </a:r>
          </a:p>
        </p:txBody>
      </p:sp>
    </p:spTree>
    <p:extLst>
      <p:ext uri="{BB962C8B-B14F-4D97-AF65-F5344CB8AC3E}">
        <p14:creationId xmlns:p14="http://schemas.microsoft.com/office/powerpoint/2010/main" val="310610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6DBD45-9F72-4FFF-98B4-53FCDA322E7B}"/>
              </a:ext>
            </a:extLst>
          </p:cNvPr>
          <p:cNvSpPr>
            <a:spLocks noGrp="1"/>
          </p:cNvSpPr>
          <p:nvPr>
            <p:ph type="title"/>
          </p:nvPr>
        </p:nvSpPr>
        <p:spPr/>
        <p:txBody>
          <a:bodyPr/>
          <a:lstStyle/>
          <a:p>
            <a:r>
              <a:rPr lang="en-US"/>
              <a:t>Persistence Class </a:t>
            </a:r>
            <a:r>
              <a:rPr lang="vi-VN"/>
              <a:t>(TblUserEntity</a:t>
            </a:r>
            <a:r>
              <a:rPr lang="en-US"/>
              <a:t>.java)</a:t>
            </a:r>
            <a:br>
              <a:rPr lang="en-US"/>
            </a:br>
            <a:r>
              <a:rPr lang="en-US"/>
              <a:t>(Mapping với Annotation)</a:t>
            </a:r>
            <a:endParaRPr lang="vi-VN"/>
          </a:p>
        </p:txBody>
      </p:sp>
      <p:sp>
        <p:nvSpPr>
          <p:cNvPr id="6" name="Hộp Văn bản 5">
            <a:extLst>
              <a:ext uri="{FF2B5EF4-FFF2-40B4-BE49-F238E27FC236}">
                <a16:creationId xmlns:a16="http://schemas.microsoft.com/office/drawing/2014/main" id="{79631680-0548-42A2-97C4-60BAC187066A}"/>
              </a:ext>
            </a:extLst>
          </p:cNvPr>
          <p:cNvSpPr txBox="1"/>
          <p:nvPr/>
        </p:nvSpPr>
        <p:spPr>
          <a:xfrm>
            <a:off x="8612213" y="2231901"/>
            <a:ext cx="3126259" cy="3816429"/>
          </a:xfrm>
          <a:prstGeom prst="rect">
            <a:avLst/>
          </a:prstGeom>
          <a:noFill/>
        </p:spPr>
        <p:txBody>
          <a:bodyPr wrap="square" rtlCol="0">
            <a:spAutoFit/>
          </a:bodyPr>
          <a:lstStyle/>
          <a:p>
            <a:pPr marL="285750" indent="-285750">
              <a:buFont typeface="Arial" panose="020B0604020202020204" pitchFamily="34" charset="0"/>
              <a:buChar char="•"/>
            </a:pPr>
            <a:r>
              <a:rPr lang="vi-VN" sz="1600">
                <a:latin typeface="Arial" panose="020B0604020202020204" pitchFamily="34" charset="0"/>
              </a:rPr>
              <a:t>Đây là một Class tượng trưng cho bảng User trong Database. </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@Entity: đánh dấu đây là thực thể.</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@Table: Class này map với tbl_user trong database.</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@Id: Khóa chính</a:t>
            </a:r>
          </a:p>
          <a:p>
            <a:r>
              <a:rPr lang="vi-VN" sz="1600">
                <a:latin typeface="Arial" panose="020B0604020202020204" pitchFamily="34" charset="0"/>
              </a:rPr>
              <a:t> </a:t>
            </a:r>
          </a:p>
          <a:p>
            <a:pPr marL="285750" indent="-285750">
              <a:buFont typeface="Arial" panose="020B0604020202020204" pitchFamily="34" charset="0"/>
              <a:buChar char="•"/>
            </a:pPr>
            <a:r>
              <a:rPr lang="vi-VN" sz="1600">
                <a:latin typeface="Arial" panose="020B0604020202020204" pitchFamily="34" charset="0"/>
              </a:rPr>
              <a:t>@Column: Các cột trong bảng.</a:t>
            </a:r>
          </a:p>
          <a:p>
            <a:endParaRPr lang="vi-VN">
              <a:latin typeface="Arial" panose="020B0604020202020204" pitchFamily="34" charset="0"/>
            </a:endParaRPr>
          </a:p>
        </p:txBody>
      </p:sp>
      <p:sp>
        <p:nvSpPr>
          <p:cNvPr id="7" name="Rectangle 2">
            <a:extLst>
              <a:ext uri="{FF2B5EF4-FFF2-40B4-BE49-F238E27FC236}">
                <a16:creationId xmlns:a16="http://schemas.microsoft.com/office/drawing/2014/main" id="{104AEDB6-B5C4-404D-AA9A-9ADA15C67824}"/>
              </a:ext>
            </a:extLst>
          </p:cNvPr>
          <p:cNvSpPr>
            <a:spLocks noChangeArrowheads="1"/>
          </p:cNvSpPr>
          <p:nvPr/>
        </p:nvSpPr>
        <p:spPr bwMode="auto">
          <a:xfrm>
            <a:off x="724928" y="2231901"/>
            <a:ext cx="7815567" cy="35394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@Entity</a:t>
            </a:r>
            <a:br>
              <a:rPr kumimoji="0" lang="vi-VN" altLang="vi-VN" sz="1600" b="0" i="1" u="none" strike="noStrike" cap="none" normalizeH="0" baseline="0">
                <a:ln>
                  <a:noFill/>
                </a:ln>
                <a:solidFill>
                  <a:srgbClr val="78DCE8"/>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@Table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"tbl_user"</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schema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"demo"</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catalog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@Id@GeneratedValue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strategy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GenerationType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IDENTITY</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long </a:t>
            </a:r>
            <a:r>
              <a:rPr kumimoji="0" lang="vi-VN" altLang="vi-VN" sz="1600" b="0" i="0" u="none" strike="noStrike" cap="none" normalizeH="0" baseline="0">
                <a:ln>
                  <a:noFill/>
                </a:ln>
                <a:solidFill>
                  <a:srgbClr val="FCFCFA"/>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a:solidFill>
                  <a:srgbClr val="939293"/>
                </a:solidFill>
                <a:latin typeface="Consolas" panose="020B0609020204030204" pitchFamily="49" charset="0"/>
              </a:rPr>
              <a:t>//Constructor, Getter&amp;Setter</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22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0BA507-6185-44F9-914C-441B301243AC}"/>
              </a:ext>
            </a:extLst>
          </p:cNvPr>
          <p:cNvSpPr>
            <a:spLocks noGrp="1"/>
          </p:cNvSpPr>
          <p:nvPr>
            <p:ph type="title"/>
          </p:nvPr>
        </p:nvSpPr>
        <p:spPr/>
        <p:txBody>
          <a:bodyPr/>
          <a:lstStyle/>
          <a:p>
            <a:r>
              <a:rPr lang="vi-VN"/>
              <a:t>Mapping với Xml: (TblUserEntity.hbm.xml)</a:t>
            </a:r>
          </a:p>
        </p:txBody>
      </p:sp>
      <p:sp>
        <p:nvSpPr>
          <p:cNvPr id="4" name="Rectangle 1">
            <a:extLst>
              <a:ext uri="{FF2B5EF4-FFF2-40B4-BE49-F238E27FC236}">
                <a16:creationId xmlns:a16="http://schemas.microsoft.com/office/drawing/2014/main" id="{5E75AC48-2886-4EE8-9E8C-AB52AE115B5C}"/>
              </a:ext>
            </a:extLst>
          </p:cNvPr>
          <p:cNvSpPr>
            <a:spLocks noGrp="1" noChangeArrowheads="1"/>
          </p:cNvSpPr>
          <p:nvPr>
            <p:ph idx="1"/>
          </p:nvPr>
        </p:nvSpPr>
        <p:spPr bwMode="auto">
          <a:xfrm>
            <a:off x="1295400" y="1739459"/>
            <a:ext cx="7311617" cy="4293483"/>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0" i="0" u="none" strike="noStrike" cap="none" normalizeH="0" baseline="0">
                <a:ln>
                  <a:noFill/>
                </a:ln>
                <a:solidFill>
                  <a:srgbClr val="FCFCFA"/>
                </a:solidFill>
                <a:effectLst/>
                <a:latin typeface="Consolas" panose="020B0609020204030204" pitchFamily="49" charset="0"/>
              </a:rPr>
              <a:t>&lt;?</a:t>
            </a:r>
            <a:r>
              <a:rPr kumimoji="0" lang="vi-VN" altLang="vi-VN" sz="1300" b="0" i="1" u="none" strike="noStrike" cap="none" normalizeH="0" baseline="0">
                <a:ln>
                  <a:noFill/>
                </a:ln>
                <a:solidFill>
                  <a:srgbClr val="78DCE8"/>
                </a:solidFill>
                <a:effectLst/>
                <a:latin typeface="Consolas" panose="020B0609020204030204" pitchFamily="49" charset="0"/>
              </a:rPr>
              <a:t>xml version</a:t>
            </a:r>
            <a:r>
              <a:rPr kumimoji="0" lang="vi-VN" altLang="vi-VN" sz="1300" b="0" i="0" u="none" strike="noStrike" cap="none" normalizeH="0" baseline="0">
                <a:ln>
                  <a:noFill/>
                </a:ln>
                <a:solidFill>
                  <a:srgbClr val="FFD866"/>
                </a:solidFill>
                <a:effectLst/>
                <a:latin typeface="Consolas" panose="020B0609020204030204" pitchFamily="49" charset="0"/>
              </a:rPr>
              <a:t>='1.0' </a:t>
            </a:r>
            <a:r>
              <a:rPr kumimoji="0" lang="vi-VN" altLang="vi-VN" sz="1300" b="0" i="1" u="none" strike="noStrike" cap="none" normalizeH="0" baseline="0">
                <a:ln>
                  <a:noFill/>
                </a:ln>
                <a:solidFill>
                  <a:srgbClr val="78DCE8"/>
                </a:solidFill>
                <a:effectLst/>
                <a:latin typeface="Consolas" panose="020B0609020204030204" pitchFamily="49" charset="0"/>
              </a:rPr>
              <a:t>encoding</a:t>
            </a:r>
            <a:r>
              <a:rPr kumimoji="0" lang="vi-VN" altLang="vi-VN" sz="1300" b="0" i="0" u="none" strike="noStrike" cap="none" normalizeH="0" baseline="0">
                <a:ln>
                  <a:noFill/>
                </a:ln>
                <a:solidFill>
                  <a:srgbClr val="FFD866"/>
                </a:solidFill>
                <a:effectLst/>
                <a:latin typeface="Consolas" panose="020B0609020204030204" pitchFamily="49" charset="0"/>
              </a:rPr>
              <a:t>='utf-8'</a:t>
            </a:r>
            <a:r>
              <a:rPr kumimoji="0" lang="vi-VN" altLang="vi-VN" sz="1300" b="0" i="0" u="none" strike="noStrike" cap="none" normalizeH="0" baseline="0">
                <a:ln>
                  <a:noFill/>
                </a:ln>
                <a:solidFill>
                  <a:srgbClr val="FCFCFA"/>
                </a:solidFill>
                <a:effectLst/>
                <a:latin typeface="Consolas" panose="020B0609020204030204" pitchFamily="49" charset="0"/>
              </a:rPr>
              <a:t>?&gt;</a:t>
            </a:r>
            <a:br>
              <a:rPr kumimoji="0" lang="vi-VN" altLang="vi-VN" sz="1300" b="0" i="0" u="none" strike="noStrike" cap="none" normalizeH="0" baseline="0">
                <a:ln>
                  <a:noFill/>
                </a:ln>
                <a:solidFill>
                  <a:srgbClr val="FCFCFA"/>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&lt;!DOCTYPE </a:t>
            </a:r>
            <a:r>
              <a:rPr kumimoji="0" lang="vi-VN" altLang="vi-VN" sz="1300" b="0" i="1" u="none" strike="noStrike" cap="none" normalizeH="0" baseline="0">
                <a:ln>
                  <a:noFill/>
                </a:ln>
                <a:solidFill>
                  <a:srgbClr val="78DCE8"/>
                </a:solidFill>
                <a:effectLst/>
                <a:latin typeface="Consolas" panose="020B0609020204030204" pitchFamily="49" charset="0"/>
              </a:rPr>
              <a:t>hibernate-mapping </a:t>
            </a:r>
            <a:r>
              <a:rPr kumimoji="0" lang="vi-VN" altLang="vi-VN" sz="1300" b="0" i="0" u="none" strike="noStrike" cap="none" normalizeH="0" baseline="0">
                <a:ln>
                  <a:noFill/>
                </a:ln>
                <a:solidFill>
                  <a:srgbClr val="FF6188"/>
                </a:solidFill>
                <a:effectLst/>
                <a:latin typeface="Consolas" panose="020B0609020204030204" pitchFamily="49" charset="0"/>
              </a:rPr>
              <a:t>PUBLIC</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    </a:t>
            </a:r>
            <a:r>
              <a:rPr kumimoji="0" lang="vi-VN" altLang="vi-VN" sz="1300" b="0" i="0" u="none" strike="noStrike" cap="none" normalizeH="0" baseline="0">
                <a:ln>
                  <a:noFill/>
                </a:ln>
                <a:solidFill>
                  <a:srgbClr val="FFD866"/>
                </a:solidFill>
                <a:effectLst/>
                <a:latin typeface="Consolas" panose="020B0609020204030204" pitchFamily="49" charset="0"/>
              </a:rPr>
              <a:t>"-//Hibernate/Hibernate Mapping DTD 3.0//EN"</a:t>
            </a:r>
            <a:br>
              <a:rPr kumimoji="0" lang="vi-VN" altLang="vi-VN" sz="1300" b="0" i="0" u="none" strike="noStrike" cap="none" normalizeH="0" baseline="0">
                <a:ln>
                  <a:noFill/>
                </a:ln>
                <a:solidFill>
                  <a:srgbClr val="FFD866"/>
                </a:solidFill>
                <a:effectLst/>
                <a:latin typeface="Consolas" panose="020B0609020204030204" pitchFamily="49" charset="0"/>
              </a:rPr>
            </a:br>
            <a:r>
              <a:rPr kumimoji="0" lang="vi-VN" altLang="vi-VN" sz="1300" b="0" i="0" u="none" strike="noStrike" cap="none" normalizeH="0" baseline="0">
                <a:ln>
                  <a:noFill/>
                </a:ln>
                <a:solidFill>
                  <a:srgbClr val="FFD866"/>
                </a:solidFill>
                <a:effectLst/>
                <a:latin typeface="Consolas" panose="020B0609020204030204" pitchFamily="49" charset="0"/>
              </a:rPr>
              <a:t>    "http://www.hibernate.org/dtd/hibernate-mapping-3.0.dtd"</a:t>
            </a:r>
            <a:r>
              <a:rPr kumimoji="0" lang="vi-VN" altLang="vi-VN" sz="1300" b="0" i="0" u="none" strike="noStrike" cap="none" normalizeH="0" baseline="0">
                <a:ln>
                  <a:noFill/>
                </a:ln>
                <a:solidFill>
                  <a:srgbClr val="FF6188"/>
                </a:solidFill>
                <a:effectLst/>
                <a:latin typeface="Consolas" panose="020B0609020204030204" pitchFamily="49" charset="0"/>
              </a:rPr>
              <a:t>&gt;</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="org.demo.model.TblUserEntity" </a:t>
            </a:r>
            <a:r>
              <a:rPr kumimoji="0" lang="vi-VN" altLang="vi-VN" sz="1300" b="0" i="1" u="none" strike="noStrike" cap="none" normalizeH="0" baseline="0">
                <a:ln>
                  <a:noFill/>
                </a:ln>
                <a:solidFill>
                  <a:srgbClr val="78DCE8"/>
                </a:solidFill>
                <a:effectLst/>
                <a:latin typeface="Consolas" panose="020B0609020204030204" pitchFamily="49" charset="0"/>
              </a:rPr>
              <a:t>table</a:t>
            </a:r>
            <a:r>
              <a:rPr kumimoji="0" lang="vi-VN" altLang="vi-VN" sz="1300" b="0" i="0" u="none" strike="noStrike" cap="none" normalizeH="0" baseline="0">
                <a:ln>
                  <a:noFill/>
                </a:ln>
                <a:solidFill>
                  <a:srgbClr val="FFD866"/>
                </a:solidFill>
                <a:effectLst/>
                <a:latin typeface="Consolas" panose="020B0609020204030204" pitchFamily="49" charset="0"/>
              </a:rPr>
              <a:t>="tbl_user" </a:t>
            </a:r>
            <a:r>
              <a:rPr kumimoji="0" lang="vi-VN" altLang="vi-VN" sz="1300" b="0" i="1" u="none" strike="noStrike" cap="none" normalizeH="0" baseline="0">
                <a:ln>
                  <a:noFill/>
                </a:ln>
                <a:solidFill>
                  <a:srgbClr val="78DCE8"/>
                </a:solidFill>
                <a:effectLst/>
                <a:latin typeface="Consolas" panose="020B0609020204030204" pitchFamily="49" charset="0"/>
              </a:rPr>
              <a:t>schema</a:t>
            </a:r>
            <a:r>
              <a:rPr kumimoji="0" lang="vi-VN" altLang="vi-VN" sz="1300" b="0" i="0" u="none" strike="noStrike" cap="none" normalizeH="0" baseline="0">
                <a:ln>
                  <a:noFill/>
                </a:ln>
                <a:solidFill>
                  <a:srgbClr val="FFD866"/>
                </a:solidFill>
                <a:effectLst/>
                <a:latin typeface="Consolas" panose="020B0609020204030204" pitchFamily="49" charset="0"/>
              </a:rPr>
              <a:t>="demo"</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="bigint(20)"</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endParaRPr kumimoji="0" lang="vi-VN" altLang="vi-VN" sz="13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06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94088E-EF27-4C76-89A8-9E6A9224030A}"/>
              </a:ext>
            </a:extLst>
          </p:cNvPr>
          <p:cNvSpPr>
            <a:spLocks noGrp="1"/>
          </p:cNvSpPr>
          <p:nvPr>
            <p:ph type="title"/>
          </p:nvPr>
        </p:nvSpPr>
        <p:spPr>
          <a:xfrm>
            <a:off x="1676403" y="321276"/>
            <a:ext cx="2732901" cy="1729946"/>
          </a:xfrm>
        </p:spPr>
        <p:txBody>
          <a:bodyPr>
            <a:normAutofit/>
          </a:bodyPr>
          <a:lstStyle/>
          <a:p>
            <a:r>
              <a:rPr lang="en-US" sz="3600"/>
              <a:t>S</a:t>
            </a:r>
            <a:r>
              <a:rPr lang="vi-VN" sz="3600"/>
              <a:t>ơ</a:t>
            </a:r>
            <a:r>
              <a:rPr lang="en-US" sz="3600"/>
              <a:t> đồ kiến trúc của Hibernate</a:t>
            </a:r>
            <a:endParaRPr lang="vi-VN" sz="3600"/>
          </a:p>
        </p:txBody>
      </p:sp>
      <p:sp>
        <p:nvSpPr>
          <p:cNvPr id="13" name="Chỗ dành sẵn cho Nội dung 2">
            <a:extLst>
              <a:ext uri="{FF2B5EF4-FFF2-40B4-BE49-F238E27FC236}">
                <a16:creationId xmlns:a16="http://schemas.microsoft.com/office/drawing/2014/main" id="{5291C9EF-1CF2-48A1-9B36-B1FED80E756B}"/>
              </a:ext>
            </a:extLst>
          </p:cNvPr>
          <p:cNvSpPr>
            <a:spLocks noGrp="1"/>
          </p:cNvSpPr>
          <p:nvPr>
            <p:ph idx="1"/>
          </p:nvPr>
        </p:nvSpPr>
        <p:spPr>
          <a:xfrm>
            <a:off x="1764958" y="2125362"/>
            <a:ext cx="2644346" cy="3820299"/>
          </a:xfrm>
        </p:spPr>
        <p:txBody>
          <a:bodyPr/>
          <a:lstStyle/>
          <a:p>
            <a:r>
              <a:rPr lang="vi-VN"/>
              <a:t>Kiến trúc Hibernate được chia làm 4 tầng:</a:t>
            </a:r>
          </a:p>
          <a:p>
            <a:pPr>
              <a:buSzPct val="70000"/>
              <a:buFont typeface="Wingdings" panose="05000000000000000000" pitchFamily="2" charset="2"/>
              <a:buChar char="Ø"/>
            </a:pPr>
            <a:r>
              <a:rPr lang="vi-VN"/>
              <a:t> Tầng Application</a:t>
            </a:r>
          </a:p>
          <a:p>
            <a:pPr>
              <a:buSzPct val="70000"/>
              <a:buFont typeface="Wingdings" panose="05000000000000000000" pitchFamily="2" charset="2"/>
              <a:buChar char="Ø"/>
            </a:pPr>
            <a:r>
              <a:rPr lang="vi-VN"/>
              <a:t> Tầng Hibernate</a:t>
            </a:r>
          </a:p>
          <a:p>
            <a:pPr>
              <a:buSzPct val="70000"/>
              <a:buFont typeface="Wingdings" panose="05000000000000000000" pitchFamily="2" charset="2"/>
              <a:buChar char="Ø"/>
            </a:pPr>
            <a:r>
              <a:rPr lang="vi-VN"/>
              <a:t>Tầng Backhand API</a:t>
            </a:r>
          </a:p>
          <a:p>
            <a:pPr>
              <a:buSzPct val="70000"/>
              <a:buFont typeface="Wingdings" panose="05000000000000000000" pitchFamily="2" charset="2"/>
              <a:buChar char="Ø"/>
            </a:pPr>
            <a:r>
              <a:rPr lang="vi-VN"/>
              <a:t> Tầng Database</a:t>
            </a:r>
          </a:p>
        </p:txBody>
      </p:sp>
      <p:pic>
        <p:nvPicPr>
          <p:cNvPr id="5" name="Hình ảnh 4">
            <a:extLst>
              <a:ext uri="{FF2B5EF4-FFF2-40B4-BE49-F238E27FC236}">
                <a16:creationId xmlns:a16="http://schemas.microsoft.com/office/drawing/2014/main" id="{B6835CF8-1746-435E-A6AA-B81BEB76F4C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3565" y="576770"/>
            <a:ext cx="3509683" cy="4828948"/>
          </a:xfrm>
          <a:prstGeom prst="rect">
            <a:avLst/>
          </a:prstGeom>
          <a:noFill/>
          <a:ln>
            <a:noFill/>
          </a:ln>
        </p:spPr>
      </p:pic>
      <p:pic>
        <p:nvPicPr>
          <p:cNvPr id="6" name="Chỗ dành sẵn cho Nội dung 8">
            <a:extLst>
              <a:ext uri="{FF2B5EF4-FFF2-40B4-BE49-F238E27FC236}">
                <a16:creationId xmlns:a16="http://schemas.microsoft.com/office/drawing/2014/main" id="{FB0E043E-FAB9-478A-A2AF-25A94C4753DA}"/>
              </a:ext>
            </a:extLst>
          </p:cNvPr>
          <p:cNvPicPr>
            <a:picLocks noChangeAspect="1"/>
          </p:cNvPicPr>
          <p:nvPr/>
        </p:nvPicPr>
        <p:blipFill>
          <a:blip r:embed="rId3"/>
          <a:stretch>
            <a:fillRect/>
          </a:stretch>
        </p:blipFill>
        <p:spPr>
          <a:xfrm>
            <a:off x="5526597" y="207289"/>
            <a:ext cx="4222883" cy="5542601"/>
          </a:xfrm>
          <a:prstGeom prst="rect">
            <a:avLst/>
          </a:prstGeom>
        </p:spPr>
      </p:pic>
    </p:spTree>
    <p:extLst>
      <p:ext uri="{BB962C8B-B14F-4D97-AF65-F5344CB8AC3E}">
        <p14:creationId xmlns:p14="http://schemas.microsoft.com/office/powerpoint/2010/main" val="105318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4867DD-3340-4388-BE5E-A0B3C27C782C}"/>
              </a:ext>
            </a:extLst>
          </p:cNvPr>
          <p:cNvSpPr>
            <a:spLocks noGrp="1"/>
          </p:cNvSpPr>
          <p:nvPr>
            <p:ph type="title"/>
          </p:nvPr>
        </p:nvSpPr>
        <p:spPr/>
        <p:txBody>
          <a:bodyPr/>
          <a:lstStyle/>
          <a:p>
            <a:r>
              <a:rPr lang="vi-VN"/>
              <a:t>Cấu hình Hibernate (hibernate.cfg.xml)</a:t>
            </a:r>
          </a:p>
        </p:txBody>
      </p:sp>
      <p:sp>
        <p:nvSpPr>
          <p:cNvPr id="4" name="Rectangle 1">
            <a:extLst>
              <a:ext uri="{FF2B5EF4-FFF2-40B4-BE49-F238E27FC236}">
                <a16:creationId xmlns:a16="http://schemas.microsoft.com/office/drawing/2014/main" id="{BC46C1E4-938B-4415-B117-607B397F374A}"/>
              </a:ext>
            </a:extLst>
          </p:cNvPr>
          <p:cNvSpPr>
            <a:spLocks noGrp="1" noChangeArrowheads="1"/>
          </p:cNvSpPr>
          <p:nvPr>
            <p:ph idx="1"/>
          </p:nvPr>
        </p:nvSpPr>
        <p:spPr bwMode="auto">
          <a:xfrm>
            <a:off x="1295400" y="1931820"/>
            <a:ext cx="8135560" cy="35394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FCFCFA"/>
                </a:solidFill>
                <a:effectLst/>
                <a:latin typeface="Consolas" panose="020B0609020204030204" pitchFamily="49" charset="0"/>
              </a:rPr>
              <a:t>&lt;?</a:t>
            </a:r>
            <a:r>
              <a:rPr kumimoji="0" lang="vi-VN" altLang="vi-VN" sz="1400" b="0" i="1" u="none" strike="noStrike" cap="none" normalizeH="0" baseline="0">
                <a:ln>
                  <a:noFill/>
                </a:ln>
                <a:solidFill>
                  <a:srgbClr val="78DCE8"/>
                </a:solidFill>
                <a:effectLst/>
                <a:latin typeface="Consolas" panose="020B0609020204030204" pitchFamily="49" charset="0"/>
              </a:rPr>
              <a:t>xml version</a:t>
            </a:r>
            <a:r>
              <a:rPr kumimoji="0" lang="vi-VN" altLang="vi-VN" sz="1400" b="0" i="0" u="none" strike="noStrike" cap="none" normalizeH="0" baseline="0">
                <a:ln>
                  <a:noFill/>
                </a:ln>
                <a:solidFill>
                  <a:srgbClr val="FFD866"/>
                </a:solidFill>
                <a:effectLst/>
                <a:latin typeface="Consolas" panose="020B0609020204030204" pitchFamily="49" charset="0"/>
              </a:rPr>
              <a:t>='1.0' </a:t>
            </a:r>
            <a:r>
              <a:rPr kumimoji="0" lang="vi-VN" altLang="vi-VN" sz="1400" b="0" i="1" u="none" strike="noStrike" cap="none" normalizeH="0" baseline="0">
                <a:ln>
                  <a:noFill/>
                </a:ln>
                <a:solidFill>
                  <a:srgbClr val="78DCE8"/>
                </a:solidFill>
                <a:effectLst/>
                <a:latin typeface="Consolas" panose="020B0609020204030204" pitchFamily="49" charset="0"/>
              </a:rPr>
              <a:t>encoding</a:t>
            </a:r>
            <a:r>
              <a:rPr kumimoji="0" lang="vi-VN" altLang="vi-VN" sz="1400" b="0" i="0" u="none" strike="noStrike" cap="none" normalizeH="0" baseline="0">
                <a:ln>
                  <a:noFill/>
                </a:ln>
                <a:solidFill>
                  <a:srgbClr val="FFD866"/>
                </a:solidFill>
                <a:effectLst/>
                <a:latin typeface="Consolas" panose="020B0609020204030204" pitchFamily="49" charset="0"/>
              </a:rPr>
              <a:t>='utf-8'</a:t>
            </a:r>
            <a:r>
              <a:rPr kumimoji="0" lang="vi-VN" altLang="vi-VN" sz="1400" b="0" i="0" u="none" strike="noStrike" cap="none" normalizeH="0" baseline="0">
                <a:ln>
                  <a:noFill/>
                </a:ln>
                <a:solidFill>
                  <a:srgbClr val="FCFCFA"/>
                </a:solidFill>
                <a:effectLst/>
                <a:latin typeface="Consolas" panose="020B0609020204030204" pitchFamily="49" charset="0"/>
              </a:rPr>
              <a:t>?&gt;</a:t>
            </a:r>
            <a:br>
              <a:rPr kumimoji="0" lang="vi-VN" altLang="vi-VN" sz="1400" b="0" i="0" u="none" strike="noStrike" cap="none" normalizeH="0" baseline="0">
                <a:ln>
                  <a:noFill/>
                </a:ln>
                <a:solidFill>
                  <a:srgbClr val="FCFCFA"/>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&lt;!DOCTYPE </a:t>
            </a:r>
            <a:r>
              <a:rPr kumimoji="0" lang="vi-VN" altLang="vi-VN" sz="1400" b="0" i="1" u="none" strike="noStrike" cap="none" normalizeH="0" baseline="0">
                <a:ln>
                  <a:noFill/>
                </a:ln>
                <a:solidFill>
                  <a:srgbClr val="78DCE8"/>
                </a:solidFill>
                <a:effectLst/>
                <a:latin typeface="Consolas" panose="020B0609020204030204" pitchFamily="49" charset="0"/>
              </a:rPr>
              <a:t>hibernate-configuration </a:t>
            </a:r>
            <a:r>
              <a:rPr kumimoji="0" lang="vi-VN" altLang="vi-VN" sz="1400" b="0" i="0" u="none" strike="noStrike" cap="none" normalizeH="0" baseline="0">
                <a:ln>
                  <a:noFill/>
                </a:ln>
                <a:solidFill>
                  <a:srgbClr val="FF6188"/>
                </a:solidFill>
                <a:effectLst/>
                <a:latin typeface="Consolas" panose="020B0609020204030204" pitchFamily="49" charset="0"/>
              </a:rPr>
              <a:t>PUBLIC</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    </a:t>
            </a:r>
            <a:r>
              <a:rPr kumimoji="0" lang="vi-VN" altLang="vi-VN" sz="1400" b="0" i="0" u="none" strike="noStrike" cap="none" normalizeH="0" baseline="0">
                <a:ln>
                  <a:noFill/>
                </a:ln>
                <a:solidFill>
                  <a:srgbClr val="FFD866"/>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FFD866"/>
                </a:solidFill>
                <a:effectLst/>
                <a:latin typeface="Consolas" panose="020B0609020204030204" pitchFamily="49" charset="0"/>
              </a:rPr>
            </a:br>
            <a:r>
              <a:rPr kumimoji="0" lang="vi-VN" altLang="vi-VN" sz="1400" b="0" i="0" u="none" strike="noStrike" cap="none" normalizeH="0" baseline="0">
                <a:ln>
                  <a:noFill/>
                </a:ln>
                <a:solidFill>
                  <a:srgbClr val="FFD866"/>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FF6188"/>
                </a:solidFill>
                <a:effectLst/>
                <a:latin typeface="Consolas" panose="020B0609020204030204" pitchFamily="49" charset="0"/>
              </a:rPr>
              <a:t>&gt;</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="connection.url"</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jdbc:mysql://localhost:3306/demo</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="connection.driver_class"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com.mysql.cj.jdbc.Driver</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="dialect"</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org.hibernate.dialect.MySQLDialect</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thread</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="connection.username"</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taikhoanmysql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="connection.password"</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matkhaumysql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resource</a:t>
            </a:r>
            <a:r>
              <a:rPr kumimoji="0" lang="vi-VN" altLang="vi-VN" sz="1400" b="0" i="0" u="none" strike="noStrike" cap="none" normalizeH="0" baseline="0">
                <a:ln>
                  <a:noFill/>
                </a:ln>
                <a:solidFill>
                  <a:srgbClr val="FFD866"/>
                </a:solidFill>
                <a:effectLst/>
                <a:latin typeface="Consolas" panose="020B0609020204030204" pitchFamily="49" charset="0"/>
              </a:rPr>
              <a:t>="TblUserEntity.hbm.xml"</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class</a:t>
            </a:r>
            <a:r>
              <a:rPr kumimoji="0" lang="vi-VN" altLang="vi-VN" sz="1400" b="0" i="0" u="none" strike="noStrike" cap="none" normalizeH="0" baseline="0">
                <a:ln>
                  <a:noFill/>
                </a:ln>
                <a:solidFill>
                  <a:srgbClr val="FFD866"/>
                </a:solidFill>
                <a:effectLst/>
                <a:latin typeface="Consolas" panose="020B0609020204030204" pitchFamily="49" charset="0"/>
              </a:rPr>
              <a:t>="org.demo.model.TblUserEntity"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1" u="none" strike="noStrike" cap="none" normalizeH="0" baseline="0">
                <a:ln>
                  <a:noFill/>
                </a:ln>
                <a:solidFill>
                  <a:srgbClr val="727072"/>
                </a:solidFill>
                <a:effectLst/>
                <a:latin typeface="Consolas" panose="020B0609020204030204" pitchFamily="49" charset="0"/>
              </a:rPr>
            </a:br>
            <a:r>
              <a:rPr kumimoji="0" lang="vi-VN" altLang="vi-VN" sz="1400" b="0" i="1" u="none" strike="noStrike" cap="none" normalizeH="0" baseline="0">
                <a:ln>
                  <a:noFill/>
                </a:ln>
                <a:solidFill>
                  <a:srgbClr val="727072"/>
                </a:solidFill>
                <a:effectLst/>
                <a:latin typeface="Consolas" panose="020B0609020204030204" pitchFamily="49" charset="0"/>
              </a:rPr>
              <a:t>  </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00D31CAA-0E7A-40EC-8AE8-566AF460632C}"/>
              </a:ext>
            </a:extLst>
          </p:cNvPr>
          <p:cNvSpPr txBox="1"/>
          <p:nvPr/>
        </p:nvSpPr>
        <p:spPr>
          <a:xfrm>
            <a:off x="1295400" y="5572166"/>
            <a:ext cx="10799806" cy="369332"/>
          </a:xfrm>
          <a:prstGeom prst="rect">
            <a:avLst/>
          </a:prstGeom>
          <a:noFill/>
        </p:spPr>
        <p:txBody>
          <a:bodyPr wrap="square" rtlCol="0">
            <a:spAutoFit/>
          </a:bodyPr>
          <a:lstStyle/>
          <a:p>
            <a:r>
              <a:rPr lang="vi-VN"/>
              <a:t>File TblUserEntity được Map với TblUserEntity.hbm.xml </a:t>
            </a:r>
          </a:p>
        </p:txBody>
      </p:sp>
    </p:spTree>
    <p:extLst>
      <p:ext uri="{BB962C8B-B14F-4D97-AF65-F5344CB8AC3E}">
        <p14:creationId xmlns:p14="http://schemas.microsoft.com/office/powerpoint/2010/main" val="17324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C289B8-016C-4C8A-A944-4C7D77DB6426}"/>
              </a:ext>
            </a:extLst>
          </p:cNvPr>
          <p:cNvSpPr>
            <a:spLocks noGrp="1"/>
          </p:cNvSpPr>
          <p:nvPr>
            <p:ph type="title"/>
          </p:nvPr>
        </p:nvSpPr>
        <p:spPr>
          <a:xfrm>
            <a:off x="1295400" y="503853"/>
            <a:ext cx="9601200" cy="744179"/>
          </a:xfrm>
        </p:spPr>
        <p:txBody>
          <a:bodyPr/>
          <a:lstStyle/>
          <a:p>
            <a:r>
              <a:rPr lang="vi-VN"/>
              <a:t>File HibernateUtil</a:t>
            </a:r>
          </a:p>
        </p:txBody>
      </p:sp>
      <p:sp>
        <p:nvSpPr>
          <p:cNvPr id="5" name="Rectangle 2">
            <a:extLst>
              <a:ext uri="{FF2B5EF4-FFF2-40B4-BE49-F238E27FC236}">
                <a16:creationId xmlns:a16="http://schemas.microsoft.com/office/drawing/2014/main" id="{4B8384C9-785C-49FC-AF8B-128321F3C592}"/>
              </a:ext>
            </a:extLst>
          </p:cNvPr>
          <p:cNvSpPr>
            <a:spLocks noGrp="1" noChangeArrowheads="1"/>
          </p:cNvSpPr>
          <p:nvPr>
            <p:ph idx="1"/>
          </p:nvPr>
        </p:nvSpPr>
        <p:spPr bwMode="auto">
          <a:xfrm>
            <a:off x="1295400" y="1461795"/>
            <a:ext cx="8639432" cy="4455066"/>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78DCE8"/>
                </a:solidFill>
                <a:effectLst/>
                <a:latin typeface="Consolas" panose="020B0609020204030204" pitchFamily="49" charset="0"/>
              </a:rPr>
              <a:t>import…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1" u="none" strike="noStrike" cap="none" normalizeH="0" baseline="0">
                <a:ln>
                  <a:noFill/>
                </a:ln>
                <a:solidFill>
                  <a:srgbClr val="FF6188"/>
                </a:solidFill>
                <a:effectLst/>
                <a:latin typeface="Consolas" panose="020B0609020204030204" pitchFamily="49" charset="0"/>
              </a:rPr>
              <a:t>public class </a:t>
            </a:r>
            <a:r>
              <a:rPr kumimoji="0" lang="vi-VN" altLang="vi-VN" sz="1350" b="0" i="1" u="none" strike="noStrike" cap="none" normalizeH="0" baseline="0">
                <a:ln>
                  <a:noFill/>
                </a:ln>
                <a:solidFill>
                  <a:srgbClr val="78DCE8"/>
                </a:solidFill>
                <a:effectLst/>
                <a:latin typeface="Consolas" panose="020B0609020204030204" pitchFamily="49" charset="0"/>
              </a:rPr>
              <a:t>HibernateUtils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final SessionFactory </a:t>
            </a:r>
            <a:r>
              <a:rPr kumimoji="0" lang="vi-VN" altLang="vi-VN" sz="1350" b="0" i="0" u="none" strike="noStrike" cap="none" normalizeH="0" baseline="0">
                <a:ln>
                  <a:noFill/>
                </a:ln>
                <a:solidFill>
                  <a:srgbClr val="F59762"/>
                </a:solidFill>
                <a:effectLst/>
                <a:latin typeface="Consolas" panose="020B0609020204030204" pitchFamily="49" charset="0"/>
              </a:rPr>
              <a:t>sessionFactory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try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đối tượng ServiceRegistry từ hibernate.cfg.xml</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ServiceRegistry </a:t>
            </a:r>
            <a:r>
              <a:rPr kumimoji="0" lang="vi-VN" altLang="vi-VN" sz="1350" b="0" i="0" u="none" strike="noStrike" cap="none" normalizeH="0" baseline="0">
                <a:ln>
                  <a:noFill/>
                </a:ln>
                <a:solidFill>
                  <a:srgbClr val="FCFCFA"/>
                </a:solidFill>
                <a:effectLst/>
                <a:latin typeface="Consolas" panose="020B0609020204030204" pitchFamily="49" charset="0"/>
              </a:rPr>
              <a:t>serviceRegistry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StandardServiceRegistryBuilder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27072"/>
                </a:solidFill>
                <a:effectLst/>
                <a:latin typeface="Consolas" panose="020B0609020204030204" pitchFamily="49" charset="0"/>
              </a:rPr>
              <a:t>//</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configure</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"hibernate.cfg.xml"</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nguồn siêu dữ liệu (metadata) từ ServiceRegistry</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Metadata </a:t>
            </a:r>
            <a:r>
              <a:rPr kumimoji="0" lang="vi-VN" altLang="vi-VN" sz="1350" b="0" i="0" u="none" strike="noStrike" cap="none" normalizeH="0" baseline="0">
                <a:ln>
                  <a:noFill/>
                </a:ln>
                <a:solidFill>
                  <a:srgbClr val="FCFCFA"/>
                </a:solidFill>
                <a:effectLst/>
                <a:latin typeface="Consolas" panose="020B0609020204030204" pitchFamily="49" charset="0"/>
              </a:rPr>
              <a:t>metadata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MetadataSources</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CFCFA"/>
                </a:solidFill>
                <a:effectLst/>
                <a:latin typeface="Consolas" panose="020B0609020204030204" pitchFamily="49" charset="0"/>
              </a:rPr>
              <a:t>serviceRegistry</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getMetadataBuilder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CFCFA"/>
                </a:solidFill>
                <a:effectLst/>
                <a:latin typeface="Consolas" panose="020B0609020204030204" pitchFamily="49" charset="0"/>
              </a:rPr>
              <a:t>metadata</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getSessionFactoryBuilder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 </a:t>
            </a:r>
            <a:r>
              <a:rPr kumimoji="0" lang="vi-VN" altLang="vi-VN" sz="1350" b="0" i="1" u="none" strike="noStrike" cap="none" normalizeH="0" baseline="0">
                <a:ln>
                  <a:noFill/>
                </a:ln>
                <a:solidFill>
                  <a:srgbClr val="FF6188"/>
                </a:solidFill>
                <a:effectLst/>
                <a:latin typeface="Consolas" panose="020B0609020204030204" pitchFamily="49" charset="0"/>
              </a:rPr>
              <a:t>catch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8DCE8"/>
                </a:solidFill>
                <a:effectLst/>
                <a:latin typeface="Consolas" panose="020B0609020204030204" pitchFamily="49" charset="0"/>
              </a:rPr>
              <a:t>Throwable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System</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59762"/>
                </a:solidFill>
                <a:effectLst/>
                <a:latin typeface="Consolas" panose="020B0609020204030204" pitchFamily="49" charset="0"/>
              </a:rPr>
              <a:t>err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println</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"Initial SessionFactory creation failed."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throw new </a:t>
            </a:r>
            <a:r>
              <a:rPr kumimoji="0" lang="vi-VN" altLang="vi-VN" sz="1350" b="0" i="0" u="none" strike="noStrike" cap="none" normalizeH="0" baseline="0">
                <a:ln>
                  <a:noFill/>
                </a:ln>
                <a:solidFill>
                  <a:srgbClr val="A9DC76"/>
                </a:solidFill>
                <a:effectLst/>
                <a:latin typeface="Consolas" panose="020B0609020204030204" pitchFamily="49" charset="0"/>
              </a:rPr>
              <a:t>ExceptionInInitializerError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public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getSessionFactory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59762"/>
                </a:solidFill>
                <a:effectLst/>
                <a:latin typeface="Consolas" panose="020B0609020204030204" pitchFamily="49" charset="0"/>
              </a:rPr>
              <a:t>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595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FE669D-57BD-4202-ABE0-E3A45208AF48}"/>
              </a:ext>
            </a:extLst>
          </p:cNvPr>
          <p:cNvSpPr>
            <a:spLocks noGrp="1"/>
          </p:cNvSpPr>
          <p:nvPr>
            <p:ph type="title"/>
          </p:nvPr>
        </p:nvSpPr>
        <p:spPr/>
        <p:txBody>
          <a:bodyPr/>
          <a:lstStyle/>
          <a:p>
            <a:r>
              <a:rPr lang="vi-VN"/>
              <a:t>Truy vấn dữ liệu với HQL </a:t>
            </a:r>
            <a:br>
              <a:rPr lang="vi-VN"/>
            </a:br>
            <a:r>
              <a:rPr lang="vi-VN"/>
              <a:t>(Hibernate Query Language)</a:t>
            </a:r>
          </a:p>
        </p:txBody>
      </p:sp>
      <p:sp>
        <p:nvSpPr>
          <p:cNvPr id="4" name="Rectangle 1">
            <a:extLst>
              <a:ext uri="{FF2B5EF4-FFF2-40B4-BE49-F238E27FC236}">
                <a16:creationId xmlns:a16="http://schemas.microsoft.com/office/drawing/2014/main" id="{2405E02B-430A-4966-92DC-4F82F12722F5}"/>
              </a:ext>
            </a:extLst>
          </p:cNvPr>
          <p:cNvSpPr>
            <a:spLocks noGrp="1" noChangeArrowheads="1"/>
          </p:cNvSpPr>
          <p:nvPr>
            <p:ph idx="1"/>
          </p:nvPr>
        </p:nvSpPr>
        <p:spPr bwMode="auto">
          <a:xfrm>
            <a:off x="1295400" y="1870720"/>
            <a:ext cx="8712642" cy="4278094"/>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Import…</a:t>
            </a:r>
            <a:br>
              <a:rPr kumimoji="0" lang="vi-VN" altLang="vi-VN" sz="1600" b="0" i="0" u="none" strike="noStrike" cap="none" normalizeH="0" baseline="0">
                <a:ln>
                  <a:noFill/>
                </a:ln>
                <a:solidFill>
                  <a:srgbClr val="939293"/>
                </a:solidFill>
                <a:effectLst/>
                <a:latin typeface="Consolas" panose="020B0609020204030204" pitchFamily="49" charset="0"/>
              </a:rPr>
            </a:b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QueryObjectDemo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public </a:t>
            </a:r>
            <a:r>
              <a:rPr kumimoji="0" lang="vi-VN" altLang="vi-VN" sz="1600" b="0" i="1" u="none" strike="noStrike" cap="none" normalizeH="0" baseline="0">
                <a:ln>
                  <a:noFill/>
                </a:ln>
                <a:solidFill>
                  <a:srgbClr val="78DCE8"/>
                </a:solidFill>
                <a:effectLst/>
                <a:latin typeface="Consolas" panose="020B0609020204030204" pitchFamily="49" charset="0"/>
              </a:rPr>
              <a:t>static </a:t>
            </a:r>
            <a:r>
              <a:rPr kumimoji="0" lang="vi-VN" altLang="vi-VN" sz="1600" b="0" i="1" u="none" strike="noStrike" cap="none" normalizeH="0" baseline="0">
                <a:ln>
                  <a:noFill/>
                </a:ln>
                <a:solidFill>
                  <a:srgbClr val="FF6188"/>
                </a:solidFill>
                <a:effectLst/>
                <a:latin typeface="Consolas" panose="020B0609020204030204" pitchFamily="49" charset="0"/>
              </a:rPr>
              <a:t>void </a:t>
            </a:r>
            <a:r>
              <a:rPr kumimoji="0" lang="vi-VN" altLang="vi-VN" sz="1600" b="0" i="0" u="none" strike="noStrike" cap="none" normalizeH="0" baseline="0">
                <a:ln>
                  <a:noFill/>
                </a:ln>
                <a:solidFill>
                  <a:srgbClr val="A9DC76"/>
                </a:solidFill>
                <a:effectLst/>
                <a:latin typeface="Consolas" panose="020B0609020204030204" pitchFamily="49" charset="0"/>
              </a:rPr>
              <a:t>main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String</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59762"/>
                </a:solidFill>
                <a:effectLst/>
                <a:latin typeface="Consolas" panose="020B0609020204030204" pitchFamily="49" charset="0"/>
              </a:rPr>
              <a:t>args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SessionFactory </a:t>
            </a:r>
            <a:r>
              <a:rPr kumimoji="0" lang="vi-VN" altLang="vi-VN" sz="1600" b="0" i="0" u="none" strike="noStrike" cap="none" normalizeH="0" baseline="0">
                <a:ln>
                  <a:noFill/>
                </a:ln>
                <a:solidFill>
                  <a:srgbClr val="FCFCFA"/>
                </a:solidFill>
                <a:effectLst/>
                <a:latin typeface="Consolas" panose="020B0609020204030204" pitchFamily="49" charset="0"/>
              </a:rPr>
              <a:t>factory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new </a:t>
            </a:r>
            <a:r>
              <a:rPr kumimoji="0" lang="vi-VN" altLang="vi-VN" sz="1600" b="0" i="0" u="none" strike="noStrike" cap="none" normalizeH="0" baseline="0">
                <a:ln>
                  <a:noFill/>
                </a:ln>
                <a:solidFill>
                  <a:srgbClr val="A9DC76"/>
                </a:solidFill>
                <a:effectLst/>
                <a:latin typeface="Consolas" panose="020B0609020204030204" pitchFamily="49" charset="0"/>
              </a:rPr>
              <a:t>HibernateUtils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A9DC76"/>
                </a:solidFill>
                <a:effectLst/>
                <a:latin typeface="Consolas" panose="020B0609020204030204" pitchFamily="49" charset="0"/>
              </a:rPr>
              <a:t>getSessionFactory</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 </a:t>
            </a:r>
            <a:r>
              <a:rPr kumimoji="0" lang="vi-VN" altLang="vi-VN" sz="1600" b="0" i="0" u="none" strike="noStrike" cap="none" normalizeH="0" baseline="0">
                <a:ln>
                  <a:noFill/>
                </a:ln>
                <a:solidFill>
                  <a:srgbClr val="FCFCFA"/>
                </a:solidFill>
                <a:effectLst/>
                <a:latin typeface="Consolas" panose="020B0609020204030204" pitchFamily="49" charset="0"/>
              </a:rPr>
              <a:t>session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factory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getCurrentSession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begin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sql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Select u from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FF6188"/>
                </a:solidFill>
                <a:effectLst/>
                <a:latin typeface="Consolas" panose="020B0609020204030204" pitchFamily="49" charset="0"/>
              </a:rPr>
              <a:t>class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 u</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Query</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query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createQuery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CFCFA"/>
                </a:solidFill>
                <a:effectLst/>
                <a:latin typeface="Consolas" panose="020B0609020204030204" pitchFamily="49" charset="0"/>
              </a:rPr>
              <a:t>sql</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List</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userEntities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getResultList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for </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userEntities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"user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"password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commit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821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D2D80-45D3-4389-9DDE-4B77ACBE9A0E}"/>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272B306C-8F90-4512-B28F-957E8FEA770F}"/>
              </a:ext>
            </a:extLst>
          </p:cNvPr>
          <p:cNvPicPr>
            <a:picLocks noGrp="1" noChangeAspect="1"/>
          </p:cNvPicPr>
          <p:nvPr>
            <p:ph idx="1"/>
          </p:nvPr>
        </p:nvPicPr>
        <p:blipFill>
          <a:blip r:embed="rId2"/>
          <a:stretch>
            <a:fillRect/>
          </a:stretch>
        </p:blipFill>
        <p:spPr>
          <a:xfrm>
            <a:off x="828759" y="1851904"/>
            <a:ext cx="10534482" cy="2213470"/>
          </a:xfrm>
          <a:prstGeom prst="rect">
            <a:avLst/>
          </a:prstGeom>
        </p:spPr>
      </p:pic>
      <p:pic>
        <p:nvPicPr>
          <p:cNvPr id="5" name="Hình ảnh 4">
            <a:extLst>
              <a:ext uri="{FF2B5EF4-FFF2-40B4-BE49-F238E27FC236}">
                <a16:creationId xmlns:a16="http://schemas.microsoft.com/office/drawing/2014/main" id="{26BA460B-A786-4808-9A8E-D37C04883160}"/>
              </a:ext>
            </a:extLst>
          </p:cNvPr>
          <p:cNvPicPr>
            <a:picLocks noChangeAspect="1"/>
          </p:cNvPicPr>
          <p:nvPr/>
        </p:nvPicPr>
        <p:blipFill>
          <a:blip r:embed="rId3"/>
          <a:stretch>
            <a:fillRect/>
          </a:stretch>
        </p:blipFill>
        <p:spPr>
          <a:xfrm>
            <a:off x="828759" y="4636744"/>
            <a:ext cx="2876550" cy="1266825"/>
          </a:xfrm>
          <a:prstGeom prst="rect">
            <a:avLst/>
          </a:prstGeom>
        </p:spPr>
      </p:pic>
      <p:sp>
        <p:nvSpPr>
          <p:cNvPr id="6" name="Hộp Văn bản 5">
            <a:extLst>
              <a:ext uri="{FF2B5EF4-FFF2-40B4-BE49-F238E27FC236}">
                <a16:creationId xmlns:a16="http://schemas.microsoft.com/office/drawing/2014/main" id="{7AA4D8CF-57BC-49BA-A3D7-1C2D9448F17B}"/>
              </a:ext>
            </a:extLst>
          </p:cNvPr>
          <p:cNvSpPr txBox="1"/>
          <p:nvPr/>
        </p:nvSpPr>
        <p:spPr>
          <a:xfrm>
            <a:off x="828759" y="4086374"/>
            <a:ext cx="10067841" cy="369332"/>
          </a:xfrm>
          <a:prstGeom prst="rect">
            <a:avLst/>
          </a:prstGeom>
          <a:noFill/>
        </p:spPr>
        <p:txBody>
          <a:bodyPr wrap="square" rtlCol="0">
            <a:spAutoFit/>
          </a:bodyPr>
          <a:lstStyle/>
          <a:p>
            <a:r>
              <a:rPr lang="vi-VN"/>
              <a:t>Từ Database:</a:t>
            </a:r>
          </a:p>
        </p:txBody>
      </p:sp>
    </p:spTree>
    <p:extLst>
      <p:ext uri="{BB962C8B-B14F-4D97-AF65-F5344CB8AC3E}">
        <p14:creationId xmlns:p14="http://schemas.microsoft.com/office/powerpoint/2010/main" val="107876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585194-2A10-4613-A8A3-C22083B369B5}"/>
              </a:ext>
            </a:extLst>
          </p:cNvPr>
          <p:cNvSpPr>
            <a:spLocks noGrp="1"/>
          </p:cNvSpPr>
          <p:nvPr>
            <p:ph type="title"/>
          </p:nvPr>
        </p:nvSpPr>
        <p:spPr/>
        <p:txBody>
          <a:bodyPr/>
          <a:lstStyle/>
          <a:p>
            <a:r>
              <a:rPr lang="vi-VN"/>
              <a:t>Ví dụ với Hibernate 5X - JPA</a:t>
            </a:r>
          </a:p>
        </p:txBody>
      </p:sp>
      <p:sp>
        <p:nvSpPr>
          <p:cNvPr id="3" name="Chỗ dành sẵn cho Nội dung 2">
            <a:extLst>
              <a:ext uri="{FF2B5EF4-FFF2-40B4-BE49-F238E27FC236}">
                <a16:creationId xmlns:a16="http://schemas.microsoft.com/office/drawing/2014/main" id="{3D52571B-A552-443D-8169-B2E59A698AF8}"/>
              </a:ext>
            </a:extLst>
          </p:cNvPr>
          <p:cNvSpPr>
            <a:spLocks noGrp="1"/>
          </p:cNvSpPr>
          <p:nvPr>
            <p:ph idx="1"/>
          </p:nvPr>
        </p:nvSpPr>
        <p:spPr/>
        <p:txBody>
          <a:bodyPr/>
          <a:lstStyle/>
          <a:p>
            <a:r>
              <a:rPr lang="vi-VN"/>
              <a:t>Phần trước ta đã thấy được cách làm việc với Session, ở phần này, ta sẽ sử dụng JPA.</a:t>
            </a:r>
          </a:p>
          <a:p>
            <a:r>
              <a:rPr lang="vi-VN"/>
              <a:t>JPA EntityManager</a:t>
            </a:r>
            <a:r>
              <a:rPr lang="en-US"/>
              <a:t> được sử dụng để truy cập vào một cơ sở dữ liệu trong một chương trình cụ thể. Nó được sử dụng để quản lý những thể hiện của thực thể </a:t>
            </a:r>
            <a:r>
              <a:rPr lang="vi-VN"/>
              <a:t>persistent </a:t>
            </a:r>
            <a:r>
              <a:rPr lang="en-US"/>
              <a:t>(</a:t>
            </a:r>
            <a:r>
              <a:rPr lang="vi-VN"/>
              <a:t>persistent entity instances</a:t>
            </a:r>
            <a:r>
              <a:rPr lang="en-US"/>
              <a:t>)</a:t>
            </a:r>
            <a:r>
              <a:rPr lang="vi-VN"/>
              <a:t>, </a:t>
            </a:r>
            <a:r>
              <a:rPr lang="en-US"/>
              <a:t>để tìm kiếm những thực thể theo khóa chính, và truy vẫn trên các thực thể.</a:t>
            </a:r>
            <a:endParaRPr lang="vi-VN"/>
          </a:p>
          <a:p>
            <a:r>
              <a:rPr lang="vi-VN"/>
              <a:t>Để sử dụng JPA, thay vì cấu hình bằng file hibernate.cfg.xml, ta sẽ cấu hình với persistences.xml</a:t>
            </a:r>
          </a:p>
        </p:txBody>
      </p:sp>
    </p:spTree>
    <p:extLst>
      <p:ext uri="{BB962C8B-B14F-4D97-AF65-F5344CB8AC3E}">
        <p14:creationId xmlns:p14="http://schemas.microsoft.com/office/powerpoint/2010/main" val="181876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B0A8AB-8171-4FFD-AA5E-53C6D3297D06}"/>
              </a:ext>
            </a:extLst>
          </p:cNvPr>
          <p:cNvSpPr>
            <a:spLocks noGrp="1"/>
          </p:cNvSpPr>
          <p:nvPr>
            <p:ph type="title"/>
          </p:nvPr>
        </p:nvSpPr>
        <p:spPr/>
        <p:txBody>
          <a:bodyPr/>
          <a:lstStyle/>
          <a:p>
            <a:r>
              <a:rPr lang="vi-VN"/>
              <a:t>EntityManager &amp; Session</a:t>
            </a:r>
            <a:br>
              <a:rPr lang="vi-VN"/>
            </a:br>
            <a:endParaRPr lang="vi-VN"/>
          </a:p>
        </p:txBody>
      </p:sp>
      <p:pic>
        <p:nvPicPr>
          <p:cNvPr id="9" name="Chỗ dành sẵn cho Nội dung 8">
            <a:extLst>
              <a:ext uri="{FF2B5EF4-FFF2-40B4-BE49-F238E27FC236}">
                <a16:creationId xmlns:a16="http://schemas.microsoft.com/office/drawing/2014/main" id="{E14D0698-BF09-4651-9F20-3BFA8E430571}"/>
              </a:ext>
            </a:extLst>
          </p:cNvPr>
          <p:cNvPicPr>
            <a:picLocks noGrp="1" noChangeAspect="1"/>
          </p:cNvPicPr>
          <p:nvPr>
            <p:ph sz="half" idx="1"/>
          </p:nvPr>
        </p:nvPicPr>
        <p:blipFill>
          <a:blip r:embed="rId2"/>
          <a:stretch>
            <a:fillRect/>
          </a:stretch>
        </p:blipFill>
        <p:spPr>
          <a:xfrm>
            <a:off x="6186170" y="1715300"/>
            <a:ext cx="5517662" cy="3515605"/>
          </a:xfrm>
        </p:spPr>
      </p:pic>
      <p:sp>
        <p:nvSpPr>
          <p:cNvPr id="10" name="Chỗ dành sẵn cho Nội dung 9">
            <a:extLst>
              <a:ext uri="{FF2B5EF4-FFF2-40B4-BE49-F238E27FC236}">
                <a16:creationId xmlns:a16="http://schemas.microsoft.com/office/drawing/2014/main" id="{2DB8237F-492C-4087-92A6-B10E62A65856}"/>
              </a:ext>
            </a:extLst>
          </p:cNvPr>
          <p:cNvSpPr>
            <a:spLocks noGrp="1"/>
          </p:cNvSpPr>
          <p:nvPr>
            <p:ph sz="half" idx="2"/>
          </p:nvPr>
        </p:nvSpPr>
        <p:spPr>
          <a:xfrm>
            <a:off x="1039906" y="1734444"/>
            <a:ext cx="4542864" cy="4161064"/>
          </a:xfrm>
        </p:spPr>
        <p:txBody>
          <a:bodyPr>
            <a:normAutofit/>
          </a:bodyPr>
          <a:lstStyle/>
          <a:p>
            <a:pPr>
              <a:buFont typeface="Arial" panose="020B0604020202020204" pitchFamily="34" charset="0"/>
              <a:buChar char="•"/>
            </a:pPr>
            <a:r>
              <a:rPr lang="vi-VN"/>
              <a:t>EntityManager là chuẩn của JPA dùng để thực hiện truy vấn database (thêm, sửa, xóa…). Còn Session chỉ dùng riêng cho Hibernate.</a:t>
            </a:r>
          </a:p>
          <a:p>
            <a:pPr>
              <a:buFont typeface="Arial" panose="020B0604020202020204" pitchFamily="34" charset="0"/>
              <a:buChar char="•"/>
            </a:pPr>
            <a:r>
              <a:rPr lang="vi-VN"/>
              <a:t>Tất cả các framework ORM thừa kế từ JPA đều có thể sử dụng lại EntityManager (mỗi framework có một cách cài đặt lại khác nhau).</a:t>
            </a:r>
          </a:p>
        </p:txBody>
      </p:sp>
      <p:sp>
        <p:nvSpPr>
          <p:cNvPr id="13" name="Chỗ dành sẵn cho Nội dung 9">
            <a:extLst>
              <a:ext uri="{FF2B5EF4-FFF2-40B4-BE49-F238E27FC236}">
                <a16:creationId xmlns:a16="http://schemas.microsoft.com/office/drawing/2014/main" id="{30ED8F15-6764-4C7B-8944-D895CA4DF6DB}"/>
              </a:ext>
            </a:extLst>
          </p:cNvPr>
          <p:cNvSpPr txBox="1">
            <a:spLocks/>
          </p:cNvSpPr>
          <p:nvPr/>
        </p:nvSpPr>
        <p:spPr>
          <a:xfrm>
            <a:off x="6378387" y="1193520"/>
            <a:ext cx="4988859" cy="1568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marL="0" indent="0">
              <a:buFont typeface="Arial" pitchFamily="34" charset="0"/>
              <a:buNone/>
            </a:pPr>
            <a:endParaRPr lang="vi-VN"/>
          </a:p>
        </p:txBody>
      </p:sp>
    </p:spTree>
    <p:extLst>
      <p:ext uri="{BB962C8B-B14F-4D97-AF65-F5344CB8AC3E}">
        <p14:creationId xmlns:p14="http://schemas.microsoft.com/office/powerpoint/2010/main" val="52479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3EDAB77-D582-4BB8-9383-3857A9959992}"/>
              </a:ext>
            </a:extLst>
          </p:cNvPr>
          <p:cNvSpPr>
            <a:spLocks noGrp="1"/>
          </p:cNvSpPr>
          <p:nvPr>
            <p:ph type="title"/>
          </p:nvPr>
        </p:nvSpPr>
        <p:spPr/>
        <p:txBody>
          <a:bodyPr/>
          <a:lstStyle/>
          <a:p>
            <a:r>
              <a:rPr lang="vi-VN"/>
              <a:t>Mô hình Project</a:t>
            </a:r>
          </a:p>
        </p:txBody>
      </p:sp>
      <p:pic>
        <p:nvPicPr>
          <p:cNvPr id="4" name="Chỗ dành sẵn cho Nội dung 3">
            <a:extLst>
              <a:ext uri="{FF2B5EF4-FFF2-40B4-BE49-F238E27FC236}">
                <a16:creationId xmlns:a16="http://schemas.microsoft.com/office/drawing/2014/main" id="{9FFBC480-F409-40E4-8106-43C596FC1AEB}"/>
              </a:ext>
            </a:extLst>
          </p:cNvPr>
          <p:cNvPicPr>
            <a:picLocks noGrp="1"/>
          </p:cNvPicPr>
          <p:nvPr>
            <p:ph sz="half" idx="1"/>
          </p:nvPr>
        </p:nvPicPr>
        <p:blipFill>
          <a:blip r:embed="rId2"/>
          <a:stretch>
            <a:fillRect/>
          </a:stretch>
        </p:blipFill>
        <p:spPr>
          <a:xfrm>
            <a:off x="6884894" y="363071"/>
            <a:ext cx="4163686" cy="5665694"/>
          </a:xfrm>
          <a:prstGeom prst="rect">
            <a:avLst/>
          </a:prstGeom>
        </p:spPr>
      </p:pic>
      <p:sp>
        <p:nvSpPr>
          <p:cNvPr id="5" name="Chỗ dành sẵn cho Nội dung 4">
            <a:extLst>
              <a:ext uri="{FF2B5EF4-FFF2-40B4-BE49-F238E27FC236}">
                <a16:creationId xmlns:a16="http://schemas.microsoft.com/office/drawing/2014/main" id="{E0923F91-3612-4B5C-9298-7478599362B0}"/>
              </a:ext>
            </a:extLst>
          </p:cNvPr>
          <p:cNvSpPr>
            <a:spLocks noGrp="1"/>
          </p:cNvSpPr>
          <p:nvPr>
            <p:ph sz="half" idx="2"/>
          </p:nvPr>
        </p:nvSpPr>
        <p:spPr>
          <a:xfrm>
            <a:off x="1402977" y="2021540"/>
            <a:ext cx="4572000" cy="3810001"/>
          </a:xfrm>
        </p:spPr>
        <p:txBody>
          <a:bodyPr/>
          <a:lstStyle/>
          <a:p>
            <a:r>
              <a:rPr lang="en-US" b="1"/>
              <a:t>Công nghệ sử dụng:</a:t>
            </a:r>
            <a:endParaRPr lang="vi-VN"/>
          </a:p>
          <a:p>
            <a:pPr lvl="0">
              <a:buFont typeface="Wingdings" panose="05000000000000000000" pitchFamily="2" charset="2"/>
              <a:buChar char="Ø"/>
            </a:pPr>
            <a:r>
              <a:rPr lang="en-US"/>
              <a:t>MySQL</a:t>
            </a:r>
            <a:endParaRPr lang="vi-VN"/>
          </a:p>
          <a:p>
            <a:pPr lvl="0">
              <a:buFont typeface="Wingdings" panose="05000000000000000000" pitchFamily="2" charset="2"/>
              <a:buChar char="Ø"/>
            </a:pPr>
            <a:r>
              <a:rPr lang="en-US"/>
              <a:t>Hibernate JPA</a:t>
            </a:r>
            <a:endParaRPr lang="vi-VN"/>
          </a:p>
          <a:p>
            <a:pPr lvl="0">
              <a:buFont typeface="Wingdings" panose="05000000000000000000" pitchFamily="2" charset="2"/>
              <a:buChar char="Ø"/>
            </a:pPr>
            <a:r>
              <a:rPr lang="en-US"/>
              <a:t>Maven</a:t>
            </a:r>
            <a:endParaRPr lang="vi-VN"/>
          </a:p>
          <a:p>
            <a:endParaRPr lang="vi-VN"/>
          </a:p>
          <a:p>
            <a:r>
              <a:rPr lang="vi-VN"/>
              <a:t>File cấu hình pesistence.xml được đặt trong META-INF.</a:t>
            </a:r>
          </a:p>
          <a:p>
            <a:endParaRPr lang="vi-VN"/>
          </a:p>
        </p:txBody>
      </p:sp>
    </p:spTree>
    <p:extLst>
      <p:ext uri="{BB962C8B-B14F-4D97-AF65-F5344CB8AC3E}">
        <p14:creationId xmlns:p14="http://schemas.microsoft.com/office/powerpoint/2010/main" val="38625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066857D0-7834-43A7-99BC-D622B137CAAF}"/>
              </a:ext>
            </a:extLst>
          </p:cNvPr>
          <p:cNvSpPr>
            <a:spLocks noGrp="1"/>
          </p:cNvSpPr>
          <p:nvPr>
            <p:ph type="title"/>
          </p:nvPr>
        </p:nvSpPr>
        <p:spPr/>
        <p:txBody>
          <a:bodyPr/>
          <a:lstStyle/>
          <a:p>
            <a:r>
              <a:rPr lang="en-US"/>
              <a:t>Cơ sở dữ liệu (MySQL):</a:t>
            </a:r>
            <a:endParaRPr lang="vi-VN"/>
          </a:p>
        </p:txBody>
      </p:sp>
      <p:sp>
        <p:nvSpPr>
          <p:cNvPr id="10" name="Rectangle 2">
            <a:extLst>
              <a:ext uri="{FF2B5EF4-FFF2-40B4-BE49-F238E27FC236}">
                <a16:creationId xmlns:a16="http://schemas.microsoft.com/office/drawing/2014/main" id="{16FA1509-C1C7-441F-ACBA-C93B168C78FD}"/>
              </a:ext>
            </a:extLst>
          </p:cNvPr>
          <p:cNvSpPr>
            <a:spLocks noGrp="1" noChangeArrowheads="1"/>
          </p:cNvSpPr>
          <p:nvPr>
            <p:ph idx="1"/>
          </p:nvPr>
        </p:nvSpPr>
        <p:spPr bwMode="auto">
          <a:xfrm>
            <a:off x="1295400" y="2768788"/>
            <a:ext cx="10200228" cy="193899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1" u="none" strike="noStrike" cap="none" normalizeH="0" baseline="0">
                <a:ln>
                  <a:noFill/>
                </a:ln>
                <a:solidFill>
                  <a:srgbClr val="C679DD"/>
                </a:solidFill>
                <a:effectLst/>
                <a:latin typeface="Consolas" panose="020B0609020204030204" pitchFamily="49" charset="0"/>
              </a:rPr>
              <a:t>CREATE TABLE </a:t>
            </a:r>
            <a:r>
              <a:rPr kumimoji="0" lang="vi-VN" altLang="vi-VN" b="0" i="0" u="none" strike="noStrike" cap="none" normalizeH="0" baseline="0">
                <a:ln>
                  <a:noFill/>
                </a:ln>
                <a:solidFill>
                  <a:srgbClr val="ABB2BF"/>
                </a:solidFill>
                <a:effectLst/>
                <a:latin typeface="Consolas" panose="020B0609020204030204" pitchFamily="49" charset="0"/>
              </a:rPr>
              <a:t>`student` </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`id` </a:t>
            </a:r>
            <a:r>
              <a:rPr kumimoji="0" lang="vi-VN" altLang="vi-VN" b="0" i="1" u="none" strike="noStrike" cap="none" normalizeH="0" baseline="0">
                <a:ln>
                  <a:noFill/>
                </a:ln>
                <a:solidFill>
                  <a:srgbClr val="C679DD"/>
                </a:solidFill>
                <a:effectLst/>
                <a:latin typeface="Consolas" panose="020B0609020204030204" pitchFamily="49" charset="0"/>
              </a:rPr>
              <a:t>int</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11</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NOT NULL AUTO_INCREMENT</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`name` </a:t>
            </a:r>
            <a:r>
              <a:rPr kumimoji="0" lang="vi-VN" altLang="vi-VN" b="0" i="1" u="none" strike="noStrike" cap="none" normalizeH="0" baseline="0">
                <a:ln>
                  <a:noFill/>
                </a:ln>
                <a:solidFill>
                  <a:srgbClr val="C679DD"/>
                </a:solidFill>
                <a:effectLst/>
                <a:latin typeface="Consolas" panose="020B0609020204030204" pitchFamily="49" charset="0"/>
              </a:rPr>
              <a:t>varchar</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45</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DEFAULT NULL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`address` </a:t>
            </a:r>
            <a:r>
              <a:rPr kumimoji="0" lang="vi-VN" altLang="vi-VN" b="0" i="1" u="none" strike="noStrike" cap="none" normalizeH="0" baseline="0">
                <a:ln>
                  <a:noFill/>
                </a:ln>
                <a:solidFill>
                  <a:srgbClr val="C679DD"/>
                </a:solidFill>
                <a:effectLst/>
                <a:latin typeface="Consolas" panose="020B0609020204030204" pitchFamily="49" charset="0"/>
              </a:rPr>
              <a:t>varchar</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255</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DEFAULT NULL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PRIMARY KEY </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`id`</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61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BF2DEA-F43A-465C-B1FB-C7DBB4054029}"/>
              </a:ext>
            </a:extLst>
          </p:cNvPr>
          <p:cNvSpPr>
            <a:spLocks noGrp="1"/>
          </p:cNvSpPr>
          <p:nvPr>
            <p:ph type="title"/>
          </p:nvPr>
        </p:nvSpPr>
        <p:spPr>
          <a:xfrm>
            <a:off x="1295400" y="205658"/>
            <a:ext cx="9601200" cy="1142385"/>
          </a:xfrm>
        </p:spPr>
        <p:txBody>
          <a:bodyPr/>
          <a:lstStyle/>
          <a:p>
            <a:r>
              <a:rPr lang="en-US"/>
              <a:t>Thư viện sử dụng ( trong file pom.xml)</a:t>
            </a:r>
            <a:br>
              <a:rPr lang="vi-VN"/>
            </a:br>
            <a:endParaRPr lang="vi-VN"/>
          </a:p>
        </p:txBody>
      </p:sp>
      <p:sp>
        <p:nvSpPr>
          <p:cNvPr id="4" name="Rectangle 1">
            <a:extLst>
              <a:ext uri="{FF2B5EF4-FFF2-40B4-BE49-F238E27FC236}">
                <a16:creationId xmlns:a16="http://schemas.microsoft.com/office/drawing/2014/main" id="{EF4AC90C-C8EA-4B5E-AEB3-0343FE3807E7}"/>
              </a:ext>
            </a:extLst>
          </p:cNvPr>
          <p:cNvSpPr>
            <a:spLocks noGrp="1" noChangeArrowheads="1"/>
          </p:cNvSpPr>
          <p:nvPr>
            <p:ph idx="1"/>
          </p:nvPr>
        </p:nvSpPr>
        <p:spPr bwMode="auto">
          <a:xfrm>
            <a:off x="1766046" y="1186678"/>
            <a:ext cx="8148384" cy="493981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50" b="0" i="0" u="none" strike="noStrike" cap="none" normalizeH="0" baseline="0">
                <a:ln>
                  <a:noFill/>
                </a:ln>
                <a:solidFill>
                  <a:srgbClr val="ABB2BF"/>
                </a:solidFill>
                <a:effectLst/>
                <a:latin typeface="Consolas" panose="020B0609020204030204" pitchFamily="49" charset="0"/>
              </a:rPr>
              <a:t>&lt;?</a:t>
            </a:r>
            <a:r>
              <a:rPr kumimoji="0" lang="vi-VN" altLang="vi-VN" sz="1050" b="0" i="1" u="none" strike="noStrike" cap="none" normalizeH="0" baseline="0">
                <a:ln>
                  <a:noFill/>
                </a:ln>
                <a:solidFill>
                  <a:srgbClr val="E5C17C"/>
                </a:solidFill>
                <a:effectLst/>
                <a:latin typeface="Consolas" panose="020B0609020204030204" pitchFamily="49" charset="0"/>
              </a:rPr>
              <a:t>xml version</a:t>
            </a:r>
            <a:r>
              <a:rPr kumimoji="0" lang="vi-VN" altLang="vi-VN" sz="1050" b="0" i="0" u="none" strike="noStrike" cap="none" normalizeH="0" baseline="0">
                <a:ln>
                  <a:noFill/>
                </a:ln>
                <a:solidFill>
                  <a:srgbClr val="98C379"/>
                </a:solidFill>
                <a:effectLst/>
                <a:latin typeface="Consolas" panose="020B0609020204030204" pitchFamily="49" charset="0"/>
              </a:rPr>
              <a:t>="1.0" </a:t>
            </a:r>
            <a:r>
              <a:rPr kumimoji="0" lang="vi-VN" altLang="vi-VN" sz="1050" b="0" i="1" u="none" strike="noStrike" cap="none" normalizeH="0" baseline="0">
                <a:ln>
                  <a:noFill/>
                </a:ln>
                <a:solidFill>
                  <a:srgbClr val="E5C17C"/>
                </a:solidFill>
                <a:effectLst/>
                <a:latin typeface="Consolas" panose="020B0609020204030204" pitchFamily="49" charset="0"/>
              </a:rPr>
              <a:t>encoding</a:t>
            </a:r>
            <a:r>
              <a:rPr kumimoji="0" lang="vi-VN" altLang="vi-VN" sz="1050" b="0" i="0" u="none" strike="noStrike" cap="none" normalizeH="0" baseline="0">
                <a:ln>
                  <a:noFill/>
                </a:ln>
                <a:solidFill>
                  <a:srgbClr val="98C379"/>
                </a:solidFill>
                <a:effectLst/>
                <a:latin typeface="Consolas" panose="020B0609020204030204" pitchFamily="49" charset="0"/>
              </a:rPr>
              <a:t>="UTF-8"</a:t>
            </a:r>
            <a:r>
              <a:rPr kumimoji="0" lang="vi-VN" altLang="vi-VN" sz="1050" b="0" i="0" u="none" strike="noStrike" cap="none" normalizeH="0" baseline="0">
                <a:ln>
                  <a:noFill/>
                </a:ln>
                <a:solidFill>
                  <a:srgbClr val="ABB2BF"/>
                </a:solidFill>
                <a:effectLst/>
                <a:latin typeface="Consolas" panose="020B0609020204030204" pitchFamily="49" charset="0"/>
              </a:rPr>
              <a:t>?&gt;</a:t>
            </a:r>
            <a:br>
              <a:rPr kumimoji="0" lang="vi-VN" altLang="vi-VN" sz="1050" b="0" i="0" u="none" strike="noStrike" cap="none" normalizeH="0" baseline="0">
                <a:ln>
                  <a:noFill/>
                </a:ln>
                <a:solidFill>
                  <a:srgbClr val="ABB2BF"/>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project </a:t>
            </a:r>
            <a:r>
              <a:rPr kumimoji="0" lang="vi-VN" altLang="vi-VN" sz="1050" b="0" i="1" u="none" strike="noStrike" cap="none" normalizeH="0" baseline="0">
                <a:ln>
                  <a:noFill/>
                </a:ln>
                <a:solidFill>
                  <a:srgbClr val="E5C17C"/>
                </a:solidFill>
                <a:effectLst/>
                <a:latin typeface="Consolas" panose="020B0609020204030204" pitchFamily="49" charset="0"/>
              </a:rPr>
              <a:t>xmlns</a:t>
            </a:r>
            <a:r>
              <a:rPr kumimoji="0" lang="vi-VN" altLang="vi-VN" sz="105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1050" b="0" i="0" u="none" strike="noStrike" cap="none" normalizeH="0" baseline="0">
                <a:ln>
                  <a:noFill/>
                </a:ln>
                <a:solidFill>
                  <a:srgbClr val="98C379"/>
                </a:solidFill>
                <a:effectLst/>
                <a:latin typeface="Consolas" panose="020B0609020204030204" pitchFamily="49" charset="0"/>
              </a:rPr>
            </a:br>
            <a:r>
              <a:rPr kumimoji="0" lang="vi-VN" altLang="vi-VN" sz="1050" b="0" i="0" u="none" strike="noStrike" cap="none" normalizeH="0" baseline="0">
                <a:ln>
                  <a:noFill/>
                </a:ln>
                <a:solidFill>
                  <a:srgbClr val="98C379"/>
                </a:solidFill>
                <a:effectLst/>
                <a:latin typeface="Consolas" panose="020B0609020204030204" pitchFamily="49" charset="0"/>
              </a:rPr>
              <a:t>         </a:t>
            </a:r>
            <a:r>
              <a:rPr kumimoji="0" lang="vi-VN" altLang="vi-VN" sz="1050" b="0" i="1" u="none" strike="noStrike" cap="none" normalizeH="0" baseline="0">
                <a:ln>
                  <a:noFill/>
                </a:ln>
                <a:solidFill>
                  <a:srgbClr val="E5C17C"/>
                </a:solidFill>
                <a:effectLst/>
                <a:latin typeface="Consolas" panose="020B0609020204030204" pitchFamily="49" charset="0"/>
              </a:rPr>
              <a:t>xmlns:</a:t>
            </a:r>
            <a:r>
              <a:rPr kumimoji="0" lang="vi-VN" altLang="vi-VN" sz="1050" b="0" i="1" u="none" strike="noStrike" cap="none" normalizeH="0" baseline="0">
                <a:ln>
                  <a:noFill/>
                </a:ln>
                <a:solidFill>
                  <a:srgbClr val="E06C75"/>
                </a:solidFill>
                <a:effectLst/>
                <a:latin typeface="Consolas" panose="020B0609020204030204" pitchFamily="49" charset="0"/>
              </a:rPr>
              <a:t>xsi</a:t>
            </a:r>
            <a:r>
              <a:rPr kumimoji="0" lang="vi-VN" altLang="vi-VN" sz="105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1050" b="0" i="0" u="none" strike="noStrike" cap="none" normalizeH="0" baseline="0">
                <a:ln>
                  <a:noFill/>
                </a:ln>
                <a:solidFill>
                  <a:srgbClr val="98C379"/>
                </a:solidFill>
                <a:effectLst/>
                <a:latin typeface="Consolas" panose="020B0609020204030204" pitchFamily="49" charset="0"/>
              </a:rPr>
            </a:br>
            <a:r>
              <a:rPr kumimoji="0" lang="vi-VN" altLang="vi-VN" sz="1050" b="0" i="0" u="none" strike="noStrike" cap="none" normalizeH="0" baseline="0">
                <a:ln>
                  <a:noFill/>
                </a:ln>
                <a:solidFill>
                  <a:srgbClr val="98C379"/>
                </a:solidFill>
                <a:effectLst/>
                <a:latin typeface="Consolas" panose="020B0609020204030204" pitchFamily="49" charset="0"/>
              </a:rPr>
              <a:t>         </a:t>
            </a:r>
            <a:r>
              <a:rPr kumimoji="0" lang="vi-VN" altLang="vi-VN" sz="1050" b="0" i="1" u="none" strike="noStrike" cap="none" normalizeH="0" baseline="0">
                <a:ln>
                  <a:noFill/>
                </a:ln>
                <a:solidFill>
                  <a:srgbClr val="E06C75"/>
                </a:solidFill>
                <a:effectLst/>
                <a:latin typeface="Consolas" panose="020B0609020204030204" pitchFamily="49" charset="0"/>
              </a:rPr>
              <a:t>xsi</a:t>
            </a:r>
            <a:r>
              <a:rPr kumimoji="0" lang="vi-VN" altLang="vi-VN" sz="1050" b="0" i="1" u="none" strike="noStrike" cap="none" normalizeH="0" baseline="0">
                <a:ln>
                  <a:noFill/>
                </a:ln>
                <a:solidFill>
                  <a:srgbClr val="E5C17C"/>
                </a:solidFill>
                <a:effectLst/>
                <a:latin typeface="Consolas" panose="020B0609020204030204" pitchFamily="49" charset="0"/>
              </a:rPr>
              <a:t>:schemaLocation</a:t>
            </a:r>
            <a:r>
              <a:rPr kumimoji="0" lang="vi-VN" altLang="vi-VN" sz="105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modelVersion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4.0.0</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modelVersion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viduHibernateJPA</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1.0-SNAPSHOT</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properties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maven.compiler.source</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1.11</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maven.compiler.source</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maven.compiler.target</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1.11</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maven.compiler.target</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properties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org.hibernate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hibernate-core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5.4.12.Final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org.hibernate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hibernate-entitymanager</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5.4.12.Final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mysql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mysql-connector-java</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8.0.19</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project</a:t>
            </a:r>
            <a:r>
              <a:rPr kumimoji="0" lang="vi-VN" altLang="vi-VN" sz="1050" b="0" i="0" u="none" strike="noStrike" cap="none" normalizeH="0" baseline="0">
                <a:ln>
                  <a:noFill/>
                </a:ln>
                <a:solidFill>
                  <a:srgbClr val="A6B2C0"/>
                </a:solidFill>
                <a:effectLst/>
                <a:latin typeface="Consolas" panose="020B0609020204030204" pitchFamily="49" charset="0"/>
              </a:rPr>
              <a:t>&gt;</a:t>
            </a:r>
            <a:endParaRPr kumimoji="0" lang="vi-VN" altLang="vi-VN" sz="10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96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25FC65-1E8F-4194-B658-A0F7806D9659}"/>
              </a:ext>
            </a:extLst>
          </p:cNvPr>
          <p:cNvSpPr>
            <a:spLocks noGrp="1"/>
          </p:cNvSpPr>
          <p:nvPr>
            <p:ph type="title"/>
          </p:nvPr>
        </p:nvSpPr>
        <p:spPr/>
        <p:txBody>
          <a:bodyPr/>
          <a:lstStyle/>
          <a:p>
            <a:r>
              <a:rPr lang="en-US"/>
              <a:t>Cấu hình Hibernate-JPA (persistence.xml)</a:t>
            </a:r>
            <a:endParaRPr lang="vi-VN"/>
          </a:p>
        </p:txBody>
      </p:sp>
      <p:sp>
        <p:nvSpPr>
          <p:cNvPr id="4" name="Rectangle 1">
            <a:extLst>
              <a:ext uri="{FF2B5EF4-FFF2-40B4-BE49-F238E27FC236}">
                <a16:creationId xmlns:a16="http://schemas.microsoft.com/office/drawing/2014/main" id="{B953E56D-98FA-4969-B3FA-61DB77F2CD35}"/>
              </a:ext>
            </a:extLst>
          </p:cNvPr>
          <p:cNvSpPr>
            <a:spLocks noGrp="1" noChangeArrowheads="1"/>
          </p:cNvSpPr>
          <p:nvPr>
            <p:ph idx="1"/>
          </p:nvPr>
        </p:nvSpPr>
        <p:spPr bwMode="auto">
          <a:xfrm>
            <a:off x="1295400" y="2116487"/>
            <a:ext cx="9427581"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="jdbc:mysql://localhost:3306/vidu"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="root"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="Admin123"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59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3.6)</a:t>
            </a:r>
            <a:endParaRPr lang="vi-VN"/>
          </a:p>
        </p:txBody>
      </p:sp>
      <p:pic>
        <p:nvPicPr>
          <p:cNvPr id="4" name="Hình ảnh 3">
            <a:extLst>
              <a:ext uri="{FF2B5EF4-FFF2-40B4-BE49-F238E27FC236}">
                <a16:creationId xmlns:a16="http://schemas.microsoft.com/office/drawing/2014/main" id="{21396A59-0454-4055-93E6-482A10BFE9BA}"/>
              </a:ext>
            </a:extLst>
          </p:cNvPr>
          <p:cNvPicPr>
            <a:picLocks noChangeAspect="1"/>
          </p:cNvPicPr>
          <p:nvPr/>
        </p:nvPicPr>
        <p:blipFill>
          <a:blip r:embed="rId2"/>
          <a:stretch>
            <a:fillRect/>
          </a:stretch>
        </p:blipFill>
        <p:spPr>
          <a:xfrm>
            <a:off x="1742302" y="1297459"/>
            <a:ext cx="7414054" cy="4732639"/>
          </a:xfrm>
          <a:prstGeom prst="rect">
            <a:avLst/>
          </a:prstGeom>
        </p:spPr>
      </p:pic>
    </p:spTree>
    <p:extLst>
      <p:ext uri="{BB962C8B-B14F-4D97-AF65-F5344CB8AC3E}">
        <p14:creationId xmlns:p14="http://schemas.microsoft.com/office/powerpoint/2010/main" val="343704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2CE7B4-AB7C-4A20-8EA5-2FCFE0D6C5B4}"/>
              </a:ext>
            </a:extLst>
          </p:cNvPr>
          <p:cNvSpPr>
            <a:spLocks noGrp="1"/>
          </p:cNvSpPr>
          <p:nvPr>
            <p:ph type="title"/>
          </p:nvPr>
        </p:nvSpPr>
        <p:spPr/>
        <p:txBody>
          <a:bodyPr/>
          <a:lstStyle/>
          <a:p>
            <a:r>
              <a:rPr lang="en-US"/>
              <a:t>Thực thể Student - (student.java)</a:t>
            </a:r>
            <a:endParaRPr lang="vi-VN"/>
          </a:p>
        </p:txBody>
      </p:sp>
      <p:sp>
        <p:nvSpPr>
          <p:cNvPr id="5" name="Rectangle 2">
            <a:extLst>
              <a:ext uri="{FF2B5EF4-FFF2-40B4-BE49-F238E27FC236}">
                <a16:creationId xmlns:a16="http://schemas.microsoft.com/office/drawing/2014/main" id="{FC7162EE-7A55-4095-B4EA-1492945CE14A}"/>
              </a:ext>
            </a:extLst>
          </p:cNvPr>
          <p:cNvSpPr>
            <a:spLocks noGrp="1" noChangeArrowheads="1"/>
          </p:cNvSpPr>
          <p:nvPr>
            <p:ph idx="1"/>
          </p:nvPr>
        </p:nvSpPr>
        <p:spPr bwMode="auto">
          <a:xfrm>
            <a:off x="1295400" y="1993374"/>
            <a:ext cx="6805068" cy="378565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@Entity</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@Table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1" u="none" strike="noStrike" cap="none" normalizeH="0" baseline="0">
                <a:ln>
                  <a:noFill/>
                </a:ln>
                <a:solidFill>
                  <a:srgbClr val="C679DD"/>
                </a:solidFill>
                <a:effectLst/>
                <a:latin typeface="Consolas" panose="020B0609020204030204" pitchFamily="49" charset="0"/>
              </a:rPr>
              <a:t>implements </a:t>
            </a:r>
            <a:r>
              <a:rPr kumimoji="0" lang="vi-VN" altLang="vi-VN" sz="1600" b="0" i="1" u="none" strike="noStrike" cap="none" normalizeH="0" baseline="0">
                <a:ln>
                  <a:noFill/>
                </a:ln>
                <a:solidFill>
                  <a:srgbClr val="98C379"/>
                </a:solidFill>
                <a:effectLst/>
                <a:latin typeface="Consolas" panose="020B0609020204030204" pitchFamily="49" charset="0"/>
              </a:rPr>
              <a:t>Serializable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static final long </a:t>
            </a:r>
            <a:r>
              <a:rPr kumimoji="0" lang="vi-VN" altLang="vi-VN" sz="1600" b="0" i="0" u="none" strike="noStrike" cap="none" normalizeH="0" baseline="0">
                <a:ln>
                  <a:noFill/>
                </a:ln>
                <a:solidFill>
                  <a:srgbClr val="D19A66"/>
                </a:solidFill>
                <a:effectLst/>
                <a:latin typeface="Consolas" panose="020B0609020204030204" pitchFamily="49" charset="0"/>
              </a:rPr>
              <a:t>serialVersionUID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1L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@Id</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        @Column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@GeneratedValue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strategy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GenerationType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IDENTITY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int </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"address"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address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59626F"/>
                </a:solidFill>
                <a:effectLst/>
                <a:latin typeface="Consolas" panose="020B0609020204030204" pitchFamily="49" charset="0"/>
              </a:rPr>
              <a:t>// getter - setter</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35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1F0D81-029F-44A5-8EF6-D776942F2BD1}"/>
              </a:ext>
            </a:extLst>
          </p:cNvPr>
          <p:cNvSpPr>
            <a:spLocks noGrp="1"/>
          </p:cNvSpPr>
          <p:nvPr>
            <p:ph type="title"/>
          </p:nvPr>
        </p:nvSpPr>
        <p:spPr/>
        <p:txBody>
          <a:bodyPr>
            <a:normAutofit/>
          </a:bodyPr>
          <a:lstStyle/>
          <a:p>
            <a:r>
              <a:rPr lang="en-US"/>
              <a:t>StudentDAO để lấy dữ liệu từ Database (StudentDAO.java)</a:t>
            </a:r>
            <a:endParaRPr lang="vi-VN"/>
          </a:p>
        </p:txBody>
      </p:sp>
      <p:sp>
        <p:nvSpPr>
          <p:cNvPr id="5" name="Rectangle 2">
            <a:extLst>
              <a:ext uri="{FF2B5EF4-FFF2-40B4-BE49-F238E27FC236}">
                <a16:creationId xmlns:a16="http://schemas.microsoft.com/office/drawing/2014/main" id="{6AC4677B-C02D-4720-82AC-DCF88BC96CE1}"/>
              </a:ext>
            </a:extLst>
          </p:cNvPr>
          <p:cNvSpPr>
            <a:spLocks noGrp="1" noChangeArrowheads="1"/>
          </p:cNvSpPr>
          <p:nvPr>
            <p:ph idx="1"/>
          </p:nvPr>
        </p:nvSpPr>
        <p:spPr bwMode="auto">
          <a:xfrm>
            <a:off x="1295400" y="1685598"/>
            <a:ext cx="7378943" cy="440120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00" b="0" i="1" u="none" strike="noStrike" cap="none" normalizeH="0" baseline="0">
                <a:ln>
                  <a:noFill/>
                </a:ln>
                <a:solidFill>
                  <a:srgbClr val="C679DD"/>
                </a:solidFill>
                <a:effectLst/>
                <a:latin typeface="Consolas" panose="020B0609020204030204" pitchFamily="49" charset="0"/>
              </a:rPr>
              <a:t>public class </a:t>
            </a:r>
            <a:r>
              <a:rPr kumimoji="0" lang="vi-VN" altLang="vi-VN" sz="1000" b="0" i="0" u="none" strike="noStrike" cap="none" normalizeH="0" baseline="0">
                <a:ln>
                  <a:noFill/>
                </a:ln>
                <a:solidFill>
                  <a:srgbClr val="E5C17C"/>
                </a:solidFill>
                <a:effectLst/>
                <a:latin typeface="Consolas" panose="020B0609020204030204" pitchFamily="49" charset="0"/>
              </a:rPr>
              <a:t>StudentDAO </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EntityManagerFactory </a:t>
            </a:r>
            <a:r>
              <a:rPr kumimoji="0" lang="vi-VN" altLang="vi-VN" sz="1000" b="0" i="0" u="none" strike="noStrike" cap="none" normalizeH="0" baseline="0">
                <a:ln>
                  <a:noFill/>
                </a:ln>
                <a:solidFill>
                  <a:srgbClr val="E06C75"/>
                </a:solidFill>
                <a:effectLst/>
                <a:latin typeface="Consolas" panose="020B0609020204030204" pitchFamily="49" charset="0"/>
              </a:rPr>
              <a:t>entityManagerFactory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Persistence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98C379"/>
                </a:solidFill>
                <a:effectLst/>
                <a:latin typeface="Consolas" panose="020B0609020204030204" pitchFamily="49" charset="0"/>
              </a:rPr>
              <a:t>"persistence"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EntityManager </a:t>
            </a:r>
            <a:r>
              <a:rPr kumimoji="0" lang="vi-VN" altLang="vi-VN" sz="1000" b="0" i="0" u="none" strike="noStrike" cap="none" normalizeH="0" baseline="0">
                <a:ln>
                  <a:noFill/>
                </a:ln>
                <a:solidFill>
                  <a:srgbClr val="E06C75"/>
                </a:solidFill>
                <a:effectLst/>
                <a:latin typeface="Consolas" panose="020B0609020204030204" pitchFamily="49" charset="0"/>
              </a:rPr>
              <a:t>entityManager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createEntityManager</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save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begin</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persist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commit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61AEEF"/>
                </a:solidFill>
                <a:effectLst/>
                <a:latin typeface="Consolas" panose="020B0609020204030204" pitchFamily="49" charset="0"/>
              </a:rPr>
              <a:t>findById</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int </a:t>
            </a:r>
            <a:r>
              <a:rPr kumimoji="0" lang="vi-VN" altLang="vi-VN" sz="1000" b="0" i="0" u="none" strike="noStrike" cap="none" normalizeH="0" baseline="0">
                <a:ln>
                  <a:noFill/>
                </a:ln>
                <a:solidFill>
                  <a:srgbClr val="ABB2BF"/>
                </a:solidFill>
                <a:effectLst/>
                <a:latin typeface="Consolas" panose="020B0609020204030204" pitchFamily="49" charset="0"/>
              </a:rPr>
              <a:t>id</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D19A66"/>
                </a:solidFill>
                <a:effectLst/>
                <a:latin typeface="Consolas" panose="020B0609020204030204" pitchFamily="49" charset="0"/>
              </a:rPr>
              <a:t>Student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find</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class</a:t>
            </a: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id</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return </a:t>
            </a:r>
            <a:r>
              <a:rPr kumimoji="0" lang="vi-VN" altLang="vi-VN" sz="1000" b="0" i="0" u="none" strike="noStrike" cap="none" normalizeH="0" baseline="0">
                <a:ln>
                  <a:noFill/>
                </a:ln>
                <a:solidFill>
                  <a:srgbClr val="D19A66"/>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a:t>
            </a:r>
            <a:r>
              <a:rPr kumimoji="0" lang="vi-VN" altLang="vi-VN" sz="1000" b="0" i="1" u="none" strike="noStrike" cap="none" normalizeH="0" baseline="0">
                <a:ln>
                  <a:noFill/>
                </a:ln>
                <a:solidFill>
                  <a:srgbClr val="98C379"/>
                </a:solidFill>
                <a:effectLst/>
                <a:latin typeface="Consolas" panose="020B0609020204030204" pitchFamily="49" charset="0"/>
              </a:rPr>
              <a:t>List</a:t>
            </a:r>
            <a:r>
              <a:rPr kumimoji="0" lang="vi-VN" altLang="vi-VN" sz="1000" b="0" i="0" u="none" strike="noStrike" cap="none" normalizeH="0" baseline="0">
                <a:ln>
                  <a:noFill/>
                </a:ln>
                <a:solidFill>
                  <a:srgbClr val="61AFEF"/>
                </a:solidFill>
                <a:effectLst/>
                <a:latin typeface="Consolas" panose="020B0609020204030204" pitchFamily="49" charset="0"/>
              </a:rPr>
              <a:t>&lt;</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61AFEF"/>
                </a:solidFill>
                <a:effectLst/>
                <a:latin typeface="Consolas" panose="020B0609020204030204" pitchFamily="49" charset="0"/>
              </a:rPr>
              <a:t>&gt; </a:t>
            </a:r>
            <a:r>
              <a:rPr kumimoji="0" lang="vi-VN" altLang="vi-VN" sz="1000" b="0" i="0" u="none" strike="noStrike" cap="none" normalizeH="0" baseline="0">
                <a:ln>
                  <a:noFill/>
                </a:ln>
                <a:solidFill>
                  <a:srgbClr val="61AEEF"/>
                </a:solidFill>
                <a:effectLst/>
                <a:latin typeface="Consolas" panose="020B0609020204030204" pitchFamily="49" charset="0"/>
              </a:rPr>
              <a:t>findAll</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return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createQuery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98C379"/>
                </a:solidFill>
                <a:effectLst/>
                <a:latin typeface="Consolas" panose="020B0609020204030204" pitchFamily="49" charset="0"/>
              </a:rPr>
              <a:t>"SELECT c FROM Student c"</a:t>
            </a: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class</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getResultList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delete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begin</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remove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commit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449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6EF4CD-4323-4A0A-8F22-C7EBB2785DFF}"/>
              </a:ext>
            </a:extLst>
          </p:cNvPr>
          <p:cNvSpPr>
            <a:spLocks noGrp="1"/>
          </p:cNvSpPr>
          <p:nvPr>
            <p:ph type="title"/>
          </p:nvPr>
        </p:nvSpPr>
        <p:spPr/>
        <p:txBody>
          <a:bodyPr>
            <a:normAutofit fontScale="90000"/>
          </a:bodyPr>
          <a:lstStyle/>
          <a:p>
            <a:r>
              <a:rPr lang="en-US"/>
              <a:t>File Main chương trình chèn dữ liệu và truy vấn (MainApp.java).</a:t>
            </a:r>
            <a:br>
              <a:rPr lang="vi-VN"/>
            </a:br>
            <a:endParaRPr lang="vi-VN"/>
          </a:p>
        </p:txBody>
      </p:sp>
      <p:sp>
        <p:nvSpPr>
          <p:cNvPr id="4" name="Rectangle 1">
            <a:extLst>
              <a:ext uri="{FF2B5EF4-FFF2-40B4-BE49-F238E27FC236}">
                <a16:creationId xmlns:a16="http://schemas.microsoft.com/office/drawing/2014/main" id="{1F04FC2A-5768-4637-89CC-D7DE202A2AC8}"/>
              </a:ext>
            </a:extLst>
          </p:cNvPr>
          <p:cNvSpPr>
            <a:spLocks noGrp="1" noChangeArrowheads="1"/>
          </p:cNvSpPr>
          <p:nvPr>
            <p:ph idx="1"/>
          </p:nvPr>
        </p:nvSpPr>
        <p:spPr bwMode="auto">
          <a:xfrm>
            <a:off x="1295400" y="1420250"/>
            <a:ext cx="6805068" cy="477053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MainApp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public static void </a:t>
            </a:r>
            <a:r>
              <a:rPr kumimoji="0" lang="vi-VN" altLang="vi-VN" sz="1600" b="0" i="0" u="none" strike="noStrike" cap="none" normalizeH="0" baseline="0">
                <a:ln>
                  <a:noFill/>
                </a:ln>
                <a:solidFill>
                  <a:srgbClr val="61AEEF"/>
                </a:solidFill>
                <a:effectLst/>
                <a:latin typeface="Consolas" panose="020B0609020204030204" pitchFamily="49" charset="0"/>
              </a:rPr>
              <a:t>main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String</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args</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StudentDAO </a:t>
            </a:r>
            <a:r>
              <a:rPr kumimoji="0" lang="vi-VN" altLang="vi-VN" sz="1600" b="0" i="0" u="none" strike="noStrike" cap="none" normalizeH="0" baseline="0">
                <a:ln>
                  <a:noFill/>
                </a:ln>
                <a:solidFill>
                  <a:srgbClr val="D19A66"/>
                </a:solidFill>
                <a:effectLst/>
                <a:latin typeface="Consolas" panose="020B0609020204030204" pitchFamily="49" charset="0"/>
              </a:rPr>
              <a:t>StudentDAO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"Kai"</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"Viet Nam"</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"Thanos"</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"Viet Nam"</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"Thor"</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"Asgard"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"Hulk"</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"USA"</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"Iron Man"</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"USA"</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"all Student after insert:"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List</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E5C17C"/>
                </a:solidFill>
                <a:effectLst/>
                <a:latin typeface="Consolas" panose="020B0609020204030204" pitchFamily="49" charset="0"/>
              </a:rPr>
              <a:t>Student</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D19A66"/>
                </a:solidFill>
                <a:effectLst/>
                <a:latin typeface="Consolas" panose="020B0609020204030204" pitchFamily="49" charset="0"/>
              </a:rPr>
              <a:t>listStudent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findAll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for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0" u="none" strike="noStrike" cap="none" normalizeH="0" baseline="0">
                <a:ln>
                  <a:noFill/>
                </a:ln>
                <a:solidFill>
                  <a:srgbClr val="D19A66"/>
                </a:solidFill>
                <a:effectLst/>
                <a:latin typeface="Consolas" panose="020B0609020204030204" pitchFamily="49" charset="0"/>
              </a:rPr>
              <a:t>student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listStudent</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close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19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ABCB89-E021-4269-B77B-2ABF242C88BD}"/>
              </a:ext>
            </a:extLst>
          </p:cNvPr>
          <p:cNvSpPr>
            <a:spLocks noGrp="1"/>
          </p:cNvSpPr>
          <p:nvPr>
            <p:ph type="title"/>
          </p:nvPr>
        </p:nvSpPr>
        <p:spPr/>
        <p:txBody>
          <a:bodyPr/>
          <a:lstStyle/>
          <a:p>
            <a:r>
              <a:rPr lang="en-US"/>
              <a:t>Kết quả:</a:t>
            </a:r>
            <a:endParaRPr lang="vi-VN"/>
          </a:p>
        </p:txBody>
      </p:sp>
      <p:pic>
        <p:nvPicPr>
          <p:cNvPr id="4" name="Chỗ dành sẵn cho Nội dung 3">
            <a:extLst>
              <a:ext uri="{FF2B5EF4-FFF2-40B4-BE49-F238E27FC236}">
                <a16:creationId xmlns:a16="http://schemas.microsoft.com/office/drawing/2014/main" id="{3023DBE8-9F23-470F-B2DE-127EF134611B}"/>
              </a:ext>
            </a:extLst>
          </p:cNvPr>
          <p:cNvPicPr>
            <a:picLocks noGrp="1"/>
          </p:cNvPicPr>
          <p:nvPr>
            <p:ph idx="1"/>
          </p:nvPr>
        </p:nvPicPr>
        <p:blipFill rotWithShape="1">
          <a:blip r:embed="rId2"/>
          <a:srcRect r="21750"/>
          <a:stretch/>
        </p:blipFill>
        <p:spPr bwMode="auto">
          <a:xfrm>
            <a:off x="1295400" y="1834498"/>
            <a:ext cx="9086254" cy="39592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199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1A5F6D-0604-4749-ABFD-DB23DB3AF7C9}"/>
              </a:ext>
            </a:extLst>
          </p:cNvPr>
          <p:cNvSpPr>
            <a:spLocks noGrp="1"/>
          </p:cNvSpPr>
          <p:nvPr>
            <p:ph type="title"/>
          </p:nvPr>
        </p:nvSpPr>
        <p:spPr/>
        <p:txBody>
          <a:bodyPr/>
          <a:lstStyle/>
          <a:p>
            <a:r>
              <a:rPr lang="en-US"/>
              <a:t>Hibernate - O/R Mappings</a:t>
            </a:r>
            <a:endParaRPr lang="vi-VN"/>
          </a:p>
        </p:txBody>
      </p:sp>
      <p:sp>
        <p:nvSpPr>
          <p:cNvPr id="3" name="Chỗ dành sẵn cho Nội dung 2">
            <a:extLst>
              <a:ext uri="{FF2B5EF4-FFF2-40B4-BE49-F238E27FC236}">
                <a16:creationId xmlns:a16="http://schemas.microsoft.com/office/drawing/2014/main" id="{638A3CA9-6101-419E-A762-ED7D54188239}"/>
              </a:ext>
            </a:extLst>
          </p:cNvPr>
          <p:cNvSpPr>
            <a:spLocks noGrp="1"/>
          </p:cNvSpPr>
          <p:nvPr>
            <p:ph idx="1"/>
          </p:nvPr>
        </p:nvSpPr>
        <p:spPr/>
        <p:txBody>
          <a:bodyPr/>
          <a:lstStyle/>
          <a:p>
            <a:r>
              <a:rPr lang="vi-VN"/>
              <a:t>Có 3 chủ đề O/R mapping trong Hibernate quan trọng nhất mà chúng ta phải tìm hiểu chi tiết. Đó là:</a:t>
            </a:r>
          </a:p>
          <a:p>
            <a:r>
              <a:rPr lang="vi-VN"/>
              <a:t>Mapping về collections.</a:t>
            </a:r>
          </a:p>
          <a:p>
            <a:r>
              <a:rPr lang="vi-VN"/>
              <a:t>Mapping về liên kết giữa các lớp entity (</a:t>
            </a:r>
            <a:r>
              <a:rPr lang="en-US"/>
              <a:t>Association Mappings</a:t>
            </a:r>
            <a:r>
              <a:rPr lang="vi-VN"/>
              <a:t>)</a:t>
            </a:r>
          </a:p>
          <a:p>
            <a:r>
              <a:rPr lang="vi-VN"/>
              <a:t>Maping về các Component.</a:t>
            </a:r>
          </a:p>
          <a:p>
            <a:endParaRPr lang="vi-VN"/>
          </a:p>
        </p:txBody>
      </p:sp>
    </p:spTree>
    <p:extLst>
      <p:ext uri="{BB962C8B-B14F-4D97-AF65-F5344CB8AC3E}">
        <p14:creationId xmlns:p14="http://schemas.microsoft.com/office/powerpoint/2010/main" val="257803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183294-842F-4BF0-AAE8-3A170B47D77D}"/>
              </a:ext>
            </a:extLst>
          </p:cNvPr>
          <p:cNvSpPr>
            <a:spLocks noGrp="1"/>
          </p:cNvSpPr>
          <p:nvPr>
            <p:ph type="title"/>
          </p:nvPr>
        </p:nvSpPr>
        <p:spPr/>
        <p:txBody>
          <a:bodyPr/>
          <a:lstStyle/>
          <a:p>
            <a:r>
              <a:rPr lang="en-US"/>
              <a:t>Collections Mappings</a:t>
            </a:r>
            <a:br>
              <a:rPr lang="en-US"/>
            </a:br>
            <a:endParaRPr lang="vi-VN"/>
          </a:p>
        </p:txBody>
      </p:sp>
      <p:sp>
        <p:nvSpPr>
          <p:cNvPr id="3" name="Chỗ dành sẵn cho Nội dung 2">
            <a:extLst>
              <a:ext uri="{FF2B5EF4-FFF2-40B4-BE49-F238E27FC236}">
                <a16:creationId xmlns:a16="http://schemas.microsoft.com/office/drawing/2014/main" id="{90E22F37-30EE-4C5B-8CBF-FF8BD56FF1AD}"/>
              </a:ext>
            </a:extLst>
          </p:cNvPr>
          <p:cNvSpPr>
            <a:spLocks noGrp="1"/>
          </p:cNvSpPr>
          <p:nvPr>
            <p:ph idx="1"/>
          </p:nvPr>
        </p:nvSpPr>
        <p:spPr>
          <a:xfrm>
            <a:off x="1295401" y="1646239"/>
            <a:ext cx="3330388" cy="3961186"/>
          </a:xfrm>
        </p:spPr>
        <p:txBody>
          <a:bodyPr>
            <a:normAutofit/>
          </a:bodyPr>
          <a:lstStyle/>
          <a:p>
            <a:r>
              <a:rPr lang="vi-VN"/>
              <a:t>Nếu một entity hoặc lớp có một tập các giá trị trong một biến Collection cụ thể, thì chúng ta có thể ánh xạ các giá trị đó bằng bất kỳ một trong các interface collections có sẵn trong java. </a:t>
            </a:r>
          </a:p>
        </p:txBody>
      </p:sp>
      <p:graphicFrame>
        <p:nvGraphicFramePr>
          <p:cNvPr id="4" name="Bảng 3">
            <a:extLst>
              <a:ext uri="{FF2B5EF4-FFF2-40B4-BE49-F238E27FC236}">
                <a16:creationId xmlns:a16="http://schemas.microsoft.com/office/drawing/2014/main" id="{91ACDBC1-9CB6-471A-93DE-71430CEBA35F}"/>
              </a:ext>
            </a:extLst>
          </p:cNvPr>
          <p:cNvGraphicFramePr>
            <a:graphicFrameLocks noGrp="1"/>
          </p:cNvGraphicFramePr>
          <p:nvPr>
            <p:extLst>
              <p:ext uri="{D42A27DB-BD31-4B8C-83A1-F6EECF244321}">
                <p14:modId xmlns:p14="http://schemas.microsoft.com/office/powerpoint/2010/main" val="3856037640"/>
              </p:ext>
            </p:extLst>
          </p:nvPr>
        </p:nvGraphicFramePr>
        <p:xfrm>
          <a:off x="4746813" y="1646238"/>
          <a:ext cx="6824420" cy="4327147"/>
        </p:xfrm>
        <a:graphic>
          <a:graphicData uri="http://schemas.openxmlformats.org/drawingml/2006/table">
            <a:tbl>
              <a:tblPr firstRow="1" firstCol="1" bandRow="1">
                <a:tableStyleId>{BC89EF96-8CEA-46FF-86C4-4CE0E7609802}</a:tableStyleId>
              </a:tblPr>
              <a:tblGrid>
                <a:gridCol w="2218537">
                  <a:extLst>
                    <a:ext uri="{9D8B030D-6E8A-4147-A177-3AD203B41FA5}">
                      <a16:colId xmlns:a16="http://schemas.microsoft.com/office/drawing/2014/main" val="146983173"/>
                    </a:ext>
                  </a:extLst>
                </a:gridCol>
                <a:gridCol w="4605883">
                  <a:extLst>
                    <a:ext uri="{9D8B030D-6E8A-4147-A177-3AD203B41FA5}">
                      <a16:colId xmlns:a16="http://schemas.microsoft.com/office/drawing/2014/main" val="1070549779"/>
                    </a:ext>
                  </a:extLst>
                </a:gridCol>
              </a:tblGrid>
              <a:tr h="0">
                <a:tc>
                  <a:txBody>
                    <a:bodyPr/>
                    <a:lstStyle/>
                    <a:p>
                      <a:pPr marL="0" marR="0">
                        <a:lnSpc>
                          <a:spcPct val="107000"/>
                        </a:lnSpc>
                        <a:spcBef>
                          <a:spcPts val="0"/>
                        </a:spcBef>
                        <a:spcAft>
                          <a:spcPts val="1125"/>
                        </a:spcAft>
                      </a:pPr>
                      <a:r>
                        <a:rPr lang="vi-VN" sz="1350" spc="-10">
                          <a:effectLst/>
                        </a:rPr>
                        <a:t>Kiểu Collection</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Mapping và môt tả</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10686141"/>
                  </a:ext>
                </a:extLst>
              </a:tr>
              <a:tr h="0">
                <a:tc>
                  <a:txBody>
                    <a:bodyPr/>
                    <a:lstStyle/>
                    <a:p>
                      <a:pPr marL="0" marR="0">
                        <a:lnSpc>
                          <a:spcPct val="107000"/>
                        </a:lnSpc>
                        <a:spcBef>
                          <a:spcPts val="0"/>
                        </a:spcBef>
                        <a:spcAft>
                          <a:spcPts val="1125"/>
                        </a:spcAft>
                      </a:pPr>
                      <a:r>
                        <a:rPr lang="vi-VN" sz="1350" u="none" spc="-10">
                          <a:effectLst/>
                        </a:rPr>
                        <a:t>java.util.Set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&lt;set&gt; và được khởi tạo với java.util.HashSet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391861688"/>
                  </a:ext>
                </a:extLst>
              </a:tr>
              <a:tr h="0">
                <a:tc>
                  <a:txBody>
                    <a:bodyPr/>
                    <a:lstStyle/>
                    <a:p>
                      <a:pPr marL="0" marR="0">
                        <a:lnSpc>
                          <a:spcPct val="107000"/>
                        </a:lnSpc>
                        <a:spcBef>
                          <a:spcPts val="0"/>
                        </a:spcBef>
                        <a:spcAft>
                          <a:spcPts val="1125"/>
                        </a:spcAft>
                      </a:pPr>
                      <a:r>
                        <a:rPr lang="vi-VN" sz="1350" u="none" spc="-10">
                          <a:effectLst/>
                        </a:rPr>
                        <a:t>java.util.SortedSet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&lt;set&gt; và được khởi tạo với java.util.TreeSet. Thuộc tính sort để định nghĩa một tập được sắp xếp hoặc không.</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386217249"/>
                  </a:ext>
                </a:extLst>
              </a:tr>
              <a:tr h="0">
                <a:tc>
                  <a:txBody>
                    <a:bodyPr/>
                    <a:lstStyle/>
                    <a:p>
                      <a:pPr marL="0" marR="0">
                        <a:lnSpc>
                          <a:spcPct val="107000"/>
                        </a:lnSpc>
                        <a:spcBef>
                          <a:spcPts val="0"/>
                        </a:spcBef>
                        <a:spcAft>
                          <a:spcPts val="1125"/>
                        </a:spcAft>
                      </a:pPr>
                      <a:r>
                        <a:rPr lang="vi-VN" sz="1350" u="none" spc="-10">
                          <a:effectLst/>
                        </a:rPr>
                        <a:t>java.util.List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&lt;list&gt; và được khởi tạo với java.util.ArrayList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57612471"/>
                  </a:ext>
                </a:extLst>
              </a:tr>
              <a:tr h="0">
                <a:tc>
                  <a:txBody>
                    <a:bodyPr/>
                    <a:lstStyle/>
                    <a:p>
                      <a:pPr marL="0" marR="0">
                        <a:lnSpc>
                          <a:spcPct val="107000"/>
                        </a:lnSpc>
                        <a:spcBef>
                          <a:spcPts val="0"/>
                        </a:spcBef>
                        <a:spcAft>
                          <a:spcPts val="1125"/>
                        </a:spcAft>
                      </a:pPr>
                      <a:r>
                        <a:rPr lang="vi-VN" sz="1350" u="none" spc="-10">
                          <a:effectLst/>
                        </a:rPr>
                        <a:t>java.util.Collection</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&lt;bag&gt; or &lt;ibag&gt; và được khởi tạo với java.util.ArrayList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99472880"/>
                  </a:ext>
                </a:extLst>
              </a:tr>
              <a:tr h="0">
                <a:tc>
                  <a:txBody>
                    <a:bodyPr/>
                    <a:lstStyle/>
                    <a:p>
                      <a:pPr marL="0" marR="0">
                        <a:lnSpc>
                          <a:spcPct val="107000"/>
                        </a:lnSpc>
                        <a:spcBef>
                          <a:spcPts val="0"/>
                        </a:spcBef>
                        <a:spcAft>
                          <a:spcPts val="1125"/>
                        </a:spcAft>
                      </a:pPr>
                      <a:r>
                        <a:rPr lang="vi-VN" sz="1350" u="none" spc="-10">
                          <a:effectLst/>
                        </a:rPr>
                        <a:t>java.util.Map</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&lt;map&gt; và được khởi tạo với java.util.HashMap</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17646785"/>
                  </a:ext>
                </a:extLst>
              </a:tr>
              <a:tr h="0">
                <a:tc>
                  <a:txBody>
                    <a:bodyPr/>
                    <a:lstStyle/>
                    <a:p>
                      <a:pPr marL="0" marR="0">
                        <a:lnSpc>
                          <a:spcPct val="107000"/>
                        </a:lnSpc>
                        <a:spcBef>
                          <a:spcPts val="0"/>
                        </a:spcBef>
                        <a:spcAft>
                          <a:spcPts val="1125"/>
                        </a:spcAft>
                      </a:pPr>
                      <a:r>
                        <a:rPr lang="vi-VN" sz="1350" u="none" spc="-10">
                          <a:effectLst/>
                        </a:rPr>
                        <a:t>java.util.SortedMap</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&lt;map&gt; và được khởi tạo với java.util.TreeMap. Thuộc tính sort để định nghĩa một tập được sắp xếp hoặc không.</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35259391"/>
                  </a:ext>
                </a:extLst>
              </a:tr>
            </a:tbl>
          </a:graphicData>
        </a:graphic>
      </p:graphicFrame>
    </p:spTree>
    <p:extLst>
      <p:ext uri="{BB962C8B-B14F-4D97-AF65-F5344CB8AC3E}">
        <p14:creationId xmlns:p14="http://schemas.microsoft.com/office/powerpoint/2010/main" val="9528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24CC78-40CD-450C-AC3B-79D0920A1A94}"/>
              </a:ext>
            </a:extLst>
          </p:cNvPr>
          <p:cNvSpPr>
            <a:spLocks noGrp="1"/>
          </p:cNvSpPr>
          <p:nvPr>
            <p:ph type="title"/>
          </p:nvPr>
        </p:nvSpPr>
        <p:spPr/>
        <p:txBody>
          <a:bodyPr/>
          <a:lstStyle/>
          <a:p>
            <a:r>
              <a:rPr lang="en-US"/>
              <a:t>Component Mappings</a:t>
            </a:r>
            <a:endParaRPr lang="vi-VN"/>
          </a:p>
        </p:txBody>
      </p:sp>
      <p:sp>
        <p:nvSpPr>
          <p:cNvPr id="3" name="Chỗ dành sẵn cho Nội dung 2">
            <a:extLst>
              <a:ext uri="{FF2B5EF4-FFF2-40B4-BE49-F238E27FC236}">
                <a16:creationId xmlns:a16="http://schemas.microsoft.com/office/drawing/2014/main" id="{32464F08-8768-4DDC-BEE7-A0E6F115868A}"/>
              </a:ext>
            </a:extLst>
          </p:cNvPr>
          <p:cNvSpPr>
            <a:spLocks noGrp="1"/>
          </p:cNvSpPr>
          <p:nvPr>
            <p:ph idx="1"/>
          </p:nvPr>
        </p:nvSpPr>
        <p:spPr/>
        <p:txBody>
          <a:bodyPr/>
          <a:lstStyle/>
          <a:p>
            <a:r>
              <a:rPr lang="vi-VN"/>
              <a:t>Trường hợp một lớp Entity có thể có một tham chiếu đến một lớp khác như là một biến thành viên. Nếu lớp được tham chiếu đó không có vòng đời của chính nó và hoàn toàn phụ thuộc vào vòng đời của lớp thực thể sở hữu, lớp được tham chiếu đó được gọi là lớp Component.</a:t>
            </a:r>
          </a:p>
          <a:p>
            <a:endParaRPr lang="vi-VN"/>
          </a:p>
        </p:txBody>
      </p:sp>
      <p:graphicFrame>
        <p:nvGraphicFramePr>
          <p:cNvPr id="4" name="Bảng 3">
            <a:extLst>
              <a:ext uri="{FF2B5EF4-FFF2-40B4-BE49-F238E27FC236}">
                <a16:creationId xmlns:a16="http://schemas.microsoft.com/office/drawing/2014/main" id="{02944813-7DDD-4C06-8BDC-1C1882C6C6B2}"/>
              </a:ext>
            </a:extLst>
          </p:cNvPr>
          <p:cNvGraphicFramePr>
            <a:graphicFrameLocks noGrp="1"/>
          </p:cNvGraphicFramePr>
          <p:nvPr>
            <p:extLst>
              <p:ext uri="{D42A27DB-BD31-4B8C-83A1-F6EECF244321}">
                <p14:modId xmlns:p14="http://schemas.microsoft.com/office/powerpoint/2010/main" val="185565256"/>
              </p:ext>
            </p:extLst>
          </p:nvPr>
        </p:nvGraphicFramePr>
        <p:xfrm>
          <a:off x="1509414" y="3548642"/>
          <a:ext cx="9248233" cy="2072229"/>
        </p:xfrm>
        <a:graphic>
          <a:graphicData uri="http://schemas.openxmlformats.org/drawingml/2006/table">
            <a:tbl>
              <a:tblPr firstRow="1" firstCol="1" bandRow="1">
                <a:tableStyleId>{BC89EF96-8CEA-46FF-86C4-4CE0E7609802}</a:tableStyleId>
              </a:tblPr>
              <a:tblGrid>
                <a:gridCol w="3242601">
                  <a:extLst>
                    <a:ext uri="{9D8B030D-6E8A-4147-A177-3AD203B41FA5}">
                      <a16:colId xmlns:a16="http://schemas.microsoft.com/office/drawing/2014/main" val="514682517"/>
                    </a:ext>
                  </a:extLst>
                </a:gridCol>
                <a:gridCol w="6005632">
                  <a:extLst>
                    <a:ext uri="{9D8B030D-6E8A-4147-A177-3AD203B41FA5}">
                      <a16:colId xmlns:a16="http://schemas.microsoft.com/office/drawing/2014/main" val="2293398354"/>
                    </a:ext>
                  </a:extLst>
                </a:gridCol>
              </a:tblGrid>
              <a:tr h="506252">
                <a:tc>
                  <a:txBody>
                    <a:bodyPr/>
                    <a:lstStyle/>
                    <a:p>
                      <a:pPr marL="0" marR="0">
                        <a:lnSpc>
                          <a:spcPct val="107000"/>
                        </a:lnSpc>
                        <a:spcBef>
                          <a:spcPts val="0"/>
                        </a:spcBef>
                        <a:spcAft>
                          <a:spcPts val="1125"/>
                        </a:spcAft>
                      </a:pPr>
                      <a:r>
                        <a:rPr lang="vi-VN" sz="1800" spc="-10">
                          <a:effectLst/>
                        </a:rPr>
                        <a:t>Kiểu Mapping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Description</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14699121"/>
                  </a:ext>
                </a:extLst>
              </a:tr>
              <a:tr h="1565977">
                <a:tc>
                  <a:txBody>
                    <a:bodyPr/>
                    <a:lstStyle/>
                    <a:p>
                      <a:pPr marL="0" marR="0">
                        <a:lnSpc>
                          <a:spcPct val="107000"/>
                        </a:lnSpc>
                        <a:spcBef>
                          <a:spcPts val="0"/>
                        </a:spcBef>
                        <a:spcAft>
                          <a:spcPts val="1125"/>
                        </a:spcAft>
                      </a:pPr>
                      <a:r>
                        <a:rPr lang="vi-VN" sz="1800" spc="-10">
                          <a:effectLst/>
                        </a:rPr>
                        <a:t>Component Mappings</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cho một lớp có một tham chiếu đến một lớp khác như là một biến thành viên. Trường hợp này chúng ta sử dụng phần tử &lt;component&gt; để thiết lập sự tồn tại của các thuộc khác của lớp của biến tham chiếu bên trong lớp sở hữu nó.</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17138220"/>
                  </a:ext>
                </a:extLst>
              </a:tr>
            </a:tbl>
          </a:graphicData>
        </a:graphic>
      </p:graphicFrame>
    </p:spTree>
    <p:extLst>
      <p:ext uri="{BB962C8B-B14F-4D97-AF65-F5344CB8AC3E}">
        <p14:creationId xmlns:p14="http://schemas.microsoft.com/office/powerpoint/2010/main" val="280054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F35A0E-D139-47D0-8EFF-5C433C6B964B}"/>
              </a:ext>
            </a:extLst>
          </p:cNvPr>
          <p:cNvSpPr>
            <a:spLocks noGrp="1"/>
          </p:cNvSpPr>
          <p:nvPr>
            <p:ph type="title"/>
          </p:nvPr>
        </p:nvSpPr>
        <p:spPr/>
        <p:txBody>
          <a:bodyPr/>
          <a:lstStyle/>
          <a:p>
            <a:r>
              <a:rPr lang="en-US"/>
              <a:t>Association Mappings</a:t>
            </a:r>
            <a:endParaRPr lang="vi-VN"/>
          </a:p>
        </p:txBody>
      </p:sp>
      <p:sp>
        <p:nvSpPr>
          <p:cNvPr id="3" name="Chỗ dành sẵn cho Nội dung 2">
            <a:extLst>
              <a:ext uri="{FF2B5EF4-FFF2-40B4-BE49-F238E27FC236}">
                <a16:creationId xmlns:a16="http://schemas.microsoft.com/office/drawing/2014/main" id="{0B30790A-9FB8-4CC9-ABFC-7345C50376D1}"/>
              </a:ext>
            </a:extLst>
          </p:cNvPr>
          <p:cNvSpPr>
            <a:spLocks noGrp="1"/>
          </p:cNvSpPr>
          <p:nvPr>
            <p:ph idx="1"/>
          </p:nvPr>
        </p:nvSpPr>
        <p:spPr/>
        <p:txBody>
          <a:bodyPr/>
          <a:lstStyle/>
          <a:p>
            <a:r>
              <a:rPr lang="vi-VN"/>
              <a:t>Việc ánh xạ các liên kết giữa các lớp entity và các mối quan hệ giữa các bảng chính là linh hồn của ORM. Dưới đây là 4 kiểu liên kết:</a:t>
            </a:r>
          </a:p>
          <a:p>
            <a:endParaRPr lang="vi-VN"/>
          </a:p>
        </p:txBody>
      </p:sp>
      <p:graphicFrame>
        <p:nvGraphicFramePr>
          <p:cNvPr id="4" name="Bảng 3">
            <a:extLst>
              <a:ext uri="{FF2B5EF4-FFF2-40B4-BE49-F238E27FC236}">
                <a16:creationId xmlns:a16="http://schemas.microsoft.com/office/drawing/2014/main" id="{1BC42082-6631-4653-8ACD-B8F23A7305D3}"/>
              </a:ext>
            </a:extLst>
          </p:cNvPr>
          <p:cNvGraphicFramePr>
            <a:graphicFrameLocks noGrp="1"/>
          </p:cNvGraphicFramePr>
          <p:nvPr>
            <p:extLst>
              <p:ext uri="{D42A27DB-BD31-4B8C-83A1-F6EECF244321}">
                <p14:modId xmlns:p14="http://schemas.microsoft.com/office/powerpoint/2010/main" val="1010088760"/>
              </p:ext>
            </p:extLst>
          </p:nvPr>
        </p:nvGraphicFramePr>
        <p:xfrm>
          <a:off x="1815354" y="2743200"/>
          <a:ext cx="8928846" cy="2969673"/>
        </p:xfrm>
        <a:graphic>
          <a:graphicData uri="http://schemas.openxmlformats.org/drawingml/2006/table">
            <a:tbl>
              <a:tblPr firstRow="1" firstCol="1" bandRow="1">
                <a:tableStyleId>{BC89EF96-8CEA-46FF-86C4-4CE0E7609802}</a:tableStyleId>
              </a:tblPr>
              <a:tblGrid>
                <a:gridCol w="2902660">
                  <a:extLst>
                    <a:ext uri="{9D8B030D-6E8A-4147-A177-3AD203B41FA5}">
                      <a16:colId xmlns:a16="http://schemas.microsoft.com/office/drawing/2014/main" val="2020910742"/>
                    </a:ext>
                  </a:extLst>
                </a:gridCol>
                <a:gridCol w="6026186">
                  <a:extLst>
                    <a:ext uri="{9D8B030D-6E8A-4147-A177-3AD203B41FA5}">
                      <a16:colId xmlns:a16="http://schemas.microsoft.com/office/drawing/2014/main" val="694412904"/>
                    </a:ext>
                  </a:extLst>
                </a:gridCol>
              </a:tblGrid>
              <a:tr h="377987">
                <a:tc>
                  <a:txBody>
                    <a:bodyPr/>
                    <a:lstStyle/>
                    <a:p>
                      <a:pPr marL="0" marR="0">
                        <a:lnSpc>
                          <a:spcPct val="107000"/>
                        </a:lnSpc>
                        <a:spcBef>
                          <a:spcPts val="0"/>
                        </a:spcBef>
                        <a:spcAft>
                          <a:spcPts val="1125"/>
                        </a:spcAft>
                      </a:pPr>
                      <a:r>
                        <a:rPr lang="vi-VN" sz="1800" spc="-10">
                          <a:effectLst/>
                        </a:rPr>
                        <a:t>Kiểu Mapping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Mô tả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01570585"/>
                  </a:ext>
                </a:extLst>
              </a:tr>
              <a:tr h="641730">
                <a:tc>
                  <a:txBody>
                    <a:bodyPr/>
                    <a:lstStyle/>
                    <a:p>
                      <a:pPr marL="0" marR="0">
                        <a:lnSpc>
                          <a:spcPct val="107000"/>
                        </a:lnSpc>
                        <a:spcBef>
                          <a:spcPts val="0"/>
                        </a:spcBef>
                        <a:spcAft>
                          <a:spcPts val="1125"/>
                        </a:spcAft>
                      </a:pPr>
                      <a:r>
                        <a:rPr lang="vi-VN" sz="1800" spc="-10">
                          <a:effectLst/>
                        </a:rPr>
                        <a:t>Many-to-One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many-to-one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19139151"/>
                  </a:ext>
                </a:extLst>
              </a:tr>
              <a:tr h="641730">
                <a:tc>
                  <a:txBody>
                    <a:bodyPr/>
                    <a:lstStyle/>
                    <a:p>
                      <a:pPr marL="0" marR="0">
                        <a:lnSpc>
                          <a:spcPct val="107000"/>
                        </a:lnSpc>
                        <a:spcBef>
                          <a:spcPts val="0"/>
                        </a:spcBef>
                        <a:spcAft>
                          <a:spcPts val="1125"/>
                        </a:spcAft>
                      </a:pPr>
                      <a:r>
                        <a:rPr lang="vi-VN" sz="1800" spc="-10">
                          <a:effectLst/>
                        </a:rPr>
                        <a:t>One-to-One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one-to-one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54346744"/>
                  </a:ext>
                </a:extLst>
              </a:tr>
              <a:tr h="641730">
                <a:tc>
                  <a:txBody>
                    <a:bodyPr/>
                    <a:lstStyle/>
                    <a:p>
                      <a:pPr marL="0" marR="0">
                        <a:lnSpc>
                          <a:spcPct val="107000"/>
                        </a:lnSpc>
                        <a:spcBef>
                          <a:spcPts val="0"/>
                        </a:spcBef>
                        <a:spcAft>
                          <a:spcPts val="1125"/>
                        </a:spcAft>
                      </a:pPr>
                      <a:r>
                        <a:rPr lang="vi-VN" sz="1800" spc="-10">
                          <a:effectLst/>
                        </a:rPr>
                        <a:t>One-to-Many</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one-to-many relationship using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785622633"/>
                  </a:ext>
                </a:extLst>
              </a:tr>
              <a:tr h="641730">
                <a:tc>
                  <a:txBody>
                    <a:bodyPr/>
                    <a:lstStyle/>
                    <a:p>
                      <a:pPr marL="0" marR="0">
                        <a:lnSpc>
                          <a:spcPct val="107000"/>
                        </a:lnSpc>
                        <a:spcBef>
                          <a:spcPts val="0"/>
                        </a:spcBef>
                        <a:spcAft>
                          <a:spcPts val="1125"/>
                        </a:spcAft>
                      </a:pPr>
                      <a:r>
                        <a:rPr lang="vi-VN" sz="1800" spc="-10">
                          <a:effectLst/>
                        </a:rPr>
                        <a:t>Many-to-Many</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many-to-many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661450993"/>
                  </a:ext>
                </a:extLst>
              </a:tr>
            </a:tbl>
          </a:graphicData>
        </a:graphic>
      </p:graphicFrame>
    </p:spTree>
    <p:extLst>
      <p:ext uri="{BB962C8B-B14F-4D97-AF65-F5344CB8AC3E}">
        <p14:creationId xmlns:p14="http://schemas.microsoft.com/office/powerpoint/2010/main" val="20688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DD2745-2EBF-49D0-B95E-680AE564B655}"/>
              </a:ext>
            </a:extLst>
          </p:cNvPr>
          <p:cNvSpPr>
            <a:spLocks noGrp="1"/>
          </p:cNvSpPr>
          <p:nvPr>
            <p:ph type="title"/>
          </p:nvPr>
        </p:nvSpPr>
        <p:spPr/>
        <p:txBody>
          <a:bodyPr/>
          <a:lstStyle/>
          <a:p>
            <a:r>
              <a:rPr lang="vi-VN"/>
              <a:t>Ví dụ về các </a:t>
            </a:r>
            <a:r>
              <a:rPr lang="en-US"/>
              <a:t>Association Mappings</a:t>
            </a:r>
            <a:r>
              <a:rPr lang="vi-VN"/>
              <a:t> </a:t>
            </a:r>
          </a:p>
        </p:txBody>
      </p:sp>
      <p:sp>
        <p:nvSpPr>
          <p:cNvPr id="3" name="Chỗ dành sẵn cho Nội dung 2">
            <a:extLst>
              <a:ext uri="{FF2B5EF4-FFF2-40B4-BE49-F238E27FC236}">
                <a16:creationId xmlns:a16="http://schemas.microsoft.com/office/drawing/2014/main" id="{A5B490BE-A8D8-4F19-BA56-4CF841F1188E}"/>
              </a:ext>
            </a:extLst>
          </p:cNvPr>
          <p:cNvSpPr>
            <a:spLocks noGrp="1"/>
          </p:cNvSpPr>
          <p:nvPr>
            <p:ph idx="1"/>
          </p:nvPr>
        </p:nvSpPr>
        <p:spPr/>
        <p:txBody>
          <a:bodyPr/>
          <a:lstStyle/>
          <a:p>
            <a:r>
              <a:rPr lang="vi-VN"/>
              <a:t>Công nghệ sử dụng: </a:t>
            </a:r>
          </a:p>
          <a:p>
            <a:pPr>
              <a:buFont typeface="Wingdings" panose="05000000000000000000" pitchFamily="2" charset="2"/>
              <a:buChar char="Ø"/>
            </a:pPr>
            <a:r>
              <a:rPr lang="vi-VN"/>
              <a:t>Maven</a:t>
            </a:r>
          </a:p>
          <a:p>
            <a:pPr>
              <a:buFont typeface="Wingdings" panose="05000000000000000000" pitchFamily="2" charset="2"/>
              <a:buChar char="Ø"/>
            </a:pPr>
            <a:r>
              <a:rPr lang="vi-VN"/>
              <a:t>MySQL</a:t>
            </a:r>
          </a:p>
          <a:p>
            <a:pPr>
              <a:buFont typeface="Wingdings" panose="05000000000000000000" pitchFamily="2" charset="2"/>
              <a:buChar char="Ø"/>
            </a:pPr>
            <a:r>
              <a:rPr lang="vi-VN"/>
              <a:t>HibernateJPA</a:t>
            </a:r>
          </a:p>
        </p:txBody>
      </p:sp>
    </p:spTree>
    <p:extLst>
      <p:ext uri="{BB962C8B-B14F-4D97-AF65-F5344CB8AC3E}">
        <p14:creationId xmlns:p14="http://schemas.microsoft.com/office/powerpoint/2010/main" val="5865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6F903C-7B7F-4A64-86C2-C2D8F29DB367}"/>
              </a:ext>
            </a:extLst>
          </p:cNvPr>
          <p:cNvSpPr>
            <a:spLocks noGrp="1"/>
          </p:cNvSpPr>
          <p:nvPr>
            <p:ph type="title"/>
          </p:nvPr>
        </p:nvSpPr>
        <p:spPr/>
        <p:txBody>
          <a:bodyPr>
            <a:normAutofit/>
          </a:bodyPr>
          <a:lstStyle/>
          <a:p>
            <a:r>
              <a:rPr lang="vi-VN"/>
              <a:t>Hibernate One To Many (@OneToMany, @ManyToOne)</a:t>
            </a:r>
          </a:p>
        </p:txBody>
      </p:sp>
      <p:sp>
        <p:nvSpPr>
          <p:cNvPr id="3" name="Chỗ dành sẵn cho Nội dung 2">
            <a:extLst>
              <a:ext uri="{FF2B5EF4-FFF2-40B4-BE49-F238E27FC236}">
                <a16:creationId xmlns:a16="http://schemas.microsoft.com/office/drawing/2014/main" id="{668A73D7-6380-4B03-9206-863E1F045E13}"/>
              </a:ext>
            </a:extLst>
          </p:cNvPr>
          <p:cNvSpPr>
            <a:spLocks noGrp="1"/>
          </p:cNvSpPr>
          <p:nvPr>
            <p:ph idx="1"/>
          </p:nvPr>
        </p:nvSpPr>
        <p:spPr>
          <a:xfrm>
            <a:off x="1295400" y="1981202"/>
            <a:ext cx="9601200" cy="1353670"/>
          </a:xfrm>
        </p:spPr>
        <p:txBody>
          <a:bodyPr/>
          <a:lstStyle/>
          <a:p>
            <a:r>
              <a:rPr lang="vi-VN"/>
              <a:t>Mối quan hệ một-nhiều many-to-one và one-to-many trong Hibernate là loại kết hợp phổ biến nhất, nơi một đối tượng có thể được liên kết với nhiều đối tượng. </a:t>
            </a:r>
          </a:p>
          <a:p>
            <a:r>
              <a:rPr lang="vi-VN"/>
              <a:t>Ví dụ như: một công ty có nhiều nhân viên:</a:t>
            </a:r>
          </a:p>
          <a:p>
            <a:pPr marL="0" indent="0">
              <a:buNone/>
            </a:pPr>
            <a:endParaRPr lang="vi-VN"/>
          </a:p>
        </p:txBody>
      </p:sp>
      <p:pic>
        <p:nvPicPr>
          <p:cNvPr id="7" name="Hình ảnh 6">
            <a:extLst>
              <a:ext uri="{FF2B5EF4-FFF2-40B4-BE49-F238E27FC236}">
                <a16:creationId xmlns:a16="http://schemas.microsoft.com/office/drawing/2014/main" id="{98ABF65F-3507-477F-A5B6-81E4110D00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9703" y="3334872"/>
            <a:ext cx="7532594" cy="2595281"/>
          </a:xfrm>
          <a:prstGeom prst="rect">
            <a:avLst/>
          </a:prstGeom>
          <a:noFill/>
          <a:ln>
            <a:noFill/>
          </a:ln>
        </p:spPr>
      </p:pic>
    </p:spTree>
    <p:extLst>
      <p:ext uri="{BB962C8B-B14F-4D97-AF65-F5344CB8AC3E}">
        <p14:creationId xmlns:p14="http://schemas.microsoft.com/office/powerpoint/2010/main" val="331143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vi-VN"/>
              <a:t>Là một interface giúp tạo ra session kết nối đến database bằng cách đọc các cấu hình trong Hibernate configuration.</a:t>
            </a:r>
          </a:p>
          <a:p>
            <a:r>
              <a:rPr lang="vi-VN"/>
              <a:t>SessionFactory lưu trữ cache level 2 (tùy chọn) của dữ liệu.</a:t>
            </a:r>
            <a:endParaRPr lang="en-US"/>
          </a:p>
          <a:p>
            <a:r>
              <a:rPr lang="vi-VN"/>
              <a:t>SessionFactory là đối tượng nặng (heavy weight object) nên thường nó được tạo ra trong quá trình khởi động ứng dụng và lưu giữ để sử dụng sau này.</a:t>
            </a:r>
          </a:p>
          <a:p>
            <a:r>
              <a:rPr lang="vi-VN"/>
              <a:t>SessionFactory là một đối tượng luồng an toàn (Thread-safe) và được sử dụng bởi tất cả các luồng của một ứng dụng.</a:t>
            </a:r>
          </a:p>
          <a:p>
            <a:r>
              <a:rPr lang="vi-VN"/>
              <a:t>Mỗi một database phải có một session factory. Vì vậy, nếu bạn đang sử dụng nhiều cơ sở dữ liệu thì bạn sẽ phải tạo nhiều đối tượng SessionFactory.</a:t>
            </a:r>
          </a:p>
        </p:txBody>
      </p:sp>
    </p:spTree>
    <p:extLst>
      <p:ext uri="{BB962C8B-B14F-4D97-AF65-F5344CB8AC3E}">
        <p14:creationId xmlns:p14="http://schemas.microsoft.com/office/powerpoint/2010/main" val="39671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D63E39-A2E0-4AE2-BC6F-438CFE1FF60C}"/>
              </a:ext>
            </a:extLst>
          </p:cNvPr>
          <p:cNvSpPr>
            <a:spLocks noGrp="1"/>
          </p:cNvSpPr>
          <p:nvPr>
            <p:ph type="title"/>
          </p:nvPr>
        </p:nvSpPr>
        <p:spPr/>
        <p:txBody>
          <a:bodyPr/>
          <a:lstStyle/>
          <a:p>
            <a:r>
              <a:rPr lang="en-US"/>
              <a:t>Cơ sở dữ liệu và s</a:t>
            </a:r>
            <a:r>
              <a:rPr lang="vi-VN"/>
              <a:t>ơ</a:t>
            </a:r>
            <a:r>
              <a:rPr lang="en-US"/>
              <a:t> đồ project</a:t>
            </a:r>
            <a:br>
              <a:rPr lang="en-US"/>
            </a:br>
            <a:endParaRPr lang="vi-VN"/>
          </a:p>
        </p:txBody>
      </p:sp>
      <p:sp>
        <p:nvSpPr>
          <p:cNvPr id="4" name="Rectangle 1">
            <a:extLst>
              <a:ext uri="{FF2B5EF4-FFF2-40B4-BE49-F238E27FC236}">
                <a16:creationId xmlns:a16="http://schemas.microsoft.com/office/drawing/2014/main" id="{1EF77397-A278-4AFB-9BA8-47D97DD9B705}"/>
              </a:ext>
            </a:extLst>
          </p:cNvPr>
          <p:cNvSpPr>
            <a:spLocks noGrp="1" noChangeArrowheads="1"/>
          </p:cNvSpPr>
          <p:nvPr>
            <p:ph idx="1"/>
          </p:nvPr>
        </p:nvSpPr>
        <p:spPr bwMode="auto">
          <a:xfrm>
            <a:off x="1295400" y="1646238"/>
            <a:ext cx="5795176" cy="427809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C679DD"/>
                </a:solidFill>
                <a:effectLst/>
                <a:latin typeface="Consolas" panose="020B0609020204030204" pitchFamily="49" charset="0"/>
              </a:rPr>
              <a:t>CREATE SCHEMA </a:t>
            </a:r>
            <a:r>
              <a:rPr kumimoji="0" lang="vi-VN" altLang="vi-VN" sz="1600" b="0" i="0" u="none" strike="noStrike" cap="none" normalizeH="0" baseline="0">
                <a:ln>
                  <a:noFill/>
                </a:ln>
                <a:solidFill>
                  <a:srgbClr val="E5C17C"/>
                </a:solidFill>
                <a:effectLst/>
                <a:latin typeface="Consolas" panose="020B0609020204030204" pitchFamily="49" charset="0"/>
              </a:rPr>
              <a:t>`hibernate-demo`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CREATE TABLE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`company`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`name`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45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`address`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255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PRIMARY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CREATE TABLE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`employee`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`company_id`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`name`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45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PRIMARY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CONSTRAINT </a:t>
            </a:r>
            <a:r>
              <a:rPr kumimoji="0" lang="vi-VN" altLang="vi-VN" sz="1600" b="0" i="0" u="none" strike="noStrike" cap="none" normalizeH="0" baseline="0">
                <a:ln>
                  <a:noFill/>
                </a:ln>
                <a:solidFill>
                  <a:srgbClr val="ABB2BF"/>
                </a:solidFill>
                <a:effectLst/>
                <a:latin typeface="Consolas" panose="020B0609020204030204" pitchFamily="49" charset="0"/>
              </a:rPr>
              <a:t>`emp-company`</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FOREIGN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`company_id`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REFERENCES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`company`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pic>
        <p:nvPicPr>
          <p:cNvPr id="5" name="Hình ảnh 4">
            <a:extLst>
              <a:ext uri="{FF2B5EF4-FFF2-40B4-BE49-F238E27FC236}">
                <a16:creationId xmlns:a16="http://schemas.microsoft.com/office/drawing/2014/main" id="{2730E634-3E8D-49F5-B9A1-7A3AA84CBBA8}"/>
              </a:ext>
            </a:extLst>
          </p:cNvPr>
          <p:cNvPicPr/>
          <p:nvPr/>
        </p:nvPicPr>
        <p:blipFill>
          <a:blip r:embed="rId2"/>
          <a:stretch>
            <a:fillRect/>
          </a:stretch>
        </p:blipFill>
        <p:spPr>
          <a:xfrm>
            <a:off x="7751388" y="1409482"/>
            <a:ext cx="2847975" cy="4514850"/>
          </a:xfrm>
          <a:prstGeom prst="rect">
            <a:avLst/>
          </a:prstGeom>
        </p:spPr>
      </p:pic>
    </p:spTree>
    <p:extLst>
      <p:ext uri="{BB962C8B-B14F-4D97-AF65-F5344CB8AC3E}">
        <p14:creationId xmlns:p14="http://schemas.microsoft.com/office/powerpoint/2010/main" val="335277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AF6318-2357-400B-9132-B8C2C277315A}"/>
              </a:ext>
            </a:extLst>
          </p:cNvPr>
          <p:cNvSpPr>
            <a:spLocks noGrp="1"/>
          </p:cNvSpPr>
          <p:nvPr>
            <p:ph type="title"/>
          </p:nvPr>
        </p:nvSpPr>
        <p:spPr/>
        <p:txBody>
          <a:bodyPr/>
          <a:lstStyle/>
          <a:p>
            <a:r>
              <a:rPr lang="vi-VN"/>
              <a:t>Pom.xml</a:t>
            </a:r>
            <a:br>
              <a:rPr lang="vi-VN"/>
            </a:br>
            <a:endParaRPr lang="vi-VN"/>
          </a:p>
        </p:txBody>
      </p:sp>
      <p:sp>
        <p:nvSpPr>
          <p:cNvPr id="4" name="Rectangle 1">
            <a:extLst>
              <a:ext uri="{FF2B5EF4-FFF2-40B4-BE49-F238E27FC236}">
                <a16:creationId xmlns:a16="http://schemas.microsoft.com/office/drawing/2014/main" id="{4E4FBAD2-E9B9-4EC2-86EA-F6A2E7DDAA94}"/>
              </a:ext>
            </a:extLst>
          </p:cNvPr>
          <p:cNvSpPr>
            <a:spLocks noGrp="1" noChangeArrowheads="1"/>
          </p:cNvSpPr>
          <p:nvPr>
            <p:ph idx="1"/>
          </p:nvPr>
        </p:nvSpPr>
        <p:spPr bwMode="auto">
          <a:xfrm>
            <a:off x="1295400" y="1624043"/>
            <a:ext cx="7366119" cy="452431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900" b="0" i="0" u="none" strike="noStrike" cap="none" normalizeH="0" baseline="0">
                <a:ln>
                  <a:noFill/>
                </a:ln>
                <a:solidFill>
                  <a:srgbClr val="ABB2BF"/>
                </a:solidFill>
                <a:effectLst/>
                <a:latin typeface="Consolas" panose="020B0609020204030204" pitchFamily="49" charset="0"/>
              </a:rPr>
              <a:t>&lt;?</a:t>
            </a:r>
            <a:r>
              <a:rPr kumimoji="0" lang="vi-VN" altLang="vi-VN" sz="900" b="0" i="1" u="none" strike="noStrike" cap="none" normalizeH="0" baseline="0">
                <a:ln>
                  <a:noFill/>
                </a:ln>
                <a:solidFill>
                  <a:srgbClr val="E5C17C"/>
                </a:solidFill>
                <a:effectLst/>
                <a:latin typeface="Consolas" panose="020B0609020204030204" pitchFamily="49" charset="0"/>
              </a:rPr>
              <a:t>xml version</a:t>
            </a:r>
            <a:r>
              <a:rPr kumimoji="0" lang="vi-VN" altLang="vi-VN" sz="900" b="0" i="0" u="none" strike="noStrike" cap="none" normalizeH="0" baseline="0">
                <a:ln>
                  <a:noFill/>
                </a:ln>
                <a:solidFill>
                  <a:srgbClr val="98C379"/>
                </a:solidFill>
                <a:effectLst/>
                <a:latin typeface="Consolas" panose="020B0609020204030204" pitchFamily="49" charset="0"/>
              </a:rPr>
              <a:t>="1.0" </a:t>
            </a:r>
            <a:r>
              <a:rPr kumimoji="0" lang="vi-VN" altLang="vi-VN" sz="900" b="0" i="1" u="none" strike="noStrike" cap="none" normalizeH="0" baseline="0">
                <a:ln>
                  <a:noFill/>
                </a:ln>
                <a:solidFill>
                  <a:srgbClr val="E5C17C"/>
                </a:solidFill>
                <a:effectLst/>
                <a:latin typeface="Consolas" panose="020B0609020204030204" pitchFamily="49" charset="0"/>
              </a:rPr>
              <a:t>encoding</a:t>
            </a:r>
            <a:r>
              <a:rPr kumimoji="0" lang="vi-VN" altLang="vi-VN" sz="900" b="0" i="0" u="none" strike="noStrike" cap="none" normalizeH="0" baseline="0">
                <a:ln>
                  <a:noFill/>
                </a:ln>
                <a:solidFill>
                  <a:srgbClr val="98C379"/>
                </a:solidFill>
                <a:effectLst/>
                <a:latin typeface="Consolas" panose="020B0609020204030204" pitchFamily="49" charset="0"/>
              </a:rPr>
              <a:t>="UTF-8"</a:t>
            </a:r>
            <a:r>
              <a:rPr kumimoji="0" lang="vi-VN" altLang="vi-VN" sz="900" b="0" i="0" u="none" strike="noStrike" cap="none" normalizeH="0" baseline="0">
                <a:ln>
                  <a:noFill/>
                </a:ln>
                <a:solidFill>
                  <a:srgbClr val="ABB2BF"/>
                </a:solidFill>
                <a:effectLst/>
                <a:latin typeface="Consolas" panose="020B0609020204030204" pitchFamily="49" charset="0"/>
              </a:rPr>
              <a:t>?&gt;</a:t>
            </a:r>
            <a:br>
              <a:rPr kumimoji="0" lang="vi-VN" altLang="vi-VN" sz="900" b="0" i="0" u="none" strike="noStrike" cap="none" normalizeH="0" baseline="0">
                <a:ln>
                  <a:noFill/>
                </a:ln>
                <a:solidFill>
                  <a:srgbClr val="ABB2BF"/>
                </a:solidFill>
                <a:effectLst/>
                <a:latin typeface="Consolas" panose="020B0609020204030204" pitchFamily="49" charset="0"/>
              </a:rPr>
            </a:br>
            <a:r>
              <a:rPr kumimoji="0" lang="vi-VN" altLang="vi-VN" sz="900" b="0" i="0" u="none" strike="noStrike" cap="none" normalizeH="0" baseline="0">
                <a:ln>
                  <a:noFill/>
                </a:ln>
                <a:solidFill>
                  <a:srgbClr val="ABB2BF"/>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project </a:t>
            </a:r>
            <a:r>
              <a:rPr kumimoji="0" lang="vi-VN" altLang="vi-VN" sz="900" b="0" i="1" u="none" strike="noStrike" cap="none" normalizeH="0" baseline="0">
                <a:ln>
                  <a:noFill/>
                </a:ln>
                <a:solidFill>
                  <a:srgbClr val="E5C17C"/>
                </a:solidFill>
                <a:effectLst/>
                <a:latin typeface="Consolas" panose="020B0609020204030204" pitchFamily="49" charset="0"/>
              </a:rPr>
              <a:t>xmlns</a:t>
            </a:r>
            <a:r>
              <a:rPr kumimoji="0" lang="vi-VN" altLang="vi-VN" sz="90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900" b="0" i="0" u="none" strike="noStrike" cap="none" normalizeH="0" baseline="0">
                <a:ln>
                  <a:noFill/>
                </a:ln>
                <a:solidFill>
                  <a:srgbClr val="98C379"/>
                </a:solidFill>
                <a:effectLst/>
                <a:latin typeface="Consolas" panose="020B0609020204030204" pitchFamily="49" charset="0"/>
              </a:rPr>
            </a:br>
            <a:r>
              <a:rPr kumimoji="0" lang="vi-VN" altLang="vi-VN" sz="900" b="0" i="0" u="none" strike="noStrike" cap="none" normalizeH="0" baseline="0">
                <a:ln>
                  <a:noFill/>
                </a:ln>
                <a:solidFill>
                  <a:srgbClr val="98C379"/>
                </a:solidFill>
                <a:effectLst/>
                <a:latin typeface="Consolas" panose="020B0609020204030204" pitchFamily="49" charset="0"/>
              </a:rPr>
              <a:t>             </a:t>
            </a:r>
            <a:r>
              <a:rPr kumimoji="0" lang="vi-VN" altLang="vi-VN" sz="900" b="0" i="1" u="none" strike="noStrike" cap="none" normalizeH="0" baseline="0">
                <a:ln>
                  <a:noFill/>
                </a:ln>
                <a:solidFill>
                  <a:srgbClr val="E5C17C"/>
                </a:solidFill>
                <a:effectLst/>
                <a:latin typeface="Consolas" panose="020B0609020204030204" pitchFamily="49" charset="0"/>
              </a:rPr>
              <a:t>xmlns:</a:t>
            </a:r>
            <a:r>
              <a:rPr kumimoji="0" lang="vi-VN" altLang="vi-VN" sz="900" b="0" i="1" u="none" strike="noStrike" cap="none" normalizeH="0" baseline="0">
                <a:ln>
                  <a:noFill/>
                </a:ln>
                <a:solidFill>
                  <a:srgbClr val="E06C75"/>
                </a:solidFill>
                <a:effectLst/>
                <a:latin typeface="Consolas" panose="020B0609020204030204" pitchFamily="49" charset="0"/>
              </a:rPr>
              <a:t>xsi</a:t>
            </a:r>
            <a:r>
              <a:rPr kumimoji="0" lang="vi-VN" altLang="vi-VN" sz="90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900" b="0" i="0" u="none" strike="noStrike" cap="none" normalizeH="0" baseline="0">
                <a:ln>
                  <a:noFill/>
                </a:ln>
                <a:solidFill>
                  <a:srgbClr val="98C379"/>
                </a:solidFill>
                <a:effectLst/>
                <a:latin typeface="Consolas" panose="020B0609020204030204" pitchFamily="49" charset="0"/>
              </a:rPr>
            </a:br>
            <a:r>
              <a:rPr kumimoji="0" lang="vi-VN" altLang="vi-VN" sz="900" b="0" i="0" u="none" strike="noStrike" cap="none" normalizeH="0" baseline="0">
                <a:ln>
                  <a:noFill/>
                </a:ln>
                <a:solidFill>
                  <a:srgbClr val="98C379"/>
                </a:solidFill>
                <a:effectLst/>
                <a:latin typeface="Consolas" panose="020B0609020204030204" pitchFamily="49" charset="0"/>
              </a:rPr>
              <a:t>             </a:t>
            </a:r>
            <a:r>
              <a:rPr kumimoji="0" lang="vi-VN" altLang="vi-VN" sz="900" b="0" i="1" u="none" strike="noStrike" cap="none" normalizeH="0" baseline="0">
                <a:ln>
                  <a:noFill/>
                </a:ln>
                <a:solidFill>
                  <a:srgbClr val="E06C75"/>
                </a:solidFill>
                <a:effectLst/>
                <a:latin typeface="Consolas" panose="020B0609020204030204" pitchFamily="49" charset="0"/>
              </a:rPr>
              <a:t>xsi</a:t>
            </a:r>
            <a:r>
              <a:rPr kumimoji="0" lang="vi-VN" altLang="vi-VN" sz="900" b="0" i="1" u="none" strike="noStrike" cap="none" normalizeH="0" baseline="0">
                <a:ln>
                  <a:noFill/>
                </a:ln>
                <a:solidFill>
                  <a:srgbClr val="E5C17C"/>
                </a:solidFill>
                <a:effectLst/>
                <a:latin typeface="Consolas" panose="020B0609020204030204" pitchFamily="49" charset="0"/>
              </a:rPr>
              <a:t>:schemaLocation</a:t>
            </a:r>
            <a:r>
              <a:rPr kumimoji="0" lang="vi-VN" altLang="vi-VN" sz="90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modelVersion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4.0.0</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modelVersion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viduHibernateJPA</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1.0-SNAPSHOT</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properties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maven.compiler.source</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1.11</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maven.compiler.source</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maven.compiler.target</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1.11</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maven.compiler.target</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properties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808080"/>
                </a:solidFill>
                <a:effectLst/>
                <a:latin typeface="Consolas" panose="020B0609020204030204" pitchFamily="49" charset="0"/>
              </a:rPr>
              <a:t>&lt;groupId&gt;</a:t>
            </a:r>
            <a:r>
              <a:rPr kumimoji="0" lang="vi-VN" altLang="vi-VN" sz="900" b="0" i="0" u="none" strike="noStrike" cap="none" normalizeH="0" baseline="0">
                <a:ln>
                  <a:noFill/>
                </a:ln>
                <a:solidFill>
                  <a:srgbClr val="ABB2BF"/>
                </a:solidFill>
                <a:effectLst/>
                <a:latin typeface="Consolas" panose="020B0609020204030204" pitchFamily="49" charset="0"/>
              </a:rPr>
              <a:t>org.hibernate</a:t>
            </a:r>
            <a:r>
              <a:rPr kumimoji="0" lang="vi-VN" altLang="vi-VN" sz="900" b="0" i="0" u="none" strike="noStrike" cap="none" normalizeH="0" baseline="0">
                <a:ln>
                  <a:noFill/>
                </a:ln>
                <a:solidFill>
                  <a:srgbClr val="808080"/>
                </a:solidFill>
                <a:effectLst/>
                <a:latin typeface="Consolas" panose="020B0609020204030204" pitchFamily="49" charset="0"/>
              </a:rPr>
              <a:t>&lt;/groupId&gt;</a:t>
            </a:r>
            <a:br>
              <a:rPr kumimoji="0" lang="vi-VN" altLang="vi-VN" sz="900" b="0" i="0" u="none" strike="noStrike" cap="none" normalizeH="0" baseline="0">
                <a:ln>
                  <a:noFill/>
                </a:ln>
                <a:solidFill>
                  <a:srgbClr val="808080"/>
                </a:solidFill>
                <a:effectLst/>
                <a:latin typeface="Consolas" panose="020B0609020204030204" pitchFamily="49" charset="0"/>
              </a:rPr>
            </a:br>
            <a:r>
              <a:rPr kumimoji="0" lang="vi-VN" altLang="vi-VN" sz="900" b="0" i="0" u="none" strike="noStrike" cap="none" normalizeH="0" baseline="0">
                <a:ln>
                  <a:noFill/>
                </a:ln>
                <a:solidFill>
                  <a:srgbClr val="808080"/>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hibernate-core</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5.4.12.Final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org.hibernate</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hibernate-entitymanager</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5.4.12.Final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mysql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mysql-connector-java</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8.0.19</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project</a:t>
            </a:r>
            <a:r>
              <a:rPr kumimoji="0" lang="vi-VN" altLang="vi-VN" sz="900" b="0" i="0" u="none" strike="noStrike" cap="none" normalizeH="0" baseline="0">
                <a:ln>
                  <a:noFill/>
                </a:ln>
                <a:solidFill>
                  <a:srgbClr val="A6B2C0"/>
                </a:solidFill>
                <a:effectLst/>
                <a:latin typeface="Consolas" panose="020B0609020204030204" pitchFamily="49" charset="0"/>
              </a:rPr>
              <a:t>&gt;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401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096A67-D6CE-4D6D-93D5-0C86FAECD7E8}"/>
              </a:ext>
            </a:extLst>
          </p:cNvPr>
          <p:cNvSpPr>
            <a:spLocks noGrp="1"/>
          </p:cNvSpPr>
          <p:nvPr>
            <p:ph type="title"/>
          </p:nvPr>
        </p:nvSpPr>
        <p:spPr/>
        <p:txBody>
          <a:bodyPr/>
          <a:lstStyle/>
          <a:p>
            <a:r>
              <a:rPr lang="vi-VN"/>
              <a:t>Persistence.xml</a:t>
            </a:r>
          </a:p>
        </p:txBody>
      </p:sp>
      <p:sp>
        <p:nvSpPr>
          <p:cNvPr id="4" name="Rectangle 1">
            <a:extLst>
              <a:ext uri="{FF2B5EF4-FFF2-40B4-BE49-F238E27FC236}">
                <a16:creationId xmlns:a16="http://schemas.microsoft.com/office/drawing/2014/main" id="{10FE167F-9735-491E-B975-88329F676E72}"/>
              </a:ext>
            </a:extLst>
          </p:cNvPr>
          <p:cNvSpPr>
            <a:spLocks noGrp="1" noChangeArrowheads="1"/>
          </p:cNvSpPr>
          <p:nvPr>
            <p:ph idx="1"/>
          </p:nvPr>
        </p:nvSpPr>
        <p:spPr bwMode="auto">
          <a:xfrm>
            <a:off x="1295400" y="1977987"/>
            <a:ext cx="9427581" cy="381642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="jdbc:mysql://localhost:3306/hibernate-demo"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="root"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="Admin123"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165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C21BC8-3123-4DED-BED1-8784B2E91CEA}"/>
              </a:ext>
            </a:extLst>
          </p:cNvPr>
          <p:cNvSpPr>
            <a:spLocks noGrp="1"/>
          </p:cNvSpPr>
          <p:nvPr>
            <p:ph type="title"/>
          </p:nvPr>
        </p:nvSpPr>
        <p:spPr/>
        <p:txBody>
          <a:bodyPr/>
          <a:lstStyle/>
          <a:p>
            <a:r>
              <a:rPr lang="en-US"/>
              <a:t>Các thực thể tương ứng: Company.Java</a:t>
            </a:r>
            <a:br>
              <a:rPr lang="en-US"/>
            </a:br>
            <a:endParaRPr lang="vi-VN"/>
          </a:p>
        </p:txBody>
      </p:sp>
      <p:sp>
        <p:nvSpPr>
          <p:cNvPr id="4" name="Rectangle 1">
            <a:extLst>
              <a:ext uri="{FF2B5EF4-FFF2-40B4-BE49-F238E27FC236}">
                <a16:creationId xmlns:a16="http://schemas.microsoft.com/office/drawing/2014/main" id="{59F424CE-C481-4E91-802D-B7ECFBE432AF}"/>
              </a:ext>
            </a:extLst>
          </p:cNvPr>
          <p:cNvSpPr>
            <a:spLocks noGrp="1" noChangeArrowheads="1"/>
          </p:cNvSpPr>
          <p:nvPr>
            <p:ph sz="half" idx="1"/>
          </p:nvPr>
        </p:nvSpPr>
        <p:spPr bwMode="auto">
          <a:xfrm>
            <a:off x="5746378" y="1817289"/>
            <a:ext cx="6048451" cy="430887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Company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@OneToMany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fetch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FetchType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LAZY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mappedBy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1" u="none" strike="noStrike" cap="none" normalizeH="0" baseline="0">
                <a:ln>
                  <a:noFill/>
                </a:ln>
                <a:solidFill>
                  <a:srgbClr val="98C379"/>
                </a:solidFill>
                <a:effectLst/>
                <a:latin typeface="Consolas" panose="020B0609020204030204" pitchFamily="49" charset="0"/>
              </a:rPr>
              <a:t>Set</a:t>
            </a:r>
            <a:r>
              <a:rPr kumimoji="0" lang="vi-VN" altLang="vi-VN" sz="1400" b="0" i="0" u="none" strike="noStrike" cap="none" normalizeH="0" baseline="0">
                <a:ln>
                  <a:noFill/>
                </a:ln>
                <a:solidFill>
                  <a:srgbClr val="61AFEF"/>
                </a:solidFill>
                <a:effectLst/>
                <a:latin typeface="Consolas" panose="020B0609020204030204" pitchFamily="49" charset="0"/>
              </a:rPr>
              <a:t>&lt;</a:t>
            </a:r>
            <a:r>
              <a:rPr kumimoji="0" lang="vi-VN" altLang="vi-VN" sz="1400" b="0" i="0" u="none" strike="noStrike" cap="none" normalizeH="0" baseline="0">
                <a:ln>
                  <a:noFill/>
                </a:ln>
                <a:solidFill>
                  <a:srgbClr val="E5C17C"/>
                </a:solidFill>
                <a:effectLst/>
                <a:latin typeface="Consolas" panose="020B0609020204030204" pitchFamily="49" charset="0"/>
              </a:rPr>
              <a:t>Employee</a:t>
            </a:r>
            <a:r>
              <a:rPr kumimoji="0" lang="vi-VN" altLang="vi-VN" sz="1400" b="0" i="0" u="none" strike="noStrike" cap="none" normalizeH="0" baseline="0">
                <a:ln>
                  <a:noFill/>
                </a:ln>
                <a:solidFill>
                  <a:srgbClr val="61AFEF"/>
                </a:solidFill>
                <a:effectLst/>
                <a:latin typeface="Consolas" panose="020B0609020204030204" pitchFamily="49" charset="0"/>
              </a:rPr>
              <a:t>&gt; </a:t>
            </a:r>
            <a:r>
              <a:rPr kumimoji="0" lang="vi-VN" altLang="vi-VN" sz="1400" b="0" i="0" u="none" strike="noStrike" cap="none" normalizeH="0" baseline="0">
                <a:ln>
                  <a:noFill/>
                </a:ln>
                <a:solidFill>
                  <a:srgbClr val="E06C75"/>
                </a:solidFill>
                <a:effectLst/>
                <a:latin typeface="Consolas" panose="020B0609020204030204" pitchFamily="49" charset="0"/>
              </a:rPr>
              <a:t>listEmployee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new </a:t>
            </a:r>
            <a:r>
              <a:rPr kumimoji="0" lang="vi-VN" altLang="vi-VN" sz="1400" b="0" i="0" u="none" strike="noStrike" cap="none" normalizeH="0" baseline="0">
                <a:ln>
                  <a:noFill/>
                </a:ln>
                <a:solidFill>
                  <a:srgbClr val="61AEEF"/>
                </a:solidFill>
                <a:effectLst/>
                <a:latin typeface="Consolas" panose="020B0609020204030204" pitchFamily="49" charset="0"/>
              </a:rPr>
              <a:t>HashSet</a:t>
            </a:r>
            <a:r>
              <a:rPr kumimoji="0" lang="vi-VN" altLang="vi-VN" sz="1400" b="0" i="0" u="none" strike="noStrike" cap="none" normalizeH="0" baseline="0">
                <a:ln>
                  <a:noFill/>
                </a:ln>
                <a:solidFill>
                  <a:srgbClr val="61AFEF"/>
                </a:solidFill>
                <a:effectLst/>
                <a:latin typeface="Consolas" panose="020B0609020204030204" pitchFamily="49" charset="0"/>
              </a:rPr>
              <a:t>&lt;&gt;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//getter&amp;setter&amp;constuctor</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92F26954-54CE-4318-955F-2938BA68CBCD}"/>
              </a:ext>
            </a:extLst>
          </p:cNvPr>
          <p:cNvSpPr>
            <a:spLocks noGrp="1"/>
          </p:cNvSpPr>
          <p:nvPr>
            <p:ph sz="half" idx="2"/>
          </p:nvPr>
        </p:nvSpPr>
        <p:spPr>
          <a:xfrm>
            <a:off x="865094" y="1817290"/>
            <a:ext cx="4572000" cy="4308872"/>
          </a:xfrm>
        </p:spPr>
        <p:txBody>
          <a:bodyPr/>
          <a:lstStyle/>
          <a:p>
            <a:r>
              <a:rPr lang="en-US"/>
              <a:t>@OneToMany chỉ định đây là quan hệ một – nhiều</a:t>
            </a:r>
          </a:p>
          <a:p>
            <a:r>
              <a:rPr lang="en-US"/>
              <a:t>mappedBy chỉ định mapping thông qua thuộc tính company trong Employee.java.</a:t>
            </a:r>
          </a:p>
          <a:p>
            <a:r>
              <a:rPr lang="en-US"/>
              <a:t>Set&lt;Employee&gt; sẽ l</a:t>
            </a:r>
            <a:r>
              <a:rPr lang="vi-VN"/>
              <a:t>ư</a:t>
            </a:r>
            <a:r>
              <a:rPr lang="en-US"/>
              <a:t>u trữ danh sách các Employee</a:t>
            </a:r>
            <a:endParaRPr lang="vi-VN"/>
          </a:p>
        </p:txBody>
      </p:sp>
    </p:spTree>
    <p:extLst>
      <p:ext uri="{BB962C8B-B14F-4D97-AF65-F5344CB8AC3E}">
        <p14:creationId xmlns:p14="http://schemas.microsoft.com/office/powerpoint/2010/main" val="28214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11C88D-7FCE-4870-8762-C50D7CDF60D0}"/>
              </a:ext>
            </a:extLst>
          </p:cNvPr>
          <p:cNvSpPr>
            <a:spLocks noGrp="1"/>
          </p:cNvSpPr>
          <p:nvPr>
            <p:ph type="title"/>
          </p:nvPr>
        </p:nvSpPr>
        <p:spPr/>
        <p:txBody>
          <a:bodyPr/>
          <a:lstStyle/>
          <a:p>
            <a:r>
              <a:rPr lang="en-US"/>
              <a:t>Thực thể t</a:t>
            </a:r>
            <a:r>
              <a:rPr lang="vi-VN"/>
              <a:t>ương ứng: Employee.java</a:t>
            </a:r>
          </a:p>
        </p:txBody>
      </p:sp>
      <p:sp>
        <p:nvSpPr>
          <p:cNvPr id="3" name="Chỗ dành sẵn cho Nội dung 2">
            <a:extLst>
              <a:ext uri="{FF2B5EF4-FFF2-40B4-BE49-F238E27FC236}">
                <a16:creationId xmlns:a16="http://schemas.microsoft.com/office/drawing/2014/main" id="{8E3519BC-D23C-469B-A098-0CA31F971897}"/>
              </a:ext>
            </a:extLst>
          </p:cNvPr>
          <p:cNvSpPr>
            <a:spLocks noGrp="1"/>
          </p:cNvSpPr>
          <p:nvPr>
            <p:ph sz="half" idx="1"/>
          </p:nvPr>
        </p:nvSpPr>
        <p:spPr/>
        <p:txBody>
          <a:bodyPr/>
          <a:lstStyle/>
          <a:p>
            <a:r>
              <a:rPr lang="vi-VN"/>
              <a:t>@ManyToOne chú thích quan hệ nhiều – một</a:t>
            </a:r>
          </a:p>
          <a:p>
            <a:r>
              <a:rPr lang="vi-VN"/>
              <a:t>@JoinColumn chỉ định rõ việc mapping sẽ thông qua trường “company_id”. </a:t>
            </a:r>
          </a:p>
        </p:txBody>
      </p:sp>
      <p:sp>
        <p:nvSpPr>
          <p:cNvPr id="5" name="Rectangle 1">
            <a:extLst>
              <a:ext uri="{FF2B5EF4-FFF2-40B4-BE49-F238E27FC236}">
                <a16:creationId xmlns:a16="http://schemas.microsoft.com/office/drawing/2014/main" id="{6CDBCDDC-FFFB-4831-BDA5-80DD1E546D54}"/>
              </a:ext>
            </a:extLst>
          </p:cNvPr>
          <p:cNvSpPr>
            <a:spLocks noGrp="1" noChangeArrowheads="1"/>
          </p:cNvSpPr>
          <p:nvPr>
            <p:ph sz="half" idx="2"/>
          </p:nvPr>
        </p:nvSpPr>
        <p:spPr bwMode="auto">
          <a:xfrm>
            <a:off x="6096000" y="1981199"/>
            <a:ext cx="5551520"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Employee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@ManyToOne</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@JoinColumn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Company </a:t>
            </a:r>
            <a:r>
              <a:rPr kumimoji="0" lang="vi-VN" altLang="vi-VN" sz="1400" b="0" i="0" u="none" strike="noStrike" cap="none" normalizeH="0" baseline="0">
                <a:ln>
                  <a:noFill/>
                </a:ln>
                <a:solidFill>
                  <a:srgbClr val="E06C75"/>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//etc..</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20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59ECA5-DCFC-4D34-8620-2E5332E4957E}"/>
              </a:ext>
            </a:extLst>
          </p:cNvPr>
          <p:cNvSpPr>
            <a:spLocks noGrp="1"/>
          </p:cNvSpPr>
          <p:nvPr>
            <p:ph type="title"/>
          </p:nvPr>
        </p:nvSpPr>
        <p:spPr/>
        <p:txBody>
          <a:bodyPr/>
          <a:lstStyle/>
          <a:p>
            <a:r>
              <a:rPr lang="vi-VN"/>
              <a:t>Chèn dữ liệu</a:t>
            </a:r>
            <a:br>
              <a:rPr lang="vi-VN"/>
            </a:br>
            <a:endParaRPr lang="vi-VN"/>
          </a:p>
        </p:txBody>
      </p:sp>
      <p:sp>
        <p:nvSpPr>
          <p:cNvPr id="4" name="Rectangle 1">
            <a:extLst>
              <a:ext uri="{FF2B5EF4-FFF2-40B4-BE49-F238E27FC236}">
                <a16:creationId xmlns:a16="http://schemas.microsoft.com/office/drawing/2014/main" id="{69717DE8-2D15-4E3A-ADAD-82B4F776282F}"/>
              </a:ext>
            </a:extLst>
          </p:cNvPr>
          <p:cNvSpPr>
            <a:spLocks noGrp="1" noChangeArrowheads="1"/>
          </p:cNvSpPr>
          <p:nvPr>
            <p:ph idx="1"/>
          </p:nvPr>
        </p:nvSpPr>
        <p:spPr bwMode="auto">
          <a:xfrm>
            <a:off x="2002571" y="1646238"/>
            <a:ext cx="8186857" cy="449353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public class </a:t>
            </a:r>
            <a:r>
              <a:rPr kumimoji="0" lang="vi-VN" altLang="vi-VN" sz="1100" b="0" i="0" u="none" strike="noStrike" cap="none" normalizeH="0" baseline="0">
                <a:ln>
                  <a:noFill/>
                </a:ln>
                <a:solidFill>
                  <a:srgbClr val="E5C17C"/>
                </a:solidFill>
                <a:effectLst/>
                <a:latin typeface="Consolas" panose="020B0609020204030204" pitchFamily="49" charset="0"/>
              </a:rPr>
              <a:t>DemoInsert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public static void </a:t>
            </a:r>
            <a:r>
              <a:rPr kumimoji="0" lang="vi-VN" altLang="vi-VN" sz="1100" b="0" i="0" u="none" strike="noStrike" cap="none" normalizeH="0" baseline="0">
                <a:ln>
                  <a:noFill/>
                </a:ln>
                <a:solidFill>
                  <a:srgbClr val="61AEEF"/>
                </a:solidFill>
                <a:effectLst/>
                <a:latin typeface="Consolas" panose="020B0609020204030204" pitchFamily="49" charset="0"/>
              </a:rPr>
              <a:t>main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String</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ABB2BF"/>
                </a:solidFill>
                <a:effectLst/>
                <a:latin typeface="Consolas" panose="020B0609020204030204" pitchFamily="49" charset="0"/>
              </a:rPr>
              <a:t>args</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98C379"/>
                </a:solidFill>
                <a:effectLst/>
                <a:latin typeface="Consolas" panose="020B0609020204030204" pitchFamily="49" charset="0"/>
              </a:rPr>
              <a:t>EntityManagerFactory </a:t>
            </a:r>
            <a:r>
              <a:rPr kumimoji="0" lang="vi-VN" altLang="vi-VN" sz="1100" b="0" i="0" u="none" strike="noStrike" cap="none" normalizeH="0" baseline="0">
                <a:ln>
                  <a:noFill/>
                </a:ln>
                <a:solidFill>
                  <a:srgbClr val="D19A66"/>
                </a:solidFill>
                <a:effectLst/>
                <a:latin typeface="Consolas" panose="020B0609020204030204" pitchFamily="49" charset="0"/>
              </a:rPr>
              <a:t>entityManagerFactory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Persistence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"persistence"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98C379"/>
                </a:solidFill>
                <a:effectLst/>
                <a:latin typeface="Consolas" panose="020B0609020204030204" pitchFamily="49" charset="0"/>
              </a:rPr>
              <a:t>EntityManager </a:t>
            </a:r>
            <a:r>
              <a:rPr kumimoji="0" lang="vi-VN" altLang="vi-VN" sz="1100" b="0" i="0" u="none" strike="noStrike" cap="none" normalizeH="0" baseline="0">
                <a:ln>
                  <a:noFill/>
                </a:ln>
                <a:solidFill>
                  <a:srgbClr val="D19A66"/>
                </a:solidFill>
                <a:effectLst/>
                <a:latin typeface="Consolas" panose="020B0609020204030204" pitchFamily="49" charset="0"/>
              </a:rPr>
              <a:t>entityManager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createEntityManager</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getTransaction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begin</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Company </a:t>
            </a:r>
            <a:r>
              <a:rPr kumimoji="0" lang="vi-VN" altLang="vi-VN" sz="1100" b="0" i="0" u="none" strike="noStrike" cap="none" normalizeH="0" baseline="0">
                <a:ln>
                  <a:noFill/>
                </a:ln>
                <a:solidFill>
                  <a:srgbClr val="D19A66"/>
                </a:solidFill>
                <a:effectLst/>
                <a:latin typeface="Consolas" panose="020B0609020204030204" pitchFamily="49" charset="0"/>
              </a:rPr>
              <a:t>company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"Google"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Employee </a:t>
            </a:r>
            <a:r>
              <a:rPr kumimoji="0" lang="vi-VN" altLang="vi-VN" sz="1100" b="0" i="0" u="none" strike="noStrike" cap="none" normalizeH="0" baseline="0">
                <a:ln>
                  <a:noFill/>
                </a:ln>
                <a:solidFill>
                  <a:srgbClr val="D19A66"/>
                </a:solidFill>
                <a:effectLst/>
                <a:latin typeface="Consolas" panose="020B0609020204030204" pitchFamily="49" charset="0"/>
              </a:rPr>
              <a:t>emp1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Employee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"kai"</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Employee </a:t>
            </a:r>
            <a:r>
              <a:rPr kumimoji="0" lang="vi-VN" altLang="vi-VN" sz="1100" b="0" i="0" u="none" strike="noStrike" cap="none" normalizeH="0" baseline="0">
                <a:ln>
                  <a:noFill/>
                </a:ln>
                <a:solidFill>
                  <a:srgbClr val="D19A66"/>
                </a:solidFill>
                <a:effectLst/>
                <a:latin typeface="Consolas" panose="020B0609020204030204" pitchFamily="49" charset="0"/>
              </a:rPr>
              <a:t>emp2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Employee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"sena"</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getTransaction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commit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 after insert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close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close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656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AB8F0F-5F4F-44BB-A455-DB34FBD4648E}"/>
              </a:ext>
            </a:extLst>
          </p:cNvPr>
          <p:cNvSpPr>
            <a:spLocks noGrp="1"/>
          </p:cNvSpPr>
          <p:nvPr>
            <p:ph type="title"/>
          </p:nvPr>
        </p:nvSpPr>
        <p:spPr/>
        <p:txBody>
          <a:bodyPr/>
          <a:lstStyle/>
          <a:p>
            <a:r>
              <a:rPr lang="vi-VN"/>
              <a:t>Kết quả:</a:t>
            </a:r>
          </a:p>
        </p:txBody>
      </p:sp>
      <p:pic>
        <p:nvPicPr>
          <p:cNvPr id="5" name="Chỗ dành sẵn cho Nội dung 4">
            <a:extLst>
              <a:ext uri="{FF2B5EF4-FFF2-40B4-BE49-F238E27FC236}">
                <a16:creationId xmlns:a16="http://schemas.microsoft.com/office/drawing/2014/main" id="{A116D3A5-F789-45F3-9477-06BEF2EA3549}"/>
              </a:ext>
            </a:extLst>
          </p:cNvPr>
          <p:cNvPicPr>
            <a:picLocks noGrp="1"/>
          </p:cNvPicPr>
          <p:nvPr>
            <p:ph idx="1"/>
          </p:nvPr>
        </p:nvPicPr>
        <p:blipFill>
          <a:blip r:embed="rId2"/>
          <a:stretch>
            <a:fillRect/>
          </a:stretch>
        </p:blipFill>
        <p:spPr>
          <a:xfrm>
            <a:off x="1411941" y="2057400"/>
            <a:ext cx="9117106" cy="3590364"/>
          </a:xfrm>
          <a:prstGeom prst="rect">
            <a:avLst/>
          </a:prstGeom>
        </p:spPr>
      </p:pic>
    </p:spTree>
    <p:extLst>
      <p:ext uri="{BB962C8B-B14F-4D97-AF65-F5344CB8AC3E}">
        <p14:creationId xmlns:p14="http://schemas.microsoft.com/office/powerpoint/2010/main" val="138721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CC9F6E-E33E-4C28-93B3-7B1C03751257}"/>
              </a:ext>
            </a:extLst>
          </p:cNvPr>
          <p:cNvSpPr>
            <a:spLocks noGrp="1"/>
          </p:cNvSpPr>
          <p:nvPr>
            <p:ph type="title"/>
          </p:nvPr>
        </p:nvSpPr>
        <p:spPr>
          <a:xfrm>
            <a:off x="4347882" y="585027"/>
            <a:ext cx="2658036" cy="641350"/>
          </a:xfrm>
        </p:spPr>
        <p:txBody>
          <a:bodyPr>
            <a:normAutofit/>
          </a:bodyPr>
          <a:lstStyle/>
          <a:p>
            <a:r>
              <a:rPr lang="vi-VN"/>
              <a:t>@OneToOne</a:t>
            </a:r>
          </a:p>
        </p:txBody>
      </p:sp>
      <p:sp>
        <p:nvSpPr>
          <p:cNvPr id="5" name="Chỗ dành sẵn cho Văn bản 4">
            <a:extLst>
              <a:ext uri="{FF2B5EF4-FFF2-40B4-BE49-F238E27FC236}">
                <a16:creationId xmlns:a16="http://schemas.microsoft.com/office/drawing/2014/main" id="{35866510-C034-417E-BC32-3DA978ECDDAD}"/>
              </a:ext>
            </a:extLst>
          </p:cNvPr>
          <p:cNvSpPr>
            <a:spLocks noGrp="1"/>
          </p:cNvSpPr>
          <p:nvPr>
            <p:ph type="body" idx="1"/>
          </p:nvPr>
        </p:nvSpPr>
        <p:spPr>
          <a:xfrm>
            <a:off x="524390" y="2511923"/>
            <a:ext cx="4572000" cy="503432"/>
          </a:xfrm>
        </p:spPr>
        <p:txBody>
          <a:bodyPr>
            <a:normAutofit fontScale="92500" lnSpcReduction="20000"/>
          </a:bodyPr>
          <a:lstStyle/>
          <a:p>
            <a:pPr algn="ctr"/>
            <a:r>
              <a:rPr lang="en-US"/>
              <a:t>Trường hợp thừa kế </a:t>
            </a:r>
          </a:p>
          <a:p>
            <a:pPr algn="ctr"/>
            <a:r>
              <a:rPr lang="en-US"/>
              <a:t>Student extends Person</a:t>
            </a:r>
            <a:endParaRPr lang="vi-VN"/>
          </a:p>
        </p:txBody>
      </p:sp>
      <p:pic>
        <p:nvPicPr>
          <p:cNvPr id="12" name="Chỗ dành sẵn cho Nội dung 11">
            <a:extLst>
              <a:ext uri="{FF2B5EF4-FFF2-40B4-BE49-F238E27FC236}">
                <a16:creationId xmlns:a16="http://schemas.microsoft.com/office/drawing/2014/main" id="{EB3F1086-808A-4185-887C-AEA39CFCEA21}"/>
              </a:ext>
            </a:extLst>
          </p:cNvPr>
          <p:cNvPicPr>
            <a:picLocks noGrp="1" noChangeAspect="1"/>
          </p:cNvPicPr>
          <p:nvPr>
            <p:ph sz="half" idx="2"/>
          </p:nvPr>
        </p:nvPicPr>
        <p:blipFill>
          <a:blip r:embed="rId2"/>
          <a:stretch>
            <a:fillRect/>
          </a:stretch>
        </p:blipFill>
        <p:spPr>
          <a:xfrm>
            <a:off x="94129" y="3169670"/>
            <a:ext cx="5432522" cy="2186098"/>
          </a:xfrm>
        </p:spPr>
      </p:pic>
      <p:sp>
        <p:nvSpPr>
          <p:cNvPr id="7" name="Chỗ dành sẵn cho Văn bản 6">
            <a:extLst>
              <a:ext uri="{FF2B5EF4-FFF2-40B4-BE49-F238E27FC236}">
                <a16:creationId xmlns:a16="http://schemas.microsoft.com/office/drawing/2014/main" id="{65BF0ABF-3320-4979-8393-3024673193D2}"/>
              </a:ext>
            </a:extLst>
          </p:cNvPr>
          <p:cNvSpPr>
            <a:spLocks noGrp="1"/>
          </p:cNvSpPr>
          <p:nvPr>
            <p:ph type="body" sz="quarter" idx="3"/>
          </p:nvPr>
        </p:nvSpPr>
        <p:spPr>
          <a:xfrm>
            <a:off x="6377995" y="2437134"/>
            <a:ext cx="4572000" cy="503432"/>
          </a:xfrm>
        </p:spPr>
        <p:txBody>
          <a:bodyPr>
            <a:normAutofit fontScale="92500" lnSpcReduction="20000"/>
          </a:bodyPr>
          <a:lstStyle/>
          <a:p>
            <a:pPr algn="ctr"/>
            <a:r>
              <a:rPr lang="vi-VN"/>
              <a:t>Trường hợp sử dụng chung id</a:t>
            </a:r>
          </a:p>
        </p:txBody>
      </p:sp>
      <p:pic>
        <p:nvPicPr>
          <p:cNvPr id="14" name="Chỗ dành sẵn cho Nội dung 13">
            <a:extLst>
              <a:ext uri="{FF2B5EF4-FFF2-40B4-BE49-F238E27FC236}">
                <a16:creationId xmlns:a16="http://schemas.microsoft.com/office/drawing/2014/main" id="{F1F93FEB-A16A-4CB8-993B-862BD0B2D3EB}"/>
              </a:ext>
            </a:extLst>
          </p:cNvPr>
          <p:cNvPicPr>
            <a:picLocks noGrp="1" noChangeAspect="1"/>
          </p:cNvPicPr>
          <p:nvPr>
            <p:ph sz="quarter" idx="4"/>
          </p:nvPr>
        </p:nvPicPr>
        <p:blipFill>
          <a:blip r:embed="rId3"/>
          <a:stretch>
            <a:fillRect/>
          </a:stretch>
        </p:blipFill>
        <p:spPr>
          <a:xfrm>
            <a:off x="5867400" y="3169670"/>
            <a:ext cx="5593190" cy="2249224"/>
          </a:xfrm>
        </p:spPr>
      </p:pic>
      <p:sp>
        <p:nvSpPr>
          <p:cNvPr id="9" name="Chỗ dành sẵn cho Nội dung 2">
            <a:extLst>
              <a:ext uri="{FF2B5EF4-FFF2-40B4-BE49-F238E27FC236}">
                <a16:creationId xmlns:a16="http://schemas.microsoft.com/office/drawing/2014/main" id="{8B51A890-6681-4CF9-91AA-F240882A59B4}"/>
              </a:ext>
            </a:extLst>
          </p:cNvPr>
          <p:cNvSpPr txBox="1">
            <a:spLocks/>
          </p:cNvSpPr>
          <p:nvPr/>
        </p:nvSpPr>
        <p:spPr>
          <a:xfrm>
            <a:off x="1174376" y="1471878"/>
            <a:ext cx="9601200" cy="81094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vi-VN">
                <a:solidFill>
                  <a:schemeClr val="tx1"/>
                </a:solidFill>
              </a:rPr>
              <a:t>Quan hệ 1-1 được dùng cho những trường hợp một bản ghi chỉ cho phép duy nhất một bản ghi khác tham chiếu tới nó. Có hai trường hợp trong mối quan hệ này:</a:t>
            </a:r>
          </a:p>
        </p:txBody>
      </p:sp>
    </p:spTree>
    <p:extLst>
      <p:ext uri="{BB962C8B-B14F-4D97-AF65-F5344CB8AC3E}">
        <p14:creationId xmlns:p14="http://schemas.microsoft.com/office/powerpoint/2010/main" val="8654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E0525958-5E8F-4A57-951A-EE43AF8D9E34}"/>
              </a:ext>
            </a:extLst>
          </p:cNvPr>
          <p:cNvSpPr>
            <a:spLocks noGrp="1"/>
          </p:cNvSpPr>
          <p:nvPr>
            <p:ph type="title"/>
          </p:nvPr>
        </p:nvSpPr>
        <p:spPr/>
        <p:txBody>
          <a:bodyPr/>
          <a:lstStyle/>
          <a:p>
            <a:r>
              <a:rPr lang="vi-VN"/>
              <a:t>Sơ đồ Project &amp; Mã SQL</a:t>
            </a:r>
          </a:p>
        </p:txBody>
      </p:sp>
      <p:sp>
        <p:nvSpPr>
          <p:cNvPr id="10" name="Chỗ dành sẵn cho Nội dung 9">
            <a:extLst>
              <a:ext uri="{FF2B5EF4-FFF2-40B4-BE49-F238E27FC236}">
                <a16:creationId xmlns:a16="http://schemas.microsoft.com/office/drawing/2014/main" id="{1E9757FD-C84A-4E2C-BBB5-6DC62BFAA932}"/>
              </a:ext>
            </a:extLst>
          </p:cNvPr>
          <p:cNvSpPr>
            <a:spLocks noGrp="1"/>
          </p:cNvSpPr>
          <p:nvPr>
            <p:ph sz="half" idx="1"/>
          </p:nvPr>
        </p:nvSpPr>
        <p:spPr>
          <a:xfrm>
            <a:off x="1295399" y="1801907"/>
            <a:ext cx="5280213" cy="1142385"/>
          </a:xfrm>
        </p:spPr>
        <p:txBody>
          <a:bodyPr/>
          <a:lstStyle/>
          <a:p>
            <a:r>
              <a:rPr lang="vi-VN"/>
              <a:t>Persistence.xml và pom.xml có thể sử dụng lại ở phần trên. Chỉ thay tên database tương ứng.</a:t>
            </a:r>
          </a:p>
        </p:txBody>
      </p:sp>
      <p:pic>
        <p:nvPicPr>
          <p:cNvPr id="12" name="Chỗ dành sẵn cho Nội dung 11">
            <a:extLst>
              <a:ext uri="{FF2B5EF4-FFF2-40B4-BE49-F238E27FC236}">
                <a16:creationId xmlns:a16="http://schemas.microsoft.com/office/drawing/2014/main" id="{B6C540ED-B7A0-4886-AA4E-B86E2E5A6A53}"/>
              </a:ext>
            </a:extLst>
          </p:cNvPr>
          <p:cNvPicPr>
            <a:picLocks noGrp="1" noChangeAspect="1"/>
          </p:cNvPicPr>
          <p:nvPr>
            <p:ph sz="half" idx="2"/>
          </p:nvPr>
        </p:nvPicPr>
        <p:blipFill>
          <a:blip r:embed="rId2"/>
          <a:stretch>
            <a:fillRect/>
          </a:stretch>
        </p:blipFill>
        <p:spPr>
          <a:xfrm>
            <a:off x="8360232" y="519487"/>
            <a:ext cx="2896377" cy="5394849"/>
          </a:xfrm>
          <a:prstGeom prst="rect">
            <a:avLst/>
          </a:prstGeom>
        </p:spPr>
      </p:pic>
      <p:sp>
        <p:nvSpPr>
          <p:cNvPr id="13" name="Chỗ dành sẵn cho Nội dung 9">
            <a:extLst>
              <a:ext uri="{FF2B5EF4-FFF2-40B4-BE49-F238E27FC236}">
                <a16:creationId xmlns:a16="http://schemas.microsoft.com/office/drawing/2014/main" id="{7F55E4E8-19B7-421D-95B3-2C17C0943D62}"/>
              </a:ext>
            </a:extLst>
          </p:cNvPr>
          <p:cNvSpPr txBox="1">
            <a:spLocks/>
          </p:cNvSpPr>
          <p:nvPr/>
        </p:nvSpPr>
        <p:spPr>
          <a:xfrm>
            <a:off x="1295399" y="3644154"/>
            <a:ext cx="5280213" cy="941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endParaRPr lang="vi-VN"/>
          </a:p>
        </p:txBody>
      </p:sp>
      <p:sp>
        <p:nvSpPr>
          <p:cNvPr id="14" name="Rectangle 2">
            <a:extLst>
              <a:ext uri="{FF2B5EF4-FFF2-40B4-BE49-F238E27FC236}">
                <a16:creationId xmlns:a16="http://schemas.microsoft.com/office/drawing/2014/main" id="{37DA3727-B1E5-4DA2-989D-F20B21624357}"/>
              </a:ext>
            </a:extLst>
          </p:cNvPr>
          <p:cNvSpPr>
            <a:spLocks noChangeArrowheads="1"/>
          </p:cNvSpPr>
          <p:nvPr/>
        </p:nvSpPr>
        <p:spPr bwMode="auto">
          <a:xfrm>
            <a:off x="1353670" y="2943678"/>
            <a:ext cx="6647974" cy="297004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CREATE SCHEMA </a:t>
            </a:r>
            <a:r>
              <a:rPr kumimoji="0" lang="vi-VN" altLang="vi-VN" sz="1100" b="0" i="0" u="none" strike="noStrike" cap="none" normalizeH="0" baseline="0">
                <a:ln>
                  <a:noFill/>
                </a:ln>
                <a:solidFill>
                  <a:srgbClr val="E5C17C"/>
                </a:solidFill>
                <a:effectLst/>
                <a:latin typeface="Consolas" panose="020B0609020204030204" pitchFamily="49" charset="0"/>
              </a:rPr>
              <a:t>`hibernate-demo-6`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`person`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`address`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`student`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`class_name`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`school_name`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`person_id`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UNIQUE INDEX </a:t>
            </a:r>
            <a:r>
              <a:rPr kumimoji="0" lang="vi-VN" altLang="vi-VN" sz="1100" b="0" i="0" u="none" strike="noStrike" cap="none" normalizeH="0" baseline="0">
                <a:ln>
                  <a:noFill/>
                </a:ln>
                <a:solidFill>
                  <a:srgbClr val="ABB2BF"/>
                </a:solidFill>
                <a:effectLst/>
                <a:latin typeface="Consolas" panose="020B0609020204030204" pitchFamily="49" charset="0"/>
              </a:rPr>
              <a:t>`person_id_UNIQUE`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`person_id` </a:t>
            </a:r>
            <a:r>
              <a:rPr kumimoji="0" lang="vi-VN" altLang="vi-VN" sz="1100" b="0" i="1" u="none" strike="noStrike" cap="none" normalizeH="0" baseline="0">
                <a:ln>
                  <a:noFill/>
                </a:ln>
                <a:solidFill>
                  <a:srgbClr val="C679DD"/>
                </a:solidFill>
                <a:effectLst/>
                <a:latin typeface="Consolas" panose="020B0609020204030204" pitchFamily="49" charset="0"/>
              </a:rPr>
              <a:t>ASC</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`student-person`</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`person_id`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`person`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65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A9A285-DEC7-4D44-A7C3-69212094DB7D}"/>
              </a:ext>
            </a:extLst>
          </p:cNvPr>
          <p:cNvSpPr>
            <a:spLocks noGrp="1"/>
          </p:cNvSpPr>
          <p:nvPr>
            <p:ph type="title"/>
          </p:nvPr>
        </p:nvSpPr>
        <p:spPr/>
        <p:txBody>
          <a:bodyPr/>
          <a:lstStyle/>
          <a:p>
            <a:r>
              <a:rPr lang="vi-VN"/>
              <a:t>Thực thể Person.java</a:t>
            </a:r>
          </a:p>
        </p:txBody>
      </p:sp>
      <p:sp>
        <p:nvSpPr>
          <p:cNvPr id="8" name="Rectangle 1">
            <a:extLst>
              <a:ext uri="{FF2B5EF4-FFF2-40B4-BE49-F238E27FC236}">
                <a16:creationId xmlns:a16="http://schemas.microsoft.com/office/drawing/2014/main" id="{7973E90B-2FC1-4C98-AD31-A48E7E2DD69C}"/>
              </a:ext>
            </a:extLst>
          </p:cNvPr>
          <p:cNvSpPr>
            <a:spLocks noGrp="1" noChangeArrowheads="1"/>
          </p:cNvSpPr>
          <p:nvPr>
            <p:ph idx="1"/>
          </p:nvPr>
        </p:nvSpPr>
        <p:spPr bwMode="auto">
          <a:xfrm>
            <a:off x="2855259" y="2062555"/>
            <a:ext cx="5551520" cy="37548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"person"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Person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"address"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address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//etc</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74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vi-VN"/>
              <a:t>Một session được sử dụng để có được một kết nối vật lý với một cơ sở dữ liệu.</a:t>
            </a:r>
          </a:p>
          <a:p>
            <a:r>
              <a:rPr lang="vi-VN"/>
              <a:t>Đối tượng Session là nhẹ, đơn luồng, ngắn hạn và được thiết kế để được tạo ra instance mỗi khi tương tác với cơ sở dữ liệu. Các đối tượng liên tục được lưu và truy xuất thông qua một đối tượng Session.</a:t>
            </a:r>
          </a:p>
          <a:p>
            <a:r>
              <a:rPr lang="vi-VN"/>
              <a:t>Session lưu trữ level 1 Cache của dữ liệu. (Bắt buộc và luôn luôn) </a:t>
            </a:r>
          </a:p>
          <a:p>
            <a:r>
              <a:rPr lang="vi-VN"/>
              <a:t>Mỗi một đối tượng session được Session factory tạo ra sẽ tạo một kết nối đến database.</a:t>
            </a:r>
          </a:p>
        </p:txBody>
      </p:sp>
    </p:spTree>
    <p:extLst>
      <p:ext uri="{BB962C8B-B14F-4D97-AF65-F5344CB8AC3E}">
        <p14:creationId xmlns:p14="http://schemas.microsoft.com/office/powerpoint/2010/main" val="170353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74CB1D-6C37-498C-81D1-9F53AE71604D}"/>
              </a:ext>
            </a:extLst>
          </p:cNvPr>
          <p:cNvSpPr>
            <a:spLocks noGrp="1"/>
          </p:cNvSpPr>
          <p:nvPr>
            <p:ph type="title"/>
          </p:nvPr>
        </p:nvSpPr>
        <p:spPr/>
        <p:txBody>
          <a:bodyPr/>
          <a:lstStyle/>
          <a:p>
            <a:r>
              <a:rPr lang="vi-VN"/>
              <a:t>Thực thể Student.java</a:t>
            </a:r>
          </a:p>
        </p:txBody>
      </p:sp>
      <p:sp>
        <p:nvSpPr>
          <p:cNvPr id="4" name="Rectangle 1">
            <a:extLst>
              <a:ext uri="{FF2B5EF4-FFF2-40B4-BE49-F238E27FC236}">
                <a16:creationId xmlns:a16="http://schemas.microsoft.com/office/drawing/2014/main" id="{9F06E21A-9D5E-45F5-8360-ACDA35E6E193}"/>
              </a:ext>
            </a:extLst>
          </p:cNvPr>
          <p:cNvSpPr>
            <a:spLocks noGrp="1" noChangeArrowheads="1"/>
          </p:cNvSpPr>
          <p:nvPr>
            <p:ph sz="half" idx="1"/>
          </p:nvPr>
        </p:nvSpPr>
        <p:spPr bwMode="auto">
          <a:xfrm>
            <a:off x="1295400" y="1824096"/>
            <a:ext cx="5551520" cy="412420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"student"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Student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"class_name"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className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"school_name"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schoolName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@OneToOne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fetch</a:t>
            </a:r>
            <a:r>
              <a:rPr kumimoji="0" lang="vi-VN" altLang="vi-VN" sz="1400" b="0" i="0" u="none" strike="noStrike" cap="none" normalizeH="0" baseline="0">
                <a:ln>
                  <a:noFill/>
                </a:ln>
                <a:solidFill>
                  <a:srgbClr val="61AFEF"/>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FetchType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LAZY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@JoinColumn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"person_id"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900" b="0" i="0" u="none" strike="noStrike" cap="none" normalizeH="0" baseline="0">
                <a:ln>
                  <a:noFill/>
                </a:ln>
                <a:solidFill>
                  <a:srgbClr val="E5C17C"/>
                </a:solidFill>
                <a:effectLst/>
                <a:latin typeface="Consolas" panose="020B0609020204030204" pitchFamily="49" charset="0"/>
              </a:rPr>
              <a:t>Person </a:t>
            </a:r>
            <a:r>
              <a:rPr kumimoji="0" lang="vi-VN" altLang="vi-VN" sz="900" b="0" i="0" u="none" strike="noStrike" cap="none" normalizeH="0" baseline="0">
                <a:ln>
                  <a:noFill/>
                </a:ln>
                <a:solidFill>
                  <a:srgbClr val="E06C75"/>
                </a:solidFill>
                <a:effectLst/>
                <a:latin typeface="Consolas" panose="020B0609020204030204" pitchFamily="49" charset="0"/>
              </a:rPr>
              <a:t>person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C33CAC3B-C58A-4648-B317-30615DCBFD36}"/>
              </a:ext>
            </a:extLst>
          </p:cNvPr>
          <p:cNvSpPr>
            <a:spLocks noGrp="1"/>
          </p:cNvSpPr>
          <p:nvPr>
            <p:ph sz="half" idx="2"/>
          </p:nvPr>
        </p:nvSpPr>
        <p:spPr>
          <a:xfrm>
            <a:off x="7301752" y="1824096"/>
            <a:ext cx="3594847" cy="4124205"/>
          </a:xfrm>
        </p:spPr>
        <p:txBody>
          <a:bodyPr/>
          <a:lstStyle/>
          <a:p>
            <a:r>
              <a:rPr lang="vi-VN"/>
              <a:t>Annotation @OneToOne biểu thị mối quan hệ 1 – 1</a:t>
            </a:r>
          </a:p>
          <a:p>
            <a:r>
              <a:rPr lang="vi-VN"/>
              <a:t>@JoinColumn(name = "person_id") biểu thị rằng 2 đối tượng mapping qua column person_id </a:t>
            </a:r>
          </a:p>
          <a:p>
            <a:r>
              <a:rPr lang="vi-VN"/>
              <a:t>Trường hợp dùng chung id thì ta thay bằng annotation @PrimaryKeyJoinColumn	</a:t>
            </a:r>
          </a:p>
        </p:txBody>
      </p:sp>
    </p:spTree>
    <p:extLst>
      <p:ext uri="{BB962C8B-B14F-4D97-AF65-F5344CB8AC3E}">
        <p14:creationId xmlns:p14="http://schemas.microsoft.com/office/powerpoint/2010/main" val="134778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CF0712-9C02-48E2-9F0E-63904DF3142A}"/>
              </a:ext>
            </a:extLst>
          </p:cNvPr>
          <p:cNvSpPr>
            <a:spLocks noGrp="1"/>
          </p:cNvSpPr>
          <p:nvPr>
            <p:ph type="title"/>
          </p:nvPr>
        </p:nvSpPr>
        <p:spPr/>
        <p:txBody>
          <a:bodyPr/>
          <a:lstStyle/>
          <a:p>
            <a:r>
              <a:rPr lang="vi-VN"/>
              <a:t>Chèn dữ liệu (DemoInsert.java)</a:t>
            </a:r>
          </a:p>
        </p:txBody>
      </p:sp>
      <p:sp>
        <p:nvSpPr>
          <p:cNvPr id="8" name="Rectangle 1">
            <a:extLst>
              <a:ext uri="{FF2B5EF4-FFF2-40B4-BE49-F238E27FC236}">
                <a16:creationId xmlns:a16="http://schemas.microsoft.com/office/drawing/2014/main" id="{E7AD28FE-A5DA-4969-A0C1-CDD0DD405013}"/>
              </a:ext>
            </a:extLst>
          </p:cNvPr>
          <p:cNvSpPr>
            <a:spLocks noGrp="1" noChangeArrowheads="1"/>
          </p:cNvSpPr>
          <p:nvPr>
            <p:ph idx="1"/>
          </p:nvPr>
        </p:nvSpPr>
        <p:spPr bwMode="auto">
          <a:xfrm>
            <a:off x="1967752" y="1777079"/>
            <a:ext cx="8009965" cy="433965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200" b="0" i="1" u="none" strike="noStrike" cap="none" normalizeH="0" baseline="0">
                <a:ln>
                  <a:noFill/>
                </a:ln>
                <a:solidFill>
                  <a:srgbClr val="C679DD"/>
                </a:solidFill>
                <a:effectLst/>
                <a:latin typeface="Consolas" panose="020B0609020204030204" pitchFamily="49" charset="0"/>
              </a:rPr>
              <a:t>public class </a:t>
            </a:r>
            <a:r>
              <a:rPr kumimoji="0" lang="vi-VN" altLang="vi-VN" sz="1200" b="0" i="0" u="none" strike="noStrike" cap="none" normalizeH="0" baseline="0">
                <a:ln>
                  <a:noFill/>
                </a:ln>
                <a:solidFill>
                  <a:srgbClr val="E5C17C"/>
                </a:solidFill>
                <a:effectLst/>
                <a:latin typeface="Consolas" panose="020B0609020204030204" pitchFamily="49" charset="0"/>
              </a:rPr>
              <a:t>DemoInsert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public static void </a:t>
            </a:r>
            <a:r>
              <a:rPr kumimoji="0" lang="vi-VN" altLang="vi-VN" sz="1200" b="0" i="0" u="none" strike="noStrike" cap="none" normalizeH="0" baseline="0">
                <a:ln>
                  <a:noFill/>
                </a:ln>
                <a:solidFill>
                  <a:srgbClr val="61AEEF"/>
                </a:solidFill>
                <a:effectLst/>
                <a:latin typeface="Consolas" panose="020B0609020204030204" pitchFamily="49" charset="0"/>
              </a:rPr>
              <a:t>main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String</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ABB2BF"/>
                </a:solidFill>
                <a:effectLst/>
                <a:latin typeface="Consolas" panose="020B0609020204030204" pitchFamily="49" charset="0"/>
              </a:rPr>
              <a:t>args</a:t>
            </a: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EntityManagerFactory </a:t>
            </a:r>
            <a:r>
              <a:rPr kumimoji="0" lang="vi-VN" altLang="vi-VN" sz="1200" b="0" i="0" u="none" strike="noStrike" cap="none" normalizeH="0" baseline="0">
                <a:ln>
                  <a:noFill/>
                </a:ln>
                <a:solidFill>
                  <a:srgbClr val="D19A66"/>
                </a:solidFill>
                <a:effectLst/>
                <a:latin typeface="Consolas" panose="020B0609020204030204" pitchFamily="49" charset="0"/>
              </a:rPr>
              <a:t>entityManagerFactory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 </a:t>
            </a:r>
            <a:r>
              <a:rPr kumimoji="0" lang="vi-VN" altLang="vi-VN" sz="1200" b="0" i="0" u="none" strike="noStrike" cap="none" normalizeH="0" baseline="0">
                <a:ln>
                  <a:noFill/>
                </a:ln>
                <a:solidFill>
                  <a:srgbClr val="D19A66"/>
                </a:solidFill>
                <a:effectLst/>
                <a:latin typeface="Consolas" panose="020B0609020204030204" pitchFamily="49" charset="0"/>
              </a:rPr>
              <a:t>entityManager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createEntityManager</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begin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Person </a:t>
            </a:r>
            <a:r>
              <a:rPr kumimoji="0" lang="vi-VN" altLang="vi-VN" sz="1200" b="0" i="0" u="none" strike="noStrike" cap="none" normalizeH="0" baseline="0">
                <a:ln>
                  <a:noFill/>
                </a:ln>
                <a:solidFill>
                  <a:srgbClr val="D19A66"/>
                </a:solidFill>
                <a:effectLst/>
                <a:latin typeface="Consolas" panose="020B0609020204030204" pitchFamily="49" charset="0"/>
              </a:rPr>
              <a:t>person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"kai"</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98C379"/>
                </a:solidFill>
                <a:effectLst/>
                <a:latin typeface="Consolas" panose="020B0609020204030204" pitchFamily="49" charset="0"/>
              </a:rPr>
              <a:t>"ha noi - viet nam"</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Student </a:t>
            </a:r>
            <a:r>
              <a:rPr kumimoji="0" lang="vi-VN" altLang="vi-VN" sz="1200" b="0" i="0" u="none" strike="noStrike" cap="none" normalizeH="0" baseline="0">
                <a:ln>
                  <a:noFill/>
                </a:ln>
                <a:solidFill>
                  <a:srgbClr val="D19A66"/>
                </a:solidFill>
                <a:effectLst/>
                <a:latin typeface="Consolas" panose="020B0609020204030204" pitchFamily="49" charset="0"/>
              </a:rPr>
              <a:t>student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"D11CN2"</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98C379"/>
                </a:solidFill>
                <a:effectLst/>
                <a:latin typeface="Consolas" panose="020B0609020204030204" pitchFamily="49" charset="0"/>
              </a:rPr>
              <a:t>"PTIT"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setPerson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persist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persist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1" u="none" strike="noStrike" cap="none" normalizeH="0" baseline="0">
                <a:ln>
                  <a:noFill/>
                </a:ln>
                <a:solidFill>
                  <a:srgbClr val="59626F"/>
                </a:solidFill>
                <a:effectLst/>
                <a:latin typeface="Consolas" panose="020B0609020204030204" pitchFamily="49" charset="0"/>
              </a:rPr>
            </a:br>
            <a:br>
              <a:rPr kumimoji="0" lang="vi-VN" altLang="vi-VN" sz="1200" b="0" i="1" u="none" strike="noStrike" cap="none" normalizeH="0" baseline="0">
                <a:ln>
                  <a:noFill/>
                </a:ln>
                <a:solidFill>
                  <a:srgbClr val="59626F"/>
                </a:solidFill>
                <a:effectLst/>
                <a:latin typeface="Consolas" panose="020B0609020204030204" pitchFamily="49" charset="0"/>
              </a:rPr>
            </a:br>
            <a:r>
              <a:rPr kumimoji="0" lang="vi-VN" altLang="vi-VN" sz="1200" b="0" i="1" u="none" strike="noStrike" cap="none" normalizeH="0" baseline="0">
                <a:ln>
                  <a:noFill/>
                </a:ln>
                <a:solidFill>
                  <a:srgbClr val="59626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commit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 after 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566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FF6459-702A-43E9-B58F-B22D650C5FCF}"/>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C2C10B40-125E-4551-8E09-0FBEB119EEC8}"/>
              </a:ext>
            </a:extLst>
          </p:cNvPr>
          <p:cNvPicPr>
            <a:picLocks noGrp="1" noChangeAspect="1"/>
          </p:cNvPicPr>
          <p:nvPr>
            <p:ph idx="1"/>
          </p:nvPr>
        </p:nvPicPr>
        <p:blipFill>
          <a:blip r:embed="rId2"/>
          <a:stretch>
            <a:fillRect/>
          </a:stretch>
        </p:blipFill>
        <p:spPr>
          <a:xfrm>
            <a:off x="835252" y="2667106"/>
            <a:ext cx="10985154" cy="1836746"/>
          </a:xfrm>
          <a:prstGeom prst="rect">
            <a:avLst/>
          </a:prstGeom>
        </p:spPr>
      </p:pic>
    </p:spTree>
    <p:extLst>
      <p:ext uri="{BB962C8B-B14F-4D97-AF65-F5344CB8AC3E}">
        <p14:creationId xmlns:p14="http://schemas.microsoft.com/office/powerpoint/2010/main" val="289381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599674-62F4-4409-9AB2-B5D1E700396B}"/>
              </a:ext>
            </a:extLst>
          </p:cNvPr>
          <p:cNvSpPr>
            <a:spLocks noGrp="1"/>
          </p:cNvSpPr>
          <p:nvPr>
            <p:ph type="title"/>
          </p:nvPr>
        </p:nvSpPr>
        <p:spPr/>
        <p:txBody>
          <a:bodyPr/>
          <a:lstStyle/>
          <a:p>
            <a:r>
              <a:rPr lang="vi-VN"/>
              <a:t>@ManyToMany</a:t>
            </a:r>
          </a:p>
        </p:txBody>
      </p:sp>
      <p:sp>
        <p:nvSpPr>
          <p:cNvPr id="3" name="Chỗ dành sẵn cho Nội dung 2">
            <a:extLst>
              <a:ext uri="{FF2B5EF4-FFF2-40B4-BE49-F238E27FC236}">
                <a16:creationId xmlns:a16="http://schemas.microsoft.com/office/drawing/2014/main" id="{9B212B3A-6FDC-436F-A3AC-D0185B795ED1}"/>
              </a:ext>
            </a:extLst>
          </p:cNvPr>
          <p:cNvSpPr>
            <a:spLocks noGrp="1"/>
          </p:cNvSpPr>
          <p:nvPr>
            <p:ph idx="1"/>
          </p:nvPr>
        </p:nvSpPr>
        <p:spPr/>
        <p:txBody>
          <a:bodyPr/>
          <a:lstStyle/>
          <a:p>
            <a:r>
              <a:rPr lang="vi-VN"/>
              <a:t>Khi xuất hiện quan hệ nhiều nhiều (n-n) thì ta sẽ tạo một bảng trung gian để chuyển quan hệ nhiều nhiều đó thành 2 quan hệ một nhiều.</a:t>
            </a:r>
          </a:p>
          <a:p>
            <a:r>
              <a:rPr lang="vi-VN"/>
              <a:t>Ở đây, hai bảng product và category sẽ được liên kết với nhau bằng bảng trung gian product_category.</a:t>
            </a:r>
          </a:p>
        </p:txBody>
      </p:sp>
      <p:pic>
        <p:nvPicPr>
          <p:cNvPr id="5" name="Hình ảnh 4">
            <a:extLst>
              <a:ext uri="{FF2B5EF4-FFF2-40B4-BE49-F238E27FC236}">
                <a16:creationId xmlns:a16="http://schemas.microsoft.com/office/drawing/2014/main" id="{014CD2E2-3C84-4C84-ADBB-706EDB9E907F}"/>
              </a:ext>
            </a:extLst>
          </p:cNvPr>
          <p:cNvPicPr>
            <a:picLocks noChangeAspect="1"/>
          </p:cNvPicPr>
          <p:nvPr/>
        </p:nvPicPr>
        <p:blipFill>
          <a:blip r:embed="rId2"/>
          <a:stretch>
            <a:fillRect/>
          </a:stretch>
        </p:blipFill>
        <p:spPr>
          <a:xfrm>
            <a:off x="1097738" y="3832597"/>
            <a:ext cx="9601264" cy="1958603"/>
          </a:xfrm>
          <a:prstGeom prst="rect">
            <a:avLst/>
          </a:prstGeom>
        </p:spPr>
      </p:pic>
    </p:spTree>
    <p:extLst>
      <p:ext uri="{BB962C8B-B14F-4D97-AF65-F5344CB8AC3E}">
        <p14:creationId xmlns:p14="http://schemas.microsoft.com/office/powerpoint/2010/main" val="17806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F82013-A298-44A4-90E1-A544C884EFAB}"/>
              </a:ext>
            </a:extLst>
          </p:cNvPr>
          <p:cNvSpPr>
            <a:spLocks noGrp="1"/>
          </p:cNvSpPr>
          <p:nvPr>
            <p:ph type="title"/>
          </p:nvPr>
        </p:nvSpPr>
        <p:spPr/>
        <p:txBody>
          <a:bodyPr/>
          <a:lstStyle/>
          <a:p>
            <a:r>
              <a:rPr lang="vi-VN"/>
              <a:t>Sơ đồ và cơ sở dữ liệu mysql:</a:t>
            </a:r>
            <a:br>
              <a:rPr lang="vi-VN"/>
            </a:br>
            <a:endParaRPr lang="vi-VN"/>
          </a:p>
        </p:txBody>
      </p:sp>
      <p:pic>
        <p:nvPicPr>
          <p:cNvPr id="7" name="Chỗ dành sẵn cho Nội dung 6">
            <a:extLst>
              <a:ext uri="{FF2B5EF4-FFF2-40B4-BE49-F238E27FC236}">
                <a16:creationId xmlns:a16="http://schemas.microsoft.com/office/drawing/2014/main" id="{0A5D4626-1739-459E-B016-ABCFB377196D}"/>
              </a:ext>
            </a:extLst>
          </p:cNvPr>
          <p:cNvPicPr>
            <a:picLocks noGrp="1" noChangeAspect="1"/>
          </p:cNvPicPr>
          <p:nvPr>
            <p:ph sz="half" idx="2"/>
          </p:nvPr>
        </p:nvPicPr>
        <p:blipFill>
          <a:blip r:embed="rId2"/>
          <a:stretch>
            <a:fillRect/>
          </a:stretch>
        </p:blipFill>
        <p:spPr>
          <a:xfrm>
            <a:off x="8081682" y="359049"/>
            <a:ext cx="3028587" cy="5580068"/>
          </a:xfrm>
          <a:prstGeom prst="rect">
            <a:avLst/>
          </a:prstGeom>
        </p:spPr>
      </p:pic>
      <p:sp>
        <p:nvSpPr>
          <p:cNvPr id="8" name="Rectangle 3">
            <a:extLst>
              <a:ext uri="{FF2B5EF4-FFF2-40B4-BE49-F238E27FC236}">
                <a16:creationId xmlns:a16="http://schemas.microsoft.com/office/drawing/2014/main" id="{03A812D0-26FE-4AB8-B003-4C05BCBC967B}"/>
              </a:ext>
            </a:extLst>
          </p:cNvPr>
          <p:cNvSpPr>
            <a:spLocks noGrp="1" noChangeArrowheads="1"/>
          </p:cNvSpPr>
          <p:nvPr>
            <p:ph sz="half" idx="1"/>
          </p:nvPr>
        </p:nvSpPr>
        <p:spPr bwMode="auto">
          <a:xfrm>
            <a:off x="1470212" y="2291965"/>
            <a:ext cx="5878532" cy="364715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CREATE SCHEMA </a:t>
            </a:r>
            <a:r>
              <a:rPr kumimoji="0" lang="vi-VN" altLang="vi-VN" sz="1100" b="0" i="0" u="none" strike="noStrike" cap="none" normalizeH="0" baseline="0">
                <a:ln>
                  <a:noFill/>
                </a:ln>
                <a:solidFill>
                  <a:srgbClr val="E5C17C"/>
                </a:solidFill>
                <a:effectLst/>
                <a:latin typeface="Consolas" panose="020B0609020204030204" pitchFamily="49" charset="0"/>
              </a:rPr>
              <a:t>`hibernate-demo-4`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`product_category`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`product_id`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`category_id`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`fk-category`</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`fk-product`</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
        <p:nvSpPr>
          <p:cNvPr id="10" name="Chỗ dành sẵn cho Nội dung 2">
            <a:extLst>
              <a:ext uri="{FF2B5EF4-FFF2-40B4-BE49-F238E27FC236}">
                <a16:creationId xmlns:a16="http://schemas.microsoft.com/office/drawing/2014/main" id="{3D747BFF-16E1-4A5B-8C34-60DCD2908C71}"/>
              </a:ext>
            </a:extLst>
          </p:cNvPr>
          <p:cNvSpPr txBox="1">
            <a:spLocks/>
          </p:cNvSpPr>
          <p:nvPr/>
        </p:nvSpPr>
        <p:spPr>
          <a:xfrm>
            <a:off x="1470212" y="1479176"/>
            <a:ext cx="5655245" cy="761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Tương tự, ta cũng sử dụng lại pom.xml và persistence.xml</a:t>
            </a:r>
          </a:p>
        </p:txBody>
      </p:sp>
    </p:spTree>
    <p:extLst>
      <p:ext uri="{BB962C8B-B14F-4D97-AF65-F5344CB8AC3E}">
        <p14:creationId xmlns:p14="http://schemas.microsoft.com/office/powerpoint/2010/main" val="28654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74402E-1E92-4913-82E6-7118ED73CBB3}"/>
              </a:ext>
            </a:extLst>
          </p:cNvPr>
          <p:cNvSpPr>
            <a:spLocks noGrp="1"/>
          </p:cNvSpPr>
          <p:nvPr>
            <p:ph type="title"/>
          </p:nvPr>
        </p:nvSpPr>
        <p:spPr/>
        <p:txBody>
          <a:bodyPr/>
          <a:lstStyle/>
          <a:p>
            <a:r>
              <a:rPr lang="vi-VN"/>
              <a:t>Thực thể category.java</a:t>
            </a:r>
          </a:p>
        </p:txBody>
      </p:sp>
      <p:sp>
        <p:nvSpPr>
          <p:cNvPr id="4" name="Rectangle 1">
            <a:extLst>
              <a:ext uri="{FF2B5EF4-FFF2-40B4-BE49-F238E27FC236}">
                <a16:creationId xmlns:a16="http://schemas.microsoft.com/office/drawing/2014/main" id="{1D0F2616-B4BF-4789-9B68-C8EE7D8D7113}"/>
              </a:ext>
            </a:extLst>
          </p:cNvPr>
          <p:cNvSpPr>
            <a:spLocks noGrp="1" noChangeArrowheads="1"/>
          </p:cNvSpPr>
          <p:nvPr>
            <p:ph sz="half" idx="1"/>
          </p:nvPr>
        </p:nvSpPr>
        <p:spPr bwMode="auto">
          <a:xfrm>
            <a:off x="1295400" y="2147261"/>
            <a:ext cx="5186035" cy="347787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0" u="none" strike="noStrike" cap="none" normalizeH="0" baseline="0">
                <a:ln>
                  <a:noFill/>
                </a:ln>
                <a:solidFill>
                  <a:srgbClr val="61AEEF"/>
                </a:solidFill>
                <a:effectLst/>
                <a:latin typeface="Consolas" panose="020B0609020204030204" pitchFamily="49" charset="0"/>
              </a:rPr>
              <a:t>@Entity</a:t>
            </a:r>
            <a:br>
              <a:rPr kumimoji="0" lang="vi-VN" altLang="vi-VN" sz="1100" b="0" i="0" u="none" strike="noStrike" cap="none" normalizeH="0" baseline="0">
                <a:ln>
                  <a:noFill/>
                </a:ln>
                <a:solidFill>
                  <a:srgbClr val="61AEEF"/>
                </a:solidFill>
                <a:effectLst/>
                <a:latin typeface="Consolas" panose="020B0609020204030204" pitchFamily="49" charset="0"/>
              </a:rPr>
            </a:br>
            <a:r>
              <a:rPr kumimoji="0" lang="vi-VN" altLang="vi-VN" sz="1100" b="0" i="0" u="none" strike="noStrike" cap="none" normalizeH="0" baseline="0">
                <a:ln>
                  <a:noFill/>
                </a:ln>
                <a:solidFill>
                  <a:srgbClr val="61AEEF"/>
                </a:solidFill>
                <a:effectLst/>
                <a:latin typeface="Consolas" panose="020B0609020204030204" pitchFamily="49" charset="0"/>
              </a:rPr>
              <a:t>@Table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"category"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public class </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@Id</a:t>
            </a:r>
            <a:br>
              <a:rPr kumimoji="0" lang="vi-VN" altLang="vi-VN" sz="1100" b="0" i="0" u="none" strike="noStrike" cap="none" normalizeH="0" baseline="0">
                <a:ln>
                  <a:noFill/>
                </a:ln>
                <a:solidFill>
                  <a:srgbClr val="61AEEF"/>
                </a:solidFill>
                <a:effectLst/>
                <a:latin typeface="Consolas" panose="020B0609020204030204" pitchFamily="49" charset="0"/>
              </a:rPr>
            </a:br>
            <a:r>
              <a:rPr kumimoji="0" lang="vi-VN" altLang="vi-VN" sz="1100" b="0" i="0" u="none" strike="noStrike" cap="none" normalizeH="0" baseline="0">
                <a:ln>
                  <a:noFill/>
                </a:ln>
                <a:solidFill>
                  <a:srgbClr val="61AEEF"/>
                </a:solidFill>
                <a:effectLst/>
                <a:latin typeface="Consolas" panose="020B0609020204030204" pitchFamily="49" charset="0"/>
              </a:rPr>
              <a:t>   @Column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@GeneratedValue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strategy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GenerationType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IDENTITY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0" u="none" strike="noStrike" cap="none" normalizeH="0" baseline="0">
                <a:ln>
                  <a:noFill/>
                </a:ln>
                <a:solidFill>
                  <a:srgbClr val="E5C17C"/>
                </a:solidFill>
                <a:effectLst/>
                <a:latin typeface="Consolas" panose="020B0609020204030204" pitchFamily="49" charset="0"/>
              </a:rPr>
              <a:t>Integer </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"name"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0" u="none" strike="noStrike" cap="none" normalizeH="0" baseline="0">
                <a:ln>
                  <a:noFill/>
                </a:ln>
                <a:solidFill>
                  <a:srgbClr val="E5C17C"/>
                </a:solidFill>
                <a:effectLst/>
                <a:latin typeface="Consolas" panose="020B0609020204030204" pitchFamily="49" charset="0"/>
              </a:rPr>
              <a:t>String </a:t>
            </a:r>
            <a:r>
              <a:rPr kumimoji="0" lang="vi-VN" altLang="vi-VN" sz="1100" b="0" i="0" u="none" strike="noStrike" cap="none" normalizeH="0" baseline="0">
                <a:ln>
                  <a:noFill/>
                </a:ln>
                <a:solidFill>
                  <a:srgbClr val="E06C75"/>
                </a:solidFill>
                <a:effectLst/>
                <a:latin typeface="Consolas" panose="020B0609020204030204" pitchFamily="49" charset="0"/>
              </a:rPr>
              <a:t>name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@ManyToMany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fetch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FetchType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LAZY</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cascade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CascadeType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ALL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@JoinTable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"product_category"</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joinColumns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 },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inverseJoinColumns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@JoinColumn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1" u="none" strike="noStrike" cap="none" normalizeH="0" baseline="0">
                <a:ln>
                  <a:noFill/>
                </a:ln>
                <a:solidFill>
                  <a:srgbClr val="98C379"/>
                </a:solidFill>
                <a:effectLst/>
                <a:latin typeface="Consolas" panose="020B0609020204030204" pitchFamily="49" charset="0"/>
              </a:rPr>
              <a:t>Set</a:t>
            </a:r>
            <a:r>
              <a:rPr kumimoji="0" lang="vi-VN" altLang="vi-VN" sz="1100" b="0" i="0" u="none" strike="noStrike" cap="none" normalizeH="0" baseline="0">
                <a:ln>
                  <a:noFill/>
                </a:ln>
                <a:solidFill>
                  <a:srgbClr val="61AFEF"/>
                </a:solidFill>
                <a:effectLst/>
                <a:latin typeface="Consolas" panose="020B0609020204030204" pitchFamily="49" charset="0"/>
              </a:rPr>
              <a:t>&lt;</a:t>
            </a:r>
            <a:r>
              <a:rPr kumimoji="0" lang="vi-VN" altLang="vi-VN" sz="1100" b="0" i="0" u="none" strike="noStrike" cap="none" normalizeH="0" baseline="0">
                <a:ln>
                  <a:noFill/>
                </a:ln>
                <a:solidFill>
                  <a:srgbClr val="E5C17C"/>
                </a:solidFill>
                <a:effectLst/>
                <a:latin typeface="Consolas" panose="020B0609020204030204" pitchFamily="49" charset="0"/>
              </a:rPr>
              <a:t>Product</a:t>
            </a:r>
            <a:r>
              <a:rPr kumimoji="0" lang="vi-VN" altLang="vi-VN" sz="1100" b="0" i="0" u="none" strike="noStrike" cap="none" normalizeH="0" baseline="0">
                <a:ln>
                  <a:noFill/>
                </a:ln>
                <a:solidFill>
                  <a:srgbClr val="61AFEF"/>
                </a:solidFill>
                <a:effectLst/>
                <a:latin typeface="Consolas" panose="020B0609020204030204" pitchFamily="49" charset="0"/>
              </a:rPr>
              <a:t>&gt; </a:t>
            </a:r>
            <a:r>
              <a:rPr kumimoji="0" lang="vi-VN" altLang="vi-VN" sz="1100" b="0" i="0" u="none" strike="noStrike" cap="none" normalizeH="0" baseline="0">
                <a:ln>
                  <a:noFill/>
                </a:ln>
                <a:solidFill>
                  <a:srgbClr val="E06C75"/>
                </a:solidFill>
                <a:effectLst/>
                <a:latin typeface="Consolas" panose="020B0609020204030204" pitchFamily="49" charset="0"/>
              </a:rPr>
              <a:t>products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HashSet</a:t>
            </a:r>
            <a:r>
              <a:rPr kumimoji="0" lang="vi-VN" altLang="vi-VN" sz="1100" b="0" i="0" u="none" strike="noStrike" cap="none" normalizeH="0" baseline="0">
                <a:ln>
                  <a:noFill/>
                </a:ln>
                <a:solidFill>
                  <a:srgbClr val="61AFEF"/>
                </a:solidFill>
                <a:effectLst/>
                <a:latin typeface="Consolas" panose="020B0609020204030204" pitchFamily="49" charset="0"/>
              </a:rPr>
              <a:t>&lt;&gt;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//etc</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BC592300-6A2C-4AA1-B712-93BB638A596B}"/>
              </a:ext>
            </a:extLst>
          </p:cNvPr>
          <p:cNvSpPr>
            <a:spLocks noGrp="1"/>
          </p:cNvSpPr>
          <p:nvPr>
            <p:ph sz="half" idx="2"/>
          </p:nvPr>
        </p:nvSpPr>
        <p:spPr>
          <a:xfrm>
            <a:off x="7032812" y="1981199"/>
            <a:ext cx="3863788" cy="3810001"/>
          </a:xfrm>
        </p:spPr>
        <p:txBody>
          <a:bodyPr/>
          <a:lstStyle/>
          <a:p>
            <a:r>
              <a:rPr lang="vi-VN"/>
              <a:t>@ManyToMany được sử dụng để biểu thị mối quan hệ nhiều nhiều </a:t>
            </a:r>
          </a:p>
          <a:p>
            <a:r>
              <a:rPr lang="vi-VN"/>
              <a:t>@JoinTable sẽ chỉ rõ bảng trung gian trong thuộc tính name, thuộc tính joinColumns sẽ chỉ rõ column mapping với table hiện tại – “category_id”, thuộc tính inverseJoinColumns sẽ chỉ rõ column mapping với table còn lại – “product_id”</a:t>
            </a:r>
          </a:p>
        </p:txBody>
      </p:sp>
    </p:spTree>
    <p:extLst>
      <p:ext uri="{BB962C8B-B14F-4D97-AF65-F5344CB8AC3E}">
        <p14:creationId xmlns:p14="http://schemas.microsoft.com/office/powerpoint/2010/main" val="29909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C6A33-FA46-4A55-81B4-4A7EEC57D297}"/>
              </a:ext>
            </a:extLst>
          </p:cNvPr>
          <p:cNvSpPr>
            <a:spLocks noGrp="1"/>
          </p:cNvSpPr>
          <p:nvPr>
            <p:ph type="title"/>
          </p:nvPr>
        </p:nvSpPr>
        <p:spPr/>
        <p:txBody>
          <a:bodyPr/>
          <a:lstStyle/>
          <a:p>
            <a:r>
              <a:rPr lang="vi-VN"/>
              <a:t>Thực thể Product.java</a:t>
            </a:r>
          </a:p>
        </p:txBody>
      </p:sp>
      <p:sp>
        <p:nvSpPr>
          <p:cNvPr id="3" name="Chỗ dành sẵn cho Nội dung 2">
            <a:extLst>
              <a:ext uri="{FF2B5EF4-FFF2-40B4-BE49-F238E27FC236}">
                <a16:creationId xmlns:a16="http://schemas.microsoft.com/office/drawing/2014/main" id="{420D5762-F5AC-43BF-9659-232318890C07}"/>
              </a:ext>
            </a:extLst>
          </p:cNvPr>
          <p:cNvSpPr>
            <a:spLocks noGrp="1"/>
          </p:cNvSpPr>
          <p:nvPr>
            <p:ph sz="half" idx="1"/>
          </p:nvPr>
        </p:nvSpPr>
        <p:spPr>
          <a:xfrm>
            <a:off x="1295400" y="1981199"/>
            <a:ext cx="3437965" cy="3970318"/>
          </a:xfrm>
        </p:spPr>
        <p:txBody>
          <a:bodyPr/>
          <a:lstStyle/>
          <a:p>
            <a:r>
              <a:rPr lang="vi-VN"/>
              <a:t>@ManyToMany chỉ định quan hệ nhiều nhiều.</a:t>
            </a:r>
          </a:p>
          <a:p>
            <a:r>
              <a:rPr lang="vi-VN"/>
              <a:t>@Jointable tương tự.</a:t>
            </a:r>
          </a:p>
        </p:txBody>
      </p:sp>
      <p:sp>
        <p:nvSpPr>
          <p:cNvPr id="5" name="Rectangle 1">
            <a:extLst>
              <a:ext uri="{FF2B5EF4-FFF2-40B4-BE49-F238E27FC236}">
                <a16:creationId xmlns:a16="http://schemas.microsoft.com/office/drawing/2014/main" id="{35985890-9D9B-4128-B5A7-74A2E7BF71DB}"/>
              </a:ext>
            </a:extLst>
          </p:cNvPr>
          <p:cNvSpPr>
            <a:spLocks noGrp="1" noChangeArrowheads="1"/>
          </p:cNvSpPr>
          <p:nvPr>
            <p:ph sz="half" idx="2"/>
          </p:nvPr>
        </p:nvSpPr>
        <p:spPr bwMode="auto">
          <a:xfrm>
            <a:off x="4733365" y="1800380"/>
            <a:ext cx="6770273" cy="433195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50" b="0" i="0" u="none" strike="noStrike" cap="none" normalizeH="0" baseline="0">
                <a:ln>
                  <a:noFill/>
                </a:ln>
                <a:solidFill>
                  <a:srgbClr val="61AEEF"/>
                </a:solidFill>
                <a:effectLst/>
                <a:latin typeface="Consolas" panose="020B0609020204030204" pitchFamily="49" charset="0"/>
              </a:rPr>
              <a:t>@Entity</a:t>
            </a:r>
            <a:br>
              <a:rPr kumimoji="0" lang="vi-VN" altLang="vi-VN" sz="1450" b="0" i="0" u="none" strike="noStrike" cap="none" normalizeH="0" baseline="0">
                <a:ln>
                  <a:noFill/>
                </a:ln>
                <a:solidFill>
                  <a:srgbClr val="61AEEF"/>
                </a:solidFill>
                <a:effectLst/>
                <a:latin typeface="Consolas" panose="020B0609020204030204" pitchFamily="49" charset="0"/>
              </a:rPr>
            </a:br>
            <a:r>
              <a:rPr kumimoji="0" lang="vi-VN" altLang="vi-VN" sz="1450" b="0" i="0" u="none" strike="noStrike" cap="none" normalizeH="0" baseline="0">
                <a:ln>
                  <a:noFill/>
                </a:ln>
                <a:solidFill>
                  <a:srgbClr val="61AEEF"/>
                </a:solidFill>
                <a:effectLst/>
                <a:latin typeface="Consolas" panose="020B0609020204030204" pitchFamily="49" charset="0"/>
              </a:rPr>
              <a:t>@Table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1" u="none" strike="noStrike" cap="none" normalizeH="0" baseline="0">
                <a:ln>
                  <a:noFill/>
                </a:ln>
                <a:solidFill>
                  <a:srgbClr val="C679DD"/>
                </a:solidFill>
                <a:effectLst/>
                <a:latin typeface="Consolas" panose="020B0609020204030204" pitchFamily="49" charset="0"/>
              </a:rPr>
              <a:t>public class </a:t>
            </a:r>
            <a:r>
              <a:rPr kumimoji="0" lang="vi-VN" altLang="vi-VN" sz="1450" b="0" i="0" u="none" strike="noStrike" cap="none" normalizeH="0" baseline="0">
                <a:ln>
                  <a:noFill/>
                </a:ln>
                <a:solidFill>
                  <a:srgbClr val="E5C17C"/>
                </a:solidFill>
                <a:effectLst/>
                <a:latin typeface="Consolas" panose="020B0609020204030204" pitchFamily="49" charset="0"/>
              </a:rPr>
              <a:t>Product </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@Id</a:t>
            </a:r>
            <a:br>
              <a:rPr kumimoji="0" lang="vi-VN" altLang="vi-VN" sz="1450" b="0" i="0" u="none" strike="noStrike" cap="none" normalizeH="0" baseline="0">
                <a:ln>
                  <a:noFill/>
                </a:ln>
                <a:solidFill>
                  <a:srgbClr val="61AEEF"/>
                </a:solidFill>
                <a:effectLst/>
                <a:latin typeface="Consolas" panose="020B0609020204030204" pitchFamily="49" charset="0"/>
              </a:rPr>
            </a:br>
            <a:r>
              <a:rPr kumimoji="0" lang="vi-VN" altLang="vi-VN" sz="1450" b="0" i="0" u="none" strike="noStrike" cap="none" normalizeH="0" baseline="0">
                <a:ln>
                  <a:noFill/>
                </a:ln>
                <a:solidFill>
                  <a:srgbClr val="61AEEF"/>
                </a:solidFill>
                <a:effectLst/>
                <a:latin typeface="Consolas" panose="020B0609020204030204" pitchFamily="49" charset="0"/>
              </a:rPr>
              <a:t>   @Column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"id"</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@GeneratedValue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strategy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GenerationType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IDENTITY</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0" u="none" strike="noStrike" cap="none" normalizeH="0" baseline="0">
                <a:ln>
                  <a:noFill/>
                </a:ln>
                <a:solidFill>
                  <a:srgbClr val="E5C17C"/>
                </a:solidFill>
                <a:effectLst/>
                <a:latin typeface="Consolas" panose="020B0609020204030204" pitchFamily="49" charset="0"/>
              </a:rPr>
              <a:t>Integer </a:t>
            </a:r>
            <a:r>
              <a:rPr kumimoji="0" lang="vi-VN" altLang="vi-VN" sz="1450" b="0" i="0" u="none" strike="noStrike" cap="none" normalizeH="0" baseline="0">
                <a:ln>
                  <a:noFill/>
                </a:ln>
                <a:solidFill>
                  <a:srgbClr val="E06C75"/>
                </a:solidFill>
                <a:effectLst/>
                <a:latin typeface="Consolas" panose="020B0609020204030204" pitchFamily="49" charset="0"/>
              </a:rPr>
              <a:t>id</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"name"</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0" u="none" strike="noStrike" cap="none" normalizeH="0" baseline="0">
                <a:ln>
                  <a:noFill/>
                </a:ln>
                <a:solidFill>
                  <a:srgbClr val="E5C17C"/>
                </a:solidFill>
                <a:effectLst/>
                <a:latin typeface="Consolas" panose="020B0609020204030204" pitchFamily="49" charset="0"/>
              </a:rPr>
              <a:t>String </a:t>
            </a:r>
            <a:r>
              <a:rPr kumimoji="0" lang="vi-VN" altLang="vi-VN" sz="1450" b="0" i="0" u="none" strike="noStrike" cap="none" normalizeH="0" baseline="0">
                <a:ln>
                  <a:noFill/>
                </a:ln>
                <a:solidFill>
                  <a:srgbClr val="E06C75"/>
                </a:solidFill>
                <a:effectLst/>
                <a:latin typeface="Consolas" panose="020B0609020204030204" pitchFamily="49" charset="0"/>
              </a:rPr>
              <a:t>name</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@ManyToMany</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fetch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FetchType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LAZY</a:t>
            </a: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cascade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CascadeType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ALL</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@JoinTable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"product_category"</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joinColumns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"product_id"</a:t>
            </a:r>
            <a:r>
              <a:rPr kumimoji="0" lang="vi-VN" altLang="vi-VN" sz="1450" b="0" i="0" u="none" strike="noStrike" cap="none" normalizeH="0" baseline="0">
                <a:ln>
                  <a:noFill/>
                </a:ln>
                <a:solidFill>
                  <a:srgbClr val="A6B2C0"/>
                </a:solidFill>
                <a:effectLst/>
                <a:latin typeface="Consolas" panose="020B0609020204030204" pitchFamily="49" charset="0"/>
              </a:rPr>
              <a:t>) },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inverseJoinColumns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@JoinColumn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"category_id"</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1" u="none" strike="noStrike" cap="none" normalizeH="0" baseline="0">
                <a:ln>
                  <a:noFill/>
                </a:ln>
                <a:solidFill>
                  <a:srgbClr val="98C379"/>
                </a:solidFill>
                <a:effectLst/>
                <a:latin typeface="Consolas" panose="020B0609020204030204" pitchFamily="49" charset="0"/>
              </a:rPr>
              <a:t>Set</a:t>
            </a:r>
            <a:r>
              <a:rPr kumimoji="0" lang="vi-VN" altLang="vi-VN" sz="1450" b="0" i="0" u="none" strike="noStrike" cap="none" normalizeH="0" baseline="0">
                <a:ln>
                  <a:noFill/>
                </a:ln>
                <a:solidFill>
                  <a:srgbClr val="61AFEF"/>
                </a:solidFill>
                <a:effectLst/>
                <a:latin typeface="Consolas" panose="020B0609020204030204" pitchFamily="49" charset="0"/>
              </a:rPr>
              <a:t>&lt;</a:t>
            </a:r>
            <a:r>
              <a:rPr kumimoji="0" lang="vi-VN" altLang="vi-VN" sz="1450" b="0" i="0" u="none" strike="noStrike" cap="none" normalizeH="0" baseline="0">
                <a:ln>
                  <a:noFill/>
                </a:ln>
                <a:solidFill>
                  <a:srgbClr val="E5C17C"/>
                </a:solidFill>
                <a:effectLst/>
                <a:latin typeface="Consolas" panose="020B0609020204030204" pitchFamily="49" charset="0"/>
              </a:rPr>
              <a:t>Category</a:t>
            </a:r>
            <a:r>
              <a:rPr kumimoji="0" lang="vi-VN" altLang="vi-VN" sz="1450" b="0" i="0" u="none" strike="noStrike" cap="none" normalizeH="0" baseline="0">
                <a:ln>
                  <a:noFill/>
                </a:ln>
                <a:solidFill>
                  <a:srgbClr val="61AFEF"/>
                </a:solidFill>
                <a:effectLst/>
                <a:latin typeface="Consolas" panose="020B0609020204030204" pitchFamily="49" charset="0"/>
              </a:rPr>
              <a:t>&gt; </a:t>
            </a:r>
            <a:r>
              <a:rPr kumimoji="0" lang="vi-VN" altLang="vi-VN" sz="1450" b="0" i="0" u="none" strike="noStrike" cap="none" normalizeH="0" baseline="0">
                <a:ln>
                  <a:noFill/>
                </a:ln>
                <a:solidFill>
                  <a:srgbClr val="E06C75"/>
                </a:solidFill>
                <a:effectLst/>
                <a:latin typeface="Consolas" panose="020B0609020204030204" pitchFamily="49" charset="0"/>
              </a:rPr>
              <a:t>categories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new </a:t>
            </a:r>
            <a:r>
              <a:rPr kumimoji="0" lang="vi-VN" altLang="vi-VN" sz="1450" b="0" i="0" u="none" strike="noStrike" cap="none" normalizeH="0" baseline="0">
                <a:ln>
                  <a:noFill/>
                </a:ln>
                <a:solidFill>
                  <a:srgbClr val="61AEEF"/>
                </a:solidFill>
                <a:effectLst/>
                <a:latin typeface="Consolas" panose="020B0609020204030204" pitchFamily="49" charset="0"/>
              </a:rPr>
              <a:t>HashSet</a:t>
            </a:r>
            <a:r>
              <a:rPr kumimoji="0" lang="vi-VN" altLang="vi-VN" sz="1450" b="0" i="0" u="none" strike="noStrike" cap="none" normalizeH="0" baseline="0">
                <a:ln>
                  <a:noFill/>
                </a:ln>
                <a:solidFill>
                  <a:srgbClr val="61AFEF"/>
                </a:solidFill>
                <a:effectLst/>
                <a:latin typeface="Consolas" panose="020B0609020204030204" pitchFamily="49" charset="0"/>
              </a:rPr>
              <a:t>&lt;&gt;</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a:t>
            </a:r>
            <a:endParaRPr kumimoji="0" lang="vi-VN" altLang="vi-VN" sz="14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852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582101-8DCA-4536-B1D0-DC620F0B9B79}"/>
              </a:ext>
            </a:extLst>
          </p:cNvPr>
          <p:cNvSpPr>
            <a:spLocks noGrp="1"/>
          </p:cNvSpPr>
          <p:nvPr>
            <p:ph type="title"/>
          </p:nvPr>
        </p:nvSpPr>
        <p:spPr/>
        <p:txBody>
          <a:bodyPr/>
          <a:lstStyle/>
          <a:p>
            <a:r>
              <a:rPr lang="vi-VN"/>
              <a:t>Chèn dữ liệu</a:t>
            </a:r>
          </a:p>
        </p:txBody>
      </p:sp>
      <p:sp>
        <p:nvSpPr>
          <p:cNvPr id="4" name="Rectangle 1">
            <a:extLst>
              <a:ext uri="{FF2B5EF4-FFF2-40B4-BE49-F238E27FC236}">
                <a16:creationId xmlns:a16="http://schemas.microsoft.com/office/drawing/2014/main" id="{22550D66-48A6-4791-99FA-DC1E940F6B52}"/>
              </a:ext>
            </a:extLst>
          </p:cNvPr>
          <p:cNvSpPr>
            <a:spLocks noGrp="1" noChangeArrowheads="1"/>
          </p:cNvSpPr>
          <p:nvPr>
            <p:ph idx="1"/>
          </p:nvPr>
        </p:nvSpPr>
        <p:spPr bwMode="auto">
          <a:xfrm>
            <a:off x="2156012" y="1925920"/>
            <a:ext cx="6853158" cy="410881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900" b="0" i="1" u="none" strike="noStrike" cap="none" normalizeH="0" baseline="0">
                <a:ln>
                  <a:noFill/>
                </a:ln>
                <a:solidFill>
                  <a:srgbClr val="C679DD"/>
                </a:solidFill>
                <a:effectLst/>
                <a:latin typeface="Consolas" panose="020B0609020204030204" pitchFamily="49" charset="0"/>
              </a:rPr>
              <a:t>public class </a:t>
            </a:r>
            <a:r>
              <a:rPr kumimoji="0" lang="vi-VN" altLang="vi-VN" sz="900" b="0" i="0" u="none" strike="noStrike" cap="none" normalizeH="0" baseline="0">
                <a:ln>
                  <a:noFill/>
                </a:ln>
                <a:solidFill>
                  <a:srgbClr val="E5C17C"/>
                </a:solidFill>
                <a:effectLst/>
                <a:latin typeface="Consolas" panose="020B0609020204030204" pitchFamily="49" charset="0"/>
              </a:rPr>
              <a:t>DemoInsert1 </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public static void </a:t>
            </a:r>
            <a:r>
              <a:rPr kumimoji="0" lang="vi-VN" altLang="vi-VN" sz="900" b="0" i="0" u="none" strike="noStrike" cap="none" normalizeH="0" baseline="0">
                <a:ln>
                  <a:noFill/>
                </a:ln>
                <a:solidFill>
                  <a:srgbClr val="61AEEF"/>
                </a:solidFill>
                <a:effectLst/>
                <a:latin typeface="Consolas" panose="020B0609020204030204" pitchFamily="49" charset="0"/>
              </a:rPr>
              <a:t>main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E5C17C"/>
                </a:solidFill>
                <a:effectLst/>
                <a:latin typeface="Consolas" panose="020B0609020204030204" pitchFamily="49" charset="0"/>
              </a:rPr>
              <a:t>String</a:t>
            </a: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ABB2BF"/>
                </a:solidFill>
                <a:effectLst/>
                <a:latin typeface="Consolas" panose="020B0609020204030204" pitchFamily="49" charset="0"/>
              </a:rPr>
              <a:t>args</a:t>
            </a: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EntityManagerFactory </a:t>
            </a:r>
            <a:r>
              <a:rPr kumimoji="0" lang="vi-VN" altLang="vi-VN" sz="900" b="0" i="0" u="none" strike="noStrike" cap="none" normalizeH="0" baseline="0">
                <a:ln>
                  <a:noFill/>
                </a:ln>
                <a:solidFill>
                  <a:srgbClr val="D19A66"/>
                </a:solidFill>
                <a:effectLst/>
                <a:latin typeface="Consolas" panose="020B0609020204030204" pitchFamily="49" charset="0"/>
              </a:rPr>
              <a:t>entityManagerFactory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Persistence</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"persistence"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EntityManager </a:t>
            </a:r>
            <a:r>
              <a:rPr kumimoji="0" lang="vi-VN" altLang="vi-VN" sz="900" b="0" i="0" u="none" strike="noStrike" cap="none" normalizeH="0" baseline="0">
                <a:ln>
                  <a:noFill/>
                </a:ln>
                <a:solidFill>
                  <a:srgbClr val="D19A66"/>
                </a:solidFill>
                <a:effectLst/>
                <a:latin typeface="Consolas" panose="020B0609020204030204" pitchFamily="49" charset="0"/>
              </a:rPr>
              <a:t>entityManager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createEntityManager</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getTransaction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begin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Category </a:t>
            </a:r>
            <a:r>
              <a:rPr kumimoji="0" lang="vi-VN" altLang="vi-VN" sz="900" b="0" i="0" u="none" strike="noStrike" cap="none" normalizeH="0" baseline="0">
                <a:ln>
                  <a:noFill/>
                </a:ln>
                <a:solidFill>
                  <a:srgbClr val="D19A66"/>
                </a:solidFill>
                <a:effectLst/>
                <a:latin typeface="Consolas" panose="020B0609020204030204" pitchFamily="49" charset="0"/>
              </a:rPr>
              <a:t>category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"Electronic Device"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product1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"Television"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product2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"Iphone"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product3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"Samsung Galaxy S9"</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Set</a:t>
            </a:r>
            <a:r>
              <a:rPr kumimoji="0" lang="vi-VN" altLang="vi-VN" sz="900" b="0" i="0" u="none" strike="noStrike" cap="none" normalizeH="0" baseline="0">
                <a:ln>
                  <a:noFill/>
                </a:ln>
                <a:solidFill>
                  <a:srgbClr val="61AFEF"/>
                </a:solidFill>
                <a:effectLst/>
                <a:latin typeface="Consolas" panose="020B0609020204030204" pitchFamily="49" charset="0"/>
              </a:rPr>
              <a:t>&lt;</a:t>
            </a:r>
            <a:r>
              <a:rPr kumimoji="0" lang="vi-VN" altLang="vi-VN" sz="900" b="0" i="0" u="none" strike="noStrike" cap="none" normalizeH="0" baseline="0">
                <a:ln>
                  <a:noFill/>
                </a:ln>
                <a:solidFill>
                  <a:srgbClr val="E5C17C"/>
                </a:solidFill>
                <a:effectLst/>
                <a:latin typeface="Consolas" panose="020B0609020204030204" pitchFamily="49" charset="0"/>
              </a:rPr>
              <a:t>Product</a:t>
            </a:r>
            <a:r>
              <a:rPr kumimoji="0" lang="vi-VN" altLang="vi-VN" sz="900" b="0" i="0" u="none" strike="noStrike" cap="none" normalizeH="0" baseline="0">
                <a:ln>
                  <a:noFill/>
                </a:ln>
                <a:solidFill>
                  <a:srgbClr val="61AFEF"/>
                </a:solidFill>
                <a:effectLst/>
                <a:latin typeface="Consolas" panose="020B0609020204030204" pitchFamily="49" charset="0"/>
              </a:rPr>
              <a:t>&gt; </a:t>
            </a:r>
            <a:r>
              <a:rPr kumimoji="0" lang="vi-VN" altLang="vi-VN" sz="900" b="0" i="0" u="none" strike="noStrike" cap="none" normalizeH="0" baseline="0">
                <a:ln>
                  <a:noFill/>
                </a:ln>
                <a:solidFill>
                  <a:srgbClr val="D19A66"/>
                </a:solidFill>
                <a:effectLst/>
                <a:latin typeface="Consolas" panose="020B0609020204030204" pitchFamily="49" charset="0"/>
              </a:rPr>
              <a:t>products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HashSet</a:t>
            </a:r>
            <a:r>
              <a:rPr kumimoji="0" lang="vi-VN" altLang="vi-VN" sz="900" b="0" i="0" u="none" strike="noStrike" cap="none" normalizeH="0" baseline="0">
                <a:ln>
                  <a:noFill/>
                </a:ln>
                <a:solidFill>
                  <a:srgbClr val="61AFEF"/>
                </a:solidFill>
                <a:effectLst/>
                <a:latin typeface="Consolas" panose="020B0609020204030204" pitchFamily="49" charset="0"/>
              </a:rPr>
              <a:t>&lt;&gt;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product1</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product2</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product3</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setProducts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persist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getTransaction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commit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product1</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product2</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product3</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close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close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478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9FF6F6-DD72-4605-BBA7-A9467F7FF8DB}"/>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DE6763B7-E255-476E-A0F5-A345E6122694}"/>
              </a:ext>
            </a:extLst>
          </p:cNvPr>
          <p:cNvPicPr>
            <a:picLocks noGrp="1" noChangeAspect="1"/>
          </p:cNvPicPr>
          <p:nvPr>
            <p:ph idx="1"/>
          </p:nvPr>
        </p:nvPicPr>
        <p:blipFill>
          <a:blip r:embed="rId2"/>
          <a:stretch>
            <a:fillRect/>
          </a:stretch>
        </p:blipFill>
        <p:spPr>
          <a:xfrm>
            <a:off x="1295400" y="2481629"/>
            <a:ext cx="10165975" cy="1974196"/>
          </a:xfrm>
          <a:prstGeom prst="rect">
            <a:avLst/>
          </a:prstGeom>
        </p:spPr>
      </p:pic>
    </p:spTree>
    <p:extLst>
      <p:ext uri="{BB962C8B-B14F-4D97-AF65-F5344CB8AC3E}">
        <p14:creationId xmlns:p14="http://schemas.microsoft.com/office/powerpoint/2010/main" val="307564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13449F-C77E-420F-BBA7-60CD5149D141}"/>
              </a:ext>
            </a:extLst>
          </p:cNvPr>
          <p:cNvSpPr>
            <a:spLocks noGrp="1"/>
          </p:cNvSpPr>
          <p:nvPr>
            <p:ph type="title"/>
          </p:nvPr>
        </p:nvSpPr>
        <p:spPr/>
        <p:txBody>
          <a:bodyPr/>
          <a:lstStyle/>
          <a:p>
            <a:r>
              <a:rPr lang="vi-VN"/>
              <a:t>Chèn dữ liệu vào một đối tượng có sẵn.</a:t>
            </a:r>
          </a:p>
        </p:txBody>
      </p:sp>
      <p:sp>
        <p:nvSpPr>
          <p:cNvPr id="4" name="Rectangle 1">
            <a:extLst>
              <a:ext uri="{FF2B5EF4-FFF2-40B4-BE49-F238E27FC236}">
                <a16:creationId xmlns:a16="http://schemas.microsoft.com/office/drawing/2014/main" id="{B7836B77-F04C-4831-BBE4-F6FE576BEC4F}"/>
              </a:ext>
            </a:extLst>
          </p:cNvPr>
          <p:cNvSpPr>
            <a:spLocks noGrp="1" noChangeArrowheads="1"/>
          </p:cNvSpPr>
          <p:nvPr>
            <p:ph idx="1"/>
          </p:nvPr>
        </p:nvSpPr>
        <p:spPr bwMode="auto">
          <a:xfrm>
            <a:off x="1295400" y="1831793"/>
            <a:ext cx="9020418" cy="410881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1200" b="0" i="1" u="none" strike="noStrike" cap="none" normalizeH="0" baseline="0">
                <a:ln>
                  <a:noFill/>
                </a:ln>
                <a:solidFill>
                  <a:srgbClr val="C679DD"/>
                </a:solidFill>
                <a:effectLst/>
                <a:latin typeface="Consolas" panose="020B0609020204030204" pitchFamily="49" charset="0"/>
              </a:rPr>
              <a:t>public class </a:t>
            </a:r>
            <a:r>
              <a:rPr kumimoji="0" lang="vi-VN" altLang="vi-VN" sz="1200" b="0" i="0" u="none" strike="noStrike" cap="none" normalizeH="0" baseline="0">
                <a:ln>
                  <a:noFill/>
                </a:ln>
                <a:solidFill>
                  <a:srgbClr val="E5C17C"/>
                </a:solidFill>
                <a:effectLst/>
                <a:latin typeface="Consolas" panose="020B0609020204030204" pitchFamily="49" charset="0"/>
              </a:rPr>
              <a:t>DemoInsert2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public static void </a:t>
            </a:r>
            <a:r>
              <a:rPr kumimoji="0" lang="vi-VN" altLang="vi-VN" sz="1200" b="0" i="0" u="none" strike="noStrike" cap="none" normalizeH="0" baseline="0">
                <a:ln>
                  <a:noFill/>
                </a:ln>
                <a:solidFill>
                  <a:srgbClr val="61AEEF"/>
                </a:solidFill>
                <a:effectLst/>
                <a:latin typeface="Consolas" panose="020B0609020204030204" pitchFamily="49" charset="0"/>
              </a:rPr>
              <a:t>main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String</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ABB2BF"/>
                </a:solidFill>
                <a:effectLst/>
                <a:latin typeface="Consolas" panose="020B0609020204030204" pitchFamily="49" charset="0"/>
              </a:rPr>
              <a:t>args</a:t>
            </a: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EntityManagerFactory </a:t>
            </a:r>
            <a:r>
              <a:rPr kumimoji="0" lang="vi-VN" altLang="vi-VN" sz="1200" b="0" i="0" u="none" strike="noStrike" cap="none" normalizeH="0" baseline="0">
                <a:ln>
                  <a:noFill/>
                </a:ln>
                <a:solidFill>
                  <a:srgbClr val="D19A66"/>
                </a:solidFill>
                <a:effectLst/>
                <a:latin typeface="Consolas" panose="020B0609020204030204" pitchFamily="49" charset="0"/>
              </a:rPr>
              <a:t>entityManagerFactory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 </a:t>
            </a:r>
            <a:r>
              <a:rPr kumimoji="0" lang="vi-VN" altLang="vi-VN" sz="1200" b="0" i="0" u="none" strike="noStrike" cap="none" normalizeH="0" baseline="0">
                <a:ln>
                  <a:noFill/>
                </a:ln>
                <a:solidFill>
                  <a:srgbClr val="D19A66"/>
                </a:solidFill>
                <a:effectLst/>
                <a:latin typeface="Consolas" panose="020B0609020204030204" pitchFamily="49" charset="0"/>
              </a:rPr>
              <a:t>entityManager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createEntityManager</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begin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Category </a:t>
            </a:r>
            <a:r>
              <a:rPr kumimoji="0" lang="vi-VN" altLang="vi-VN" sz="1200" b="0" i="0" u="none" strike="noStrike" cap="none" normalizeH="0" baseline="0">
                <a:ln>
                  <a:noFill/>
                </a:ln>
                <a:solidFill>
                  <a:srgbClr val="D19A66"/>
                </a:solidFill>
                <a:effectLst/>
                <a:latin typeface="Consolas" panose="020B0609020204030204" pitchFamily="49" charset="0"/>
              </a:rPr>
              <a:t>category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"Home Applicances"</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Product </a:t>
            </a:r>
            <a:r>
              <a:rPr kumimoji="0" lang="vi-VN" altLang="vi-VN" sz="1200" b="0" i="0" u="none" strike="noStrike" cap="none" normalizeH="0" baseline="0">
                <a:ln>
                  <a:noFill/>
                </a:ln>
                <a:solidFill>
                  <a:srgbClr val="D19A66"/>
                </a:solidFill>
                <a:effectLst/>
                <a:latin typeface="Consolas" panose="020B0609020204030204" pitchFamily="49" charset="0"/>
              </a:rPr>
              <a:t>product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find</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C679DD"/>
                </a:solidFill>
                <a:effectLst/>
                <a:latin typeface="Consolas" panose="020B0609020204030204" pitchFamily="49" charset="0"/>
              </a:rPr>
              <a:t>class</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2</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getCategories</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add</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commit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 after 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23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vi-VN"/>
              <a:t>Một Transaction đại diện cho một đơn vị làm việc với cơ sở dữ liệu.</a:t>
            </a:r>
          </a:p>
          <a:p>
            <a:r>
              <a:rPr lang="vi-VN"/>
              <a:t> Nó là tùy chọn (không bắt buộc).</a:t>
            </a:r>
          </a:p>
          <a:p>
            <a:r>
              <a:rPr lang="vi-VN"/>
              <a:t>Transaction đảm bảo tính toàn vẹn của phiên làm việc với cơ sở dữ liệu. Tức là nếu có một lỗi xảy ra trong transaction thì tất cả các tác vụ thực hiện sẽ thất bại.</a:t>
            </a:r>
          </a:p>
          <a:p>
            <a:endParaRPr lang="vi-VN"/>
          </a:p>
        </p:txBody>
      </p:sp>
    </p:spTree>
    <p:extLst>
      <p:ext uri="{BB962C8B-B14F-4D97-AF65-F5344CB8AC3E}">
        <p14:creationId xmlns:p14="http://schemas.microsoft.com/office/powerpoint/2010/main" val="402157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F16C23-A316-4F40-8A17-712FC0464673}"/>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7BB8A80A-A23D-4E5E-8CC0-C1359F2B969C}"/>
              </a:ext>
            </a:extLst>
          </p:cNvPr>
          <p:cNvPicPr>
            <a:picLocks noGrp="1" noChangeAspect="1"/>
          </p:cNvPicPr>
          <p:nvPr>
            <p:ph idx="1"/>
          </p:nvPr>
        </p:nvPicPr>
        <p:blipFill>
          <a:blip r:embed="rId2"/>
          <a:stretch>
            <a:fillRect/>
          </a:stretch>
        </p:blipFill>
        <p:spPr>
          <a:xfrm>
            <a:off x="725998" y="2491122"/>
            <a:ext cx="10740004" cy="1915085"/>
          </a:xfrm>
          <a:prstGeom prst="rect">
            <a:avLst/>
          </a:prstGeom>
        </p:spPr>
      </p:pic>
    </p:spTree>
    <p:extLst>
      <p:ext uri="{BB962C8B-B14F-4D97-AF65-F5344CB8AC3E}">
        <p14:creationId xmlns:p14="http://schemas.microsoft.com/office/powerpoint/2010/main" val="361359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59DD51-2EA2-4AC4-B96D-20ABFF49982C}"/>
              </a:ext>
            </a:extLst>
          </p:cNvPr>
          <p:cNvSpPr>
            <a:spLocks noGrp="1"/>
          </p:cNvSpPr>
          <p:nvPr>
            <p:ph type="title"/>
          </p:nvPr>
        </p:nvSpPr>
        <p:spPr/>
        <p:txBody>
          <a:bodyPr/>
          <a:lstStyle/>
          <a:p>
            <a:r>
              <a:rPr lang="vi-VN"/>
              <a:t>Truy vấn dữ liệu.</a:t>
            </a:r>
          </a:p>
        </p:txBody>
      </p:sp>
      <p:sp>
        <p:nvSpPr>
          <p:cNvPr id="5" name="Rectangle 2">
            <a:extLst>
              <a:ext uri="{FF2B5EF4-FFF2-40B4-BE49-F238E27FC236}">
                <a16:creationId xmlns:a16="http://schemas.microsoft.com/office/drawing/2014/main" id="{D278C463-6B20-4317-8181-94963343FEB1}"/>
              </a:ext>
            </a:extLst>
          </p:cNvPr>
          <p:cNvSpPr>
            <a:spLocks noGrp="1" noChangeArrowheads="1"/>
          </p:cNvSpPr>
          <p:nvPr>
            <p:ph idx="1"/>
          </p:nvPr>
        </p:nvSpPr>
        <p:spPr bwMode="auto">
          <a:xfrm>
            <a:off x="1295400" y="1685599"/>
            <a:ext cx="10520829" cy="440120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DemoSelect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static void </a:t>
            </a:r>
            <a:r>
              <a:rPr kumimoji="0" lang="vi-VN" altLang="vi-VN" sz="1400" b="0" i="0" u="none" strike="noStrike" cap="none" normalizeH="0" baseline="0">
                <a:ln>
                  <a:noFill/>
                </a:ln>
                <a:solidFill>
                  <a:srgbClr val="61AEEF"/>
                </a:solidFill>
                <a:effectLst/>
                <a:latin typeface="Consolas" panose="020B0609020204030204" pitchFamily="49" charset="0"/>
              </a:rPr>
              <a:t>main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String</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args</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EntityManagerFactory </a:t>
            </a:r>
            <a:r>
              <a:rPr kumimoji="0" lang="vi-VN" altLang="vi-VN" sz="1400" b="0" i="0" u="none" strike="noStrike" cap="none" normalizeH="0" baseline="0">
                <a:ln>
                  <a:noFill/>
                </a:ln>
                <a:solidFill>
                  <a:srgbClr val="D19A66"/>
                </a:solidFill>
                <a:effectLst/>
                <a:latin typeface="Consolas" panose="020B0609020204030204" pitchFamily="49" charset="0"/>
              </a:rPr>
              <a:t>entityManagerFactory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EntityManager </a:t>
            </a:r>
            <a:r>
              <a:rPr kumimoji="0" lang="vi-VN" altLang="vi-VN" sz="1400" b="0" i="0" u="none" strike="noStrike" cap="none" normalizeH="0" baseline="0">
                <a:ln>
                  <a:noFill/>
                </a:ln>
                <a:solidFill>
                  <a:srgbClr val="D19A66"/>
                </a:solidFill>
                <a:effectLst/>
                <a:latin typeface="Consolas" panose="020B0609020204030204" pitchFamily="49" charset="0"/>
              </a:rPr>
              <a:t>entityManager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createEntityManager</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getTransaction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begin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Category </a:t>
            </a:r>
            <a:r>
              <a:rPr kumimoji="0" lang="vi-VN" altLang="vi-VN" sz="1400" b="0" i="0" u="none" strike="noStrike" cap="none" normalizeH="0" baseline="0">
                <a:ln>
                  <a:noFill/>
                </a:ln>
                <a:solidFill>
                  <a:srgbClr val="D19A66"/>
                </a:solidFill>
                <a:effectLst/>
                <a:latin typeface="Consolas" panose="020B0609020204030204" pitchFamily="49" charset="0"/>
              </a:rPr>
              <a:t>category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find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Category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category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category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getProducts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forEach</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 -&gt;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Product </a:t>
            </a:r>
            <a:r>
              <a:rPr kumimoji="0" lang="vi-VN" altLang="vi-VN" sz="1400" b="0" i="0" u="none" strike="noStrike" cap="none" normalizeH="0" baseline="0">
                <a:ln>
                  <a:noFill/>
                </a:ln>
                <a:solidFill>
                  <a:srgbClr val="D19A66"/>
                </a:solidFill>
                <a:effectLst/>
                <a:latin typeface="Consolas" panose="020B0609020204030204" pitchFamily="49" charset="0"/>
              </a:rPr>
              <a:t>product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find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Product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product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product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getCategories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forEach</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 -&gt; </a:t>
            </a: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close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entityManagerFactory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close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726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B155FA6-0A67-40EB-8EC2-4DDBA7F550E8}"/>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65FE9F8A-6EBE-439C-9771-9C8AB19E1B99}"/>
              </a:ext>
            </a:extLst>
          </p:cNvPr>
          <p:cNvPicPr>
            <a:picLocks noGrp="1" noChangeAspect="1"/>
          </p:cNvPicPr>
          <p:nvPr>
            <p:ph idx="1"/>
          </p:nvPr>
        </p:nvPicPr>
        <p:blipFill>
          <a:blip r:embed="rId2"/>
          <a:stretch>
            <a:fillRect/>
          </a:stretch>
        </p:blipFill>
        <p:spPr>
          <a:xfrm>
            <a:off x="2070847" y="2051705"/>
            <a:ext cx="7185772" cy="3759105"/>
          </a:xfrm>
          <a:prstGeom prst="rect">
            <a:avLst/>
          </a:prstGeom>
        </p:spPr>
      </p:pic>
    </p:spTree>
    <p:extLst>
      <p:ext uri="{BB962C8B-B14F-4D97-AF65-F5344CB8AC3E}">
        <p14:creationId xmlns:p14="http://schemas.microsoft.com/office/powerpoint/2010/main" val="296487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8CDA81-7355-4B4E-A3B9-DE1731102C09}"/>
              </a:ext>
            </a:extLst>
          </p:cNvPr>
          <p:cNvSpPr>
            <a:spLocks noGrp="1"/>
          </p:cNvSpPr>
          <p:nvPr>
            <p:ph type="title"/>
          </p:nvPr>
        </p:nvSpPr>
        <p:spPr/>
        <p:txBody>
          <a:bodyPr/>
          <a:lstStyle/>
          <a:p>
            <a:r>
              <a:rPr lang="en-US"/>
              <a:t>Ngôn ngữ HQL </a:t>
            </a:r>
            <a:r>
              <a:rPr lang="vi-VN"/>
              <a:t>(Hibernate Query Language)</a:t>
            </a:r>
          </a:p>
        </p:txBody>
      </p:sp>
      <p:sp>
        <p:nvSpPr>
          <p:cNvPr id="3" name="Chỗ dành sẵn cho Nội dung 2">
            <a:extLst>
              <a:ext uri="{FF2B5EF4-FFF2-40B4-BE49-F238E27FC236}">
                <a16:creationId xmlns:a16="http://schemas.microsoft.com/office/drawing/2014/main" id="{65455C05-D97C-405C-8237-291B15EFC688}"/>
              </a:ext>
            </a:extLst>
          </p:cNvPr>
          <p:cNvSpPr>
            <a:spLocks noGrp="1"/>
          </p:cNvSpPr>
          <p:nvPr>
            <p:ph idx="1"/>
          </p:nvPr>
        </p:nvSpPr>
        <p:spPr/>
        <p:txBody>
          <a:bodyPr/>
          <a:lstStyle/>
          <a:p>
            <a:r>
              <a:rPr lang="vi-VN"/>
              <a:t>Ngôn ngữ HQL dựa trên SQL, nhưng làm việc trên các persistent class thay vì làm việc với các bảng.</a:t>
            </a:r>
          </a:p>
          <a:p>
            <a:r>
              <a:rPr lang="vi-VN"/>
              <a:t>HQL không phân biệt hoa thuờng, ngoại trừ tên riêng của các bảng, cột…</a:t>
            </a:r>
          </a:p>
          <a:p>
            <a:r>
              <a:rPr lang="vi-VN"/>
              <a:t>Có thể sử dụng Parameter trong SQL để thực hiện truy vấn.</a:t>
            </a:r>
          </a:p>
          <a:p>
            <a:endParaRPr lang="vi-VN"/>
          </a:p>
        </p:txBody>
      </p:sp>
    </p:spTree>
    <p:extLst>
      <p:ext uri="{BB962C8B-B14F-4D97-AF65-F5344CB8AC3E}">
        <p14:creationId xmlns:p14="http://schemas.microsoft.com/office/powerpoint/2010/main" val="404758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30389F-8A7B-48BF-8CB8-3011C2C2520E}"/>
              </a:ext>
            </a:extLst>
          </p:cNvPr>
          <p:cNvSpPr>
            <a:spLocks noGrp="1"/>
          </p:cNvSpPr>
          <p:nvPr>
            <p:ph type="title"/>
          </p:nvPr>
        </p:nvSpPr>
        <p:spPr/>
        <p:txBody>
          <a:bodyPr/>
          <a:lstStyle/>
          <a:p>
            <a:r>
              <a:rPr lang="vi-VN"/>
              <a:t>Mệnh đề From</a:t>
            </a:r>
          </a:p>
        </p:txBody>
      </p:sp>
      <p:sp>
        <p:nvSpPr>
          <p:cNvPr id="7" name="Rectangle 2">
            <a:extLst>
              <a:ext uri="{FF2B5EF4-FFF2-40B4-BE49-F238E27FC236}">
                <a16:creationId xmlns:a16="http://schemas.microsoft.com/office/drawing/2014/main" id="{ABBD835E-2098-4C60-94E3-222AC9C03088}"/>
              </a:ext>
            </a:extLst>
          </p:cNvPr>
          <p:cNvSpPr>
            <a:spLocks noGrp="1" noChangeArrowheads="1"/>
          </p:cNvSpPr>
          <p:nvPr>
            <p:ph sz="half" idx="2"/>
          </p:nvPr>
        </p:nvSpPr>
        <p:spPr bwMode="auto">
          <a:xfrm>
            <a:off x="1618127" y="4793031"/>
            <a:ext cx="9260541" cy="83099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"FROM Employee"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
        <p:nvSpPr>
          <p:cNvPr id="8" name="Chỗ dành sẵn cho Nội dung 4">
            <a:extLst>
              <a:ext uri="{FF2B5EF4-FFF2-40B4-BE49-F238E27FC236}">
                <a16:creationId xmlns:a16="http://schemas.microsoft.com/office/drawing/2014/main" id="{16ADECEB-D435-4644-B068-C67FD44AAD92}"/>
              </a:ext>
            </a:extLst>
          </p:cNvPr>
          <p:cNvSpPr txBox="1">
            <a:spLocks/>
          </p:cNvSpPr>
          <p:nvPr/>
        </p:nvSpPr>
        <p:spPr>
          <a:xfrm>
            <a:off x="1447799" y="2133599"/>
            <a:ext cx="9601199" cy="3810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Mệnh đề </a:t>
            </a:r>
            <a:r>
              <a:rPr lang="vi-VN" b="1"/>
              <a:t>FROM</a:t>
            </a:r>
            <a:r>
              <a:rPr lang="vi-VN"/>
              <a:t> được sử dụng khi bạn muốn tải các các đối tượng persistent vào bộ nhớ.</a:t>
            </a:r>
          </a:p>
          <a:p>
            <a:endParaRPr lang="vi-VN"/>
          </a:p>
          <a:p>
            <a:pPr marL="0" indent="0">
              <a:buNone/>
            </a:pPr>
            <a:endParaRPr lang="vi-VN"/>
          </a:p>
          <a:p>
            <a:r>
              <a:rPr lang="vi-VN"/>
              <a:t>Nếu bạn cần sử dụng tên lớp đầy đủ trong HQL, chỉ cần chỉ định gói và tên lớp như sau:</a:t>
            </a:r>
          </a:p>
          <a:p>
            <a:endParaRPr lang="vi-VN"/>
          </a:p>
        </p:txBody>
      </p:sp>
      <p:sp>
        <p:nvSpPr>
          <p:cNvPr id="10" name="Rectangle 4">
            <a:extLst>
              <a:ext uri="{FF2B5EF4-FFF2-40B4-BE49-F238E27FC236}">
                <a16:creationId xmlns:a16="http://schemas.microsoft.com/office/drawing/2014/main" id="{892A9513-3860-47B2-A279-6ACBDCCF8980}"/>
              </a:ext>
            </a:extLst>
          </p:cNvPr>
          <p:cNvSpPr>
            <a:spLocks noGrp="1" noChangeArrowheads="1"/>
          </p:cNvSpPr>
          <p:nvPr>
            <p:ph sz="half" idx="1"/>
          </p:nvPr>
        </p:nvSpPr>
        <p:spPr bwMode="auto">
          <a:xfrm>
            <a:off x="1636059" y="2828998"/>
            <a:ext cx="9260541"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com.hibernatebook.criteria.Employee"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30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7CCB4-A624-4E83-B96A-DA04DCE902E0}"/>
              </a:ext>
            </a:extLst>
          </p:cNvPr>
          <p:cNvSpPr>
            <a:spLocks noGrp="1"/>
          </p:cNvSpPr>
          <p:nvPr>
            <p:ph type="title"/>
          </p:nvPr>
        </p:nvSpPr>
        <p:spPr/>
        <p:txBody>
          <a:bodyPr/>
          <a:lstStyle/>
          <a:p>
            <a:r>
              <a:rPr lang="vi-VN"/>
              <a:t>Mệnh đề AS</a:t>
            </a:r>
          </a:p>
        </p:txBody>
      </p:sp>
      <p:sp>
        <p:nvSpPr>
          <p:cNvPr id="3" name="Chỗ dành sẵn cho Nội dung 2">
            <a:extLst>
              <a:ext uri="{FF2B5EF4-FFF2-40B4-BE49-F238E27FC236}">
                <a16:creationId xmlns:a16="http://schemas.microsoft.com/office/drawing/2014/main" id="{B0D0A671-D575-4114-B4C9-699FFE0E0B2C}"/>
              </a:ext>
            </a:extLst>
          </p:cNvPr>
          <p:cNvSpPr>
            <a:spLocks noGrp="1"/>
          </p:cNvSpPr>
          <p:nvPr>
            <p:ph sz="half" idx="1"/>
          </p:nvPr>
        </p:nvSpPr>
        <p:spPr>
          <a:xfrm>
            <a:off x="1295399" y="1981200"/>
            <a:ext cx="9601199" cy="694766"/>
          </a:xfrm>
        </p:spPr>
        <p:txBody>
          <a:bodyPr/>
          <a:lstStyle/>
          <a:p>
            <a:r>
              <a:rPr lang="vi-VN"/>
              <a:t>Mệnh đề </a:t>
            </a:r>
            <a:r>
              <a:rPr lang="vi-VN" b="1"/>
              <a:t>AS</a:t>
            </a:r>
            <a:r>
              <a:rPr lang="vi-VN"/>
              <a:t> có thể được sử dụng để gán các bí danh cho các lớp trong các truy vấn HQL, đặc biệt khi bạn có các truy vấn dài. Ví dụ:</a:t>
            </a:r>
          </a:p>
        </p:txBody>
      </p:sp>
      <p:sp>
        <p:nvSpPr>
          <p:cNvPr id="5" name="Rectangle 1">
            <a:extLst>
              <a:ext uri="{FF2B5EF4-FFF2-40B4-BE49-F238E27FC236}">
                <a16:creationId xmlns:a16="http://schemas.microsoft.com/office/drawing/2014/main" id="{82431F08-CA6F-464D-895A-B1FF7C4FCB42}"/>
              </a:ext>
            </a:extLst>
          </p:cNvPr>
          <p:cNvSpPr>
            <a:spLocks noGrp="1" noChangeArrowheads="1"/>
          </p:cNvSpPr>
          <p:nvPr>
            <p:ph sz="half" idx="2"/>
          </p:nvPr>
        </p:nvSpPr>
        <p:spPr bwMode="auto">
          <a:xfrm>
            <a:off x="1492624" y="2725126"/>
            <a:ext cx="9403974"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AS 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6" name="Chỗ dành sẵn cho Nội dung 2">
            <a:extLst>
              <a:ext uri="{FF2B5EF4-FFF2-40B4-BE49-F238E27FC236}">
                <a16:creationId xmlns:a16="http://schemas.microsoft.com/office/drawing/2014/main" id="{9910D6A3-85BD-4326-876D-CB18C9F7F98B}"/>
              </a:ext>
            </a:extLst>
          </p:cNvPr>
          <p:cNvSpPr txBox="1">
            <a:spLocks/>
          </p:cNvSpPr>
          <p:nvPr/>
        </p:nvSpPr>
        <p:spPr>
          <a:xfrm>
            <a:off x="1492624" y="3834652"/>
            <a:ext cx="9287433" cy="69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Từ khoá </a:t>
            </a:r>
            <a:r>
              <a:rPr lang="vi-VN" b="1"/>
              <a:t>AS</a:t>
            </a:r>
            <a:r>
              <a:rPr lang="vi-VN"/>
              <a:t> là tùy chọn và bạn cũng có thể chỉ định bí danh trực tiếp sau tên lớp, như sau:</a:t>
            </a:r>
          </a:p>
        </p:txBody>
      </p:sp>
      <p:sp>
        <p:nvSpPr>
          <p:cNvPr id="7" name="Rectangle 2">
            <a:extLst>
              <a:ext uri="{FF2B5EF4-FFF2-40B4-BE49-F238E27FC236}">
                <a16:creationId xmlns:a16="http://schemas.microsoft.com/office/drawing/2014/main" id="{5AD559E2-BE97-4F6A-8C2B-BAAB2B29E1E4}"/>
              </a:ext>
            </a:extLst>
          </p:cNvPr>
          <p:cNvSpPr>
            <a:spLocks noChangeArrowheads="1"/>
          </p:cNvSpPr>
          <p:nvPr/>
        </p:nvSpPr>
        <p:spPr bwMode="auto">
          <a:xfrm>
            <a:off x="1492624" y="4799891"/>
            <a:ext cx="9287433"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648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3AB291-C696-488E-8BDC-348E35C48868}"/>
              </a:ext>
            </a:extLst>
          </p:cNvPr>
          <p:cNvSpPr>
            <a:spLocks noGrp="1"/>
          </p:cNvSpPr>
          <p:nvPr>
            <p:ph type="title"/>
          </p:nvPr>
        </p:nvSpPr>
        <p:spPr/>
        <p:txBody>
          <a:bodyPr/>
          <a:lstStyle/>
          <a:p>
            <a:r>
              <a:rPr lang="vi-VN"/>
              <a:t>Mệnh đề SELECT</a:t>
            </a:r>
          </a:p>
        </p:txBody>
      </p:sp>
      <p:sp>
        <p:nvSpPr>
          <p:cNvPr id="3" name="Chỗ dành sẵn cho Nội dung 2">
            <a:extLst>
              <a:ext uri="{FF2B5EF4-FFF2-40B4-BE49-F238E27FC236}">
                <a16:creationId xmlns:a16="http://schemas.microsoft.com/office/drawing/2014/main" id="{C9E76B9E-B39D-4875-847E-AB3919BA19C9}"/>
              </a:ext>
            </a:extLst>
          </p:cNvPr>
          <p:cNvSpPr>
            <a:spLocks noGrp="1"/>
          </p:cNvSpPr>
          <p:nvPr>
            <p:ph sz="half" idx="1"/>
          </p:nvPr>
        </p:nvSpPr>
        <p:spPr>
          <a:xfrm>
            <a:off x="1295400" y="1981200"/>
            <a:ext cx="9601200" cy="1142386"/>
          </a:xfrm>
        </p:spPr>
        <p:txBody>
          <a:bodyPr>
            <a:normAutofit/>
          </a:bodyPr>
          <a:lstStyle/>
          <a:p>
            <a:r>
              <a:rPr lang="vi-VN"/>
              <a:t>Mệnh đề SELECT cung cấp kiểm soát nhiều hơn các tập kết quả hơn mệnh đề from. Nếu bạn muốn lấy ra những thuộc tính cần thiết của các đối tượng thay vì đối tượng hoàn chỉnh, hãy sử dụng mệnh đề SELECT. </a:t>
            </a:r>
          </a:p>
        </p:txBody>
      </p:sp>
      <p:sp>
        <p:nvSpPr>
          <p:cNvPr id="5" name="Rectangle 1">
            <a:extLst>
              <a:ext uri="{FF2B5EF4-FFF2-40B4-BE49-F238E27FC236}">
                <a16:creationId xmlns:a16="http://schemas.microsoft.com/office/drawing/2014/main" id="{7C84C185-B1C2-4621-B741-AC1D19305B8A}"/>
              </a:ext>
            </a:extLst>
          </p:cNvPr>
          <p:cNvSpPr>
            <a:spLocks noGrp="1" noChangeArrowheads="1"/>
          </p:cNvSpPr>
          <p:nvPr>
            <p:ph sz="half" idx="2"/>
          </p:nvPr>
        </p:nvSpPr>
        <p:spPr bwMode="auto">
          <a:xfrm>
            <a:off x="1516950" y="3582283"/>
            <a:ext cx="9158100" cy="110799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E.firstName FROM Employee 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529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B2A3F6-5FB8-415A-9FCC-7E401085067D}"/>
              </a:ext>
            </a:extLst>
          </p:cNvPr>
          <p:cNvSpPr>
            <a:spLocks noGrp="1"/>
          </p:cNvSpPr>
          <p:nvPr>
            <p:ph type="title"/>
          </p:nvPr>
        </p:nvSpPr>
        <p:spPr/>
        <p:txBody>
          <a:bodyPr/>
          <a:lstStyle/>
          <a:p>
            <a:r>
              <a:rPr lang="vi-VN"/>
              <a:t>Mệnh đề WHERE</a:t>
            </a:r>
          </a:p>
        </p:txBody>
      </p:sp>
      <p:sp>
        <p:nvSpPr>
          <p:cNvPr id="3" name="Chỗ dành sẵn cho Nội dung 2">
            <a:extLst>
              <a:ext uri="{FF2B5EF4-FFF2-40B4-BE49-F238E27FC236}">
                <a16:creationId xmlns:a16="http://schemas.microsoft.com/office/drawing/2014/main" id="{FE41C347-30C8-4779-8583-F14D06F35721}"/>
              </a:ext>
            </a:extLst>
          </p:cNvPr>
          <p:cNvSpPr>
            <a:spLocks noGrp="1"/>
          </p:cNvSpPr>
          <p:nvPr>
            <p:ph sz="half" idx="1"/>
          </p:nvPr>
        </p:nvSpPr>
        <p:spPr>
          <a:xfrm>
            <a:off x="1295400" y="1981199"/>
            <a:ext cx="9601200" cy="1447801"/>
          </a:xfrm>
        </p:spPr>
        <p:txBody>
          <a:bodyPr>
            <a:normAutofit/>
          </a:bodyPr>
          <a:lstStyle/>
          <a:p>
            <a:r>
              <a:rPr lang="vi-VN"/>
              <a:t>Nếu bạn muốn thu hẹp các đối tượng cụ thể được trả về từ cơ sở dữ liệu, bạn sử dụng mệnh đề WHERE. Sau đây là cú pháp đơn giản sử dụng mệnh đề WHERE:</a:t>
            </a:r>
          </a:p>
        </p:txBody>
      </p:sp>
      <p:sp>
        <p:nvSpPr>
          <p:cNvPr id="7" name="Rectangle 1">
            <a:extLst>
              <a:ext uri="{FF2B5EF4-FFF2-40B4-BE49-F238E27FC236}">
                <a16:creationId xmlns:a16="http://schemas.microsoft.com/office/drawing/2014/main" id="{4EAB2256-A3E1-448D-9854-780025549DF5}"/>
              </a:ext>
            </a:extLst>
          </p:cNvPr>
          <p:cNvSpPr>
            <a:spLocks noGrp="1" noChangeArrowheads="1"/>
          </p:cNvSpPr>
          <p:nvPr>
            <p:ph sz="half" idx="2"/>
          </p:nvPr>
        </p:nvSpPr>
        <p:spPr bwMode="auto">
          <a:xfrm>
            <a:off x="1524000" y="3620793"/>
            <a:ext cx="9372600" cy="101566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E5C17C"/>
                </a:solidFill>
                <a:effectLst/>
                <a:latin typeface="Consolas" panose="020B0609020204030204" pitchFamily="49" charset="0"/>
              </a:rPr>
              <a:t>String </a:t>
            </a:r>
            <a:r>
              <a:rPr kumimoji="0" lang="vi-VN" altLang="vi-VN" b="0" i="0" u="none" strike="noStrike" cap="none" normalizeH="0" baseline="0">
                <a:ln>
                  <a:noFill/>
                </a:ln>
                <a:solidFill>
                  <a:srgbClr val="E06C75"/>
                </a:solidFill>
                <a:effectLst/>
                <a:latin typeface="Consolas" panose="020B0609020204030204" pitchFamily="49" charset="0"/>
              </a:rPr>
              <a:t>hql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98C379"/>
                </a:solidFill>
                <a:effectLst/>
                <a:latin typeface="Consolas" panose="020B0609020204030204" pitchFamily="49" charset="0"/>
              </a:rPr>
              <a:t>"FROM Employee E WHERE E.id = 10"</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Query </a:t>
            </a:r>
            <a:r>
              <a:rPr kumimoji="0" lang="vi-VN" altLang="vi-VN" b="0" i="0" u="none" strike="noStrike" cap="none" normalizeH="0" baseline="0">
                <a:ln>
                  <a:noFill/>
                </a:ln>
                <a:solidFill>
                  <a:srgbClr val="E06C75"/>
                </a:solidFill>
                <a:effectLst/>
                <a:latin typeface="Consolas" panose="020B0609020204030204" pitchFamily="49" charset="0"/>
              </a:rPr>
              <a:t>query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session</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createQuery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E06C75"/>
                </a:solidFill>
                <a:effectLst/>
                <a:latin typeface="Consolas" panose="020B0609020204030204" pitchFamily="49" charset="0"/>
              </a:rPr>
              <a:t>hql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List </a:t>
            </a:r>
            <a:r>
              <a:rPr kumimoji="0" lang="vi-VN" altLang="vi-VN" b="0" i="0" u="none" strike="noStrike" cap="none" normalizeH="0" baseline="0">
                <a:ln>
                  <a:noFill/>
                </a:ln>
                <a:solidFill>
                  <a:srgbClr val="E06C75"/>
                </a:solidFill>
                <a:effectLst/>
                <a:latin typeface="Consolas" panose="020B0609020204030204" pitchFamily="49" charset="0"/>
              </a:rPr>
              <a:t>results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E06C75"/>
                </a:solidFill>
                <a:effectLst/>
                <a:latin typeface="Consolas" panose="020B0609020204030204" pitchFamily="49" charset="0"/>
              </a:rPr>
              <a:t>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list</a:t>
            </a: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331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9CC113-B6AF-49B4-A7C3-43D8EBDD1FD4}"/>
              </a:ext>
            </a:extLst>
          </p:cNvPr>
          <p:cNvSpPr>
            <a:spLocks noGrp="1"/>
          </p:cNvSpPr>
          <p:nvPr>
            <p:ph type="title"/>
          </p:nvPr>
        </p:nvSpPr>
        <p:spPr/>
        <p:txBody>
          <a:bodyPr/>
          <a:lstStyle/>
          <a:p>
            <a:r>
              <a:rPr lang="vi-VN"/>
              <a:t>Mệnh đề ORDER BY</a:t>
            </a:r>
          </a:p>
        </p:txBody>
      </p:sp>
      <p:sp>
        <p:nvSpPr>
          <p:cNvPr id="3" name="Chỗ dành sẵn cho Nội dung 2">
            <a:extLst>
              <a:ext uri="{FF2B5EF4-FFF2-40B4-BE49-F238E27FC236}">
                <a16:creationId xmlns:a16="http://schemas.microsoft.com/office/drawing/2014/main" id="{46781CA6-51F6-452B-A2F3-259F1EA23669}"/>
              </a:ext>
            </a:extLst>
          </p:cNvPr>
          <p:cNvSpPr>
            <a:spLocks noGrp="1"/>
          </p:cNvSpPr>
          <p:nvPr>
            <p:ph sz="half" idx="1"/>
          </p:nvPr>
        </p:nvSpPr>
        <p:spPr>
          <a:xfrm>
            <a:off x="1295400" y="1981199"/>
            <a:ext cx="9601200" cy="3810001"/>
          </a:xfrm>
        </p:spPr>
        <p:txBody>
          <a:bodyPr>
            <a:normAutofit lnSpcReduction="10000"/>
          </a:bodyPr>
          <a:lstStyle/>
          <a:p>
            <a:r>
              <a:rPr lang="vi-VN"/>
              <a:t>Để sắp xếp kết quả truy vấn HQL của bạn, bạn sẽ cần sử dụng mệnh đề </a:t>
            </a:r>
            <a:r>
              <a:rPr lang="vi-VN" b="1"/>
              <a:t>ORDER BY</a:t>
            </a:r>
            <a:r>
              <a:rPr lang="vi-VN"/>
              <a:t>. Bạn có thể sắp xếp các kết quả theo bất kỳ thuộc tính nào trên các đối tượng trong tập kết quả hoặc tăng dần (ASC) hoặc giảm dần (DESC). Sau đây là cú pháp đơn giản của việc sử dụng mệnh đề ORDER BY</a:t>
            </a:r>
          </a:p>
        </p:txBody>
      </p:sp>
      <p:sp>
        <p:nvSpPr>
          <p:cNvPr id="4" name="Chỗ dành sẵn cho Nội dung 3">
            <a:extLst>
              <a:ext uri="{FF2B5EF4-FFF2-40B4-BE49-F238E27FC236}">
                <a16:creationId xmlns:a16="http://schemas.microsoft.com/office/drawing/2014/main" id="{74C66612-868E-41DE-87DA-CE29E47D2BCE}"/>
              </a:ext>
            </a:extLst>
          </p:cNvPr>
          <p:cNvSpPr>
            <a:spLocks noGrp="1"/>
          </p:cNvSpPr>
          <p:nvPr>
            <p:ph sz="half" idx="2"/>
          </p:nvPr>
        </p:nvSpPr>
        <p:spPr>
          <a:xfrm>
            <a:off x="1573306" y="4435390"/>
            <a:ext cx="9229165" cy="614082"/>
          </a:xfrm>
        </p:spPr>
        <p:txBody>
          <a:bodyPr>
            <a:normAutofit lnSpcReduction="10000"/>
          </a:bodyPr>
          <a:lstStyle/>
          <a:p>
            <a:r>
              <a:rPr lang="vi-VN"/>
              <a:t>Nếu bạn muốn sắp xếp theo nhiều thuộc tính, bạn chỉ cần thêm các thuộc tính bổ sung vào cuối của mệnh đề ORDER BY, được phân cách bằng dấu phẩy</a:t>
            </a:r>
          </a:p>
        </p:txBody>
      </p:sp>
      <p:sp>
        <p:nvSpPr>
          <p:cNvPr id="6" name="Rectangle 3">
            <a:extLst>
              <a:ext uri="{FF2B5EF4-FFF2-40B4-BE49-F238E27FC236}">
                <a16:creationId xmlns:a16="http://schemas.microsoft.com/office/drawing/2014/main" id="{617A8A08-11C5-4A2A-982E-DFA4EF7B0BAD}"/>
              </a:ext>
            </a:extLst>
          </p:cNvPr>
          <p:cNvSpPr>
            <a:spLocks noChangeArrowheads="1"/>
          </p:cNvSpPr>
          <p:nvPr/>
        </p:nvSpPr>
        <p:spPr bwMode="auto">
          <a:xfrm>
            <a:off x="1573306" y="3361765"/>
            <a:ext cx="9323294"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&gt; 10 ORDER BY E.salary DESC"</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1CF54934-B01F-4863-8181-A7D224C2C7CA}"/>
              </a:ext>
            </a:extLst>
          </p:cNvPr>
          <p:cNvSpPr>
            <a:spLocks noChangeArrowheads="1"/>
          </p:cNvSpPr>
          <p:nvPr/>
        </p:nvSpPr>
        <p:spPr bwMode="auto">
          <a:xfrm>
            <a:off x="1573306" y="5172054"/>
            <a:ext cx="9323294"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&gt; 10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"ORDER BY E.firstName DESC, E.salary DESC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815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C7847C-4010-4C31-A8EC-12B98F4B21AD}"/>
              </a:ext>
            </a:extLst>
          </p:cNvPr>
          <p:cNvSpPr>
            <a:spLocks noGrp="1"/>
          </p:cNvSpPr>
          <p:nvPr>
            <p:ph type="title"/>
          </p:nvPr>
        </p:nvSpPr>
        <p:spPr/>
        <p:txBody>
          <a:bodyPr/>
          <a:lstStyle/>
          <a:p>
            <a:r>
              <a:rPr lang="vi-VN"/>
              <a:t>Mệnh đề GROUP BY</a:t>
            </a:r>
          </a:p>
        </p:txBody>
      </p:sp>
      <p:sp>
        <p:nvSpPr>
          <p:cNvPr id="3" name="Chỗ dành sẵn cho Nội dung 2">
            <a:extLst>
              <a:ext uri="{FF2B5EF4-FFF2-40B4-BE49-F238E27FC236}">
                <a16:creationId xmlns:a16="http://schemas.microsoft.com/office/drawing/2014/main" id="{98DB261E-0106-481B-A988-13A7E1C52CBF}"/>
              </a:ext>
            </a:extLst>
          </p:cNvPr>
          <p:cNvSpPr>
            <a:spLocks noGrp="1"/>
          </p:cNvSpPr>
          <p:nvPr>
            <p:ph sz="half" idx="1"/>
          </p:nvPr>
        </p:nvSpPr>
        <p:spPr>
          <a:xfrm>
            <a:off x="1295400" y="1981199"/>
            <a:ext cx="9601200" cy="1447801"/>
          </a:xfrm>
        </p:spPr>
        <p:txBody>
          <a:bodyPr>
            <a:normAutofit/>
          </a:bodyPr>
          <a:lstStyle/>
          <a:p>
            <a:r>
              <a:rPr lang="vi-VN"/>
              <a:t>Mệnh đề này cho phép Hibernate lấy thông tin từ cơ sở dữ liệu và phân nhóm chúng dựa trên giá trị của một thuộc tính. Sau đây là cú pháp đơn giản của việc sử dụng mệnh đề GROUP BY:</a:t>
            </a:r>
          </a:p>
        </p:txBody>
      </p:sp>
      <p:sp>
        <p:nvSpPr>
          <p:cNvPr id="7" name="Rectangle 1">
            <a:extLst>
              <a:ext uri="{FF2B5EF4-FFF2-40B4-BE49-F238E27FC236}">
                <a16:creationId xmlns:a16="http://schemas.microsoft.com/office/drawing/2014/main" id="{526F42A6-B6D0-4257-B1E2-4A88921E1805}"/>
              </a:ext>
            </a:extLst>
          </p:cNvPr>
          <p:cNvSpPr>
            <a:spLocks noGrp="1" noChangeArrowheads="1"/>
          </p:cNvSpPr>
          <p:nvPr>
            <p:ph sz="half" idx="2"/>
          </p:nvPr>
        </p:nvSpPr>
        <p:spPr bwMode="auto">
          <a:xfrm>
            <a:off x="1613647" y="3446017"/>
            <a:ext cx="8942294" cy="10772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SUM(E.salary), E.firtName FROM Employee E "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"GROUP BY E.firstName"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271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vi-VN"/>
              <a:t>ConnectionProvider &amp; TransactionFactory</a:t>
            </a:r>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vi-VN"/>
              <a:t> ConnectionProvider tạo ra các JDBC connection.</a:t>
            </a:r>
          </a:p>
          <a:p>
            <a:r>
              <a:rPr lang="vi-VN"/>
              <a:t>ConnectionProvider cung cấp trừu tượng hóa giữa ứng dụng và nền tảng DriverManager hoặc DataSource.</a:t>
            </a:r>
          </a:p>
          <a:p>
            <a:r>
              <a:rPr lang="vi-VN"/>
              <a:t>TransactionFactory là nơi sản xuất ra Transaction.</a:t>
            </a:r>
          </a:p>
          <a:p>
            <a:r>
              <a:rPr lang="vi-VN"/>
              <a:t>Cả hai đều là không bắt buộc (optional).</a:t>
            </a:r>
          </a:p>
        </p:txBody>
      </p:sp>
    </p:spTree>
    <p:extLst>
      <p:ext uri="{BB962C8B-B14F-4D97-AF65-F5344CB8AC3E}">
        <p14:creationId xmlns:p14="http://schemas.microsoft.com/office/powerpoint/2010/main" val="333540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FBF194-00B5-4745-B842-82F79B8F1785}"/>
              </a:ext>
            </a:extLst>
          </p:cNvPr>
          <p:cNvSpPr>
            <a:spLocks noGrp="1"/>
          </p:cNvSpPr>
          <p:nvPr>
            <p:ph type="title"/>
          </p:nvPr>
        </p:nvSpPr>
        <p:spPr/>
        <p:txBody>
          <a:bodyPr/>
          <a:lstStyle/>
          <a:p>
            <a:r>
              <a:rPr lang="vi-VN"/>
              <a:t>Sử dụng các tham số đặt tên</a:t>
            </a:r>
          </a:p>
        </p:txBody>
      </p:sp>
      <p:sp>
        <p:nvSpPr>
          <p:cNvPr id="3" name="Chỗ dành sẵn cho Nội dung 2">
            <a:extLst>
              <a:ext uri="{FF2B5EF4-FFF2-40B4-BE49-F238E27FC236}">
                <a16:creationId xmlns:a16="http://schemas.microsoft.com/office/drawing/2014/main" id="{E90F613E-7DB9-458F-8171-D6F659D7F5EC}"/>
              </a:ext>
            </a:extLst>
          </p:cNvPr>
          <p:cNvSpPr>
            <a:spLocks noGrp="1"/>
          </p:cNvSpPr>
          <p:nvPr>
            <p:ph sz="half" idx="1"/>
          </p:nvPr>
        </p:nvSpPr>
        <p:spPr>
          <a:xfrm>
            <a:off x="1295399" y="1981200"/>
            <a:ext cx="9601199" cy="1582272"/>
          </a:xfrm>
        </p:spPr>
        <p:txBody>
          <a:bodyPr>
            <a:normAutofit/>
          </a:bodyPr>
          <a:lstStyle/>
          <a:p>
            <a:r>
              <a:rPr lang="vi-VN"/>
              <a:t>Hibernate hỗ trợ các tham số được đặt tên trong các truy vấn HQL của nó. Điều này làm cho việc viết các truy vấn HQL chấp nhận đầu vào từ người dùng dễ dàng và bạn không phải phòng chống các cuộc tấn công SQL injection. Sau đây là cú pháp đơn giản sử dụng các tham số được đặt tên:</a:t>
            </a:r>
          </a:p>
        </p:txBody>
      </p:sp>
      <p:sp>
        <p:nvSpPr>
          <p:cNvPr id="6" name="Rectangle 2">
            <a:extLst>
              <a:ext uri="{FF2B5EF4-FFF2-40B4-BE49-F238E27FC236}">
                <a16:creationId xmlns:a16="http://schemas.microsoft.com/office/drawing/2014/main" id="{832BCF32-F55A-4EB9-9347-A5BF7342DDF4}"/>
              </a:ext>
            </a:extLst>
          </p:cNvPr>
          <p:cNvSpPr>
            <a:spLocks noGrp="1" noChangeArrowheads="1"/>
          </p:cNvSpPr>
          <p:nvPr>
            <p:ph sz="half" idx="2"/>
          </p:nvPr>
        </p:nvSpPr>
        <p:spPr bwMode="auto">
          <a:xfrm>
            <a:off x="1600198" y="3898434"/>
            <a:ext cx="9296400"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27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A2EE4E-8E12-4406-AC43-5A261D1F9B34}"/>
              </a:ext>
            </a:extLst>
          </p:cNvPr>
          <p:cNvSpPr>
            <a:spLocks noGrp="1"/>
          </p:cNvSpPr>
          <p:nvPr>
            <p:ph type="title"/>
          </p:nvPr>
        </p:nvSpPr>
        <p:spPr/>
        <p:txBody>
          <a:bodyPr/>
          <a:lstStyle/>
          <a:p>
            <a:r>
              <a:rPr lang="vi-VN"/>
              <a:t>Mệnh đề UPDATE</a:t>
            </a:r>
          </a:p>
        </p:txBody>
      </p:sp>
      <p:sp>
        <p:nvSpPr>
          <p:cNvPr id="3" name="Chỗ dành sẵn cho Nội dung 2">
            <a:extLst>
              <a:ext uri="{FF2B5EF4-FFF2-40B4-BE49-F238E27FC236}">
                <a16:creationId xmlns:a16="http://schemas.microsoft.com/office/drawing/2014/main" id="{67725310-2A58-41D1-B794-642CC2C9507B}"/>
              </a:ext>
            </a:extLst>
          </p:cNvPr>
          <p:cNvSpPr>
            <a:spLocks noGrp="1"/>
          </p:cNvSpPr>
          <p:nvPr>
            <p:ph sz="half" idx="1"/>
          </p:nvPr>
        </p:nvSpPr>
        <p:spPr>
          <a:xfrm>
            <a:off x="1295400" y="1981200"/>
            <a:ext cx="9601200" cy="2120154"/>
          </a:xfrm>
        </p:spPr>
        <p:txBody>
          <a:bodyPr/>
          <a:lstStyle/>
          <a:p>
            <a:r>
              <a:rPr lang="vi-VN"/>
              <a:t>Cập nhật hàng loạt là kiểu mới đối với HQL trong Hibernate 3. Và xóa khác nhau trong Hibernate 3 so với Hibernate 2. Giao tiếp Query giờ đây chứa một phương thức gọi là executeUpdate() để thực hiện các câu lệnh HQL UPDATE hoặc DELETE.</a:t>
            </a:r>
          </a:p>
          <a:p>
            <a:r>
              <a:rPr lang="vi-VN"/>
              <a:t>Mệnh đề </a:t>
            </a:r>
            <a:r>
              <a:rPr lang="vi-VN" b="1"/>
              <a:t>UPDATE</a:t>
            </a:r>
            <a:r>
              <a:rPr lang="vi-VN"/>
              <a:t> có thể được sử dụng để cập nhật một hoặc nhiều thuộc tính của một hoặc nhiều đối tượng.</a:t>
            </a:r>
          </a:p>
          <a:p>
            <a:endParaRPr lang="vi-VN"/>
          </a:p>
        </p:txBody>
      </p:sp>
      <p:sp>
        <p:nvSpPr>
          <p:cNvPr id="5" name="Rectangle 1">
            <a:extLst>
              <a:ext uri="{FF2B5EF4-FFF2-40B4-BE49-F238E27FC236}">
                <a16:creationId xmlns:a16="http://schemas.microsoft.com/office/drawing/2014/main" id="{6B813361-13E9-49C9-9A8F-35FCDC867F01}"/>
              </a:ext>
            </a:extLst>
          </p:cNvPr>
          <p:cNvSpPr>
            <a:spLocks noGrp="1" noChangeArrowheads="1"/>
          </p:cNvSpPr>
          <p:nvPr>
            <p:ph sz="half" idx="2"/>
          </p:nvPr>
        </p:nvSpPr>
        <p:spPr bwMode="auto">
          <a:xfrm>
            <a:off x="1573306" y="4146432"/>
            <a:ext cx="9323294" cy="160043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"UPDATE Employee set salary = :salary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1000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82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45F7D2-DBEB-4BD1-9185-4D0E49630549}"/>
              </a:ext>
            </a:extLst>
          </p:cNvPr>
          <p:cNvSpPr>
            <a:spLocks noGrp="1"/>
          </p:cNvSpPr>
          <p:nvPr>
            <p:ph type="title"/>
          </p:nvPr>
        </p:nvSpPr>
        <p:spPr/>
        <p:txBody>
          <a:bodyPr/>
          <a:lstStyle/>
          <a:p>
            <a:r>
              <a:rPr lang="vi-VN"/>
              <a:t>Mệnh đề DELETE</a:t>
            </a:r>
          </a:p>
        </p:txBody>
      </p:sp>
      <p:sp>
        <p:nvSpPr>
          <p:cNvPr id="3" name="Chỗ dành sẵn cho Nội dung 2">
            <a:extLst>
              <a:ext uri="{FF2B5EF4-FFF2-40B4-BE49-F238E27FC236}">
                <a16:creationId xmlns:a16="http://schemas.microsoft.com/office/drawing/2014/main" id="{84DB3034-9CBC-4FBD-97B1-D0A54AAF697C}"/>
              </a:ext>
            </a:extLst>
          </p:cNvPr>
          <p:cNvSpPr>
            <a:spLocks noGrp="1"/>
          </p:cNvSpPr>
          <p:nvPr>
            <p:ph sz="half" idx="1"/>
          </p:nvPr>
        </p:nvSpPr>
        <p:spPr>
          <a:xfrm>
            <a:off x="1295400" y="1981199"/>
            <a:ext cx="9601200" cy="1299883"/>
          </a:xfrm>
        </p:spPr>
        <p:txBody>
          <a:bodyPr/>
          <a:lstStyle/>
          <a:p>
            <a:r>
              <a:rPr lang="vi-VN"/>
              <a:t>Mệnh đề </a:t>
            </a:r>
            <a:r>
              <a:rPr lang="vi-VN" b="1"/>
              <a:t>DELETE</a:t>
            </a:r>
            <a:r>
              <a:rPr lang="vi-VN"/>
              <a:t> được sử dụng để xóa một hoặc nhiều đối tượng. Sau đây là cú pháp đơn giản sử dụng mệnh đề DELETE:</a:t>
            </a:r>
          </a:p>
        </p:txBody>
      </p:sp>
      <p:sp>
        <p:nvSpPr>
          <p:cNvPr id="6" name="Rectangle 3">
            <a:extLst>
              <a:ext uri="{FF2B5EF4-FFF2-40B4-BE49-F238E27FC236}">
                <a16:creationId xmlns:a16="http://schemas.microsoft.com/office/drawing/2014/main" id="{9990B2A6-661D-4A82-AFA2-A1F3BD03FEB4}"/>
              </a:ext>
            </a:extLst>
          </p:cNvPr>
          <p:cNvSpPr>
            <a:spLocks noGrp="1" noChangeArrowheads="1"/>
          </p:cNvSpPr>
          <p:nvPr>
            <p:ph sz="half" idx="2"/>
          </p:nvPr>
        </p:nvSpPr>
        <p:spPr bwMode="auto">
          <a:xfrm>
            <a:off x="1505884" y="3240742"/>
            <a:ext cx="9180232" cy="13849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"DELETE FROM Employee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4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954ADF-4F60-47E1-8575-7738D8C5F9FB}"/>
              </a:ext>
            </a:extLst>
          </p:cNvPr>
          <p:cNvSpPr>
            <a:spLocks noGrp="1"/>
          </p:cNvSpPr>
          <p:nvPr>
            <p:ph type="title"/>
          </p:nvPr>
        </p:nvSpPr>
        <p:spPr/>
        <p:txBody>
          <a:bodyPr/>
          <a:lstStyle/>
          <a:p>
            <a:r>
              <a:rPr lang="vi-VN"/>
              <a:t>Mệnh đề INSERT</a:t>
            </a:r>
          </a:p>
        </p:txBody>
      </p:sp>
      <p:sp>
        <p:nvSpPr>
          <p:cNvPr id="3" name="Chỗ dành sẵn cho Nội dung 2">
            <a:extLst>
              <a:ext uri="{FF2B5EF4-FFF2-40B4-BE49-F238E27FC236}">
                <a16:creationId xmlns:a16="http://schemas.microsoft.com/office/drawing/2014/main" id="{E7D86F13-41DC-4242-B52D-8ED4A2683D72}"/>
              </a:ext>
            </a:extLst>
          </p:cNvPr>
          <p:cNvSpPr>
            <a:spLocks noGrp="1"/>
          </p:cNvSpPr>
          <p:nvPr>
            <p:ph sz="half" idx="1"/>
          </p:nvPr>
        </p:nvSpPr>
        <p:spPr>
          <a:xfrm>
            <a:off x="1295400" y="1981200"/>
            <a:ext cx="9601200" cy="1716742"/>
          </a:xfrm>
        </p:spPr>
        <p:txBody>
          <a:bodyPr>
            <a:normAutofit/>
          </a:bodyPr>
          <a:lstStyle/>
          <a:p>
            <a:r>
              <a:rPr lang="vi-VN"/>
              <a:t>HQL chỉ hỗ trợ mệnh đề INSERT INTO nơi mà các bản ghi có thể được insert từ một đối tượng này sang một đối tượng khác. Sau đây là cú pháp đơn giản sử dụng mệnh đề INSERT INTO:</a:t>
            </a:r>
          </a:p>
        </p:txBody>
      </p:sp>
      <p:sp>
        <p:nvSpPr>
          <p:cNvPr id="5" name="Rectangle 1">
            <a:extLst>
              <a:ext uri="{FF2B5EF4-FFF2-40B4-BE49-F238E27FC236}">
                <a16:creationId xmlns:a16="http://schemas.microsoft.com/office/drawing/2014/main" id="{CD18A2A3-21C9-4A11-B0F6-ABECD0870835}"/>
              </a:ext>
            </a:extLst>
          </p:cNvPr>
          <p:cNvSpPr>
            <a:spLocks noGrp="1" noChangeArrowheads="1"/>
          </p:cNvSpPr>
          <p:nvPr>
            <p:ph sz="half" idx="2"/>
          </p:nvPr>
        </p:nvSpPr>
        <p:spPr bwMode="auto">
          <a:xfrm>
            <a:off x="1537855" y="3448128"/>
            <a:ext cx="9116290"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"INSERT INTO Employee(firstName, lastName, salary)"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firstName, lastName, salary FROM old_employee"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3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C2953C-72D9-46E4-A09E-EF0E61DC1D96}"/>
              </a:ext>
            </a:extLst>
          </p:cNvPr>
          <p:cNvSpPr>
            <a:spLocks noGrp="1"/>
          </p:cNvSpPr>
          <p:nvPr>
            <p:ph type="title"/>
          </p:nvPr>
        </p:nvSpPr>
        <p:spPr/>
        <p:txBody>
          <a:bodyPr/>
          <a:lstStyle/>
          <a:p>
            <a:r>
              <a:rPr lang="en-US"/>
              <a:t>Các phương thức tổng hợp</a:t>
            </a:r>
            <a:br>
              <a:rPr lang="en-US"/>
            </a:br>
            <a:endParaRPr lang="vi-VN"/>
          </a:p>
        </p:txBody>
      </p:sp>
      <p:sp>
        <p:nvSpPr>
          <p:cNvPr id="3" name="Chỗ dành sẵn cho Nội dung 2">
            <a:extLst>
              <a:ext uri="{FF2B5EF4-FFF2-40B4-BE49-F238E27FC236}">
                <a16:creationId xmlns:a16="http://schemas.microsoft.com/office/drawing/2014/main" id="{BA5CA13D-CE1B-4781-89B8-3603B96F79BD}"/>
              </a:ext>
            </a:extLst>
          </p:cNvPr>
          <p:cNvSpPr>
            <a:spLocks noGrp="1"/>
          </p:cNvSpPr>
          <p:nvPr>
            <p:ph sz="half" idx="1"/>
          </p:nvPr>
        </p:nvSpPr>
        <p:spPr>
          <a:xfrm>
            <a:off x="1295400" y="1281952"/>
            <a:ext cx="9601200" cy="1757083"/>
          </a:xfrm>
        </p:spPr>
        <p:txBody>
          <a:bodyPr/>
          <a:lstStyle/>
          <a:p>
            <a:r>
              <a:rPr lang="vi-VN"/>
              <a:t>HQL hỗ trợ một loạt các phương thức tổng hợp tương tự như SQL. Chúng hoạt động theo cùng một cách trong HQL như trong SQL và sau đây là danh sách các chức năng có sẵn:</a:t>
            </a:r>
          </a:p>
          <a:p>
            <a:endParaRPr lang="vi-VN"/>
          </a:p>
        </p:txBody>
      </p:sp>
      <p:graphicFrame>
        <p:nvGraphicFramePr>
          <p:cNvPr id="5" name="Chỗ dành sẵn cho Nội dung 4">
            <a:extLst>
              <a:ext uri="{FF2B5EF4-FFF2-40B4-BE49-F238E27FC236}">
                <a16:creationId xmlns:a16="http://schemas.microsoft.com/office/drawing/2014/main" id="{32AFA70D-3FBB-47C1-AD5C-9B56021DD205}"/>
              </a:ext>
            </a:extLst>
          </p:cNvPr>
          <p:cNvGraphicFramePr>
            <a:graphicFrameLocks noGrp="1"/>
          </p:cNvGraphicFramePr>
          <p:nvPr>
            <p:ph sz="half" idx="2"/>
            <p:extLst>
              <p:ext uri="{D42A27DB-BD31-4B8C-83A1-F6EECF244321}">
                <p14:modId xmlns:p14="http://schemas.microsoft.com/office/powerpoint/2010/main" val="1373805967"/>
              </p:ext>
            </p:extLst>
          </p:nvPr>
        </p:nvGraphicFramePr>
        <p:xfrm>
          <a:off x="1586753" y="2363767"/>
          <a:ext cx="9309847" cy="3487082"/>
        </p:xfrm>
        <a:graphic>
          <a:graphicData uri="http://schemas.openxmlformats.org/drawingml/2006/table">
            <a:tbl>
              <a:tblPr firstRow="1" firstCol="1" bandRow="1">
                <a:tableStyleId>{BC89EF96-8CEA-46FF-86C4-4CE0E7609802}</a:tableStyleId>
              </a:tblPr>
              <a:tblGrid>
                <a:gridCol w="602135">
                  <a:extLst>
                    <a:ext uri="{9D8B030D-6E8A-4147-A177-3AD203B41FA5}">
                      <a16:colId xmlns:a16="http://schemas.microsoft.com/office/drawing/2014/main" val="1076048665"/>
                    </a:ext>
                  </a:extLst>
                </a:gridCol>
                <a:gridCol w="4353856">
                  <a:extLst>
                    <a:ext uri="{9D8B030D-6E8A-4147-A177-3AD203B41FA5}">
                      <a16:colId xmlns:a16="http://schemas.microsoft.com/office/drawing/2014/main" val="2433435188"/>
                    </a:ext>
                  </a:extLst>
                </a:gridCol>
                <a:gridCol w="4353856">
                  <a:extLst>
                    <a:ext uri="{9D8B030D-6E8A-4147-A177-3AD203B41FA5}">
                      <a16:colId xmlns:a16="http://schemas.microsoft.com/office/drawing/2014/main" val="3371806042"/>
                    </a:ext>
                  </a:extLst>
                </a:gridCol>
              </a:tblGrid>
              <a:tr h="445417">
                <a:tc>
                  <a:txBody>
                    <a:bodyPr/>
                    <a:lstStyle/>
                    <a:p>
                      <a:pPr marL="0" marR="0">
                        <a:lnSpc>
                          <a:spcPct val="107000"/>
                        </a:lnSpc>
                        <a:spcBef>
                          <a:spcPts val="0"/>
                        </a:spcBef>
                        <a:spcAft>
                          <a:spcPts val="1125"/>
                        </a:spcAft>
                      </a:pPr>
                      <a:r>
                        <a:rPr lang="vi-VN" sz="1800" spc="-10">
                          <a:effectLst/>
                        </a:rPr>
                        <a:t>No.</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Các hàm</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Mô tả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1900343204"/>
                  </a:ext>
                </a:extLst>
              </a:tr>
              <a:tr h="638632">
                <a:tc>
                  <a:txBody>
                    <a:bodyPr/>
                    <a:lstStyle/>
                    <a:p>
                      <a:pPr marL="0" marR="0">
                        <a:lnSpc>
                          <a:spcPct val="107000"/>
                        </a:lnSpc>
                        <a:spcBef>
                          <a:spcPts val="0"/>
                        </a:spcBef>
                        <a:spcAft>
                          <a:spcPts val="1125"/>
                        </a:spcAft>
                      </a:pPr>
                      <a:r>
                        <a:rPr lang="vi-VN" sz="1800" spc="-10">
                          <a:effectLst/>
                        </a:rPr>
                        <a:t>1</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avg(property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Trung bình của các giá trị của một thuộc tính.</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322351547"/>
                  </a:ext>
                </a:extLst>
              </a:tr>
              <a:tr h="638632">
                <a:tc>
                  <a:txBody>
                    <a:bodyPr/>
                    <a:lstStyle/>
                    <a:p>
                      <a:pPr marL="0" marR="0">
                        <a:lnSpc>
                          <a:spcPct val="107000"/>
                        </a:lnSpc>
                        <a:spcBef>
                          <a:spcPts val="0"/>
                        </a:spcBef>
                        <a:spcAft>
                          <a:spcPts val="1125"/>
                        </a:spcAft>
                      </a:pPr>
                      <a:r>
                        <a:rPr lang="vi-VN" sz="1800" spc="-10">
                          <a:effectLst/>
                        </a:rPr>
                        <a:t>2</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count(property name or *)</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Số lần một thuộc tính xảy ra trong kết quả.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395350410"/>
                  </a:ext>
                </a:extLst>
              </a:tr>
              <a:tr h="638632">
                <a:tc>
                  <a:txBody>
                    <a:bodyPr/>
                    <a:lstStyle/>
                    <a:p>
                      <a:pPr marL="0" marR="0">
                        <a:lnSpc>
                          <a:spcPct val="107000"/>
                        </a:lnSpc>
                        <a:spcBef>
                          <a:spcPts val="0"/>
                        </a:spcBef>
                        <a:spcAft>
                          <a:spcPts val="1125"/>
                        </a:spcAft>
                      </a:pPr>
                      <a:r>
                        <a:rPr lang="vi-VN" sz="1800" spc="-10">
                          <a:effectLst/>
                        </a:rPr>
                        <a:t>3</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max(property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Giá tri lớn nhất trong các giá trị của một trường.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4190342257"/>
                  </a:ext>
                </a:extLst>
              </a:tr>
              <a:tr h="638632">
                <a:tc>
                  <a:txBody>
                    <a:bodyPr/>
                    <a:lstStyle/>
                    <a:p>
                      <a:pPr marL="0" marR="0">
                        <a:lnSpc>
                          <a:spcPct val="107000"/>
                        </a:lnSpc>
                        <a:spcBef>
                          <a:spcPts val="0"/>
                        </a:spcBef>
                        <a:spcAft>
                          <a:spcPts val="1125"/>
                        </a:spcAft>
                      </a:pPr>
                      <a:r>
                        <a:rPr lang="vi-VN" sz="1800" spc="-10">
                          <a:effectLst/>
                        </a:rPr>
                        <a:t>4</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min(property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The minimum value of the property values</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690078272"/>
                  </a:ext>
                </a:extLst>
              </a:tr>
              <a:tr h="445417">
                <a:tc>
                  <a:txBody>
                    <a:bodyPr/>
                    <a:lstStyle/>
                    <a:p>
                      <a:pPr marL="0" marR="0">
                        <a:lnSpc>
                          <a:spcPct val="107000"/>
                        </a:lnSpc>
                        <a:spcBef>
                          <a:spcPts val="0"/>
                        </a:spcBef>
                        <a:spcAft>
                          <a:spcPts val="1125"/>
                        </a:spcAft>
                      </a:pPr>
                      <a:r>
                        <a:rPr lang="vi-VN" sz="1800" spc="-10">
                          <a:effectLst/>
                        </a:rPr>
                        <a:t>5</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sum(property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Tính tổng các giá trị của một trường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558934266"/>
                  </a:ext>
                </a:extLst>
              </a:tr>
            </a:tbl>
          </a:graphicData>
        </a:graphic>
      </p:graphicFrame>
    </p:spTree>
    <p:extLst>
      <p:ext uri="{BB962C8B-B14F-4D97-AF65-F5344CB8AC3E}">
        <p14:creationId xmlns:p14="http://schemas.microsoft.com/office/powerpoint/2010/main" val="234840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A07744F-2855-4BA2-9E68-4675D72FDD77}"/>
              </a:ext>
            </a:extLst>
          </p:cNvPr>
          <p:cNvSpPr>
            <a:spLocks noGrp="1"/>
          </p:cNvSpPr>
          <p:nvPr>
            <p:ph type="title"/>
          </p:nvPr>
        </p:nvSpPr>
        <p:spPr/>
        <p:txBody>
          <a:bodyPr/>
          <a:lstStyle/>
          <a:p>
            <a:r>
              <a:rPr lang="vi-VN"/>
              <a:t>Distinct</a:t>
            </a:r>
          </a:p>
        </p:txBody>
      </p:sp>
      <p:sp>
        <p:nvSpPr>
          <p:cNvPr id="3" name="Chỗ dành sẵn cho Nội dung 2">
            <a:extLst>
              <a:ext uri="{FF2B5EF4-FFF2-40B4-BE49-F238E27FC236}">
                <a16:creationId xmlns:a16="http://schemas.microsoft.com/office/drawing/2014/main" id="{7E0C8DB2-BAC5-46A8-A507-F6686DCA9915}"/>
              </a:ext>
            </a:extLst>
          </p:cNvPr>
          <p:cNvSpPr>
            <a:spLocks noGrp="1"/>
          </p:cNvSpPr>
          <p:nvPr>
            <p:ph sz="half" idx="1"/>
          </p:nvPr>
        </p:nvSpPr>
        <p:spPr>
          <a:xfrm>
            <a:off x="1295400" y="1981199"/>
            <a:ext cx="9601200" cy="735107"/>
          </a:xfrm>
        </p:spPr>
        <p:txBody>
          <a:bodyPr/>
          <a:lstStyle/>
          <a:p>
            <a:r>
              <a:rPr lang="vi-VN"/>
              <a:t>Từ khóa </a:t>
            </a:r>
            <a:r>
              <a:rPr lang="vi-VN" b="1"/>
              <a:t>distinct</a:t>
            </a:r>
            <a:r>
              <a:rPr lang="vi-VN"/>
              <a:t> chỉ tính các giá trị duy nhất trong tập hàng. Truy vấn sau đây sẽ chỉ trả về số lần duy nhất:</a:t>
            </a:r>
          </a:p>
          <a:p>
            <a:endParaRPr lang="vi-VN"/>
          </a:p>
        </p:txBody>
      </p:sp>
      <p:sp>
        <p:nvSpPr>
          <p:cNvPr id="5" name="Rectangle 1">
            <a:extLst>
              <a:ext uri="{FF2B5EF4-FFF2-40B4-BE49-F238E27FC236}">
                <a16:creationId xmlns:a16="http://schemas.microsoft.com/office/drawing/2014/main" id="{F9F66E24-2310-4675-8020-7DEAF8488826}"/>
              </a:ext>
            </a:extLst>
          </p:cNvPr>
          <p:cNvSpPr>
            <a:spLocks noGrp="1" noChangeArrowheads="1"/>
          </p:cNvSpPr>
          <p:nvPr>
            <p:ph sz="half" idx="2"/>
          </p:nvPr>
        </p:nvSpPr>
        <p:spPr bwMode="auto">
          <a:xfrm>
            <a:off x="1401693" y="3126032"/>
            <a:ext cx="9494907" cy="101566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E5C17C"/>
                </a:solidFill>
                <a:effectLst/>
                <a:latin typeface="Consolas" panose="020B0609020204030204" pitchFamily="49" charset="0"/>
              </a:rPr>
              <a:t>String </a:t>
            </a:r>
            <a:r>
              <a:rPr kumimoji="0" lang="vi-VN" altLang="vi-VN" b="0" i="0" u="none" strike="noStrike" cap="none" normalizeH="0" baseline="0">
                <a:ln>
                  <a:noFill/>
                </a:ln>
                <a:solidFill>
                  <a:srgbClr val="E06C75"/>
                </a:solidFill>
                <a:effectLst/>
                <a:latin typeface="Consolas" panose="020B0609020204030204" pitchFamily="49" charset="0"/>
              </a:rPr>
              <a:t>hql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98C379"/>
                </a:solidFill>
                <a:effectLst/>
                <a:latin typeface="Consolas" panose="020B0609020204030204" pitchFamily="49" charset="0"/>
              </a:rPr>
              <a:t>"SELECT count(distinct E.firstName) FROM Employee E"</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BB2BF"/>
                </a:solidFill>
                <a:effectLst/>
                <a:latin typeface="Consolas" panose="020B0609020204030204" pitchFamily="49" charset="0"/>
              </a:rPr>
              <a:t>Query query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session</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createQuery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hql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BB2BF"/>
                </a:solidFill>
                <a:effectLst/>
                <a:latin typeface="Consolas" panose="020B0609020204030204" pitchFamily="49" charset="0"/>
              </a:rPr>
              <a:t>List results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list</a:t>
            </a: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499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622DA4-501E-4E14-A810-5AB3164E707A}"/>
              </a:ext>
            </a:extLst>
          </p:cNvPr>
          <p:cNvSpPr>
            <a:spLocks noGrp="1"/>
          </p:cNvSpPr>
          <p:nvPr>
            <p:ph type="title"/>
          </p:nvPr>
        </p:nvSpPr>
        <p:spPr/>
        <p:txBody>
          <a:bodyPr/>
          <a:lstStyle/>
          <a:p>
            <a:r>
              <a:rPr lang="vi-VN"/>
              <a:t>Phân trang bằng việc sử dụng Query</a:t>
            </a:r>
            <a:br>
              <a:rPr lang="vi-VN"/>
            </a:br>
            <a:endParaRPr lang="vi-VN"/>
          </a:p>
        </p:txBody>
      </p:sp>
      <p:sp>
        <p:nvSpPr>
          <p:cNvPr id="3" name="Chỗ dành sẵn cho Nội dung 2">
            <a:extLst>
              <a:ext uri="{FF2B5EF4-FFF2-40B4-BE49-F238E27FC236}">
                <a16:creationId xmlns:a16="http://schemas.microsoft.com/office/drawing/2014/main" id="{5773E94D-022A-4FE7-BCB6-4C46FE6D85A2}"/>
              </a:ext>
            </a:extLst>
          </p:cNvPr>
          <p:cNvSpPr>
            <a:spLocks noGrp="1"/>
          </p:cNvSpPr>
          <p:nvPr>
            <p:ph sz="half" idx="1"/>
          </p:nvPr>
        </p:nvSpPr>
        <p:spPr>
          <a:xfrm>
            <a:off x="1295400" y="1345497"/>
            <a:ext cx="9601200" cy="425825"/>
          </a:xfrm>
        </p:spPr>
        <p:txBody>
          <a:bodyPr>
            <a:normAutofit/>
          </a:bodyPr>
          <a:lstStyle/>
          <a:p>
            <a:r>
              <a:rPr lang="vi-VN"/>
              <a:t>Có hai phương thức của giao tiếp Query cho việc phân trang.</a:t>
            </a:r>
          </a:p>
          <a:p>
            <a:endParaRPr lang="vi-VN"/>
          </a:p>
        </p:txBody>
      </p:sp>
      <p:sp>
        <p:nvSpPr>
          <p:cNvPr id="4" name="Chỗ dành sẵn cho Nội dung 3">
            <a:extLst>
              <a:ext uri="{FF2B5EF4-FFF2-40B4-BE49-F238E27FC236}">
                <a16:creationId xmlns:a16="http://schemas.microsoft.com/office/drawing/2014/main" id="{6D1F4BA7-34D8-4557-AC4B-6F6757347725}"/>
              </a:ext>
            </a:extLst>
          </p:cNvPr>
          <p:cNvSpPr>
            <a:spLocks noGrp="1"/>
          </p:cNvSpPr>
          <p:nvPr>
            <p:ph sz="half" idx="2"/>
          </p:nvPr>
        </p:nvSpPr>
        <p:spPr>
          <a:xfrm>
            <a:off x="1429870" y="3841368"/>
            <a:ext cx="9466729" cy="918879"/>
          </a:xfrm>
        </p:spPr>
        <p:txBody>
          <a:bodyPr>
            <a:normAutofit/>
          </a:bodyPr>
          <a:lstStyle/>
          <a:p>
            <a:r>
              <a:rPr lang="vi-VN"/>
              <a:t>Sử dụng hai phương thức trên, chúng ta có thể xây dựng một thành phần phân trang trong ứng dụng Web hoặc Swing. Sau đây là ví dụ bạn có thể mở rộng để lấy 10 hàng cùng một lúc:</a:t>
            </a:r>
          </a:p>
        </p:txBody>
      </p:sp>
      <p:graphicFrame>
        <p:nvGraphicFramePr>
          <p:cNvPr id="5" name="Bảng 4">
            <a:extLst>
              <a:ext uri="{FF2B5EF4-FFF2-40B4-BE49-F238E27FC236}">
                <a16:creationId xmlns:a16="http://schemas.microsoft.com/office/drawing/2014/main" id="{74B4E36E-C7C8-4403-A3E7-A901EEF05685}"/>
              </a:ext>
            </a:extLst>
          </p:cNvPr>
          <p:cNvGraphicFramePr>
            <a:graphicFrameLocks noGrp="1"/>
          </p:cNvGraphicFramePr>
          <p:nvPr>
            <p:extLst>
              <p:ext uri="{D42A27DB-BD31-4B8C-83A1-F6EECF244321}">
                <p14:modId xmlns:p14="http://schemas.microsoft.com/office/powerpoint/2010/main" val="1996115917"/>
              </p:ext>
            </p:extLst>
          </p:nvPr>
        </p:nvGraphicFramePr>
        <p:xfrm>
          <a:off x="1429868" y="1918656"/>
          <a:ext cx="9332260" cy="1860170"/>
        </p:xfrm>
        <a:graphic>
          <a:graphicData uri="http://schemas.openxmlformats.org/drawingml/2006/table">
            <a:tbl>
              <a:tblPr firstRow="1" firstCol="1" bandRow="1">
                <a:tableStyleId>{BC89EF96-8CEA-46FF-86C4-4CE0E7609802}</a:tableStyleId>
              </a:tblPr>
              <a:tblGrid>
                <a:gridCol w="603584">
                  <a:extLst>
                    <a:ext uri="{9D8B030D-6E8A-4147-A177-3AD203B41FA5}">
                      <a16:colId xmlns:a16="http://schemas.microsoft.com/office/drawing/2014/main" val="1535858065"/>
                    </a:ext>
                  </a:extLst>
                </a:gridCol>
                <a:gridCol w="8728676">
                  <a:extLst>
                    <a:ext uri="{9D8B030D-6E8A-4147-A177-3AD203B41FA5}">
                      <a16:colId xmlns:a16="http://schemas.microsoft.com/office/drawing/2014/main" val="301278940"/>
                    </a:ext>
                  </a:extLst>
                </a:gridCol>
              </a:tblGrid>
              <a:tr h="0">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400" spc="-10">
                          <a:effectLst/>
                        </a:rPr>
                        <a:t>Phương thức &amp; 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51249968"/>
                  </a:ext>
                </a:extLst>
              </a:tr>
              <a:tr h="0">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400" spc="-10">
                          <a:effectLst/>
                        </a:rPr>
                        <a:t>Query setFirstResult(int startPosition)</a:t>
                      </a:r>
                    </a:p>
                    <a:p>
                      <a:pPr marL="30480" marR="30480">
                        <a:lnSpc>
                          <a:spcPct val="107000"/>
                        </a:lnSpc>
                        <a:spcBef>
                          <a:spcPts val="0"/>
                        </a:spcBef>
                        <a:spcAft>
                          <a:spcPts val="1200"/>
                        </a:spcAft>
                      </a:pPr>
                      <a:r>
                        <a:rPr lang="vi-VN" sz="1400" spc="-10">
                          <a:effectLst/>
                        </a:rPr>
                        <a:t>Phương thức này lấy một số nguyên đại diện cho hàng đầu tiên trong tập kết quả, bắt đầu với hàng 0.</a:t>
                      </a:r>
                      <a:endParaRPr lang="vi-VN" sz="1400" spc="-10">
                        <a:solidFill>
                          <a:srgbClr val="333333"/>
                        </a:solidFill>
                        <a:effectLst/>
                        <a:latin typeface="inherit"/>
                        <a:ea typeface="Times New Roman" panose="02020603050405020304" pitchFamily="18" charset="0"/>
                      </a:endParaRPr>
                    </a:p>
                  </a:txBody>
                  <a:tcPr marL="47625" marR="47625" marT="47625" marB="47625"/>
                </a:tc>
                <a:extLst>
                  <a:ext uri="{0D108BD9-81ED-4DB2-BD59-A6C34878D82A}">
                    <a16:rowId xmlns:a16="http://schemas.microsoft.com/office/drawing/2014/main" val="4050664030"/>
                  </a:ext>
                </a:extLst>
              </a:tr>
              <a:tr h="0">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400" spc="-10">
                          <a:effectLst/>
                        </a:rPr>
                        <a:t>Query setMaxResults(int maxResult)</a:t>
                      </a:r>
                    </a:p>
                    <a:p>
                      <a:pPr marL="30480" marR="30480">
                        <a:lnSpc>
                          <a:spcPct val="107000"/>
                        </a:lnSpc>
                        <a:spcBef>
                          <a:spcPts val="0"/>
                        </a:spcBef>
                        <a:spcAft>
                          <a:spcPts val="1200"/>
                        </a:spcAft>
                      </a:pPr>
                      <a:r>
                        <a:rPr lang="vi-VN" sz="1400" spc="-10">
                          <a:effectLst/>
                        </a:rPr>
                        <a:t>Phương thức này cho Hibernate tìm kiếm một số maxResults của các đối tượng.</a:t>
                      </a:r>
                      <a:endParaRPr lang="vi-VN" sz="1400" spc="-10">
                        <a:solidFill>
                          <a:srgbClr val="333333"/>
                        </a:solidFill>
                        <a:effectLst/>
                        <a:latin typeface="inherit"/>
                        <a:ea typeface="Times New Roman" panose="02020603050405020304" pitchFamily="18" charset="0"/>
                      </a:endParaRPr>
                    </a:p>
                  </a:txBody>
                  <a:tcPr marL="47625" marR="47625" marT="47625" marB="47625"/>
                </a:tc>
                <a:extLst>
                  <a:ext uri="{0D108BD9-81ED-4DB2-BD59-A6C34878D82A}">
                    <a16:rowId xmlns:a16="http://schemas.microsoft.com/office/drawing/2014/main" val="1246644846"/>
                  </a:ext>
                </a:extLst>
              </a:tr>
            </a:tbl>
          </a:graphicData>
        </a:graphic>
      </p:graphicFrame>
      <p:sp>
        <p:nvSpPr>
          <p:cNvPr id="6" name="Rectangle 1">
            <a:extLst>
              <a:ext uri="{FF2B5EF4-FFF2-40B4-BE49-F238E27FC236}">
                <a16:creationId xmlns:a16="http://schemas.microsoft.com/office/drawing/2014/main" id="{E3F45F18-0093-4FD1-BF0D-A98B69508722}"/>
              </a:ext>
            </a:extLst>
          </p:cNvPr>
          <p:cNvSpPr>
            <a:spLocks noChangeArrowheads="1"/>
          </p:cNvSpPr>
          <p:nvPr/>
        </p:nvSpPr>
        <p:spPr bwMode="auto">
          <a:xfrm>
            <a:off x="1429868" y="4885331"/>
            <a:ext cx="9332259"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setFirstResult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setMaxResults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433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E4F2FC-1BF8-487B-8A12-8B198B87ABC8}"/>
              </a:ext>
            </a:extLst>
          </p:cNvPr>
          <p:cNvSpPr>
            <a:spLocks noGrp="1"/>
          </p:cNvSpPr>
          <p:nvPr>
            <p:ph type="title"/>
          </p:nvPr>
        </p:nvSpPr>
        <p:spPr/>
        <p:txBody>
          <a:bodyPr/>
          <a:lstStyle/>
          <a:p>
            <a:r>
              <a:rPr lang="vi-VN"/>
              <a:t>Criteria API</a:t>
            </a:r>
          </a:p>
        </p:txBody>
      </p:sp>
      <p:sp>
        <p:nvSpPr>
          <p:cNvPr id="3" name="Chỗ dành sẵn cho Nội dung 2">
            <a:extLst>
              <a:ext uri="{FF2B5EF4-FFF2-40B4-BE49-F238E27FC236}">
                <a16:creationId xmlns:a16="http://schemas.microsoft.com/office/drawing/2014/main" id="{98A09444-89EC-4F65-8C26-321553F7C1E6}"/>
              </a:ext>
            </a:extLst>
          </p:cNvPr>
          <p:cNvSpPr>
            <a:spLocks noGrp="1"/>
          </p:cNvSpPr>
          <p:nvPr>
            <p:ph idx="1"/>
          </p:nvPr>
        </p:nvSpPr>
        <p:spPr/>
        <p:txBody>
          <a:bodyPr/>
          <a:lstStyle/>
          <a:p>
            <a:r>
              <a:rPr lang="vi-VN"/>
              <a:t>Criteria API là một API được cung cấp trong Hibernate Framework.</a:t>
            </a:r>
          </a:p>
          <a:p>
            <a:r>
              <a:rPr lang="vi-VN"/>
              <a:t>Nó được tạo ra nhằm cung cấp tính hướng đối tượng cho việc truy vấn và nhận kết quả.</a:t>
            </a:r>
          </a:p>
          <a:p>
            <a:r>
              <a:rPr lang="vi-VN"/>
              <a:t>Criteria không thể dùng để update, xóa  hay các thao tác dữ liệu (DDLStatement)</a:t>
            </a:r>
          </a:p>
          <a:p>
            <a:r>
              <a:rPr lang="vi-VN"/>
              <a:t>Criteria được xây dựng để gia tăng tính linh động, tái sử dụng code. </a:t>
            </a:r>
          </a:p>
          <a:p>
            <a:r>
              <a:rPr lang="vi-VN"/>
              <a:t>Vì là một Object, nên có thể soát lỗi trong thời gian complile.</a:t>
            </a:r>
          </a:p>
        </p:txBody>
      </p:sp>
    </p:spTree>
    <p:extLst>
      <p:ext uri="{BB962C8B-B14F-4D97-AF65-F5344CB8AC3E}">
        <p14:creationId xmlns:p14="http://schemas.microsoft.com/office/powerpoint/2010/main" val="428870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A6B50F-6A44-4CBB-8E71-F532AB612B7F}"/>
              </a:ext>
            </a:extLst>
          </p:cNvPr>
          <p:cNvSpPr>
            <a:spLocks noGrp="1"/>
          </p:cNvSpPr>
          <p:nvPr>
            <p:ph type="title"/>
          </p:nvPr>
        </p:nvSpPr>
        <p:spPr/>
        <p:txBody>
          <a:bodyPr/>
          <a:lstStyle/>
          <a:p>
            <a:r>
              <a:rPr lang="vi-VN"/>
              <a:t>Ví dụ về Criteria API</a:t>
            </a:r>
          </a:p>
        </p:txBody>
      </p:sp>
      <p:sp>
        <p:nvSpPr>
          <p:cNvPr id="4" name="Rectangle 1">
            <a:extLst>
              <a:ext uri="{FF2B5EF4-FFF2-40B4-BE49-F238E27FC236}">
                <a16:creationId xmlns:a16="http://schemas.microsoft.com/office/drawing/2014/main" id="{9FDE6D66-1D3F-415B-93BF-C46F4FC6C84B}"/>
              </a:ext>
            </a:extLst>
          </p:cNvPr>
          <p:cNvSpPr>
            <a:spLocks noGrp="1" noChangeArrowheads="1"/>
          </p:cNvSpPr>
          <p:nvPr>
            <p:ph idx="1"/>
          </p:nvPr>
        </p:nvSpPr>
        <p:spPr bwMode="auto">
          <a:xfrm>
            <a:off x="1295400" y="1901040"/>
            <a:ext cx="9555821" cy="3970318"/>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1" u="none" strike="noStrike" cap="none" normalizeH="0" baseline="0">
                <a:ln>
                  <a:noFill/>
                </a:ln>
                <a:solidFill>
                  <a:srgbClr val="FF6188"/>
                </a:solidFill>
                <a:effectLst/>
                <a:latin typeface="Consolas" panose="020B0609020204030204" pitchFamily="49" charset="0"/>
              </a:rPr>
              <a:t>public class </a:t>
            </a:r>
            <a:r>
              <a:rPr kumimoji="0" lang="vi-VN" altLang="vi-VN" sz="1800" b="0" i="1" u="none" strike="noStrike" cap="none" normalizeH="0" baseline="0">
                <a:ln>
                  <a:noFill/>
                </a:ln>
                <a:solidFill>
                  <a:srgbClr val="78DCE8"/>
                </a:solidFill>
                <a:effectLst/>
                <a:latin typeface="Consolas" panose="020B0609020204030204" pitchFamily="49" charset="0"/>
              </a:rPr>
              <a:t>QueryObjectDemo </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public </a:t>
            </a:r>
            <a:r>
              <a:rPr kumimoji="0" lang="vi-VN" altLang="vi-VN" sz="1800" b="0" i="1" u="none" strike="noStrike" cap="none" normalizeH="0" baseline="0">
                <a:ln>
                  <a:noFill/>
                </a:ln>
                <a:solidFill>
                  <a:srgbClr val="78DCE8"/>
                </a:solidFill>
                <a:effectLst/>
                <a:latin typeface="Consolas" panose="020B0609020204030204" pitchFamily="49" charset="0"/>
              </a:rPr>
              <a:t>static </a:t>
            </a:r>
            <a:r>
              <a:rPr kumimoji="0" lang="vi-VN" altLang="vi-VN" sz="1800" b="0" i="1" u="none" strike="noStrike" cap="none" normalizeH="0" baseline="0">
                <a:ln>
                  <a:noFill/>
                </a:ln>
                <a:solidFill>
                  <a:srgbClr val="FF6188"/>
                </a:solidFill>
                <a:effectLst/>
                <a:latin typeface="Consolas" panose="020B0609020204030204" pitchFamily="49" charset="0"/>
              </a:rPr>
              <a:t>void </a:t>
            </a:r>
            <a:r>
              <a:rPr kumimoji="0" lang="vi-VN" altLang="vi-VN" sz="1800" b="0" i="0" u="none" strike="noStrike" cap="none" normalizeH="0" baseline="0">
                <a:ln>
                  <a:noFill/>
                </a:ln>
                <a:solidFill>
                  <a:srgbClr val="A9DC76"/>
                </a:solidFill>
                <a:effectLst/>
                <a:latin typeface="Consolas" panose="020B0609020204030204" pitchFamily="49" charset="0"/>
              </a:rPr>
              <a:t>main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String</a:t>
            </a: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59762"/>
                </a:solidFill>
                <a:effectLst/>
                <a:latin typeface="Consolas" panose="020B0609020204030204" pitchFamily="49" charset="0"/>
              </a:rPr>
              <a:t>args</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SessionFactory </a:t>
            </a:r>
            <a:r>
              <a:rPr kumimoji="0" lang="vi-VN" altLang="vi-VN" sz="1800" b="0" i="0" u="none" strike="noStrike" cap="none" normalizeH="0" baseline="0">
                <a:ln>
                  <a:noFill/>
                </a:ln>
                <a:solidFill>
                  <a:srgbClr val="FCFCFA"/>
                </a:solidFill>
                <a:effectLst/>
                <a:latin typeface="Consolas" panose="020B0609020204030204" pitchFamily="49" charset="0"/>
              </a:rPr>
              <a:t>factory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new </a:t>
            </a:r>
            <a:r>
              <a:rPr kumimoji="0" lang="vi-VN" altLang="vi-VN" sz="1800" b="0" i="0" u="none" strike="noStrike" cap="none" normalizeH="0" baseline="0">
                <a:ln>
                  <a:noFill/>
                </a:ln>
                <a:solidFill>
                  <a:srgbClr val="A9DC76"/>
                </a:solidFill>
                <a:effectLst/>
                <a:latin typeface="Consolas" panose="020B0609020204030204" pitchFamily="49" charset="0"/>
              </a:rPr>
              <a:t>HibernateUtils</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A9DC76"/>
                </a:solidFill>
                <a:effectLst/>
                <a:latin typeface="Consolas" panose="020B0609020204030204" pitchFamily="49" charset="0"/>
              </a:rPr>
              <a:t>getSessionFactory</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 </a:t>
            </a:r>
            <a:r>
              <a:rPr kumimoji="0" lang="vi-VN" altLang="vi-VN" sz="1800" b="0" i="0" u="none" strike="noStrike" cap="none" normalizeH="0" baseline="0">
                <a:ln>
                  <a:noFill/>
                </a:ln>
                <a:solidFill>
                  <a:srgbClr val="FCFCFA"/>
                </a:solidFill>
                <a:effectLst/>
                <a:latin typeface="Consolas" panose="020B0609020204030204" pitchFamily="49" charset="0"/>
              </a:rPr>
              <a:t>session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factory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getCurrentSession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Transaction </a:t>
            </a:r>
            <a:r>
              <a:rPr kumimoji="0" lang="vi-VN" altLang="vi-VN" sz="1800" b="0" i="0" u="none" strike="noStrike" cap="none" normalizeH="0" baseline="0">
                <a:ln>
                  <a:noFill/>
                </a:ln>
                <a:solidFill>
                  <a:srgbClr val="FCFCFA"/>
                </a:solidFill>
                <a:effectLst/>
                <a:latin typeface="Consolas" panose="020B0609020204030204" pitchFamily="49" charset="0"/>
              </a:rPr>
              <a:t>transaction </a:t>
            </a:r>
            <a:r>
              <a:rPr kumimoji="0" lang="vi-VN" altLang="vi-VN" sz="1800" b="0" i="0" u="none" strike="noStrike" cap="none" normalizeH="0" baseline="0">
                <a:ln>
                  <a:noFill/>
                </a:ln>
                <a:solidFill>
                  <a:srgbClr val="FF6188"/>
                </a:solidFill>
                <a:effectLst/>
                <a:latin typeface="Consolas" panose="020B0609020204030204" pitchFamily="49" charset="0"/>
              </a:rPr>
              <a:t>=</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beginTransaction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Criteria </a:t>
            </a:r>
            <a:r>
              <a:rPr kumimoji="0" lang="vi-VN" altLang="vi-VN" sz="1800" b="0" i="0" u="none" strike="noStrike" cap="none" normalizeH="0" baseline="0">
                <a:ln>
                  <a:noFill/>
                </a:ln>
                <a:solidFill>
                  <a:srgbClr val="FCFCFA"/>
                </a:solidFill>
                <a:effectLst/>
                <a:latin typeface="Consolas" panose="020B0609020204030204" pitchFamily="49" charset="0"/>
              </a:rPr>
              <a:t>criteria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createCriteria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FF6188"/>
                </a:solidFill>
                <a:effectLst/>
                <a:latin typeface="Consolas" panose="020B0609020204030204" pitchFamily="49" charset="0"/>
              </a:rPr>
              <a:t>class</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List</a:t>
            </a:r>
            <a:r>
              <a:rPr kumimoji="0" lang="vi-VN" altLang="vi-VN" sz="1800" b="0" i="0" u="none" strike="noStrike" cap="none" normalizeH="0" baseline="0">
                <a:ln>
                  <a:noFill/>
                </a:ln>
                <a:solidFill>
                  <a:srgbClr val="FF6188"/>
                </a:solidFill>
                <a:effectLst/>
                <a:latin typeface="Consolas" panose="020B0609020204030204" pitchFamily="49" charset="0"/>
              </a:rPr>
              <a:t>&lt;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FF6188"/>
                </a:solidFill>
                <a:effectLst/>
                <a:latin typeface="Consolas" panose="020B0609020204030204" pitchFamily="49" charset="0"/>
              </a:rPr>
              <a:t>&gt; </a:t>
            </a:r>
            <a:r>
              <a:rPr kumimoji="0" lang="vi-VN" altLang="vi-VN" sz="1800" b="0" i="0" u="none" strike="noStrike" cap="none" normalizeH="0" baseline="0">
                <a:ln>
                  <a:noFill/>
                </a:ln>
                <a:solidFill>
                  <a:srgbClr val="FCFCFA"/>
                </a:solidFill>
                <a:effectLst/>
                <a:latin typeface="Consolas" panose="020B0609020204030204" pitchFamily="49" charset="0"/>
              </a:rPr>
              <a:t>userList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list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for </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userList</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"user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getUserName</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"password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getPassword</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1" u="none" strike="noStrike" cap="none" normalizeH="0" baseline="0">
                <a:ln>
                  <a:noFill/>
                </a:ln>
                <a:solidFill>
                  <a:srgbClr val="727072"/>
                </a:solidFill>
                <a:effectLst/>
                <a:latin typeface="Consolas" panose="020B0609020204030204" pitchFamily="49" charset="0"/>
              </a:rPr>
            </a:br>
            <a:r>
              <a:rPr kumimoji="0" lang="vi-VN" altLang="vi-VN" sz="1800" b="0" i="1" u="none" strike="noStrike" cap="none" normalizeH="0" baseline="0">
                <a:ln>
                  <a:noFill/>
                </a:ln>
                <a:solidFill>
                  <a:srgbClr val="727072"/>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getTransaction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commit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81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148203-625B-4E81-9CB6-22ED04E92834}"/>
              </a:ext>
            </a:extLst>
          </p:cNvPr>
          <p:cNvSpPr>
            <a:spLocks noGrp="1"/>
          </p:cNvSpPr>
          <p:nvPr>
            <p:ph type="title"/>
          </p:nvPr>
        </p:nvSpPr>
        <p:spPr/>
        <p:txBody>
          <a:bodyPr/>
          <a:lstStyle/>
          <a:p>
            <a:pPr fontAlgn="base"/>
            <a:r>
              <a:rPr lang="vi-VN"/>
              <a:t>Restrictions với Criteria</a:t>
            </a:r>
            <a:br>
              <a:rPr lang="vi-VN"/>
            </a:br>
            <a:endParaRPr lang="vi-VN"/>
          </a:p>
        </p:txBody>
      </p:sp>
      <p:sp>
        <p:nvSpPr>
          <p:cNvPr id="4" name="Rectangle 1">
            <a:extLst>
              <a:ext uri="{FF2B5EF4-FFF2-40B4-BE49-F238E27FC236}">
                <a16:creationId xmlns:a16="http://schemas.microsoft.com/office/drawing/2014/main" id="{1BDC0E5B-18C2-4089-8D20-5DDEEF370F1F}"/>
              </a:ext>
            </a:extLst>
          </p:cNvPr>
          <p:cNvSpPr>
            <a:spLocks noGrp="1" noChangeArrowheads="1"/>
          </p:cNvSpPr>
          <p:nvPr>
            <p:ph sz="half" idx="1"/>
          </p:nvPr>
        </p:nvSpPr>
        <p:spPr bwMode="auto">
          <a:xfrm>
            <a:off x="4450976" y="1648012"/>
            <a:ext cx="7441591" cy="447814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500" b="0" i="0" u="none" strike="noStrike" cap="none" normalizeH="0" baseline="0">
                <a:ln>
                  <a:noFill/>
                </a:ln>
                <a:solidFill>
                  <a:srgbClr val="ABB2BF"/>
                </a:solidFill>
                <a:effectLst/>
                <a:latin typeface="Consolas" panose="020B0609020204030204" pitchFamily="49" charset="0"/>
              </a:rPr>
              <a:t>    </a:t>
            </a:r>
            <a:r>
              <a:rPr kumimoji="0" lang="vi-VN" altLang="vi-VN" sz="1500" b="0" i="1" u="none" strike="noStrike" cap="none" normalizeH="0" baseline="0">
                <a:ln>
                  <a:noFill/>
                </a:ln>
                <a:solidFill>
                  <a:srgbClr val="98C379"/>
                </a:solidFill>
                <a:effectLst/>
                <a:latin typeface="Consolas" panose="020B0609020204030204" pitchFamily="49" charset="0"/>
              </a:rPr>
              <a:t>Criteria </a:t>
            </a:r>
            <a:r>
              <a:rPr kumimoji="0" lang="vi-VN" altLang="vi-VN" sz="1500" b="0" i="0" u="none" strike="noStrike" cap="none" normalizeH="0" baseline="0">
                <a:ln>
                  <a:noFill/>
                </a:ln>
                <a:solidFill>
                  <a:srgbClr val="E06C75"/>
                </a:solidFill>
                <a:effectLst/>
                <a:latin typeface="Consolas" panose="020B0609020204030204" pitchFamily="49" charset="0"/>
              </a:rPr>
              <a:t>cr </a:t>
            </a:r>
            <a:r>
              <a:rPr kumimoji="0" lang="vi-VN" altLang="vi-VN" sz="1500" b="0" i="0" u="none" strike="noStrike" cap="none" normalizeH="0" baseline="0">
                <a:ln>
                  <a:noFill/>
                </a:ln>
                <a:solidFill>
                  <a:srgbClr val="61AFEF"/>
                </a:solidFill>
                <a:effectLst/>
                <a:latin typeface="Consolas" panose="020B0609020204030204" pitchFamily="49" charset="0"/>
              </a:rPr>
              <a:t>= </a:t>
            </a:r>
            <a:r>
              <a:rPr kumimoji="0" lang="vi-VN" altLang="vi-VN" sz="1500" b="0" i="0" u="none" strike="noStrike" cap="none" normalizeH="0" baseline="0">
                <a:ln>
                  <a:noFill/>
                </a:ln>
                <a:solidFill>
                  <a:srgbClr val="ABB2BF"/>
                </a:solidFill>
                <a:effectLst/>
                <a:latin typeface="Consolas" panose="020B0609020204030204" pitchFamily="49" charset="0"/>
              </a:rPr>
              <a:t>session</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createCriteria</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Employee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1" u="none" strike="noStrike" cap="none" normalizeH="0" baseline="0">
                <a:ln>
                  <a:noFill/>
                </a:ln>
                <a:solidFill>
                  <a:srgbClr val="C679DD"/>
                </a:solidFill>
                <a:effectLst/>
                <a:latin typeface="Consolas" panose="020B0609020204030204" pitchFamily="49" charset="0"/>
              </a:rPr>
              <a:t>class</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lớn hơn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gt</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nhỏ hơn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lt</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fistName bắt đầu là zara</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like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"firstName"</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98C379"/>
                </a:solidFill>
                <a:effectLst/>
                <a:latin typeface="Consolas" panose="020B0609020204030204" pitchFamily="49" charset="0"/>
              </a:rPr>
              <a:t>"zara%"</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Dạng không phân biệt chữ hoa và chữ thường cho điều kiện trên.</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ilike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"firstName"</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98C379"/>
                </a:solidFill>
                <a:effectLst/>
                <a:latin typeface="Consolas" panose="020B0609020204030204" pitchFamily="49" charset="0"/>
              </a:rPr>
              <a:t>"zara%"</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trong khoảng 1000 và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between</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1000</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null</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isNull</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khác null</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isNotNull</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empty</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isEmpty</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khác empty</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isNotEmpty</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endParaRPr kumimoji="0" lang="vi-VN" altLang="vi-VN" sz="15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ABDFF35D-0B6C-4C28-8F71-5D436BC829E8}"/>
              </a:ext>
            </a:extLst>
          </p:cNvPr>
          <p:cNvSpPr>
            <a:spLocks noGrp="1"/>
          </p:cNvSpPr>
          <p:nvPr>
            <p:ph sz="half" idx="2"/>
          </p:nvPr>
        </p:nvSpPr>
        <p:spPr>
          <a:xfrm>
            <a:off x="927847" y="1646238"/>
            <a:ext cx="3402106" cy="4479923"/>
          </a:xfrm>
        </p:spPr>
        <p:txBody>
          <a:bodyPr/>
          <a:lstStyle/>
          <a:p>
            <a:r>
              <a:rPr lang="vi-VN"/>
              <a:t>Criteria cung cấp sẵn công cụ lọc Restrictions.</a:t>
            </a:r>
          </a:p>
          <a:p>
            <a:r>
              <a:rPr lang="vi-VN"/>
              <a:t>Bằng cách này, ta có thể truy xuất giá trị theo điều kiện đặt trước.</a:t>
            </a:r>
          </a:p>
        </p:txBody>
      </p:sp>
    </p:spTree>
    <p:extLst>
      <p:ext uri="{BB962C8B-B14F-4D97-AF65-F5344CB8AC3E}">
        <p14:creationId xmlns:p14="http://schemas.microsoft.com/office/powerpoint/2010/main" val="296294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ưới hình Thoi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51_TF03031015.potx" id="{63A8ABDC-06C2-4882-9BAD-59F6B2ABE2A0}" vid="{730C3408-33FB-48F7-B612-068FE919C6EC}"/>
    </a:ext>
  </a:extLst>
</a:theme>
</file>

<file path=ppt/theme/theme2.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Bản trình bày doanh nghiệp dạng lưới hình thoi (màn hình rộng)</Template>
  <TotalTime>3732</TotalTime>
  <Words>14129</Words>
  <Application>Microsoft Office PowerPoint</Application>
  <PresentationFormat>Màn hình rộng</PresentationFormat>
  <Paragraphs>551</Paragraphs>
  <Slides>116</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116</vt:i4>
      </vt:variant>
    </vt:vector>
  </HeadingPairs>
  <TitlesOfParts>
    <vt:vector size="123" baseType="lpstr">
      <vt:lpstr>Arial</vt:lpstr>
      <vt:lpstr>Consolas</vt:lpstr>
      <vt:lpstr>inherit</vt:lpstr>
      <vt:lpstr>Segoe UI Bold</vt:lpstr>
      <vt:lpstr>Verdana</vt:lpstr>
      <vt:lpstr>Wingdings</vt:lpstr>
      <vt:lpstr>Lưới hình Thoi 16x9</vt:lpstr>
      <vt:lpstr>Hibernate </vt:lpstr>
      <vt:lpstr>Hibernate Framework</vt:lpstr>
      <vt:lpstr>Lợi ích của việc dụng HibernateFramework</vt:lpstr>
      <vt:lpstr>Sơ đồ kiến trúc của Hibernate</vt:lpstr>
      <vt:lpstr>Sơ đồ kiến trúc của Hibernate (bản 3.6)</vt:lpstr>
      <vt:lpstr>SessionFactory</vt:lpstr>
      <vt:lpstr>Session</vt:lpstr>
      <vt:lpstr>Transaction</vt:lpstr>
      <vt:lpstr>ConnectionProvider &amp; TransactionFactory</vt:lpstr>
      <vt:lpstr>Sơ đồ kiến trúc của Hibernate (Bản 5.X)</vt:lpstr>
      <vt:lpstr>SessionFactory (org.hibernate.SessionFactory)</vt:lpstr>
      <vt:lpstr>Session (org.hibernate.Session)</vt:lpstr>
      <vt:lpstr>Transaction (org.hibernate.Transaction)</vt:lpstr>
      <vt:lpstr>Mô hình miền - Domain Model</vt:lpstr>
      <vt:lpstr>JDBC là gì?</vt:lpstr>
      <vt:lpstr>Ưu nhược điểm của JDBC</vt:lpstr>
      <vt:lpstr>ORM là gì?</vt:lpstr>
      <vt:lpstr>Bốn giải pháp của ORM</vt:lpstr>
      <vt:lpstr>Cấu Hình Hibernate - Configuration</vt:lpstr>
      <vt:lpstr>Các thuộc tính cấu hình trong Hibernate</vt:lpstr>
      <vt:lpstr>Ví dụ về hibernate.cfg.xml </vt:lpstr>
      <vt:lpstr>Ví dụ về persistence.xml (hibernateJPA)</vt:lpstr>
      <vt:lpstr>Chú ý!</vt:lpstr>
      <vt:lpstr>Thêm JDBC Driver vào thư viện với Maven (pom.xml)</vt:lpstr>
      <vt:lpstr>Session</vt:lpstr>
      <vt:lpstr>Session</vt:lpstr>
      <vt:lpstr>Hibernate - Persistent Class</vt:lpstr>
      <vt:lpstr>Ví dụ về một class POJO</vt:lpstr>
      <vt:lpstr>Hibernate - Mapping </vt:lpstr>
      <vt:lpstr>Ví dụ file mapping XML trong Hiberante</vt:lpstr>
      <vt:lpstr>Ví dụ file mapping XML trong Hiberante (Student.hbm.xml)</vt:lpstr>
      <vt:lpstr>Mapping với Annotation</vt:lpstr>
      <vt:lpstr>Hibernate - Mapping Types</vt:lpstr>
      <vt:lpstr>Kiểu giá trị - Value types</vt:lpstr>
      <vt:lpstr>Kiểu thực thể - Entity types</vt:lpstr>
      <vt:lpstr>Ví dụ về Mapping Type:</vt:lpstr>
      <vt:lpstr>Cấu hình Hibernate &amp; thực thi chương trình. (Phiên bản Hibernate 3.6)</vt:lpstr>
      <vt:lpstr>Persistence Class (TblUserEntity.java) (Mapping với Annotation)</vt:lpstr>
      <vt:lpstr>Mapping với Xml: (TblUserEntity.hbm.xml)</vt:lpstr>
      <vt:lpstr>Cấu hình Hibernate (hibernate.cfg.xml)</vt:lpstr>
      <vt:lpstr>File HibernateUtil</vt:lpstr>
      <vt:lpstr>Truy vấn dữ liệu với HQL  (Hibernate Query Language)</vt:lpstr>
      <vt:lpstr>Kết quả</vt:lpstr>
      <vt:lpstr>Ví dụ với Hibernate 5X - JPA</vt:lpstr>
      <vt:lpstr>EntityManager &amp; Session </vt:lpstr>
      <vt:lpstr>Mô hình Project</vt:lpstr>
      <vt:lpstr>Cơ sở dữ liệu (MySQL):</vt:lpstr>
      <vt:lpstr>Thư viện sử dụng ( trong file pom.xml) </vt:lpstr>
      <vt:lpstr>Cấu hình Hibernate-JPA (persistence.xml)</vt:lpstr>
      <vt:lpstr>Thực thể Student - (student.java)</vt:lpstr>
      <vt:lpstr>StudentDAO để lấy dữ liệu từ Database (StudentDAO.java)</vt:lpstr>
      <vt:lpstr>File Main chương trình chèn dữ liệu và truy vấn (MainApp.java). </vt:lpstr>
      <vt:lpstr>Kết quả:</vt:lpstr>
      <vt:lpstr>Hibernate - O/R Mappings</vt:lpstr>
      <vt:lpstr>Collections Mappings </vt:lpstr>
      <vt:lpstr>Component Mappings</vt:lpstr>
      <vt:lpstr>Association Mappings</vt:lpstr>
      <vt:lpstr>Ví dụ về các Association Mappings </vt:lpstr>
      <vt:lpstr>Hibernate One To Many (@OneToMany, @ManyToOne)</vt:lpstr>
      <vt:lpstr>Cơ sở dữ liệu và sơ đồ project </vt:lpstr>
      <vt:lpstr>Pom.xml </vt:lpstr>
      <vt:lpstr>Persistence.xml</vt:lpstr>
      <vt:lpstr>Các thực thể tương ứng: Company.Java </vt:lpstr>
      <vt:lpstr>Thực thể tương ứng: Employee.java</vt:lpstr>
      <vt:lpstr>Chèn dữ liệu </vt:lpstr>
      <vt:lpstr>Kết quả:</vt:lpstr>
      <vt:lpstr>@OneToOne</vt:lpstr>
      <vt:lpstr>Sơ đồ Project &amp; Mã SQL</vt:lpstr>
      <vt:lpstr>Thực thể Person.java</vt:lpstr>
      <vt:lpstr>Thực thể Student.java</vt:lpstr>
      <vt:lpstr>Chèn dữ liệu (DemoInsert.java)</vt:lpstr>
      <vt:lpstr>Kết quả:</vt:lpstr>
      <vt:lpstr>@ManyToMany</vt:lpstr>
      <vt:lpstr>Sơ đồ và cơ sở dữ liệu mysql: </vt:lpstr>
      <vt:lpstr>Thực thể category.java</vt:lpstr>
      <vt:lpstr>Thực thể Product.java</vt:lpstr>
      <vt:lpstr>Chèn dữ liệu</vt:lpstr>
      <vt:lpstr>Kết quả</vt:lpstr>
      <vt:lpstr>Chèn dữ liệu vào một đối tượng có sẵn.</vt:lpstr>
      <vt:lpstr>Kết quả</vt:lpstr>
      <vt:lpstr>Truy vấn dữ liệu.</vt:lpstr>
      <vt:lpstr>Kết quả:</vt:lpstr>
      <vt:lpstr>Ngôn ngữ HQL (Hibernate Query Language)</vt:lpstr>
      <vt:lpstr>Mệnh đề From</vt:lpstr>
      <vt:lpstr>Mệnh đề AS</vt:lpstr>
      <vt:lpstr>Mệnh đề SELECT</vt:lpstr>
      <vt:lpstr>Mệnh đề WHERE</vt:lpstr>
      <vt:lpstr>Mệnh đề ORDER BY</vt:lpstr>
      <vt:lpstr>Mệnh đề GROUP BY</vt:lpstr>
      <vt:lpstr>Sử dụng các tham số đặt tên</vt:lpstr>
      <vt:lpstr>Mệnh đề UPDATE</vt:lpstr>
      <vt:lpstr>Mệnh đề DELETE</vt:lpstr>
      <vt:lpstr>Mệnh đề INSERT</vt:lpstr>
      <vt:lpstr>Các phương thức tổng hợp </vt:lpstr>
      <vt:lpstr>Distinct</vt:lpstr>
      <vt:lpstr>Phân trang bằng việc sử dụng Query </vt:lpstr>
      <vt:lpstr>Criteria API</vt:lpstr>
      <vt:lpstr>Ví dụ về Criteria API</vt:lpstr>
      <vt:lpstr>Restrictions với Criteria </vt:lpstr>
      <vt:lpstr>Restrictions với Criteria</vt:lpstr>
      <vt:lpstr>Phân trang bằng việc sử dụng Criteria</vt:lpstr>
      <vt:lpstr>Sắp xếp kết quả</vt:lpstr>
      <vt:lpstr>Projections &amp; Aggregations</vt:lpstr>
      <vt:lpstr>Native SQL</vt:lpstr>
      <vt:lpstr>Truy vấn vô hướng (Scalar)</vt:lpstr>
      <vt:lpstr>Truy vấn Entity</vt:lpstr>
      <vt:lpstr>Truy vấn Entity với Named SQL</vt:lpstr>
      <vt:lpstr>Ví dụ về Native SQL trong Hibernate</vt:lpstr>
      <vt:lpstr>Truy vấn NativeSQL -MySQL</vt:lpstr>
      <vt:lpstr>Cache</vt:lpstr>
      <vt:lpstr>Cache</vt:lpstr>
      <vt:lpstr> Inheritance Mapping </vt:lpstr>
      <vt:lpstr>Batch processing</vt:lpstr>
      <vt:lpstr>Ví dụ về batch processing </vt:lpstr>
      <vt:lpstr>Interceptors</vt:lpstr>
      <vt:lpstr>Các phương thức có sẵn trong Interceptor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Bố trí Tiêu đề</dc:title>
  <dc:creator>Lân Nguyễn</dc:creator>
  <cp:lastModifiedBy>Lân Nguyễn</cp:lastModifiedBy>
  <cp:revision>207</cp:revision>
  <dcterms:created xsi:type="dcterms:W3CDTF">2020-02-03T09:28:17Z</dcterms:created>
  <dcterms:modified xsi:type="dcterms:W3CDTF">2020-03-25T17:30:27Z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