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2" r:id="rId2"/>
  </p:sldIdLst>
  <p:sldSz cx="32399288" cy="43200638"/>
  <p:notesSz cx="6858000" cy="9144000"/>
  <p:defaultTextStyle>
    <a:defPPr>
      <a:defRPr lang="zh-CN"/>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9"/>
    <p:restoredTop sz="95206"/>
  </p:normalViewPr>
  <p:slideViewPr>
    <p:cSldViewPr snapToGrid="0" snapToObjects="1">
      <p:cViewPr>
        <p:scale>
          <a:sx n="33" d="100"/>
          <a:sy n="33" d="100"/>
        </p:scale>
        <p:origin x="1672" y="-1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46DAC-D178-C04B-A05D-AA4116B41041}" type="datetimeFigureOut">
              <a:rPr kumimoji="1" lang="zh-CN" altLang="en-US" smtClean="0"/>
              <a:t>2019/1/23</a:t>
            </a:fld>
            <a:endParaRPr kumimoji="1"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10E49-0D40-5D4F-B237-4803D0CD17AB}" type="slidenum">
              <a:rPr kumimoji="1" lang="zh-CN" altLang="en-US" smtClean="0"/>
              <a:t>‹#›</a:t>
            </a:fld>
            <a:endParaRPr kumimoji="1" lang="zh-CN" altLang="en-US"/>
          </a:p>
        </p:txBody>
      </p:sp>
    </p:spTree>
    <p:extLst>
      <p:ext uri="{BB962C8B-B14F-4D97-AF65-F5344CB8AC3E}">
        <p14:creationId xmlns:p14="http://schemas.microsoft.com/office/powerpoint/2010/main" val="21395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4410E49-0D40-5D4F-B237-4803D0CD17AB}" type="slidenum">
              <a:rPr kumimoji="1" lang="zh-CN" altLang="en-US" smtClean="0"/>
              <a:t>1</a:t>
            </a:fld>
            <a:endParaRPr kumimoji="1" lang="zh-CN" altLang="en-US"/>
          </a:p>
        </p:txBody>
      </p:sp>
    </p:spTree>
    <p:extLst>
      <p:ext uri="{BB962C8B-B14F-4D97-AF65-F5344CB8AC3E}">
        <p14:creationId xmlns:p14="http://schemas.microsoft.com/office/powerpoint/2010/main" val="41161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zh-CN" altLang="en-US"/>
              <a:t>单击此处编辑母版标题样式</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29196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99410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52796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4098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zh-CN" altLang="en-US"/>
              <a:t>单击此处编辑母版标题样式</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160160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163732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单击此处编辑母版文本样式</a:t>
            </a:r>
          </a:p>
        </p:txBody>
      </p:sp>
      <p:sp>
        <p:nvSpPr>
          <p:cNvPr id="4" name="Content Placeholder 3"/>
          <p:cNvSpPr>
            <a:spLocks noGrp="1"/>
          </p:cNvSpPr>
          <p:nvPr>
            <p:ph sz="half" idx="2"/>
          </p:nvPr>
        </p:nvSpPr>
        <p:spPr>
          <a:xfrm>
            <a:off x="2231675" y="15780233"/>
            <a:ext cx="13706415" cy="232103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单击此处编辑母版文本样式</a:t>
            </a:r>
          </a:p>
        </p:txBody>
      </p:sp>
      <p:sp>
        <p:nvSpPr>
          <p:cNvPr id="6" name="Content Placeholder 5"/>
          <p:cNvSpPr>
            <a:spLocks noGrp="1"/>
          </p:cNvSpPr>
          <p:nvPr>
            <p:ph sz="quarter" idx="4"/>
          </p:nvPr>
        </p:nvSpPr>
        <p:spPr>
          <a:xfrm>
            <a:off x="16402142" y="15780233"/>
            <a:ext cx="13773917" cy="232103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60723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92509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26377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zh-CN" altLang="en-US"/>
              <a:t>单击此处编辑母版标题样式</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85298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B7CAF5C-F024-C047-8B15-476C6C5C90D7}" type="datetimeFigureOut">
              <a:rPr kumimoji="1" lang="zh-CN" altLang="en-US" smtClean="0"/>
              <a:t>2019/1/23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1652038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DB7CAF5C-F024-C047-8B15-476C6C5C90D7}" type="datetimeFigureOut">
              <a:rPr kumimoji="1" lang="zh-CN" altLang="en-US" smtClean="0"/>
              <a:t>2019/1/23</a:t>
            </a:fld>
            <a:endParaRPr kumimoji="1" lang="zh-CN" altLang="en-US"/>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0AD1BEBD-B5B8-BA41-853E-F8270D2C33A1}" type="slidenum">
              <a:rPr kumimoji="1" lang="zh-CN" altLang="en-US" smtClean="0"/>
              <a:t>‹#›</a:t>
            </a:fld>
            <a:endParaRPr kumimoji="1" lang="zh-CN" altLang="en-US"/>
          </a:p>
        </p:txBody>
      </p:sp>
    </p:spTree>
    <p:extLst>
      <p:ext uri="{BB962C8B-B14F-4D97-AF65-F5344CB8AC3E}">
        <p14:creationId xmlns:p14="http://schemas.microsoft.com/office/powerpoint/2010/main" val="714397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68982" y="2415094"/>
            <a:ext cx="25705630" cy="1451328"/>
          </a:xfrm>
        </p:spPr>
        <p:txBody>
          <a:bodyPr>
            <a:noAutofit/>
          </a:bodyPr>
          <a:lstStyle/>
          <a:p>
            <a:pPr algn="l"/>
            <a:r>
              <a:rPr kumimoji="1" lang="en-US" altLang="zh-CN" sz="10000" b="1" dirty="0">
                <a:solidFill>
                  <a:srgbClr val="872123"/>
                </a:solidFill>
                <a:latin typeface="PingFang SC" charset="-122"/>
                <a:ea typeface="PingFang SC" charset="-122"/>
                <a:cs typeface="PingFang SC" charset="-122"/>
              </a:rPr>
              <a:t>Visualize the Nobel Nomination Database</a:t>
            </a:r>
            <a:endParaRPr kumimoji="1" lang="zh-CN" altLang="en-US" sz="10000" dirty="0">
              <a:latin typeface="PingFang SC" charset="-122"/>
              <a:ea typeface="PingFang SC" charset="-122"/>
              <a:cs typeface="PingFang SC" charset="-122"/>
            </a:endParaRPr>
          </a:p>
        </p:txBody>
      </p:sp>
      <p:sp>
        <p:nvSpPr>
          <p:cNvPr id="4" name="矩形 3"/>
          <p:cNvSpPr/>
          <p:nvPr/>
        </p:nvSpPr>
        <p:spPr>
          <a:xfrm>
            <a:off x="0" y="0"/>
            <a:ext cx="32399288" cy="1737360"/>
          </a:xfrm>
          <a:prstGeom prst="rect">
            <a:avLst/>
          </a:prstGeom>
          <a:solidFill>
            <a:srgbClr val="872123"/>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0" y="42273414"/>
            <a:ext cx="32399288" cy="927223"/>
          </a:xfrm>
          <a:prstGeom prst="rect">
            <a:avLst/>
          </a:prstGeom>
          <a:solidFill>
            <a:srgbClr val="872123"/>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622" y="2313561"/>
            <a:ext cx="2828699" cy="2828699"/>
          </a:xfrm>
          <a:prstGeom prst="rect">
            <a:avLst/>
          </a:prstGeom>
        </p:spPr>
      </p:pic>
      <p:sp>
        <p:nvSpPr>
          <p:cNvPr id="27" name="标题 1"/>
          <p:cNvSpPr txBox="1">
            <a:spLocks/>
          </p:cNvSpPr>
          <p:nvPr/>
        </p:nvSpPr>
        <p:spPr>
          <a:xfrm>
            <a:off x="5768982" y="3534188"/>
            <a:ext cx="12846392" cy="1451328"/>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zh-CN" altLang="en-US" sz="6000" dirty="0">
                <a:latin typeface="Hei" charset="-122"/>
                <a:ea typeface="Hei" charset="-122"/>
                <a:cs typeface="Hei" charset="-122"/>
              </a:rPr>
              <a:t>金奕成、叶子博</a:t>
            </a:r>
            <a:endParaRPr kumimoji="1" lang="zh-CN" altLang="en-US" sz="2400" dirty="0">
              <a:latin typeface="Hei" charset="-122"/>
              <a:ea typeface="Hei" charset="-122"/>
              <a:cs typeface="Hei" charset="-122"/>
            </a:endParaRPr>
          </a:p>
        </p:txBody>
      </p:sp>
      <p:sp>
        <p:nvSpPr>
          <p:cNvPr id="28" name="标题 1"/>
          <p:cNvSpPr txBox="1">
            <a:spLocks/>
          </p:cNvSpPr>
          <p:nvPr/>
        </p:nvSpPr>
        <p:spPr>
          <a:xfrm>
            <a:off x="1972709" y="5617723"/>
            <a:ext cx="6045876" cy="868019"/>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800" b="1" dirty="0">
                <a:latin typeface="Helvetica Neue Condensed" charset="0"/>
                <a:ea typeface="Helvetica Neue Condensed" charset="0"/>
                <a:cs typeface="Helvetica Neue Condensed" charset="0"/>
              </a:rPr>
              <a:t>INTRODUCTION</a:t>
            </a:r>
            <a:endParaRPr kumimoji="1" lang="zh-CN" altLang="en-US" sz="4800" b="1" dirty="0">
              <a:latin typeface="Helvetica Neue Condensed" charset="0"/>
              <a:ea typeface="Helvetica Neue Condensed" charset="0"/>
              <a:cs typeface="Helvetica Neue Condensed" charset="0"/>
            </a:endParaRPr>
          </a:p>
        </p:txBody>
      </p:sp>
      <p:sp>
        <p:nvSpPr>
          <p:cNvPr id="30" name="标题 1"/>
          <p:cNvSpPr txBox="1">
            <a:spLocks/>
          </p:cNvSpPr>
          <p:nvPr/>
        </p:nvSpPr>
        <p:spPr>
          <a:xfrm>
            <a:off x="10235028" y="5573837"/>
            <a:ext cx="6045876" cy="868019"/>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800" b="1" dirty="0">
                <a:latin typeface="Helvetica Neue Condensed" charset="0"/>
                <a:ea typeface="Helvetica Neue Condensed" charset="0"/>
                <a:cs typeface="Helvetica Neue Condensed" charset="0"/>
              </a:rPr>
              <a:t>PROJECT</a:t>
            </a:r>
            <a:r>
              <a:rPr kumimoji="1" lang="zh-CN" altLang="en-US" sz="4800" b="1" dirty="0">
                <a:latin typeface="Helvetica Neue Condensed" charset="0"/>
                <a:ea typeface="Helvetica Neue Condensed" charset="0"/>
                <a:cs typeface="Helvetica Neue Condensed" charset="0"/>
              </a:rPr>
              <a:t> </a:t>
            </a:r>
            <a:r>
              <a:rPr kumimoji="1" lang="en-US" altLang="zh-CN" sz="4800" b="1" dirty="0">
                <a:latin typeface="Helvetica Neue Condensed" charset="0"/>
                <a:ea typeface="Helvetica Neue Condensed" charset="0"/>
                <a:cs typeface="Helvetica Neue Condensed" charset="0"/>
              </a:rPr>
              <a:t>DESIGN</a:t>
            </a:r>
            <a:endParaRPr kumimoji="1" lang="zh-CN" altLang="en-US" sz="4800" b="1" dirty="0">
              <a:latin typeface="Helvetica Neue Condensed" charset="0"/>
              <a:ea typeface="Helvetica Neue Condensed" charset="0"/>
              <a:cs typeface="Helvetica Neue Condensed" charset="0"/>
            </a:endParaRPr>
          </a:p>
        </p:txBody>
      </p:sp>
      <p:sp>
        <p:nvSpPr>
          <p:cNvPr id="31" name="标题 1"/>
          <p:cNvSpPr txBox="1">
            <a:spLocks/>
          </p:cNvSpPr>
          <p:nvPr/>
        </p:nvSpPr>
        <p:spPr>
          <a:xfrm>
            <a:off x="1972709" y="23743820"/>
            <a:ext cx="6045876" cy="868019"/>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800" b="1" dirty="0">
                <a:latin typeface="Helvetica Neue Condensed" charset="0"/>
                <a:ea typeface="Helvetica Neue Condensed" charset="0"/>
                <a:cs typeface="Helvetica Neue Condensed" charset="0"/>
              </a:rPr>
              <a:t>DATA</a:t>
            </a:r>
            <a:r>
              <a:rPr kumimoji="1" lang="zh-CN" altLang="en-US" sz="4800" b="1" dirty="0">
                <a:latin typeface="Helvetica Neue Condensed" charset="0"/>
                <a:ea typeface="Helvetica Neue Condensed" charset="0"/>
                <a:cs typeface="Helvetica Neue Condensed" charset="0"/>
              </a:rPr>
              <a:t> </a:t>
            </a:r>
            <a:r>
              <a:rPr kumimoji="1" lang="en-US" altLang="zh-CN" sz="4800" b="1" dirty="0">
                <a:latin typeface="Helvetica Neue Condensed" charset="0"/>
                <a:ea typeface="Helvetica Neue Condensed" charset="0"/>
                <a:cs typeface="Helvetica Neue Condensed" charset="0"/>
              </a:rPr>
              <a:t>DESCRIPTION</a:t>
            </a:r>
            <a:endParaRPr kumimoji="1" lang="zh-CN" altLang="en-US" sz="4800" b="1" dirty="0">
              <a:latin typeface="Helvetica Neue Condensed" charset="0"/>
              <a:ea typeface="Helvetica Neue Condensed" charset="0"/>
              <a:cs typeface="Helvetica Neue Condensed" charset="0"/>
            </a:endParaRPr>
          </a:p>
        </p:txBody>
      </p:sp>
      <p:sp>
        <p:nvSpPr>
          <p:cNvPr id="44" name="标题 1"/>
          <p:cNvSpPr txBox="1">
            <a:spLocks/>
          </p:cNvSpPr>
          <p:nvPr/>
        </p:nvSpPr>
        <p:spPr>
          <a:xfrm>
            <a:off x="21793200" y="-189563"/>
            <a:ext cx="10606088" cy="1677542"/>
          </a:xfrm>
          <a:prstGeom prst="rect">
            <a:avLst/>
          </a:prstGeom>
        </p:spPr>
        <p:txBody>
          <a:bodyPr vert="horz" lIns="91440" tIns="45720" rIns="91440" bIns="45720" rtlCol="0" anchor="b">
            <a:normAutofit fontScale="900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zh-CN" altLang="en-US" sz="7000" dirty="0">
                <a:solidFill>
                  <a:schemeClr val="bg1"/>
                </a:solidFill>
                <a:latin typeface="PingFang SC" charset="-122"/>
                <a:ea typeface="PingFang SC" charset="-122"/>
                <a:cs typeface="PingFang SC" charset="-122"/>
              </a:rPr>
              <a:t>可视化与可视计算概论 </a:t>
            </a:r>
            <a:r>
              <a:rPr kumimoji="1" lang="en-US" altLang="zh-CN" sz="7000" dirty="0">
                <a:solidFill>
                  <a:schemeClr val="bg1"/>
                </a:solidFill>
                <a:latin typeface="PingFang SC" charset="-122"/>
                <a:ea typeface="PingFang SC" charset="-122"/>
                <a:cs typeface="PingFang SC" charset="-122"/>
              </a:rPr>
              <a:t>2018</a:t>
            </a:r>
            <a:endParaRPr kumimoji="1" lang="zh-CN" altLang="en-US" sz="7000" dirty="0">
              <a:solidFill>
                <a:schemeClr val="bg1"/>
              </a:solidFill>
              <a:latin typeface="PingFang SC" charset="-122"/>
              <a:ea typeface="PingFang SC" charset="-122"/>
              <a:cs typeface="PingFang SC" charset="-122"/>
            </a:endParaRPr>
          </a:p>
        </p:txBody>
      </p:sp>
      <p:sp>
        <p:nvSpPr>
          <p:cNvPr id="35" name="标题 1"/>
          <p:cNvSpPr txBox="1">
            <a:spLocks/>
          </p:cNvSpPr>
          <p:nvPr/>
        </p:nvSpPr>
        <p:spPr>
          <a:xfrm>
            <a:off x="10308941" y="23680434"/>
            <a:ext cx="6045876" cy="868019"/>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800" b="1" dirty="0">
                <a:latin typeface="Helvetica Neue Condensed" charset="0"/>
                <a:ea typeface="Helvetica Neue Condensed" charset="0"/>
                <a:cs typeface="Helvetica Neue Condensed" charset="0"/>
              </a:rPr>
              <a:t>TECHNIQUE DETAILS</a:t>
            </a:r>
            <a:endParaRPr kumimoji="1" lang="zh-CN" altLang="en-US" sz="4800" b="1" dirty="0">
              <a:latin typeface="Helvetica Neue Condensed" charset="0"/>
              <a:ea typeface="Helvetica Neue Condensed" charset="0"/>
              <a:cs typeface="Helvetica Neue Condensed" charset="0"/>
            </a:endParaRPr>
          </a:p>
        </p:txBody>
      </p:sp>
      <p:sp>
        <p:nvSpPr>
          <p:cNvPr id="16" name="标题 1">
            <a:extLst>
              <a:ext uri="{FF2B5EF4-FFF2-40B4-BE49-F238E27FC236}">
                <a16:creationId xmlns:a16="http://schemas.microsoft.com/office/drawing/2014/main" id="{E3A69E0E-52AD-624F-914B-7E0C504F95BE}"/>
              </a:ext>
            </a:extLst>
          </p:cNvPr>
          <p:cNvSpPr txBox="1">
            <a:spLocks/>
          </p:cNvSpPr>
          <p:nvPr/>
        </p:nvSpPr>
        <p:spPr>
          <a:xfrm>
            <a:off x="1972709" y="6893561"/>
            <a:ext cx="6045876" cy="7486553"/>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400" dirty="0">
                <a:latin typeface="PingFang SC" panose="020B0400000000000000" pitchFamily="34" charset="-122"/>
                <a:ea typeface="PingFang SC" panose="020B0400000000000000" pitchFamily="34" charset="-122"/>
                <a:cs typeface="Helvetica Neue Condensed" charset="0"/>
              </a:rPr>
              <a:t>We implement an interactive visualization system for the Nobel Nomination Database using D3.js and </a:t>
            </a:r>
            <a:r>
              <a:rPr kumimoji="1" lang="en-US" altLang="zh-CN" sz="4400" dirty="0" err="1">
                <a:latin typeface="PingFang SC" panose="020B0400000000000000" pitchFamily="34" charset="-122"/>
                <a:ea typeface="PingFang SC" panose="020B0400000000000000" pitchFamily="34" charset="-122"/>
                <a:cs typeface="Helvetica Neue Condensed" charset="0"/>
              </a:rPr>
              <a:t>Highcharts.js</a:t>
            </a:r>
            <a:r>
              <a:rPr kumimoji="1" lang="en-US" altLang="zh-CN" sz="4400" dirty="0">
                <a:latin typeface="PingFang SC" panose="020B0400000000000000" pitchFamily="34" charset="-122"/>
                <a:ea typeface="PingFang SC" panose="020B0400000000000000" pitchFamily="34" charset="-122"/>
                <a:cs typeface="Helvetica Neue Condensed" charset="0"/>
              </a:rPr>
              <a:t>.</a:t>
            </a:r>
          </a:p>
          <a:p>
            <a:pPr algn="l"/>
            <a:r>
              <a:rPr kumimoji="1" lang="en-US" altLang="zh-CN" sz="4400" dirty="0">
                <a:latin typeface="PingFang SC" panose="020B0400000000000000" pitchFamily="34" charset="-122"/>
                <a:ea typeface="PingFang SC" panose="020B0400000000000000" pitchFamily="34" charset="-122"/>
                <a:cs typeface="Helvetica Neue Condensed" charset="0"/>
              </a:rPr>
              <a:t>The goal of the system is to find the story behind nomination numbers of country/field/person. </a:t>
            </a:r>
            <a:endParaRPr kumimoji="1" lang="zh-CN" altLang="en-US" sz="4400" dirty="0">
              <a:latin typeface="PingFang SC" panose="020B0400000000000000" pitchFamily="34" charset="-122"/>
              <a:ea typeface="PingFang SC" panose="020B0400000000000000" pitchFamily="34" charset="-122"/>
              <a:cs typeface="Helvetica Neue Condensed" charset="0"/>
            </a:endParaRPr>
          </a:p>
        </p:txBody>
      </p:sp>
      <p:pic>
        <p:nvPicPr>
          <p:cNvPr id="9" name="Picture 8">
            <a:extLst>
              <a:ext uri="{FF2B5EF4-FFF2-40B4-BE49-F238E27FC236}">
                <a16:creationId xmlns:a16="http://schemas.microsoft.com/office/drawing/2014/main" id="{7DDDF8B3-DE91-B046-A2D3-31022461F495}"/>
              </a:ext>
            </a:extLst>
          </p:cNvPr>
          <p:cNvPicPr>
            <a:picLocks noChangeAspect="1"/>
          </p:cNvPicPr>
          <p:nvPr/>
        </p:nvPicPr>
        <p:blipFill rotWithShape="1">
          <a:blip r:embed="rId4"/>
          <a:srcRect l="10297" t="95" r="9890" b="-95"/>
          <a:stretch/>
        </p:blipFill>
        <p:spPr>
          <a:xfrm>
            <a:off x="10235028" y="6558458"/>
            <a:ext cx="21239584" cy="14969539"/>
          </a:xfrm>
          <a:prstGeom prst="rect">
            <a:avLst/>
          </a:prstGeom>
        </p:spPr>
      </p:pic>
      <p:sp>
        <p:nvSpPr>
          <p:cNvPr id="19" name="标题 1">
            <a:extLst>
              <a:ext uri="{FF2B5EF4-FFF2-40B4-BE49-F238E27FC236}">
                <a16:creationId xmlns:a16="http://schemas.microsoft.com/office/drawing/2014/main" id="{D63DE70C-B7DA-F343-8B45-1A590D11DC50}"/>
              </a:ext>
            </a:extLst>
          </p:cNvPr>
          <p:cNvSpPr txBox="1">
            <a:spLocks/>
          </p:cNvSpPr>
          <p:nvPr/>
        </p:nvSpPr>
        <p:spPr>
          <a:xfrm>
            <a:off x="10236316" y="21003477"/>
            <a:ext cx="23361429" cy="2625987"/>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000" dirty="0">
                <a:latin typeface="PingFang SC" panose="020B0400000000000000" pitchFamily="34" charset="-122"/>
                <a:ea typeface="PingFang SC" panose="020B0400000000000000" pitchFamily="34" charset="-122"/>
                <a:cs typeface="Helvetica Neue Condensed" charset="0"/>
              </a:rPr>
              <a:t>Up Left: Nomination Numbers by Country</a:t>
            </a:r>
          </a:p>
          <a:p>
            <a:pPr algn="l"/>
            <a:r>
              <a:rPr kumimoji="1" lang="en-US" altLang="zh-CN" sz="4000" dirty="0">
                <a:latin typeface="PingFang SC" panose="020B0400000000000000" pitchFamily="34" charset="-122"/>
                <a:ea typeface="PingFang SC" panose="020B0400000000000000" pitchFamily="34" charset="-122"/>
                <a:cs typeface="Helvetica Neue Condensed" charset="0"/>
              </a:rPr>
              <a:t>Middle Left: Nomination Numbers by Category ( Specific Country)</a:t>
            </a:r>
          </a:p>
          <a:p>
            <a:pPr algn="l"/>
            <a:r>
              <a:rPr kumimoji="1" lang="en-US" altLang="zh-CN" sz="4000" dirty="0">
                <a:latin typeface="PingFang SC" panose="020B0400000000000000" pitchFamily="34" charset="-122"/>
                <a:ea typeface="PingFang SC" panose="020B0400000000000000" pitchFamily="34" charset="-122"/>
                <a:cs typeface="Helvetica Neue Condensed" charset="0"/>
              </a:rPr>
              <a:t>Down Left: Nomination Numbers by Person ( Specific Country and Category)</a:t>
            </a:r>
          </a:p>
          <a:p>
            <a:pPr algn="l"/>
            <a:r>
              <a:rPr kumimoji="1" lang="en-US" altLang="zh-CN" sz="4000" dirty="0">
                <a:latin typeface="PingFang SC" panose="020B0400000000000000" pitchFamily="34" charset="-122"/>
                <a:ea typeface="PingFang SC" panose="020B0400000000000000" pitchFamily="34" charset="-122"/>
                <a:cs typeface="Helvetica Neue Condensed" charset="0"/>
              </a:rPr>
              <a:t>Right: Personal Information of a </a:t>
            </a:r>
            <a:r>
              <a:rPr kumimoji="1" lang="en-US" altLang="zh-CN" sz="4000">
                <a:latin typeface="PingFang SC" panose="020B0400000000000000" pitchFamily="34" charset="-122"/>
                <a:ea typeface="PingFang SC" panose="020B0400000000000000" pitchFamily="34" charset="-122"/>
                <a:cs typeface="Helvetica Neue Condensed" charset="0"/>
              </a:rPr>
              <a:t>specific person</a:t>
            </a:r>
            <a:endParaRPr kumimoji="1" lang="zh-CN" altLang="en-US" sz="4000" dirty="0">
              <a:latin typeface="PingFang SC" panose="020B0400000000000000" pitchFamily="34" charset="-122"/>
              <a:ea typeface="PingFang SC" panose="020B0400000000000000" pitchFamily="34" charset="-122"/>
              <a:cs typeface="Helvetica Neue Condensed" charset="0"/>
            </a:endParaRPr>
          </a:p>
        </p:txBody>
      </p:sp>
      <p:sp>
        <p:nvSpPr>
          <p:cNvPr id="15" name="标题 1">
            <a:extLst>
              <a:ext uri="{FF2B5EF4-FFF2-40B4-BE49-F238E27FC236}">
                <a16:creationId xmlns:a16="http://schemas.microsoft.com/office/drawing/2014/main" id="{7D60942C-6496-7346-B085-C8B6B008078A}"/>
              </a:ext>
            </a:extLst>
          </p:cNvPr>
          <p:cNvSpPr txBox="1">
            <a:spLocks/>
          </p:cNvSpPr>
          <p:nvPr/>
        </p:nvSpPr>
        <p:spPr>
          <a:xfrm>
            <a:off x="2046622" y="24583488"/>
            <a:ext cx="6045876" cy="7486553"/>
          </a:xfrm>
          <a:prstGeom prst="rect">
            <a:avLst/>
          </a:prstGeom>
        </p:spPr>
        <p:txBody>
          <a:bodyPr vert="horz" lIns="91440" tIns="45720" rIns="91440" bIns="45720" rtlCol="0" anchor="b">
            <a:normAutofit fontScale="97500"/>
          </a:bodyPr>
          <a:lstStyle>
            <a:lvl1pPr algn="ctr" defTabSz="3239902" rtl="0" eaLnBrk="1" latinLnBrk="0" hangingPunct="1">
              <a:lnSpc>
                <a:spcPct val="90000"/>
              </a:lnSpc>
              <a:spcBef>
                <a:spcPct val="0"/>
              </a:spcBef>
              <a:buNone/>
              <a:defRPr sz="21259" kern="1200">
                <a:solidFill>
                  <a:schemeClr val="tx1"/>
                </a:solidFill>
                <a:latin typeface="+mj-lt"/>
                <a:ea typeface="+mj-ea"/>
                <a:cs typeface="+mj-cs"/>
              </a:defRPr>
            </a:lvl1pPr>
          </a:lstStyle>
          <a:p>
            <a:pPr algn="l"/>
            <a:r>
              <a:rPr kumimoji="1" lang="en-US" altLang="zh-CN" sz="4400" dirty="0">
                <a:latin typeface="PingFang SC" panose="020B0400000000000000" pitchFamily="34" charset="-122"/>
                <a:ea typeface="PingFang SC" panose="020B0400000000000000" pitchFamily="34" charset="-122"/>
                <a:cs typeface="Helvetica Neue Condensed" charset="0"/>
              </a:rPr>
              <a:t>We use the data collected from the official website of the Nobel Prize. It concludes nearly all nominations from 1901 to 1966, 18347 total. The extra person database concludes more than 12000+ nominators/nominees.</a:t>
            </a:r>
            <a:endParaRPr kumimoji="1" lang="zh-CN" altLang="en-US" sz="4400" dirty="0">
              <a:latin typeface="PingFang SC" panose="020B0400000000000000" pitchFamily="34" charset="-122"/>
              <a:ea typeface="PingFang SC" panose="020B0400000000000000" pitchFamily="34" charset="-122"/>
              <a:cs typeface="Helvetica Neue Condensed" charset="0"/>
            </a:endParaRPr>
          </a:p>
        </p:txBody>
      </p:sp>
    </p:spTree>
    <p:extLst>
      <p:ext uri="{BB962C8B-B14F-4D97-AF65-F5344CB8AC3E}">
        <p14:creationId xmlns:p14="http://schemas.microsoft.com/office/powerpoint/2010/main" val="157763980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TotalTime>
  <Words>144</Words>
  <Application>Microsoft Macintosh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DengXian</vt:lpstr>
      <vt:lpstr>Hei</vt:lpstr>
      <vt:lpstr>PingFang SC</vt:lpstr>
      <vt:lpstr>Arial</vt:lpstr>
      <vt:lpstr>Calibri</vt:lpstr>
      <vt:lpstr>Calibri Light</vt:lpstr>
      <vt:lpstr>Helvetica Neue Condensed</vt:lpstr>
      <vt:lpstr>Office 主题</vt:lpstr>
      <vt:lpstr>Visualize the Nobel Nomination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可视化与可视计算概论</dc:title>
  <dc:creator>Microsoft Office 用户</dc:creator>
  <cp:lastModifiedBy>3977</cp:lastModifiedBy>
  <cp:revision>33</cp:revision>
  <dcterms:created xsi:type="dcterms:W3CDTF">2017-01-04T12:53:46Z</dcterms:created>
  <dcterms:modified xsi:type="dcterms:W3CDTF">2019-01-23T10:18:19Z</dcterms:modified>
</cp:coreProperties>
</file>