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587" r:id="rId2"/>
    <p:sldId id="577" r:id="rId3"/>
    <p:sldId id="588" r:id="rId4"/>
    <p:sldId id="590" r:id="rId5"/>
    <p:sldId id="58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37"/>
  </p:normalViewPr>
  <p:slideViewPr>
    <p:cSldViewPr snapToGrid="0" snapToObjects="1">
      <p:cViewPr>
        <p:scale>
          <a:sx n="136" d="100"/>
          <a:sy n="136" d="100"/>
        </p:scale>
        <p:origin x="1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BB03-92EF-A645-A71E-6F6C1BCE90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38F3512-EDD3-754C-941D-170EE65D1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0F3D37-9B56-3245-B694-3BA220AF2D73}"/>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5" name="Footer Placeholder 4">
            <a:extLst>
              <a:ext uri="{FF2B5EF4-FFF2-40B4-BE49-F238E27FC236}">
                <a16:creationId xmlns:a16="http://schemas.microsoft.com/office/drawing/2014/main" id="{7AEDDFA2-1E3D-9B45-A6F4-D1318A773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D6974-5A8E-A342-B0E5-0AFE0D1BBFE4}"/>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301147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C5F4-BD97-A243-A1A0-7038277FC63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5046BC-AE3F-D14B-903A-EC9B604ED9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3EB276-FB4D-0D47-8855-B295D73B4B9D}"/>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5" name="Footer Placeholder 4">
            <a:extLst>
              <a:ext uri="{FF2B5EF4-FFF2-40B4-BE49-F238E27FC236}">
                <a16:creationId xmlns:a16="http://schemas.microsoft.com/office/drawing/2014/main" id="{DE91B973-4195-EA4C-95CB-C65D04D47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35726-637E-A841-B2B6-38F227DE03A6}"/>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235033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2B784-12A6-774F-A4C2-5CC33C4BB5D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D1F445-097D-754C-9E64-4D4246A0EC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57C915-1C4F-9A49-9927-E70989C08F96}"/>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5" name="Footer Placeholder 4">
            <a:extLst>
              <a:ext uri="{FF2B5EF4-FFF2-40B4-BE49-F238E27FC236}">
                <a16:creationId xmlns:a16="http://schemas.microsoft.com/office/drawing/2014/main" id="{982C409A-4772-514A-BF1B-636723373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5CEEC-B0EF-4543-9B9A-5600322850A2}"/>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1682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7154-360E-354F-933A-DFFCBB0646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9812EE-EF61-6045-A3B9-45A7283D32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0F3CE5-88F3-6041-986D-5835F33908E6}"/>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5" name="Footer Placeholder 4">
            <a:extLst>
              <a:ext uri="{FF2B5EF4-FFF2-40B4-BE49-F238E27FC236}">
                <a16:creationId xmlns:a16="http://schemas.microsoft.com/office/drawing/2014/main" id="{EEB30BC2-FB1D-914A-B514-25FA7B5C1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85529-AE20-EA4F-B5E8-4BD978BF6549}"/>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118630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FA00-8B0E-284C-BC20-C7B21DB563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99F86A-A0B6-1141-A49E-FEEB9F342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168D7D-D3D6-464A-8333-42FE79B2F260}"/>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5" name="Footer Placeholder 4">
            <a:extLst>
              <a:ext uri="{FF2B5EF4-FFF2-40B4-BE49-F238E27FC236}">
                <a16:creationId xmlns:a16="http://schemas.microsoft.com/office/drawing/2014/main" id="{82BE54D3-3A72-744E-8A0C-9AFA33DE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09BC9-1415-2147-987B-5141D977550C}"/>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95822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7C5E-578E-9449-B6A1-13AB135E2D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0896FBE-73FA-F049-8288-15E1B9B9F0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DBB1D64-A6AF-8A43-BBFE-36321E62A7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6B10D1-5279-814A-A28E-7A575EAE7DA6}"/>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6" name="Footer Placeholder 5">
            <a:extLst>
              <a:ext uri="{FF2B5EF4-FFF2-40B4-BE49-F238E27FC236}">
                <a16:creationId xmlns:a16="http://schemas.microsoft.com/office/drawing/2014/main" id="{A3A9E9E3-D3A2-2246-AC18-0B3FA9C81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0EB1A-416E-CB43-889C-9274C3BA5811}"/>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3381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2373-14D2-E049-8177-0444F100B24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884486-74D4-584C-A29B-7A0ABB405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AC0AB8-D17B-2140-BDE8-1B6CD6F0C7A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4966E44-113B-8644-BFE9-C4F097B61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714D32-045E-194F-B3E6-EEAF61A90D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777158-B72F-9944-8AA9-4A2919154B58}"/>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8" name="Footer Placeholder 7">
            <a:extLst>
              <a:ext uri="{FF2B5EF4-FFF2-40B4-BE49-F238E27FC236}">
                <a16:creationId xmlns:a16="http://schemas.microsoft.com/office/drawing/2014/main" id="{C96FF033-8B60-664C-84DB-7B885B1A37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0A017E-F767-924A-9EAF-9915A16B24C1}"/>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104880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DE04-86EB-DF40-B05D-37F43F97EBD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3377BA5-3BED-2248-B608-1E43D5255452}"/>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4" name="Footer Placeholder 3">
            <a:extLst>
              <a:ext uri="{FF2B5EF4-FFF2-40B4-BE49-F238E27FC236}">
                <a16:creationId xmlns:a16="http://schemas.microsoft.com/office/drawing/2014/main" id="{68F97DCE-F925-8C4A-A4C1-65FCF9F742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E0639C-0824-A74D-81ED-378C32E8C4A7}"/>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40509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E1F20-63A1-8A49-9E43-A2277663FE35}"/>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3" name="Footer Placeholder 2">
            <a:extLst>
              <a:ext uri="{FF2B5EF4-FFF2-40B4-BE49-F238E27FC236}">
                <a16:creationId xmlns:a16="http://schemas.microsoft.com/office/drawing/2014/main" id="{C8C2FDE7-5D81-564E-909B-AEA0B767A0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EC6426-F4BF-3045-B1FE-31B5F7A29544}"/>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412809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02F2-6E3E-8148-BBB1-156DB88617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FB0A65-80A1-7D46-94E0-F44184ED3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E7D6B4E-657D-604B-808E-66BCCCA24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354CFE-E807-E043-AE12-3DF160FD3FCA}"/>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6" name="Footer Placeholder 5">
            <a:extLst>
              <a:ext uri="{FF2B5EF4-FFF2-40B4-BE49-F238E27FC236}">
                <a16:creationId xmlns:a16="http://schemas.microsoft.com/office/drawing/2014/main" id="{AC64D50A-1F36-CC47-8D29-306871170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515A3-A548-3047-8969-D557B7B9BC06}"/>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230213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595D-4A38-474B-B33D-9330DACC83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760DEF4-35E8-BA42-8EF1-93A808A4CF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EE7FFA-D764-8947-B0B7-6E84BC8E5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23D427-E0CF-BA47-A37D-B5FED584E941}"/>
              </a:ext>
            </a:extLst>
          </p:cNvPr>
          <p:cNvSpPr>
            <a:spLocks noGrp="1"/>
          </p:cNvSpPr>
          <p:nvPr>
            <p:ph type="dt" sz="half" idx="10"/>
          </p:nvPr>
        </p:nvSpPr>
        <p:spPr/>
        <p:txBody>
          <a:bodyPr/>
          <a:lstStyle/>
          <a:p>
            <a:fld id="{CE220CB0-82E1-FF47-B856-0C864C4C527A}" type="datetimeFigureOut">
              <a:rPr lang="en-US" smtClean="0"/>
              <a:t>9/23/21</a:t>
            </a:fld>
            <a:endParaRPr lang="en-US"/>
          </a:p>
        </p:txBody>
      </p:sp>
      <p:sp>
        <p:nvSpPr>
          <p:cNvPr id="6" name="Footer Placeholder 5">
            <a:extLst>
              <a:ext uri="{FF2B5EF4-FFF2-40B4-BE49-F238E27FC236}">
                <a16:creationId xmlns:a16="http://schemas.microsoft.com/office/drawing/2014/main" id="{590C2104-AF96-D14F-9538-1FED453C1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B3861-77B0-474E-8E57-4FDA5EAEEC28}"/>
              </a:ext>
            </a:extLst>
          </p:cNvPr>
          <p:cNvSpPr>
            <a:spLocks noGrp="1"/>
          </p:cNvSpPr>
          <p:nvPr>
            <p:ph type="sldNum" sz="quarter" idx="12"/>
          </p:nvPr>
        </p:nvSpPr>
        <p:spPr/>
        <p:txBody>
          <a:bodyPr/>
          <a:lstStyle/>
          <a:p>
            <a:fld id="{F244A5D8-7EA6-834D-BC1E-BE4E8FEAA629}" type="slidenum">
              <a:rPr lang="en-US" smtClean="0"/>
              <a:t>‹#›</a:t>
            </a:fld>
            <a:endParaRPr lang="en-US"/>
          </a:p>
        </p:txBody>
      </p:sp>
    </p:spTree>
    <p:extLst>
      <p:ext uri="{BB962C8B-B14F-4D97-AF65-F5344CB8AC3E}">
        <p14:creationId xmlns:p14="http://schemas.microsoft.com/office/powerpoint/2010/main" val="254344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40EB9-E07D-EA40-91A5-4F6EEE70A9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ACAB5C-CA57-8049-AB43-B18FA2CD2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6C963-650D-384C-8888-05C0B7539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20CB0-82E1-FF47-B856-0C864C4C527A}" type="datetimeFigureOut">
              <a:rPr lang="en-US" smtClean="0"/>
              <a:t>9/23/21</a:t>
            </a:fld>
            <a:endParaRPr lang="en-US"/>
          </a:p>
        </p:txBody>
      </p:sp>
      <p:sp>
        <p:nvSpPr>
          <p:cNvPr id="5" name="Footer Placeholder 4">
            <a:extLst>
              <a:ext uri="{FF2B5EF4-FFF2-40B4-BE49-F238E27FC236}">
                <a16:creationId xmlns:a16="http://schemas.microsoft.com/office/drawing/2014/main" id="{F465035E-63F9-C740-9E62-7865F70E3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6A7B1-B4A4-834B-A43F-96C5F6222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4A5D8-7EA6-834D-BC1E-BE4E8FEAA629}" type="slidenum">
              <a:rPr lang="en-US" smtClean="0"/>
              <a:t>‹#›</a:t>
            </a:fld>
            <a:endParaRPr lang="en-US"/>
          </a:p>
        </p:txBody>
      </p:sp>
    </p:spTree>
    <p:extLst>
      <p:ext uri="{BB962C8B-B14F-4D97-AF65-F5344CB8AC3E}">
        <p14:creationId xmlns:p14="http://schemas.microsoft.com/office/powerpoint/2010/main" val="185268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3099-A013-404E-8880-710FA208DC50}"/>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768B9E3C-13AA-BC44-8AD6-97A231B4860C}"/>
              </a:ext>
            </a:extLst>
          </p:cNvPr>
          <p:cNvSpPr>
            <a:spLocks noGrp="1"/>
          </p:cNvSpPr>
          <p:nvPr>
            <p:ph idx="1"/>
          </p:nvPr>
        </p:nvSpPr>
        <p:spPr/>
        <p:txBody>
          <a:bodyPr>
            <a:normAutofit lnSpcReduction="10000"/>
          </a:bodyPr>
          <a:lstStyle/>
          <a:p>
            <a:r>
              <a:rPr lang="en-SG" b="1" dirty="0"/>
              <a:t>Exercise #1</a:t>
            </a:r>
          </a:p>
          <a:p>
            <a:r>
              <a:rPr lang="en-SG" dirty="0"/>
              <a:t>Modify the cities table in the pandas </a:t>
            </a:r>
            <a:r>
              <a:rPr lang="en-SG" dirty="0" err="1"/>
              <a:t>ipython</a:t>
            </a:r>
            <a:r>
              <a:rPr lang="en-SG" dirty="0"/>
              <a:t> notebook by adding a new </a:t>
            </a:r>
            <a:r>
              <a:rPr lang="en-SG" dirty="0" err="1"/>
              <a:t>boolean</a:t>
            </a:r>
            <a:r>
              <a:rPr lang="en-SG" dirty="0"/>
              <a:t> column that is True if and only if </a:t>
            </a:r>
            <a:r>
              <a:rPr lang="en-SG" i="1" dirty="0"/>
              <a:t>both</a:t>
            </a:r>
            <a:r>
              <a:rPr lang="en-SG" dirty="0"/>
              <a:t> of the following are True:</a:t>
            </a:r>
          </a:p>
          <a:p>
            <a:r>
              <a:rPr lang="en-SG" dirty="0"/>
              <a:t>The city is named after a saint.</a:t>
            </a:r>
          </a:p>
          <a:p>
            <a:r>
              <a:rPr lang="en-SG" dirty="0"/>
              <a:t>The city has an area greater than 50 square miles.</a:t>
            </a:r>
          </a:p>
          <a:p>
            <a:r>
              <a:rPr lang="en-SG" b="1" dirty="0"/>
              <a:t>Note:</a:t>
            </a:r>
            <a:r>
              <a:rPr lang="en-SG" dirty="0"/>
              <a:t> Boolean Series are combined using the bitwise, rather than the traditional </a:t>
            </a:r>
            <a:r>
              <a:rPr lang="en-SG" dirty="0" err="1"/>
              <a:t>boolean</a:t>
            </a:r>
            <a:r>
              <a:rPr lang="en-SG" dirty="0"/>
              <a:t>, operators. For example, when performing </a:t>
            </a:r>
            <a:r>
              <a:rPr lang="en-SG" i="1" dirty="0"/>
              <a:t>logical and</a:t>
            </a:r>
            <a:r>
              <a:rPr lang="en-SG" dirty="0"/>
              <a:t>, use &amp; instead of and.</a:t>
            </a:r>
          </a:p>
          <a:p>
            <a:r>
              <a:rPr lang="en-SG" b="1" dirty="0"/>
              <a:t>Hint:</a:t>
            </a:r>
            <a:r>
              <a:rPr lang="en-SG" dirty="0"/>
              <a:t> "San" in Spanish means "saint."</a:t>
            </a:r>
          </a:p>
        </p:txBody>
      </p:sp>
      <p:sp>
        <p:nvSpPr>
          <p:cNvPr id="4" name="Date Placeholder 3">
            <a:extLst>
              <a:ext uri="{FF2B5EF4-FFF2-40B4-BE49-F238E27FC236}">
                <a16:creationId xmlns:a16="http://schemas.microsoft.com/office/drawing/2014/main" id="{73B94A84-84A6-154A-9F8E-41FFBECFCA40}"/>
              </a:ext>
            </a:extLst>
          </p:cNvPr>
          <p:cNvSpPr>
            <a:spLocks noGrp="1"/>
          </p:cNvSpPr>
          <p:nvPr>
            <p:ph type="dt" sz="half" idx="10"/>
          </p:nvPr>
        </p:nvSpPr>
        <p:spPr/>
        <p:txBody>
          <a:bodyPr/>
          <a:lstStyle/>
          <a:p>
            <a:r>
              <a:rPr lang="en-GB"/>
              <a:t>2018</a:t>
            </a:r>
            <a:endParaRPr lang="mr-IN" dirty="0"/>
          </a:p>
        </p:txBody>
      </p:sp>
      <p:sp>
        <p:nvSpPr>
          <p:cNvPr id="5" name="Footer Placeholder 4">
            <a:extLst>
              <a:ext uri="{FF2B5EF4-FFF2-40B4-BE49-F238E27FC236}">
                <a16:creationId xmlns:a16="http://schemas.microsoft.com/office/drawing/2014/main" id="{17D3EA12-C1D4-BF41-BD2A-079901D23BE4}"/>
              </a:ext>
            </a:extLst>
          </p:cNvPr>
          <p:cNvSpPr>
            <a:spLocks noGrp="1"/>
          </p:cNvSpPr>
          <p:nvPr>
            <p:ph type="ftr" sz="quarter" idx="11"/>
          </p:nvPr>
        </p:nvSpPr>
        <p:spPr/>
        <p:txBody>
          <a:bodyPr/>
          <a:lstStyle/>
          <a:p>
            <a:r>
              <a:rPr lang="en-US"/>
              <a:t>50.038 Computational Data Science – Features, Data, Time Series</a:t>
            </a:r>
            <a:endParaRPr lang="en-SG" dirty="0"/>
          </a:p>
        </p:txBody>
      </p:sp>
      <p:sp>
        <p:nvSpPr>
          <p:cNvPr id="6" name="Slide Number Placeholder 5">
            <a:extLst>
              <a:ext uri="{FF2B5EF4-FFF2-40B4-BE49-F238E27FC236}">
                <a16:creationId xmlns:a16="http://schemas.microsoft.com/office/drawing/2014/main" id="{152EAA99-DB8A-EA44-A48A-ECA794BA1A21}"/>
              </a:ext>
            </a:extLst>
          </p:cNvPr>
          <p:cNvSpPr>
            <a:spLocks noGrp="1"/>
          </p:cNvSpPr>
          <p:nvPr>
            <p:ph type="sldNum" sz="quarter" idx="12"/>
          </p:nvPr>
        </p:nvSpPr>
        <p:spPr/>
        <p:txBody>
          <a:bodyPr/>
          <a:lstStyle/>
          <a:p>
            <a:fld id="{0FF54DE5-C571-48E8-A5BC-B369434E2F44}" type="slidenum">
              <a:rPr lang="uk-UA" smtClean="0"/>
              <a:pPr/>
              <a:t>1</a:t>
            </a:fld>
            <a:endParaRPr lang="uk-UA"/>
          </a:p>
        </p:txBody>
      </p:sp>
    </p:spTree>
    <p:extLst>
      <p:ext uri="{BB962C8B-B14F-4D97-AF65-F5344CB8AC3E}">
        <p14:creationId xmlns:p14="http://schemas.microsoft.com/office/powerpoint/2010/main" val="243651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C785-9B4A-4E42-921B-DBCB87E1D449}"/>
              </a:ext>
            </a:extLst>
          </p:cNvPr>
          <p:cNvSpPr>
            <a:spLocks noGrp="1"/>
          </p:cNvSpPr>
          <p:nvPr>
            <p:ph type="title"/>
          </p:nvPr>
        </p:nvSpPr>
        <p:spPr/>
        <p:txBody>
          <a:bodyPr/>
          <a:lstStyle/>
          <a:p>
            <a:r>
              <a:rPr lang="en-US" dirty="0"/>
              <a:t>Exercise 2</a:t>
            </a:r>
          </a:p>
        </p:txBody>
      </p:sp>
      <p:pic>
        <p:nvPicPr>
          <p:cNvPr id="8" name="Content Placeholder 7" descr="A screenshot of a cell phone&#10;&#10;Description automatically generated">
            <a:extLst>
              <a:ext uri="{FF2B5EF4-FFF2-40B4-BE49-F238E27FC236}">
                <a16:creationId xmlns:a16="http://schemas.microsoft.com/office/drawing/2014/main" id="{3B510D75-D709-254A-8C54-5F5E66495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0800" y="3496514"/>
            <a:ext cx="4470400" cy="2540000"/>
          </a:xfrm>
        </p:spPr>
      </p:pic>
      <p:sp>
        <p:nvSpPr>
          <p:cNvPr id="4" name="Date Placeholder 3">
            <a:extLst>
              <a:ext uri="{FF2B5EF4-FFF2-40B4-BE49-F238E27FC236}">
                <a16:creationId xmlns:a16="http://schemas.microsoft.com/office/drawing/2014/main" id="{B841076E-CE55-E442-B23F-FF4054CD0332}"/>
              </a:ext>
            </a:extLst>
          </p:cNvPr>
          <p:cNvSpPr>
            <a:spLocks noGrp="1"/>
          </p:cNvSpPr>
          <p:nvPr>
            <p:ph type="dt" sz="half" idx="10"/>
          </p:nvPr>
        </p:nvSpPr>
        <p:spPr/>
        <p:txBody>
          <a:bodyPr/>
          <a:lstStyle/>
          <a:p>
            <a:r>
              <a:rPr lang="en-GB"/>
              <a:t>2018</a:t>
            </a:r>
            <a:endParaRPr lang="mr-IN" dirty="0"/>
          </a:p>
        </p:txBody>
      </p:sp>
      <p:sp>
        <p:nvSpPr>
          <p:cNvPr id="5" name="Footer Placeholder 4">
            <a:extLst>
              <a:ext uri="{FF2B5EF4-FFF2-40B4-BE49-F238E27FC236}">
                <a16:creationId xmlns:a16="http://schemas.microsoft.com/office/drawing/2014/main" id="{DE8DE81F-3818-B14B-81DF-CA6D0A630211}"/>
              </a:ext>
            </a:extLst>
          </p:cNvPr>
          <p:cNvSpPr>
            <a:spLocks noGrp="1"/>
          </p:cNvSpPr>
          <p:nvPr>
            <p:ph type="ftr" sz="quarter" idx="11"/>
          </p:nvPr>
        </p:nvSpPr>
        <p:spPr/>
        <p:txBody>
          <a:bodyPr/>
          <a:lstStyle/>
          <a:p>
            <a:r>
              <a:rPr lang="en-US"/>
              <a:t>50.038 Computational Data Science – Features, Data, Time Series</a:t>
            </a:r>
            <a:endParaRPr lang="en-SG" dirty="0"/>
          </a:p>
        </p:txBody>
      </p:sp>
      <p:sp>
        <p:nvSpPr>
          <p:cNvPr id="6" name="Slide Number Placeholder 5">
            <a:extLst>
              <a:ext uri="{FF2B5EF4-FFF2-40B4-BE49-F238E27FC236}">
                <a16:creationId xmlns:a16="http://schemas.microsoft.com/office/drawing/2014/main" id="{5536B825-3617-A841-98B6-A1F4D729C4F2}"/>
              </a:ext>
            </a:extLst>
          </p:cNvPr>
          <p:cNvSpPr>
            <a:spLocks noGrp="1"/>
          </p:cNvSpPr>
          <p:nvPr>
            <p:ph type="sldNum" sz="quarter" idx="12"/>
          </p:nvPr>
        </p:nvSpPr>
        <p:spPr/>
        <p:txBody>
          <a:bodyPr/>
          <a:lstStyle/>
          <a:p>
            <a:fld id="{0FF54DE5-C571-48E8-A5BC-B369434E2F44}" type="slidenum">
              <a:rPr lang="uk-UA" smtClean="0"/>
              <a:pPr/>
              <a:t>2</a:t>
            </a:fld>
            <a:endParaRPr lang="uk-UA"/>
          </a:p>
        </p:txBody>
      </p:sp>
      <p:sp>
        <p:nvSpPr>
          <p:cNvPr id="3" name="TextBox 2">
            <a:extLst>
              <a:ext uri="{FF2B5EF4-FFF2-40B4-BE49-F238E27FC236}">
                <a16:creationId xmlns:a16="http://schemas.microsoft.com/office/drawing/2014/main" id="{ED172A1F-76F0-3645-B3C2-23ED21D2677A}"/>
              </a:ext>
            </a:extLst>
          </p:cNvPr>
          <p:cNvSpPr txBox="1"/>
          <p:nvPr/>
        </p:nvSpPr>
        <p:spPr>
          <a:xfrm>
            <a:off x="1204332" y="1442435"/>
            <a:ext cx="9456234" cy="1815882"/>
          </a:xfrm>
          <a:prstGeom prst="rect">
            <a:avLst/>
          </a:prstGeom>
          <a:noFill/>
        </p:spPr>
        <p:txBody>
          <a:bodyPr wrap="square" rtlCol="0">
            <a:spAutoFit/>
          </a:bodyPr>
          <a:lstStyle/>
          <a:p>
            <a:r>
              <a:rPr lang="en-US" sz="2800" dirty="0"/>
              <a:t>Create 2 </a:t>
            </a:r>
            <a:r>
              <a:rPr lang="en-US" sz="2800" dirty="0" err="1"/>
              <a:t>dataframes</a:t>
            </a:r>
            <a:r>
              <a:rPr lang="en-US" sz="2800" dirty="0"/>
              <a:t> in pandas based on the information below and calculate </a:t>
            </a:r>
            <a:r>
              <a:rPr lang="en-US" sz="2800" dirty="0" err="1"/>
              <a:t>tf-idf</a:t>
            </a:r>
            <a:r>
              <a:rPr lang="en-US" sz="2800" dirty="0"/>
              <a:t> score for each word in document d1 and d2. The function you try to design is </a:t>
            </a:r>
            <a:r>
              <a:rPr lang="en-US" sz="2800" dirty="0" err="1"/>
              <a:t>tfidf</a:t>
            </a:r>
            <a:r>
              <a:rPr lang="en-US" sz="2800" dirty="0"/>
              <a:t>(</a:t>
            </a:r>
            <a:r>
              <a:rPr lang="en-US" sz="2800" dirty="0" err="1"/>
              <a:t>w,d</a:t>
            </a:r>
            <a:r>
              <a:rPr lang="en-US" sz="2800" dirty="0"/>
              <a:t>) where w can be any word in the vocabulary and d is either d1 and d2.</a:t>
            </a:r>
          </a:p>
        </p:txBody>
      </p:sp>
    </p:spTree>
    <p:extLst>
      <p:ext uri="{BB962C8B-B14F-4D97-AF65-F5344CB8AC3E}">
        <p14:creationId xmlns:p14="http://schemas.microsoft.com/office/powerpoint/2010/main" val="16959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AC69-747E-374D-8919-97BB80A7A18F}"/>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1488DC05-01B1-8641-9A91-E4D4A84FE60B}"/>
              </a:ext>
            </a:extLst>
          </p:cNvPr>
          <p:cNvSpPr>
            <a:spLocks noGrp="1"/>
          </p:cNvSpPr>
          <p:nvPr>
            <p:ph idx="1"/>
          </p:nvPr>
        </p:nvSpPr>
        <p:spPr>
          <a:xfrm>
            <a:off x="838200" y="1361662"/>
            <a:ext cx="10515600" cy="5377068"/>
          </a:xfrm>
        </p:spPr>
        <p:txBody>
          <a:bodyPr>
            <a:normAutofit fontScale="92500" lnSpcReduction="10000"/>
          </a:bodyPr>
          <a:lstStyle/>
          <a:p>
            <a:r>
              <a:rPr lang="en-US" dirty="0"/>
              <a:t>Run </a:t>
            </a:r>
            <a:r>
              <a:rPr lang="en-US" dirty="0" err="1"/>
              <a:t>eigenfaces.py</a:t>
            </a:r>
            <a:r>
              <a:rPr lang="en-US" dirty="0"/>
              <a:t> </a:t>
            </a:r>
          </a:p>
          <a:p>
            <a:r>
              <a:rPr lang="en-US" dirty="0"/>
              <a:t>Change the number of principal components to 200, 250 and 500. Explain the changes you observe in the reconstructed output.</a:t>
            </a:r>
          </a:p>
          <a:p>
            <a:r>
              <a:rPr lang="en-US" dirty="0"/>
              <a:t>Read the PCA class/function in </a:t>
            </a:r>
            <a:r>
              <a:rPr lang="en-US" dirty="0" err="1"/>
              <a:t>sklearn</a:t>
            </a:r>
            <a:r>
              <a:rPr lang="en-US" dirty="0"/>
              <a:t> and tell the TAs the methods </a:t>
            </a:r>
            <a:r>
              <a:rPr lang="en-US" dirty="0" err="1"/>
              <a:t>sklearn</a:t>
            </a:r>
            <a:r>
              <a:rPr lang="en-US" dirty="0"/>
              <a:t> uses to find the eigenvectors and eigenvalues.</a:t>
            </a:r>
          </a:p>
          <a:p>
            <a:r>
              <a:rPr lang="en-US" dirty="0"/>
              <a:t>Fill in the blank: in PCA, given data matrix X of shape n*d where n is the number of data points and d is the dimension of the data, we calculate eigenvectors and eigenvalues of M which is ________ of X.</a:t>
            </a:r>
          </a:p>
          <a:p>
            <a:r>
              <a:rPr lang="en-US" dirty="0"/>
              <a:t>X is the input matrix with shape n*d where n is the number of data points and d is the dimension of the data. Lets assume </a:t>
            </a:r>
            <a:r>
              <a:rPr lang="en-US" dirty="0" err="1"/>
              <a:t>Cov</a:t>
            </a:r>
            <a:r>
              <a:rPr lang="en-US" dirty="0"/>
              <a:t>(X) = A</a:t>
            </a:r>
            <a:r>
              <a:rPr lang="en-US" baseline="30000" dirty="0"/>
              <a:t>T</a:t>
            </a:r>
            <a:r>
              <a:rPr lang="en-US" dirty="0"/>
              <a:t>A and A = f(X). Find the function f to apply on X that gives you A. </a:t>
            </a:r>
            <a:r>
              <a:rPr lang="en-US" dirty="0" err="1"/>
              <a:t>Cov</a:t>
            </a:r>
            <a:r>
              <a:rPr lang="en-US" dirty="0"/>
              <a:t>(X) is the covariance matrix of X.</a:t>
            </a:r>
          </a:p>
          <a:p>
            <a:r>
              <a:rPr lang="en-US" dirty="0"/>
              <a:t>Why do we sort eigenvalues and select eigenvectors in the decreasing order of eigenvalues.</a:t>
            </a:r>
          </a:p>
          <a:p>
            <a:endParaRPr lang="en-US" dirty="0"/>
          </a:p>
        </p:txBody>
      </p:sp>
    </p:spTree>
    <p:extLst>
      <p:ext uri="{BB962C8B-B14F-4D97-AF65-F5344CB8AC3E}">
        <p14:creationId xmlns:p14="http://schemas.microsoft.com/office/powerpoint/2010/main" val="323750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AC69-747E-374D-8919-97BB80A7A18F}"/>
              </a:ext>
            </a:extLst>
          </p:cNvPr>
          <p:cNvSpPr>
            <a:spLocks noGrp="1"/>
          </p:cNvSpPr>
          <p:nvPr>
            <p:ph type="title"/>
          </p:nvPr>
        </p:nvSpPr>
        <p:spPr/>
        <p:txBody>
          <a:bodyPr/>
          <a:lstStyle/>
          <a:p>
            <a:r>
              <a:rPr lang="en-US" dirty="0"/>
              <a:t>Exercise 3 - Answer</a:t>
            </a:r>
          </a:p>
        </p:txBody>
      </p:sp>
      <p:sp>
        <p:nvSpPr>
          <p:cNvPr id="3" name="Content Placeholder 2">
            <a:extLst>
              <a:ext uri="{FF2B5EF4-FFF2-40B4-BE49-F238E27FC236}">
                <a16:creationId xmlns:a16="http://schemas.microsoft.com/office/drawing/2014/main" id="{1488DC05-01B1-8641-9A91-E4D4A84FE60B}"/>
              </a:ext>
            </a:extLst>
          </p:cNvPr>
          <p:cNvSpPr>
            <a:spLocks noGrp="1"/>
          </p:cNvSpPr>
          <p:nvPr>
            <p:ph idx="1"/>
          </p:nvPr>
        </p:nvSpPr>
        <p:spPr>
          <a:xfrm>
            <a:off x="838200" y="1361662"/>
            <a:ext cx="10515600" cy="5377068"/>
          </a:xfrm>
        </p:spPr>
        <p:txBody>
          <a:bodyPr>
            <a:normAutofit/>
          </a:bodyPr>
          <a:lstStyle/>
          <a:p>
            <a:pPr>
              <a:buAutoNum type="arabicPeriod"/>
            </a:pPr>
            <a:r>
              <a:rPr lang="en-US" sz="1200" b="1" dirty="0"/>
              <a:t>Change the number of principal components to 200, 250 and 500. Explain the changes you observe in the reconstructed output.</a:t>
            </a:r>
          </a:p>
          <a:p>
            <a:pPr marL="0" indent="0">
              <a:buNone/>
            </a:pPr>
            <a:r>
              <a:rPr lang="en-US" sz="1200" b="1" dirty="0"/>
              <a:t>Answer: </a:t>
            </a:r>
            <a:r>
              <a:rPr lang="en-US" sz="1200" dirty="0"/>
              <a:t>As the number of principal components increases, the reconstructed output image quality increases.</a:t>
            </a:r>
          </a:p>
          <a:p>
            <a:pPr marL="0" indent="0">
              <a:buNone/>
            </a:pPr>
            <a:r>
              <a:rPr lang="en-US" sz="1200" dirty="0"/>
              <a:t>2. </a:t>
            </a:r>
            <a:r>
              <a:rPr lang="en-US" sz="1200" b="1" dirty="0"/>
              <a:t>Read the PCA class/function in </a:t>
            </a:r>
            <a:r>
              <a:rPr lang="en-US" sz="1200" b="1" dirty="0" err="1"/>
              <a:t>sklearn</a:t>
            </a:r>
            <a:r>
              <a:rPr lang="en-US" sz="1200" b="1" dirty="0"/>
              <a:t> and tell the TAs the methods </a:t>
            </a:r>
            <a:r>
              <a:rPr lang="en-US" sz="1200" b="1" dirty="0" err="1"/>
              <a:t>sklearn</a:t>
            </a:r>
            <a:r>
              <a:rPr lang="en-US" sz="1200" b="1" dirty="0"/>
              <a:t> uses to find the eigenvectors and eigenvalues.</a:t>
            </a:r>
          </a:p>
          <a:p>
            <a:pPr marL="0" indent="0">
              <a:buNone/>
            </a:pPr>
            <a:r>
              <a:rPr lang="en-US" sz="1200" b="1" dirty="0"/>
              <a:t>Answer: </a:t>
            </a:r>
            <a:r>
              <a:rPr lang="en-US" sz="1200" dirty="0"/>
              <a:t>The PCA function in </a:t>
            </a:r>
            <a:r>
              <a:rPr lang="en-US" sz="1200" dirty="0" err="1"/>
              <a:t>sklearn</a:t>
            </a:r>
            <a:r>
              <a:rPr lang="en-US" sz="1200" dirty="0"/>
              <a:t> uses linear dimensionality reduction using Singular Value Decomposition (SVD) to obtain the eigenvectors and eigen values.</a:t>
            </a:r>
            <a:endParaRPr lang="en-US" sz="1200" b="1" dirty="0"/>
          </a:p>
          <a:p>
            <a:pPr marL="0" indent="0">
              <a:buNone/>
            </a:pPr>
            <a:r>
              <a:rPr lang="en-US" sz="1200" dirty="0"/>
              <a:t>3. Fill in the blank: in PCA, given data matrix X of shape n*d where n is the number of data points and d is the dimension of the data, we calculate eigenvectors and eigenvalues of M which is </a:t>
            </a:r>
            <a:r>
              <a:rPr lang="en-US" sz="1200" b="1" u="sng" dirty="0"/>
              <a:t>covariance matrix</a:t>
            </a:r>
            <a:r>
              <a:rPr lang="en-US" sz="1200" dirty="0"/>
              <a:t> of X.</a:t>
            </a:r>
          </a:p>
          <a:p>
            <a:pPr marL="0" indent="0">
              <a:buNone/>
            </a:pPr>
            <a:r>
              <a:rPr lang="en-US" sz="1200" dirty="0"/>
              <a:t>4. X is the input matrix with shape n*d where n is the number of data points and d is the dimension of the data. Lets assume </a:t>
            </a:r>
            <a:r>
              <a:rPr lang="en-US" sz="1200" dirty="0" err="1"/>
              <a:t>Cov</a:t>
            </a:r>
            <a:r>
              <a:rPr lang="en-US" sz="1200" dirty="0"/>
              <a:t>(X) = A</a:t>
            </a:r>
            <a:r>
              <a:rPr lang="en-US" sz="1200" baseline="30000" dirty="0"/>
              <a:t>T</a:t>
            </a:r>
            <a:r>
              <a:rPr lang="en-US" sz="1200" dirty="0"/>
              <a:t>A and A = f(X). Find the function f to apply on X that gives you A. </a:t>
            </a:r>
            <a:r>
              <a:rPr lang="en-US" sz="1200" dirty="0" err="1"/>
              <a:t>Cov</a:t>
            </a:r>
            <a:r>
              <a:rPr lang="en-US" sz="1200" dirty="0"/>
              <a:t>(X) is the covariance matrix of X.</a:t>
            </a:r>
          </a:p>
          <a:p>
            <a:pPr marL="0" indent="0">
              <a:buNone/>
            </a:pPr>
            <a:r>
              <a:rPr lang="en-US" sz="1200" dirty="0"/>
              <a:t>Answer: The function f to apply on X that gives you A is X-E[X].</a:t>
            </a:r>
          </a:p>
          <a:p>
            <a:pPr marL="0" indent="0">
              <a:buNone/>
            </a:pPr>
            <a:r>
              <a:rPr lang="en-US" sz="1200" dirty="0"/>
              <a:t>5. Why do we sort eigenvalues and select eigenvectors in the decreasing order of eigenvalues.</a:t>
            </a:r>
          </a:p>
          <a:p>
            <a:pPr marL="0" indent="0">
              <a:buNone/>
            </a:pPr>
            <a:r>
              <a:rPr lang="en-US" sz="1200" dirty="0"/>
              <a:t>Answer: Eigenvalues represent the variance of the data. If we sort and select eigen vectors in the decreasing order of eigenvalues, we would be able to obtain the eigenvector that has the largest spread among the data first. </a:t>
            </a:r>
          </a:p>
        </p:txBody>
      </p:sp>
    </p:spTree>
    <p:extLst>
      <p:ext uri="{BB962C8B-B14F-4D97-AF65-F5344CB8AC3E}">
        <p14:creationId xmlns:p14="http://schemas.microsoft.com/office/powerpoint/2010/main" val="382634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5225-1F7C-4F4E-B8BE-111CF657C096}"/>
              </a:ext>
            </a:extLst>
          </p:cNvPr>
          <p:cNvSpPr>
            <a:spLocks noGrp="1"/>
          </p:cNvSpPr>
          <p:nvPr>
            <p:ph type="title"/>
          </p:nvPr>
        </p:nvSpPr>
        <p:spPr/>
        <p:txBody>
          <a:bodyPr/>
          <a:lstStyle/>
          <a:p>
            <a:r>
              <a:rPr lang="en-US"/>
              <a:t>Exercise 4</a:t>
            </a:r>
            <a:endParaRPr lang="en-US" dirty="0"/>
          </a:p>
        </p:txBody>
      </p:sp>
      <p:sp>
        <p:nvSpPr>
          <p:cNvPr id="3" name="Content Placeholder 2">
            <a:extLst>
              <a:ext uri="{FF2B5EF4-FFF2-40B4-BE49-F238E27FC236}">
                <a16:creationId xmlns:a16="http://schemas.microsoft.com/office/drawing/2014/main" id="{E068C8B0-B0F1-BD4A-A30C-081D792164EF}"/>
              </a:ext>
            </a:extLst>
          </p:cNvPr>
          <p:cNvSpPr>
            <a:spLocks noGrp="1"/>
          </p:cNvSpPr>
          <p:nvPr>
            <p:ph idx="1"/>
          </p:nvPr>
        </p:nvSpPr>
        <p:spPr/>
        <p:txBody>
          <a:bodyPr/>
          <a:lstStyle/>
          <a:p>
            <a:pPr marL="0" indent="0">
              <a:buNone/>
            </a:pPr>
            <a:r>
              <a:rPr lang="en-US" b="1" dirty="0"/>
              <a:t>Assume we need to create a model that predicts the number of customers at a restaurant at any point of time. What kind of features should we extract?</a:t>
            </a:r>
          </a:p>
          <a:p>
            <a:pPr marL="0" indent="0">
              <a:buNone/>
            </a:pPr>
            <a:r>
              <a:rPr lang="en-US" dirty="0"/>
              <a:t>Answer: We would have to extract features such as time, location of the restaurant, number or reservations, type of food the restaurant sells, age group of the customers</a:t>
            </a:r>
          </a:p>
        </p:txBody>
      </p:sp>
    </p:spTree>
    <p:extLst>
      <p:ext uri="{BB962C8B-B14F-4D97-AF65-F5344CB8AC3E}">
        <p14:creationId xmlns:p14="http://schemas.microsoft.com/office/powerpoint/2010/main" val="358630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2648</TotalTime>
  <Words>712</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Exercise 1</vt:lpstr>
      <vt:lpstr>Exercise 2</vt:lpstr>
      <vt:lpstr>Exercise 3</vt:lpstr>
      <vt:lpstr>Exercise 3 - Answer</vt:lpstr>
      <vt:lpstr>Exercise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c:title>
  <dc:creator>Soujanya Poria (Dr)</dc:creator>
  <cp:lastModifiedBy>Student - Kanashima Hatsumi</cp:lastModifiedBy>
  <cp:revision>12</cp:revision>
  <dcterms:created xsi:type="dcterms:W3CDTF">2019-09-27T00:38:37Z</dcterms:created>
  <dcterms:modified xsi:type="dcterms:W3CDTF">2021-09-23T17:09:40Z</dcterms:modified>
</cp:coreProperties>
</file>