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57" r:id="rId4"/>
    <p:sldId id="256" r:id="rId5"/>
    <p:sldId id="258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64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782C2-D702-4F12-82BE-63B4C721254B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C820-4377-4B5D-B5E3-A2FF24BD9C2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う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8C820-4377-4B5D-B5E3-A2FF24BD9C2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E93E-8BFC-4282-90A1-6669D32FBCAB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251266" y="36717"/>
            <a:ext cx="6159566" cy="427091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ジョブ実装クラス</a:t>
            </a:r>
            <a:endParaRPr kumimoji="1"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endParaRPr kumimoji="1"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開発者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プログラマ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が、構造化プログラミング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手法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(if/else, for, while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等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で実装。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「バッチ機能コンポーネント」を必要に応じて呼び出す。</a:t>
            </a:r>
            <a:endParaRPr kumimoji="1" lang="ja-JP" altLang="en-US" sz="2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-2412776" y="36717"/>
            <a:ext cx="2665292" cy="4393728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バッチ実行基盤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8086519" y="36717"/>
            <a:ext cx="3844170" cy="6488627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バッチ機能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コンポーネント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8402745" y="839200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トランザクション管理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8408384" y="2015550"/>
            <a:ext cx="3020420" cy="451130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ファイルアクセス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8415612" y="2656884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入力データ取得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8415612" y="3253305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入力チェック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8415612" y="3838586"/>
            <a:ext cx="3020420" cy="447652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コントロールブレイク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8402745" y="5160589"/>
            <a:ext cx="3157712" cy="801106"/>
          </a:xfrm>
          <a:prstGeom prst="wedgeRectCallout">
            <a:avLst>
              <a:gd name="adj1" fmla="val 9512"/>
              <a:gd name="adj2" fmla="val -94217"/>
            </a:avLst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バッチ開発にて必要な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機能をコンポーネント化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フローチャート : 結合子 5"/>
          <p:cNvSpPr/>
          <p:nvPr/>
        </p:nvSpPr>
        <p:spPr>
          <a:xfrm>
            <a:off x="9798607" y="4883337"/>
            <a:ext cx="74790" cy="572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 : 結合子 16"/>
          <p:cNvSpPr/>
          <p:nvPr/>
        </p:nvSpPr>
        <p:spPr>
          <a:xfrm>
            <a:off x="9791379" y="4430445"/>
            <a:ext cx="74790" cy="572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 : 結合子 17"/>
          <p:cNvSpPr/>
          <p:nvPr/>
        </p:nvSpPr>
        <p:spPr>
          <a:xfrm>
            <a:off x="9798607" y="4646469"/>
            <a:ext cx="74790" cy="572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 rot="16200000">
            <a:off x="292520" y="962037"/>
            <a:ext cx="1008200" cy="121021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呼び出し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-2105125" y="1016787"/>
            <a:ext cx="2039764" cy="1287730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同期型ジョブ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実行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-2105583" y="2566589"/>
            <a:ext cx="2050906" cy="1299712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非同期型ジョブ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実行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415612" y="1436808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DB</a:t>
            </a:r>
            <a:r>
              <a:rPr lang="ja-JP" altLang="en-US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アクセス</a:t>
            </a:r>
            <a:endParaRPr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6" name="爆発 1 15"/>
          <p:cNvSpPr/>
          <p:nvPr/>
        </p:nvSpPr>
        <p:spPr>
          <a:xfrm>
            <a:off x="1408170" y="2091433"/>
            <a:ext cx="6002662" cy="1764820"/>
          </a:xfrm>
          <a:prstGeom prst="irregularSeal1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処理フローは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FW</a:t>
            </a:r>
            <a:r>
              <a:rPr kumimoji="1"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では</a:t>
            </a:r>
            <a:endParaRPr kumimoji="1" lang="en-US" altLang="ja-JP" dirty="0" smtClean="0">
              <a:solidFill>
                <a:sysClr val="windowText" lastClr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規定しない。</a:t>
            </a:r>
            <a:endParaRPr lang="en-US" altLang="ja-JP" dirty="0" smtClean="0">
              <a:solidFill>
                <a:sysClr val="windowText" lastClr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開発者がプログラミングする</a:t>
            </a:r>
            <a:endParaRPr kumimoji="1" lang="ja-JP" altLang="en-US" dirty="0">
              <a:solidFill>
                <a:sysClr val="windowText" lastClr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-2155908" y="4812018"/>
            <a:ext cx="2207812" cy="854070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フレームワーク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err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が提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供する機能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-2142104" y="5666088"/>
            <a:ext cx="2178966" cy="8397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開発者が実装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する部分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1" name="下矢印 30"/>
          <p:cNvSpPr/>
          <p:nvPr/>
        </p:nvSpPr>
        <p:spPr>
          <a:xfrm rot="16200000">
            <a:off x="7293538" y="915780"/>
            <a:ext cx="1008200" cy="121021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呼び出し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94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5088" y="180975"/>
            <a:ext cx="14354176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93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1406" y="928670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 : 端子 4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4"/>
            <a:endCxn id="5" idx="1"/>
          </p:cNvCxnSpPr>
          <p:nvPr/>
        </p:nvCxnSpPr>
        <p:spPr>
          <a:xfrm>
            <a:off x="1928794" y="1393017"/>
            <a:ext cx="17859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判断 14"/>
          <p:cNvSpPr/>
          <p:nvPr/>
        </p:nvSpPr>
        <p:spPr>
          <a:xfrm>
            <a:off x="4786314" y="3429000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2" idx="2"/>
            <a:endCxn id="15" idx="0"/>
          </p:cNvCxnSpPr>
          <p:nvPr/>
        </p:nvCxnSpPr>
        <p:spPr>
          <a:xfrm rot="5400000">
            <a:off x="4929190" y="317896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37"/>
          <p:cNvCxnSpPr>
            <a:stCxn id="15" idx="1"/>
            <a:endCxn id="20" idx="0"/>
          </p:cNvCxnSpPr>
          <p:nvPr/>
        </p:nvCxnSpPr>
        <p:spPr>
          <a:xfrm rot="10800000" flipV="1">
            <a:off x="3607588" y="3679032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39"/>
          <p:cNvCxnSpPr>
            <a:stCxn id="15" idx="3"/>
            <a:endCxn id="19" idx="0"/>
          </p:cNvCxnSpPr>
          <p:nvPr/>
        </p:nvCxnSpPr>
        <p:spPr>
          <a:xfrm>
            <a:off x="5572132" y="3679033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/>
          <p:cNvSpPr/>
          <p:nvPr/>
        </p:nvSpPr>
        <p:spPr>
          <a:xfrm>
            <a:off x="5572132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/>
          <p:cNvSpPr/>
          <p:nvPr/>
        </p:nvSpPr>
        <p:spPr>
          <a:xfrm>
            <a:off x="2428860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2143108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フローチャート : 端子 21"/>
          <p:cNvSpPr/>
          <p:nvPr/>
        </p:nvSpPr>
        <p:spPr>
          <a:xfrm>
            <a:off x="5286380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 rot="5400000">
            <a:off x="3393273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22" idx="0"/>
          </p:cNvCxnSpPr>
          <p:nvPr/>
        </p:nvCxnSpPr>
        <p:spPr>
          <a:xfrm rot="5400000">
            <a:off x="6536545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71406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メモ 25"/>
          <p:cNvSpPr/>
          <p:nvPr/>
        </p:nvSpPr>
        <p:spPr>
          <a:xfrm>
            <a:off x="8572528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1" idx="1"/>
            <a:endCxn id="25" idx="3"/>
          </p:cNvCxnSpPr>
          <p:nvPr/>
        </p:nvCxnSpPr>
        <p:spPr>
          <a:xfrm rot="10800000">
            <a:off x="178591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3"/>
            <a:endCxn id="26" idx="1"/>
          </p:cNvCxnSpPr>
          <p:nvPr/>
        </p:nvCxnSpPr>
        <p:spPr>
          <a:xfrm>
            <a:off x="821533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39"/>
          <p:cNvCxnSpPr>
            <a:stCxn id="22" idx="2"/>
            <a:endCxn id="5" idx="3"/>
          </p:cNvCxnSpPr>
          <p:nvPr/>
        </p:nvCxnSpPr>
        <p:spPr>
          <a:xfrm rot="5400000" flipH="1">
            <a:off x="4321967" y="3714753"/>
            <a:ext cx="4750627" cy="107157"/>
          </a:xfrm>
          <a:prstGeom prst="bentConnector4">
            <a:avLst>
              <a:gd name="adj1" fmla="val -8421"/>
              <a:gd name="adj2" fmla="val -34644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39"/>
          <p:cNvCxnSpPr>
            <a:stCxn id="21" idx="2"/>
            <a:endCxn id="5" idx="3"/>
          </p:cNvCxnSpPr>
          <p:nvPr/>
        </p:nvCxnSpPr>
        <p:spPr>
          <a:xfrm rot="5400000" flipH="1" flipV="1">
            <a:off x="2750330" y="2250273"/>
            <a:ext cx="4750627" cy="3036115"/>
          </a:xfrm>
          <a:prstGeom prst="bentConnector4">
            <a:avLst>
              <a:gd name="adj1" fmla="val -8421"/>
              <a:gd name="adj2" fmla="val 22611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57818" y="29882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5984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入金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15140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出金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-642974" y="214290"/>
            <a:ext cx="11644394" cy="66437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5000628" y="7286652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 rot="5400000">
            <a:off x="4964897" y="7072326"/>
            <a:ext cx="4286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714744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072066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4964909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rot="5400000">
            <a:off x="4964909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処理 44"/>
          <p:cNvSpPr/>
          <p:nvPr/>
        </p:nvSpPr>
        <p:spPr>
          <a:xfrm>
            <a:off x="1285852" y="771528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フローチャート : 端子 45"/>
          <p:cNvSpPr/>
          <p:nvPr/>
        </p:nvSpPr>
        <p:spPr>
          <a:xfrm>
            <a:off x="4786314" y="828678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フローチャート: 処理 46"/>
          <p:cNvSpPr/>
          <p:nvPr/>
        </p:nvSpPr>
        <p:spPr>
          <a:xfrm>
            <a:off x="8358214" y="828678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57884" y="78581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072594" y="78581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214810" y="312009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29190" y="485776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929190" y="612049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円/楕円 53"/>
          <p:cNvSpPr/>
          <p:nvPr/>
        </p:nvSpPr>
        <p:spPr>
          <a:xfrm>
            <a:off x="1928794" y="864397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/>
          <p:cNvGrpSpPr/>
          <p:nvPr/>
        </p:nvGrpSpPr>
        <p:grpSpPr>
          <a:xfrm>
            <a:off x="2928926" y="8572536"/>
            <a:ext cx="357190" cy="357190"/>
            <a:chOff x="3500430" y="3714752"/>
            <a:chExt cx="357190" cy="357190"/>
          </a:xfrm>
        </p:grpSpPr>
        <p:sp>
          <p:nvSpPr>
            <p:cNvPr id="56" name="円/楕円 55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フローチャート : 判断 57"/>
          <p:cNvSpPr/>
          <p:nvPr/>
        </p:nvSpPr>
        <p:spPr>
          <a:xfrm>
            <a:off x="3714744" y="850109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8728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71736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86182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 : 端子 9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73" idx="3"/>
            <a:endCxn id="10" idx="1"/>
          </p:cNvCxnSpPr>
          <p:nvPr/>
        </p:nvCxnSpPr>
        <p:spPr>
          <a:xfrm>
            <a:off x="2857488" y="1393017"/>
            <a:ext cx="8572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6" idx="4"/>
            <a:endCxn id="10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21" name="円/楕円 20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ローチャート : 判断 23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10" idx="2"/>
            <a:endCxn id="24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4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4" idx="2"/>
            <a:endCxn id="44" idx="0"/>
          </p:cNvCxnSpPr>
          <p:nvPr/>
        </p:nvCxnSpPr>
        <p:spPr>
          <a:xfrm rot="5400000">
            <a:off x="4893471" y="321468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4000496" y="350043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 : 端子 52"/>
          <p:cNvSpPr/>
          <p:nvPr/>
        </p:nvSpPr>
        <p:spPr>
          <a:xfrm>
            <a:off x="3714744" y="464344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4" idx="2"/>
            <a:endCxn id="53" idx="0"/>
          </p:cNvCxnSpPr>
          <p:nvPr/>
        </p:nvCxnSpPr>
        <p:spPr>
          <a:xfrm rot="5400000">
            <a:off x="4964909" y="442913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メモ 72"/>
          <p:cNvSpPr/>
          <p:nvPr/>
        </p:nvSpPr>
        <p:spPr>
          <a:xfrm>
            <a:off x="1142976" y="1071546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カギ線コネクタ 39"/>
          <p:cNvCxnSpPr>
            <a:stCxn id="53" idx="2"/>
            <a:endCxn id="10" idx="3"/>
          </p:cNvCxnSpPr>
          <p:nvPr/>
        </p:nvCxnSpPr>
        <p:spPr>
          <a:xfrm rot="5400000" flipH="1" flipV="1">
            <a:off x="3893338" y="2678901"/>
            <a:ext cx="4036247" cy="1464479"/>
          </a:xfrm>
          <a:prstGeom prst="bentConnector4">
            <a:avLst>
              <a:gd name="adj1" fmla="val -5664"/>
              <a:gd name="adj2" fmla="val 13902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357554" y="300037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642910" y="214290"/>
            <a:ext cx="7500990" cy="5786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/>
        </p:nvGrpSpPr>
        <p:grpSpPr>
          <a:xfrm>
            <a:off x="4214810" y="6500834"/>
            <a:ext cx="357190" cy="357190"/>
            <a:chOff x="3500430" y="3714752"/>
            <a:chExt cx="357190" cy="357190"/>
          </a:xfrm>
        </p:grpSpPr>
        <p:sp>
          <p:nvSpPr>
            <p:cNvPr id="100" name="円/楕円 9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2" name="直線矢印コネクタ 101"/>
          <p:cNvCxnSpPr>
            <a:stCxn id="97" idx="2"/>
            <a:endCxn id="101" idx="0"/>
          </p:cNvCxnSpPr>
          <p:nvPr/>
        </p:nvCxnSpPr>
        <p:spPr>
          <a:xfrm rot="5400000">
            <a:off x="4143372" y="6250801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ローチャート : 端子 104"/>
          <p:cNvSpPr/>
          <p:nvPr/>
        </p:nvSpPr>
        <p:spPr>
          <a:xfrm>
            <a:off x="2928926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4286248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矢印コネクタ 106"/>
          <p:cNvCxnSpPr>
            <a:stCxn id="106" idx="4"/>
            <a:endCxn id="105" idx="0"/>
          </p:cNvCxnSpPr>
          <p:nvPr/>
        </p:nvCxnSpPr>
        <p:spPr>
          <a:xfrm rot="5400000">
            <a:off x="4179091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105" idx="2"/>
            <a:endCxn id="97" idx="0"/>
          </p:cNvCxnSpPr>
          <p:nvPr/>
        </p:nvCxnSpPr>
        <p:spPr>
          <a:xfrm rot="5400000">
            <a:off x="4179091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 : 磁気ディスク 56"/>
          <p:cNvSpPr/>
          <p:nvPr/>
        </p:nvSpPr>
        <p:spPr>
          <a:xfrm>
            <a:off x="1142976" y="4572008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3" idx="1"/>
            <a:endCxn id="57" idx="4"/>
          </p:cNvCxnSpPr>
          <p:nvPr/>
        </p:nvCxnSpPr>
        <p:spPr>
          <a:xfrm rot="10800000">
            <a:off x="3000364" y="5036355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14810" y="421481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57752" y="550070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40" name="フローチャート: 処理 39"/>
          <p:cNvSpPr/>
          <p:nvPr/>
        </p:nvSpPr>
        <p:spPr>
          <a:xfrm>
            <a:off x="-357222" y="700090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フローチャート : 端子 40"/>
          <p:cNvSpPr/>
          <p:nvPr/>
        </p:nvSpPr>
        <p:spPr>
          <a:xfrm>
            <a:off x="3143240" y="757240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フローチャート: 処理 41"/>
          <p:cNvSpPr/>
          <p:nvPr/>
        </p:nvSpPr>
        <p:spPr>
          <a:xfrm>
            <a:off x="6715140" y="757240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14810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429520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285720" y="792959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285852" y="7858156"/>
            <a:ext cx="357190" cy="357190"/>
            <a:chOff x="3500430" y="3714752"/>
            <a:chExt cx="357190" cy="357190"/>
          </a:xfrm>
        </p:grpSpPr>
        <p:sp>
          <p:nvSpPr>
            <p:cNvPr id="48" name="円/楕円 4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 : 判断 49"/>
          <p:cNvSpPr/>
          <p:nvPr/>
        </p:nvSpPr>
        <p:spPr>
          <a:xfrm>
            <a:off x="2071670" y="778671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-214346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28662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143108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 : 端子 9"/>
          <p:cNvSpPr/>
          <p:nvPr/>
        </p:nvSpPr>
        <p:spPr>
          <a:xfrm>
            <a:off x="4572000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37" idx="3"/>
            <a:endCxn id="10" idx="1"/>
          </p:cNvCxnSpPr>
          <p:nvPr/>
        </p:nvCxnSpPr>
        <p:spPr>
          <a:xfrm>
            <a:off x="4071934" y="139301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5929322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6" idx="4"/>
            <a:endCxn id="10" idx="0"/>
          </p:cNvCxnSpPr>
          <p:nvPr/>
        </p:nvCxnSpPr>
        <p:spPr>
          <a:xfrm rot="5400000">
            <a:off x="5786446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22"/>
          <p:cNvGrpSpPr/>
          <p:nvPr/>
        </p:nvGrpSpPr>
        <p:grpSpPr>
          <a:xfrm>
            <a:off x="7358082" y="2500306"/>
            <a:ext cx="357190" cy="357190"/>
            <a:chOff x="3500430" y="3714752"/>
            <a:chExt cx="357190" cy="357190"/>
          </a:xfrm>
        </p:grpSpPr>
        <p:sp>
          <p:nvSpPr>
            <p:cNvPr id="21" name="円/楕円 20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ローチャート : 判断 23"/>
          <p:cNvSpPr/>
          <p:nvPr/>
        </p:nvSpPr>
        <p:spPr>
          <a:xfrm>
            <a:off x="5643570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10" idx="2"/>
            <a:endCxn id="24" idx="0"/>
          </p:cNvCxnSpPr>
          <p:nvPr/>
        </p:nvCxnSpPr>
        <p:spPr>
          <a:xfrm rot="5400000">
            <a:off x="5715008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4" idx="3"/>
          </p:cNvCxnSpPr>
          <p:nvPr/>
        </p:nvCxnSpPr>
        <p:spPr>
          <a:xfrm>
            <a:off x="6429388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4" idx="2"/>
            <a:endCxn id="44" idx="0"/>
          </p:cNvCxnSpPr>
          <p:nvPr/>
        </p:nvCxnSpPr>
        <p:spPr>
          <a:xfrm rot="5400000">
            <a:off x="5750727" y="321468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4857752" y="350043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 : 端子 52"/>
          <p:cNvSpPr/>
          <p:nvPr/>
        </p:nvSpPr>
        <p:spPr>
          <a:xfrm>
            <a:off x="4572000" y="464344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4" idx="2"/>
            <a:endCxn id="53" idx="0"/>
          </p:cNvCxnSpPr>
          <p:nvPr/>
        </p:nvCxnSpPr>
        <p:spPr>
          <a:xfrm rot="5400000">
            <a:off x="5822165" y="442913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メモ 72"/>
          <p:cNvSpPr/>
          <p:nvPr/>
        </p:nvSpPr>
        <p:spPr>
          <a:xfrm>
            <a:off x="1428728" y="2786058"/>
            <a:ext cx="1785950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カギ線コネクタ 39"/>
          <p:cNvCxnSpPr>
            <a:stCxn id="53" idx="2"/>
            <a:endCxn id="10" idx="3"/>
          </p:cNvCxnSpPr>
          <p:nvPr/>
        </p:nvCxnSpPr>
        <p:spPr>
          <a:xfrm rot="5400000" flipH="1" flipV="1">
            <a:off x="4750594" y="2678901"/>
            <a:ext cx="4036247" cy="1464479"/>
          </a:xfrm>
          <a:prstGeom prst="bentConnector4">
            <a:avLst>
              <a:gd name="adj1" fmla="val -5664"/>
              <a:gd name="adj2" fmla="val 13902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6286512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214810" y="300037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214282" y="214290"/>
            <a:ext cx="8358246" cy="5786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286248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" name="グループ化 98"/>
          <p:cNvGrpSpPr/>
          <p:nvPr/>
        </p:nvGrpSpPr>
        <p:grpSpPr>
          <a:xfrm>
            <a:off x="4214810" y="6500834"/>
            <a:ext cx="357190" cy="357190"/>
            <a:chOff x="3500430" y="3714752"/>
            <a:chExt cx="357190" cy="357190"/>
          </a:xfrm>
        </p:grpSpPr>
        <p:sp>
          <p:nvSpPr>
            <p:cNvPr id="100" name="円/楕円 9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2" name="直線矢印コネクタ 101"/>
          <p:cNvCxnSpPr>
            <a:stCxn id="97" idx="2"/>
            <a:endCxn id="101" idx="0"/>
          </p:cNvCxnSpPr>
          <p:nvPr/>
        </p:nvCxnSpPr>
        <p:spPr>
          <a:xfrm rot="5400000">
            <a:off x="4143372" y="6250801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ローチャート : 端子 104"/>
          <p:cNvSpPr/>
          <p:nvPr/>
        </p:nvSpPr>
        <p:spPr>
          <a:xfrm>
            <a:off x="2928926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4286248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矢印コネクタ 106"/>
          <p:cNvCxnSpPr>
            <a:stCxn id="106" idx="4"/>
            <a:endCxn id="105" idx="0"/>
          </p:cNvCxnSpPr>
          <p:nvPr/>
        </p:nvCxnSpPr>
        <p:spPr>
          <a:xfrm rot="5400000">
            <a:off x="4179091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105" idx="2"/>
            <a:endCxn id="97" idx="0"/>
          </p:cNvCxnSpPr>
          <p:nvPr/>
        </p:nvCxnSpPr>
        <p:spPr>
          <a:xfrm rot="5400000">
            <a:off x="4179091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 : 磁気ディスク 56"/>
          <p:cNvSpPr/>
          <p:nvPr/>
        </p:nvSpPr>
        <p:spPr>
          <a:xfrm>
            <a:off x="2000232" y="4572008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3" idx="1"/>
            <a:endCxn id="57" idx="4"/>
          </p:cNvCxnSpPr>
          <p:nvPr/>
        </p:nvCxnSpPr>
        <p:spPr>
          <a:xfrm rot="10800000">
            <a:off x="3857620" y="5036355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 : 端子 36"/>
          <p:cNvSpPr/>
          <p:nvPr/>
        </p:nvSpPr>
        <p:spPr>
          <a:xfrm>
            <a:off x="571472" y="1000108"/>
            <a:ext cx="3500462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入出金データ入力チェック処理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73" idx="0"/>
            <a:endCxn id="37" idx="2"/>
          </p:cNvCxnSpPr>
          <p:nvPr/>
        </p:nvCxnSpPr>
        <p:spPr>
          <a:xfrm rot="5400000" flipH="1" flipV="1">
            <a:off x="1821637" y="2285992"/>
            <a:ext cx="10001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-428660" y="700090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フローチャート : 端子 39"/>
          <p:cNvSpPr/>
          <p:nvPr/>
        </p:nvSpPr>
        <p:spPr>
          <a:xfrm>
            <a:off x="3071802" y="757240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フローチャート: 処理 40"/>
          <p:cNvSpPr/>
          <p:nvPr/>
        </p:nvSpPr>
        <p:spPr>
          <a:xfrm>
            <a:off x="6643702" y="757240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43372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358082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45" name="円/楕円 44"/>
          <p:cNvSpPr/>
          <p:nvPr/>
        </p:nvSpPr>
        <p:spPr>
          <a:xfrm>
            <a:off x="214282" y="792959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214414" y="7858156"/>
            <a:ext cx="357190" cy="357190"/>
            <a:chOff x="3500430" y="3714752"/>
            <a:chExt cx="357190" cy="357190"/>
          </a:xfrm>
        </p:grpSpPr>
        <p:sp>
          <p:nvSpPr>
            <p:cNvPr id="48" name="円/楕円 4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 : 判断 49"/>
          <p:cNvSpPr/>
          <p:nvPr/>
        </p:nvSpPr>
        <p:spPr>
          <a:xfrm>
            <a:off x="2000232" y="778671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-285784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57224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071670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20072" y="206084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214810" y="421481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508104" y="550070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 : 端子 4"/>
          <p:cNvSpPr/>
          <p:nvPr/>
        </p:nvSpPr>
        <p:spPr>
          <a:xfrm>
            <a:off x="3714744" y="-989138"/>
            <a:ext cx="2928958" cy="87720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62" idx="3"/>
            <a:endCxn id="5" idx="1"/>
          </p:cNvCxnSpPr>
          <p:nvPr/>
        </p:nvCxnSpPr>
        <p:spPr>
          <a:xfrm>
            <a:off x="2915816" y="-567444"/>
            <a:ext cx="798928" cy="169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-1612130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>
            <a:off x="5179223" y="-1397816"/>
            <a:ext cx="0" cy="40867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8"/>
          <p:cNvGrpSpPr/>
          <p:nvPr/>
        </p:nvGrpSpPr>
        <p:grpSpPr>
          <a:xfrm>
            <a:off x="6500826" y="382434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310996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>
            <a:off x="5179223" y="-111932"/>
            <a:ext cx="0" cy="42292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561029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2"/>
            <a:endCxn id="20" idx="0"/>
          </p:cNvCxnSpPr>
          <p:nvPr/>
        </p:nvCxnSpPr>
        <p:spPr>
          <a:xfrm flipH="1">
            <a:off x="5174663" y="811062"/>
            <a:ext cx="4560" cy="3856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処理 19"/>
          <p:cNvSpPr/>
          <p:nvPr/>
        </p:nvSpPr>
        <p:spPr>
          <a:xfrm>
            <a:off x="3995936" y="1196752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</a:t>
            </a:r>
            <a:r>
              <a:rPr lang="ja-JP" altLang="en-US" dirty="0" smtClean="0">
                <a:solidFill>
                  <a:schemeClr val="tx1"/>
                </a:solidFill>
              </a:rPr>
              <a:t>出</a:t>
            </a:r>
            <a:r>
              <a:rPr kumimoji="1" lang="ja-JP" altLang="en-US" dirty="0" smtClean="0">
                <a:solidFill>
                  <a:schemeClr val="tx1"/>
                </a:solidFill>
              </a:rPr>
              <a:t>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3731274" y="249916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>
            <a:off x="5174663" y="1911132"/>
            <a:ext cx="21090" cy="58803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1331640" y="2492896"/>
            <a:ext cx="1714512" cy="79208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出力用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1" idx="1"/>
            <a:endCxn id="25" idx="3"/>
          </p:cNvCxnSpPr>
          <p:nvPr/>
        </p:nvCxnSpPr>
        <p:spPr>
          <a:xfrm flipH="1" flipV="1">
            <a:off x="3046152" y="2888940"/>
            <a:ext cx="685122" cy="31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39"/>
          <p:cNvCxnSpPr>
            <a:stCxn id="93" idx="3"/>
            <a:endCxn id="5" idx="3"/>
          </p:cNvCxnSpPr>
          <p:nvPr/>
        </p:nvCxnSpPr>
        <p:spPr>
          <a:xfrm flipV="1">
            <a:off x="5573842" y="-550535"/>
            <a:ext cx="1069860" cy="4521590"/>
          </a:xfrm>
          <a:prstGeom prst="bentConnector3">
            <a:avLst>
              <a:gd name="adj1" fmla="val 35284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92080" y="-5303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19872" y="6670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899592" y="-1899592"/>
            <a:ext cx="9001000" cy="7488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-168356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" name="グループ化 36"/>
          <p:cNvGrpSpPr/>
          <p:nvPr/>
        </p:nvGrpSpPr>
        <p:grpSpPr>
          <a:xfrm>
            <a:off x="5222922" y="6024138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>
            <a:off x="5400092" y="5589240"/>
            <a:ext cx="1425" cy="43489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947298" y="-311745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304620" y="-3760400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5197463" y="-333177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flipH="1">
            <a:off x="5400092" y="-2331640"/>
            <a:ext cx="11685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処理 44"/>
          <p:cNvSpPr/>
          <p:nvPr/>
        </p:nvSpPr>
        <p:spPr>
          <a:xfrm>
            <a:off x="1285852" y="6537884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フローチャート : 端子 45"/>
          <p:cNvSpPr/>
          <p:nvPr/>
        </p:nvSpPr>
        <p:spPr>
          <a:xfrm>
            <a:off x="4786314" y="710938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フローチャート: 処理 46"/>
          <p:cNvSpPr/>
          <p:nvPr/>
        </p:nvSpPr>
        <p:spPr>
          <a:xfrm>
            <a:off x="8358214" y="710938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57884" y="6680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072594" y="6680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60536" y="14382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03848" y="215850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211960" y="345465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851920" y="417473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円/楕円 53"/>
          <p:cNvSpPr/>
          <p:nvPr/>
        </p:nvSpPr>
        <p:spPr>
          <a:xfrm>
            <a:off x="1928794" y="746657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54"/>
          <p:cNvGrpSpPr/>
          <p:nvPr/>
        </p:nvGrpSpPr>
        <p:grpSpPr>
          <a:xfrm>
            <a:off x="2928926" y="7395140"/>
            <a:ext cx="357190" cy="357190"/>
            <a:chOff x="3500430" y="3714752"/>
            <a:chExt cx="357190" cy="357190"/>
          </a:xfrm>
        </p:grpSpPr>
        <p:sp>
          <p:nvSpPr>
            <p:cNvPr id="56" name="円/楕円 55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フローチャート : 判断 57"/>
          <p:cNvSpPr/>
          <p:nvPr/>
        </p:nvSpPr>
        <p:spPr>
          <a:xfrm>
            <a:off x="3714744" y="7323702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8728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71736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86182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  <p:sp>
        <p:nvSpPr>
          <p:cNvPr id="62" name="メモ 61"/>
          <p:cNvSpPr/>
          <p:nvPr/>
        </p:nvSpPr>
        <p:spPr>
          <a:xfrm>
            <a:off x="1152128" y="-963488"/>
            <a:ext cx="1763688" cy="79208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入力用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フローチャート : 判断 92"/>
          <p:cNvSpPr/>
          <p:nvPr/>
        </p:nvSpPr>
        <p:spPr>
          <a:xfrm>
            <a:off x="4788024" y="3721022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矢印コネクタ 94"/>
          <p:cNvCxnSpPr>
            <a:stCxn id="21" idx="2"/>
            <a:endCxn id="93" idx="0"/>
          </p:cNvCxnSpPr>
          <p:nvPr/>
        </p:nvCxnSpPr>
        <p:spPr>
          <a:xfrm flipH="1">
            <a:off x="5180933" y="3284984"/>
            <a:ext cx="14820" cy="43603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5292080" y="4174730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コントロールブレイクが発生する場合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104" name="フローチャート : 端子 103"/>
          <p:cNvSpPr/>
          <p:nvPr/>
        </p:nvSpPr>
        <p:spPr>
          <a:xfrm>
            <a:off x="3707904" y="460677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コントロールブレイク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/>
          <p:cNvCxnSpPr>
            <a:stCxn id="93" idx="2"/>
            <a:endCxn id="104" idx="0"/>
          </p:cNvCxnSpPr>
          <p:nvPr/>
        </p:nvCxnSpPr>
        <p:spPr>
          <a:xfrm flipH="1">
            <a:off x="5172383" y="4221088"/>
            <a:ext cx="8550" cy="3856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5220072" y="331063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コントロールブレイク</a:t>
            </a:r>
            <a:r>
              <a:rPr lang="ja-JP" altLang="en-US" dirty="0" smtClean="0"/>
              <a:t>が</a:t>
            </a:r>
            <a:r>
              <a:rPr kumimoji="1" lang="ja-JP" altLang="en-US" dirty="0" smtClean="0"/>
              <a:t>発生しない場合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111" name="カギ線コネクタ 39"/>
          <p:cNvCxnSpPr>
            <a:stCxn id="104" idx="1"/>
            <a:endCxn id="25" idx="2"/>
          </p:cNvCxnSpPr>
          <p:nvPr/>
        </p:nvCxnSpPr>
        <p:spPr>
          <a:xfrm rot="10800000">
            <a:off x="2188896" y="3284985"/>
            <a:ext cx="1519008" cy="171470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39"/>
          <p:cNvCxnSpPr>
            <a:stCxn id="104" idx="3"/>
            <a:endCxn id="5" idx="3"/>
          </p:cNvCxnSpPr>
          <p:nvPr/>
        </p:nvCxnSpPr>
        <p:spPr>
          <a:xfrm flipV="1">
            <a:off x="6636862" y="-550535"/>
            <a:ext cx="6840" cy="5550222"/>
          </a:xfrm>
          <a:prstGeom prst="bentConnector3">
            <a:avLst>
              <a:gd name="adj1" fmla="val 399267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1406" y="928670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 : 端子 4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4"/>
            <a:endCxn id="5" idx="1"/>
          </p:cNvCxnSpPr>
          <p:nvPr/>
        </p:nvCxnSpPr>
        <p:spPr>
          <a:xfrm>
            <a:off x="1928794" y="1393017"/>
            <a:ext cx="17859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判断 14"/>
          <p:cNvSpPr/>
          <p:nvPr/>
        </p:nvSpPr>
        <p:spPr>
          <a:xfrm>
            <a:off x="4786314" y="3429000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2" idx="2"/>
            <a:endCxn id="15" idx="0"/>
          </p:cNvCxnSpPr>
          <p:nvPr/>
        </p:nvCxnSpPr>
        <p:spPr>
          <a:xfrm rot="5400000">
            <a:off x="4929190" y="317896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37"/>
          <p:cNvCxnSpPr>
            <a:stCxn id="15" idx="1"/>
            <a:endCxn id="20" idx="0"/>
          </p:cNvCxnSpPr>
          <p:nvPr/>
        </p:nvCxnSpPr>
        <p:spPr>
          <a:xfrm rot="10800000" flipV="1">
            <a:off x="3607588" y="3679032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39"/>
          <p:cNvCxnSpPr>
            <a:stCxn id="15" idx="3"/>
            <a:endCxn id="19" idx="0"/>
          </p:cNvCxnSpPr>
          <p:nvPr/>
        </p:nvCxnSpPr>
        <p:spPr>
          <a:xfrm>
            <a:off x="5572132" y="3679033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/>
          <p:cNvSpPr/>
          <p:nvPr/>
        </p:nvSpPr>
        <p:spPr>
          <a:xfrm>
            <a:off x="5572132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/>
          <p:cNvSpPr/>
          <p:nvPr/>
        </p:nvSpPr>
        <p:spPr>
          <a:xfrm>
            <a:off x="2428860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2143108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フローチャート : 端子 21"/>
          <p:cNvSpPr/>
          <p:nvPr/>
        </p:nvSpPr>
        <p:spPr>
          <a:xfrm>
            <a:off x="5286380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 rot="5400000">
            <a:off x="3393273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22" idx="0"/>
          </p:cNvCxnSpPr>
          <p:nvPr/>
        </p:nvCxnSpPr>
        <p:spPr>
          <a:xfrm rot="5400000">
            <a:off x="6536545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71406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メモ 25"/>
          <p:cNvSpPr/>
          <p:nvPr/>
        </p:nvSpPr>
        <p:spPr>
          <a:xfrm>
            <a:off x="8572528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1" idx="1"/>
            <a:endCxn id="25" idx="3"/>
          </p:cNvCxnSpPr>
          <p:nvPr/>
        </p:nvCxnSpPr>
        <p:spPr>
          <a:xfrm rot="10800000">
            <a:off x="178591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3"/>
            <a:endCxn id="26" idx="1"/>
          </p:cNvCxnSpPr>
          <p:nvPr/>
        </p:nvCxnSpPr>
        <p:spPr>
          <a:xfrm>
            <a:off x="821533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39"/>
          <p:cNvCxnSpPr>
            <a:stCxn id="22" idx="2"/>
            <a:endCxn id="5" idx="3"/>
          </p:cNvCxnSpPr>
          <p:nvPr/>
        </p:nvCxnSpPr>
        <p:spPr>
          <a:xfrm rot="5400000" flipH="1">
            <a:off x="4321967" y="3714753"/>
            <a:ext cx="4750627" cy="107157"/>
          </a:xfrm>
          <a:prstGeom prst="bentConnector4">
            <a:avLst>
              <a:gd name="adj1" fmla="val -8421"/>
              <a:gd name="adj2" fmla="val -34644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39"/>
          <p:cNvCxnSpPr>
            <a:stCxn id="21" idx="2"/>
            <a:endCxn id="5" idx="3"/>
          </p:cNvCxnSpPr>
          <p:nvPr/>
        </p:nvCxnSpPr>
        <p:spPr>
          <a:xfrm rot="5400000" flipH="1" flipV="1">
            <a:off x="2750330" y="2250273"/>
            <a:ext cx="4750627" cy="3036115"/>
          </a:xfrm>
          <a:prstGeom prst="bentConnector4">
            <a:avLst>
              <a:gd name="adj1" fmla="val -8421"/>
              <a:gd name="adj2" fmla="val 22611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57818" y="29882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5984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入金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15140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出金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-642974" y="214290"/>
            <a:ext cx="11644394" cy="66437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5000628" y="7286652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 rot="5400000">
            <a:off x="4964897" y="7072326"/>
            <a:ext cx="4286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714744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非同期型</a:t>
            </a:r>
            <a:r>
              <a:rPr kumimoji="1" lang="ja-JP" altLang="en-US" dirty="0" smtClean="0">
                <a:solidFill>
                  <a:schemeClr val="tx1"/>
                </a:solidFill>
              </a:rPr>
              <a:t>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072066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4964909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rot="5400000">
            <a:off x="4964909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フローチャート : 磁気ディスク 49"/>
          <p:cNvSpPr/>
          <p:nvPr/>
        </p:nvSpPr>
        <p:spPr>
          <a:xfrm>
            <a:off x="642910" y="-1071594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ジョブ管理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50" idx="4"/>
            <a:endCxn id="41" idx="1"/>
          </p:cNvCxnSpPr>
          <p:nvPr/>
        </p:nvCxnSpPr>
        <p:spPr>
          <a:xfrm>
            <a:off x="2500298" y="-607247"/>
            <a:ext cx="121444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14810" y="312009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929190" y="485776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929190" y="612049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6" name="フローチャート: 処理 55"/>
          <p:cNvSpPr/>
          <p:nvPr/>
        </p:nvSpPr>
        <p:spPr>
          <a:xfrm>
            <a:off x="1285852" y="7786718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フローチャート : 端子 56"/>
          <p:cNvSpPr/>
          <p:nvPr/>
        </p:nvSpPr>
        <p:spPr>
          <a:xfrm>
            <a:off x="4786314" y="8358222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フローチャート: 処理 57"/>
          <p:cNvSpPr/>
          <p:nvPr/>
        </p:nvSpPr>
        <p:spPr>
          <a:xfrm>
            <a:off x="8358214" y="8358222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57884" y="79295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72594" y="79295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61" name="円/楕円 60"/>
          <p:cNvSpPr/>
          <p:nvPr/>
        </p:nvSpPr>
        <p:spPr>
          <a:xfrm>
            <a:off x="1928794" y="8715412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2" name="グループ化 61"/>
          <p:cNvGrpSpPr/>
          <p:nvPr/>
        </p:nvGrpSpPr>
        <p:grpSpPr>
          <a:xfrm>
            <a:off x="2928926" y="8643974"/>
            <a:ext cx="357190" cy="357190"/>
            <a:chOff x="3500430" y="3714752"/>
            <a:chExt cx="357190" cy="357190"/>
          </a:xfrm>
        </p:grpSpPr>
        <p:sp>
          <p:nvSpPr>
            <p:cNvPr id="63" name="円/楕円 62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フローチャート : 判断 64"/>
          <p:cNvSpPr/>
          <p:nvPr/>
        </p:nvSpPr>
        <p:spPr>
          <a:xfrm>
            <a:off x="3714744" y="8572536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428728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71736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786182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/>
          <p:cNvCxnSpPr>
            <a:stCxn id="8" idx="4"/>
          </p:cNvCxnSpPr>
          <p:nvPr/>
        </p:nvCxnSpPr>
        <p:spPr>
          <a:xfrm flipH="1">
            <a:off x="6444208" y="1755736"/>
            <a:ext cx="11405" cy="3833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-324544" y="1916832"/>
            <a:ext cx="25050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ブレイクキー：</a:t>
            </a:r>
            <a:r>
              <a:rPr lang="ja-JP" altLang="en-US" sz="1200" dirty="0" smtClean="0"/>
              <a:t>取引日</a:t>
            </a:r>
            <a:r>
              <a:rPr kumimoji="1" lang="ja-JP" altLang="en-US" sz="1200" dirty="0" smtClean="0"/>
              <a:t>、支店名</a:t>
            </a:r>
          </a:p>
        </p:txBody>
      </p:sp>
      <p:sp>
        <p:nvSpPr>
          <p:cNvPr id="8" name="円/楕円 7"/>
          <p:cNvSpPr/>
          <p:nvPr/>
        </p:nvSpPr>
        <p:spPr>
          <a:xfrm>
            <a:off x="6360363" y="1565236"/>
            <a:ext cx="190500" cy="1905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3088" y="3950642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ブレイクキーの値：取引日＝</a:t>
            </a:r>
            <a:r>
              <a:rPr lang="en-US" altLang="ja-JP" sz="900" dirty="0" smtClean="0"/>
              <a:t>20111001,</a:t>
            </a:r>
            <a:r>
              <a:rPr lang="ja-JP" altLang="en-US" sz="900" dirty="0" smtClean="0"/>
              <a:t>支店名＝千葉</a:t>
            </a:r>
            <a:endParaRPr lang="en-US" altLang="ja-JP" sz="9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53088" y="2033637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１行目のデータに対する処理</a:t>
            </a:r>
            <a:endParaRPr lang="en-US" altLang="ja-JP" sz="9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53088" y="2467541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２行目のデータに対する処理</a:t>
            </a:r>
            <a:endParaRPr lang="en-US" altLang="ja-JP" sz="9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53088" y="2901445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ブレイクキーの値：支店名＝埼玉</a:t>
            </a:r>
            <a:endParaRPr lang="en-US" altLang="ja-JP" sz="9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53088" y="3516738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３行目のデータに対する処理</a:t>
            </a:r>
            <a:endParaRPr lang="en-US" altLang="ja-JP" sz="9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53088" y="4982753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ブレイクキーの値：取引日＝</a:t>
            </a:r>
            <a:r>
              <a:rPr lang="en-US" altLang="ja-JP" sz="900" dirty="0" smtClean="0"/>
              <a:t>20111002,</a:t>
            </a:r>
            <a:r>
              <a:rPr lang="ja-JP" altLang="en-US" sz="900" dirty="0" smtClean="0"/>
              <a:t>支店名＝東京</a:t>
            </a:r>
            <a:endParaRPr lang="en-US" altLang="ja-JP" sz="9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53088" y="454885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４行目のデータに対する処理</a:t>
            </a:r>
            <a:endParaRPr lang="en-US" altLang="ja-JP" sz="900" dirty="0" smtClean="0"/>
          </a:p>
        </p:txBody>
      </p:sp>
      <p:sp>
        <p:nvSpPr>
          <p:cNvPr id="19" name="左大かっこ 18"/>
          <p:cNvSpPr/>
          <p:nvPr/>
        </p:nvSpPr>
        <p:spPr>
          <a:xfrm>
            <a:off x="4788024" y="1971759"/>
            <a:ext cx="178288" cy="1385233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かっこ 19"/>
          <p:cNvSpPr/>
          <p:nvPr/>
        </p:nvSpPr>
        <p:spPr>
          <a:xfrm>
            <a:off x="4788024" y="3429000"/>
            <a:ext cx="178288" cy="977459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かっこ 20"/>
          <p:cNvSpPr/>
          <p:nvPr/>
        </p:nvSpPr>
        <p:spPr>
          <a:xfrm>
            <a:off x="4788024" y="4509120"/>
            <a:ext cx="178288" cy="931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大かっこ 21"/>
          <p:cNvSpPr/>
          <p:nvPr/>
        </p:nvSpPr>
        <p:spPr>
          <a:xfrm>
            <a:off x="3690937" y="3267075"/>
            <a:ext cx="171450" cy="51435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大かっこ 22"/>
          <p:cNvSpPr/>
          <p:nvPr/>
        </p:nvSpPr>
        <p:spPr>
          <a:xfrm>
            <a:off x="3690937" y="381000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/>
          <p:cNvSpPr/>
          <p:nvPr/>
        </p:nvSpPr>
        <p:spPr>
          <a:xfrm>
            <a:off x="3690937" y="409575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カギ線コネクタ 24"/>
          <p:cNvCxnSpPr>
            <a:stCxn id="19" idx="1"/>
            <a:endCxn id="22" idx="2"/>
          </p:cNvCxnSpPr>
          <p:nvPr/>
        </p:nvCxnSpPr>
        <p:spPr>
          <a:xfrm rot="10800000" flipV="1">
            <a:off x="3862388" y="2664376"/>
            <a:ext cx="925637" cy="859874"/>
          </a:xfrm>
          <a:prstGeom prst="bentConnector3">
            <a:avLst>
              <a:gd name="adj1" fmla="val 52516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20" idx="1"/>
          </p:cNvCxnSpPr>
          <p:nvPr/>
        </p:nvCxnSpPr>
        <p:spPr>
          <a:xfrm rot="10800000" flipV="1">
            <a:off x="3923928" y="3917730"/>
            <a:ext cx="864096" cy="153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21" idx="1"/>
            <a:endCxn id="24" idx="2"/>
          </p:cNvCxnSpPr>
          <p:nvPr/>
        </p:nvCxnSpPr>
        <p:spPr>
          <a:xfrm rot="10800000">
            <a:off x="3862388" y="4221750"/>
            <a:ext cx="925637" cy="752870"/>
          </a:xfrm>
          <a:prstGeom prst="bentConnector3">
            <a:avLst>
              <a:gd name="adj1" fmla="val 48923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10112" y="2005643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10112" y="2434268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10112" y="2948618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3</a:t>
            </a:r>
            <a:endParaRPr kumimoji="1" lang="en-US" altLang="ja-JP" sz="14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10112" y="362902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10112" y="414337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710112" y="451867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10112" y="503302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graphicFrame>
        <p:nvGraphicFramePr>
          <p:cNvPr id="42" name="表 41"/>
          <p:cNvGraphicFramePr>
            <a:graphicFrameLocks noGrp="1"/>
          </p:cNvGraphicFramePr>
          <p:nvPr/>
        </p:nvGraphicFramePr>
        <p:xfrm>
          <a:off x="-324544" y="2810624"/>
          <a:ext cx="3960440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</a:tblGrid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支店名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顧客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入出金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区分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金額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取引日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埼玉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891240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埼玉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456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420216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千葉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789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826811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東京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19301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20111002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直線矢印コネクタ 63"/>
          <p:cNvCxnSpPr/>
          <p:nvPr/>
        </p:nvCxnSpPr>
        <p:spPr>
          <a:xfrm>
            <a:off x="2843808" y="2708920"/>
            <a:ext cx="79208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-351656" y="2708920"/>
            <a:ext cx="79208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771800" y="2348880"/>
            <a:ext cx="1584176" cy="2880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第１ブレイクキー</a:t>
            </a:r>
            <a:endParaRPr kumimoji="1" lang="ja-JP" altLang="en-US" sz="12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-324544" y="2348880"/>
            <a:ext cx="1584176" cy="2880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第２ブレイクキー</a:t>
            </a:r>
            <a:endParaRPr kumimoji="1" lang="ja-JP" altLang="en-US" sz="12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23928" y="1916832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</a:t>
            </a:r>
            <a:r>
              <a:rPr lang="ja-JP" altLang="en-US" sz="1200" dirty="0" smtClean="0"/>
              <a:t>１</a:t>
            </a:r>
            <a:endParaRPr kumimoji="1" lang="ja-JP" altLang="en-US" sz="120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23928" y="3573016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</a:t>
            </a:r>
            <a:r>
              <a:rPr lang="ja-JP" altLang="en-US" sz="1200" dirty="0" smtClean="0"/>
              <a:t>２</a:t>
            </a:r>
            <a:endParaRPr kumimoji="1" lang="ja-JP" altLang="en-US" sz="1200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23928" y="5024209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544</Words>
  <Application>Microsoft Office PowerPoint</Application>
  <PresentationFormat>画面に合わせる (4:3)</PresentationFormat>
  <Paragraphs>201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TANAKA Kensuke / 田中 健介</dc:creator>
  <cp:lastModifiedBy>KOMODA Naoki / 菰田 直樹</cp:lastModifiedBy>
  <cp:revision>62</cp:revision>
  <dcterms:created xsi:type="dcterms:W3CDTF">2011-09-03T02:03:44Z</dcterms:created>
  <dcterms:modified xsi:type="dcterms:W3CDTF">2015-02-16T12:24:19Z</dcterms:modified>
</cp:coreProperties>
</file>