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1" r:id="rId3"/>
    <p:sldId id="275" r:id="rId4"/>
    <p:sldId id="264" r:id="rId5"/>
    <p:sldId id="265" r:id="rId6"/>
    <p:sldId id="267" r:id="rId7"/>
    <p:sldId id="268" r:id="rId8"/>
    <p:sldId id="270" r:id="rId9"/>
    <p:sldId id="272" r:id="rId10"/>
    <p:sldId id="269" r:id="rId11"/>
    <p:sldId id="274" r:id="rId12"/>
    <p:sldId id="260" r:id="rId13"/>
    <p:sldId id="261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9B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>
        <p:scale>
          <a:sx n="75" d="100"/>
          <a:sy n="75" d="100"/>
        </p:scale>
        <p:origin x="-117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0F48-4E14-48AE-9734-2E2BE8ECACDB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77D4-CF65-45C1-8821-8A468166ABB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36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7D4-CF65-45C1-8821-8A468166ABB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7D4-CF65-45C1-8821-8A468166ABB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2015/1/16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5095875" y="1952625"/>
            <a:ext cx="3209925" cy="20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57225" y="1552574"/>
            <a:ext cx="2924175" cy="2457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4825" y="1352550"/>
            <a:ext cx="1474650" cy="38951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メインスレッド</a:t>
            </a:r>
            <a:endParaRPr kumimoji="1" lang="ja-JP" altLang="en-US" sz="1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5546" y="1786295"/>
            <a:ext cx="681597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コレクタ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431" y="2483257"/>
            <a:ext cx="6046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キュー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9650" y="2773323"/>
            <a:ext cx="2033388" cy="3064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取得データに対する処理</a:t>
            </a:r>
            <a:endParaRPr lang="en-US" altLang="ja-JP" sz="1200" dirty="0" smtClean="0"/>
          </a:p>
        </p:txBody>
      </p:sp>
      <p:cxnSp>
        <p:nvCxnSpPr>
          <p:cNvPr id="10" name="直線矢印コネクタ 9"/>
          <p:cNvCxnSpPr>
            <a:stCxn id="6" idx="3"/>
            <a:endCxn id="5" idx="2"/>
          </p:cNvCxnSpPr>
          <p:nvPr/>
        </p:nvCxnSpPr>
        <p:spPr>
          <a:xfrm flipV="1">
            <a:off x="2367143" y="1924794"/>
            <a:ext cx="2526049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8" idx="0"/>
          </p:cNvCxnSpPr>
          <p:nvPr/>
        </p:nvCxnSpPr>
        <p:spPr>
          <a:xfrm rot="5400000">
            <a:off x="1679770" y="2426747"/>
            <a:ext cx="69315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391150" y="2788057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7496176" y="2712244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39" idx="2"/>
            <a:endCxn id="32" idx="3"/>
          </p:cNvCxnSpPr>
          <p:nvPr/>
        </p:nvCxnSpPr>
        <p:spPr>
          <a:xfrm rot="10800000">
            <a:off x="6957092" y="2926557"/>
            <a:ext cx="5390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97" idx="2"/>
            <a:endCxn id="8" idx="3"/>
          </p:cNvCxnSpPr>
          <p:nvPr/>
        </p:nvCxnSpPr>
        <p:spPr>
          <a:xfrm rot="10800000" flipV="1">
            <a:off x="3043039" y="2924175"/>
            <a:ext cx="882869" cy="2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2" idx="1"/>
            <a:endCxn id="99" idx="6"/>
          </p:cNvCxnSpPr>
          <p:nvPr/>
        </p:nvCxnSpPr>
        <p:spPr>
          <a:xfrm rot="10800000">
            <a:off x="4573608" y="2924175"/>
            <a:ext cx="817543" cy="23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2" idx="2"/>
            <a:endCxn id="53" idx="0"/>
          </p:cNvCxnSpPr>
          <p:nvPr/>
        </p:nvCxnSpPr>
        <p:spPr>
          <a:xfrm rot="16200000" flipH="1">
            <a:off x="5908039" y="3331138"/>
            <a:ext cx="538341" cy="6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8" idx="2"/>
          </p:cNvCxnSpPr>
          <p:nvPr/>
        </p:nvCxnSpPr>
        <p:spPr>
          <a:xfrm rot="5400000">
            <a:off x="1711361" y="3393981"/>
            <a:ext cx="629175" cy="7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45893" y="493266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045893" y="5496050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4549948" y="488707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4549949" y="5448032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：手動で実装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901877" y="4747116"/>
            <a:ext cx="4464496" cy="1025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45893" y="462952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045893" y="5217702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549949" y="517689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sp>
        <p:nvSpPr>
          <p:cNvPr id="76" name="四角形吹き出し 75"/>
          <p:cNvSpPr/>
          <p:nvPr/>
        </p:nvSpPr>
        <p:spPr>
          <a:xfrm>
            <a:off x="2638425" y="1133475"/>
            <a:ext cx="1295400" cy="266700"/>
          </a:xfrm>
          <a:prstGeom prst="wedgeRectCallout">
            <a:avLst>
              <a:gd name="adj1" fmla="val -20406"/>
              <a:gd name="adj2" fmla="val 24042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スレッドの生成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866774" y="2343150"/>
            <a:ext cx="3971925" cy="10572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780123" y="3603397"/>
            <a:ext cx="492443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終了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3705225" y="2447925"/>
            <a:ext cx="4410076" cy="1047750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934075" y="3603397"/>
            <a:ext cx="492443" cy="2769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終了</a:t>
            </a:r>
          </a:p>
        </p:txBody>
      </p:sp>
      <p:sp>
        <p:nvSpPr>
          <p:cNvPr id="77" name="四角形吹き出し 76"/>
          <p:cNvSpPr/>
          <p:nvPr/>
        </p:nvSpPr>
        <p:spPr>
          <a:xfrm>
            <a:off x="6781801" y="2381250"/>
            <a:ext cx="1400174" cy="247650"/>
          </a:xfrm>
          <a:prstGeom prst="wedgeRectCallout">
            <a:avLst>
              <a:gd name="adj1" fmla="val -20406"/>
              <a:gd name="adj2" fmla="val 170368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四角形吹き出し 71"/>
          <p:cNvSpPr/>
          <p:nvPr/>
        </p:nvSpPr>
        <p:spPr>
          <a:xfrm>
            <a:off x="4905375" y="2286000"/>
            <a:ext cx="1123950" cy="419100"/>
          </a:xfrm>
          <a:prstGeom prst="wedgeRectCallout">
            <a:avLst>
              <a:gd name="adj1" fmla="val -20406"/>
              <a:gd name="adj2" fmla="val 103410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件を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キューに詰める</a:t>
            </a:r>
          </a:p>
        </p:txBody>
      </p:sp>
      <p:sp>
        <p:nvSpPr>
          <p:cNvPr id="71" name="四角形吹き出し 70"/>
          <p:cNvSpPr/>
          <p:nvPr/>
        </p:nvSpPr>
        <p:spPr>
          <a:xfrm>
            <a:off x="2476500" y="1990725"/>
            <a:ext cx="1371600" cy="419100"/>
          </a:xfrm>
          <a:prstGeom prst="wedgeRectCallout">
            <a:avLst>
              <a:gd name="adj1" fmla="val 8984"/>
              <a:gd name="adj2" fmla="val 1738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終了問い合わせ＆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データ１件の取得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925907" y="2828925"/>
            <a:ext cx="647700" cy="190500"/>
            <a:chOff x="5448300" y="4443412"/>
            <a:chExt cx="647700" cy="190500"/>
          </a:xfrm>
        </p:grpSpPr>
        <p:sp>
          <p:nvSpPr>
            <p:cNvPr id="97" name="円/楕円 96"/>
            <p:cNvSpPr/>
            <p:nvPr/>
          </p:nvSpPr>
          <p:spPr>
            <a:xfrm>
              <a:off x="54483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56769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59055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3842565" y="2686053"/>
            <a:ext cx="814385" cy="109537"/>
            <a:chOff x="5367338" y="4295778"/>
            <a:chExt cx="814385" cy="109537"/>
          </a:xfrm>
        </p:grpSpPr>
        <p:cxnSp>
          <p:nvCxnSpPr>
            <p:cNvPr id="101" name="直線コネクタ 100"/>
            <p:cNvCxnSpPr/>
            <p:nvPr/>
          </p:nvCxnSpPr>
          <p:spPr>
            <a:xfrm flipV="1">
              <a:off x="5414962" y="44005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rot="16200000" flipV="1">
              <a:off x="5341144" y="4326732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rot="5400000" flipH="1" flipV="1">
              <a:off x="6102523" y="4320978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グループ化 119"/>
          <p:cNvGrpSpPr/>
          <p:nvPr/>
        </p:nvGrpSpPr>
        <p:grpSpPr>
          <a:xfrm>
            <a:off x="3841723" y="3052766"/>
            <a:ext cx="816069" cy="109559"/>
            <a:chOff x="5365723" y="4662491"/>
            <a:chExt cx="816069" cy="109559"/>
          </a:xfrm>
        </p:grpSpPr>
        <p:cxnSp>
          <p:nvCxnSpPr>
            <p:cNvPr id="102" name="直線コネクタ 101"/>
            <p:cNvCxnSpPr/>
            <p:nvPr/>
          </p:nvCxnSpPr>
          <p:spPr>
            <a:xfrm flipV="1">
              <a:off x="5414962" y="46672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16200000" flipV="1">
              <a:off x="6103208" y="4693467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rot="5400000" flipH="1" flipV="1">
              <a:off x="5340523" y="4687691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テキスト ボックス 125"/>
          <p:cNvSpPr txBox="1"/>
          <p:nvPr/>
        </p:nvSpPr>
        <p:spPr>
          <a:xfrm>
            <a:off x="1791886" y="4181089"/>
            <a:ext cx="1947969" cy="4616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メインスレッドのループ処理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（取得データの処理ループ</a:t>
            </a:r>
            <a:r>
              <a:rPr lang="ja-JP" altLang="en-US" sz="1200" dirty="0" smtClean="0"/>
              <a:t>）</a:t>
            </a:r>
            <a:endParaRPr kumimoji="1" lang="ja-JP" altLang="en-US" sz="1200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720312" y="4181089"/>
            <a:ext cx="2106667" cy="461665"/>
          </a:xfrm>
          <a:prstGeom prst="rect">
            <a:avLst/>
          </a:prstGeom>
          <a:noFill/>
          <a:ln w="158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サブスレッド側のループ処理</a:t>
            </a:r>
            <a:endParaRPr lang="en-US" altLang="ja-JP" sz="1200" dirty="0" smtClean="0"/>
          </a:p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DB</a:t>
            </a:r>
            <a:r>
              <a:rPr lang="ja-JP" altLang="en-US" sz="1200" dirty="0" smtClean="0"/>
              <a:t>からのデータ取得ループ）</a:t>
            </a:r>
          </a:p>
        </p:txBody>
      </p:sp>
      <p:cxnSp>
        <p:nvCxnSpPr>
          <p:cNvPr id="129" name="直線コネクタ 128"/>
          <p:cNvCxnSpPr>
            <a:stCxn id="126" idx="0"/>
            <a:endCxn id="93" idx="2"/>
          </p:cNvCxnSpPr>
          <p:nvPr/>
        </p:nvCxnSpPr>
        <p:spPr>
          <a:xfrm rot="5400000" flipH="1" flipV="1">
            <a:off x="2418972" y="3747324"/>
            <a:ext cx="780664" cy="86866"/>
          </a:xfrm>
          <a:prstGeom prst="line">
            <a:avLst/>
          </a:prstGeom>
          <a:ln w="158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127" idx="0"/>
            <a:endCxn id="95" idx="2"/>
          </p:cNvCxnSpPr>
          <p:nvPr/>
        </p:nvCxnSpPr>
        <p:spPr>
          <a:xfrm rot="5400000" flipH="1" flipV="1">
            <a:off x="5499247" y="3770074"/>
            <a:ext cx="685414" cy="136617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左右矢印 133"/>
          <p:cNvSpPr/>
          <p:nvPr/>
        </p:nvSpPr>
        <p:spPr>
          <a:xfrm>
            <a:off x="3747328" y="4254759"/>
            <a:ext cx="942976" cy="314324"/>
          </a:xfrm>
          <a:prstGeom prst="leftRightArrow">
            <a:avLst>
              <a:gd name="adj1" fmla="val 64815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非同期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144" name="グループ化 143"/>
          <p:cNvGrpSpPr/>
          <p:nvPr/>
        </p:nvGrpSpPr>
        <p:grpSpPr>
          <a:xfrm>
            <a:off x="4893192" y="1666875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75459" y="7239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70942" y="10884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771900" y="99060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6650" y="75247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  <p:sp>
        <p:nvSpPr>
          <p:cNvPr id="8" name="メモ 7"/>
          <p:cNvSpPr/>
          <p:nvPr/>
        </p:nvSpPr>
        <p:spPr>
          <a:xfrm>
            <a:off x="3324225" y="3581400"/>
            <a:ext cx="3038475" cy="2409825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 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大項目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"A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商店のデータ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ボールペン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"A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商店のデータ件数：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2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"B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ストアのデータ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","B</a:t>
            </a:r>
            <a:r>
              <a:rPr lang="ja-JP" altLang="en-US" sz="1050" dirty="0" smtClean="0">
                <a:solidFill>
                  <a:schemeClr val="tx1"/>
                </a:solidFill>
              </a:rPr>
              <a:t>ストア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消しゴム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"B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ストアのデータ件数：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3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合計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大項目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en-US" altLang="ja-JP" sz="1050" u="sng" dirty="0" err="1" smtClean="0">
                <a:solidFill>
                  <a:schemeClr val="tx1"/>
                </a:solidFill>
              </a:rPr>
              <a:t>ShopC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のデータ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小項目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佐藤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ShopC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鉛筆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en-US" altLang="ja-JP" sz="1050" u="sng" dirty="0" err="1" smtClean="0">
                <a:solidFill>
                  <a:schemeClr val="tx1"/>
                </a:solidFill>
              </a:rPr>
              <a:t>ShopC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小計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担当者：佐藤のデータ件数：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(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合計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)","",""</a:t>
            </a:r>
          </a:p>
        </p:txBody>
      </p:sp>
      <p:sp>
        <p:nvSpPr>
          <p:cNvPr id="9" name="下矢印 8"/>
          <p:cNvSpPr/>
          <p:nvPr/>
        </p:nvSpPr>
        <p:spPr>
          <a:xfrm>
            <a:off x="4804172" y="3210342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07737" y="3330059"/>
            <a:ext cx="10454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◆出力ファイル</a:t>
            </a:r>
            <a:endParaRPr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20765" y="2789992"/>
            <a:ext cx="1366838" cy="30646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ビジネスロジック</a:t>
            </a:r>
            <a:endParaRPr kumimoji="1" lang="en-US" altLang="ja-JP" sz="12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3604370" y="4820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19" name="下矢印 18"/>
          <p:cNvSpPr/>
          <p:nvPr/>
        </p:nvSpPr>
        <p:spPr>
          <a:xfrm>
            <a:off x="4804172" y="2418933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074362" y="3587234"/>
            <a:ext cx="319318" cy="23544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r>
              <a:rPr lang="ja-JP" altLang="en-US" sz="1050" dirty="0" smtClean="0"/>
              <a:t>●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○</a:t>
            </a:r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</p:txBody>
      </p:sp>
      <p:sp>
        <p:nvSpPr>
          <p:cNvPr id="13" name="右大かっこ 12"/>
          <p:cNvSpPr/>
          <p:nvPr/>
        </p:nvSpPr>
        <p:spPr>
          <a:xfrm>
            <a:off x="6419850" y="3638550"/>
            <a:ext cx="657225" cy="1400175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大かっこ 13"/>
          <p:cNvSpPr/>
          <p:nvPr/>
        </p:nvSpPr>
        <p:spPr>
          <a:xfrm>
            <a:off x="6419850" y="5124449"/>
            <a:ext cx="657225" cy="704851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22537" y="4130888"/>
            <a:ext cx="1366080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0" name="正方形/長方形 19"/>
          <p:cNvSpPr/>
          <p:nvPr/>
        </p:nvSpPr>
        <p:spPr>
          <a:xfrm>
            <a:off x="7522537" y="5269125"/>
            <a:ext cx="141577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担当者：佐藤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1" name="右大かっこ 20"/>
          <p:cNvSpPr/>
          <p:nvPr/>
        </p:nvSpPr>
        <p:spPr>
          <a:xfrm>
            <a:off x="6434138" y="3800476"/>
            <a:ext cx="276225" cy="571499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大かっこ 22"/>
          <p:cNvSpPr/>
          <p:nvPr/>
        </p:nvSpPr>
        <p:spPr>
          <a:xfrm>
            <a:off x="6434138" y="4476752"/>
            <a:ext cx="276225" cy="390524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>
            <a:off x="6434138" y="5257802"/>
            <a:ext cx="276225" cy="438148"/>
          </a:xfrm>
          <a:prstGeom prst="rightBracket">
            <a:avLst/>
          </a:prstGeom>
          <a:ln w="158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241735" y="3378413"/>
            <a:ext cx="1366080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smtClean="0"/>
              <a:t>A</a:t>
            </a:r>
            <a:r>
              <a:rPr lang="ja-JP" altLang="en-US" sz="1050" b="1" dirty="0" smtClean="0"/>
              <a:t>商店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27" name="直線矢印コネクタ 26"/>
          <p:cNvCxnSpPr>
            <a:stCxn id="15" idx="1"/>
            <a:endCxn id="13" idx="2"/>
          </p:cNvCxnSpPr>
          <p:nvPr/>
        </p:nvCxnSpPr>
        <p:spPr>
          <a:xfrm rot="10800000" flipV="1">
            <a:off x="7077075" y="4338636"/>
            <a:ext cx="4454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0" idx="1"/>
            <a:endCxn id="14" idx="2"/>
          </p:cNvCxnSpPr>
          <p:nvPr/>
        </p:nvCxnSpPr>
        <p:spPr>
          <a:xfrm rot="10800000" flipV="1">
            <a:off x="7077075" y="5476873"/>
            <a:ext cx="44546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5" idx="1"/>
            <a:endCxn id="21" idx="2"/>
          </p:cNvCxnSpPr>
          <p:nvPr/>
        </p:nvCxnSpPr>
        <p:spPr>
          <a:xfrm rot="10800000" flipV="1">
            <a:off x="6710363" y="3666954"/>
            <a:ext cx="531372" cy="41927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7222499" y="4626188"/>
            <a:ext cx="1404552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担当者：田中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smtClean="0"/>
              <a:t>B</a:t>
            </a:r>
            <a:r>
              <a:rPr lang="ja-JP" altLang="en-US" sz="1050" b="1" dirty="0" smtClean="0"/>
              <a:t>ストア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35" name="直線矢印コネクタ 34"/>
          <p:cNvCxnSpPr>
            <a:stCxn id="34" idx="1"/>
            <a:endCxn id="23" idx="2"/>
          </p:cNvCxnSpPr>
          <p:nvPr/>
        </p:nvCxnSpPr>
        <p:spPr>
          <a:xfrm rot="10800000">
            <a:off x="6710363" y="4672015"/>
            <a:ext cx="512136" cy="24271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222499" y="5826338"/>
            <a:ext cx="1404552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b="1" dirty="0" smtClean="0"/>
              <a:t>担当者：佐藤</a:t>
            </a:r>
            <a:endParaRPr lang="en-US" altLang="ja-JP" sz="1050" b="1" dirty="0" smtClean="0"/>
          </a:p>
          <a:p>
            <a:r>
              <a:rPr lang="ja-JP" altLang="en-US" sz="1050" b="1" dirty="0" smtClean="0"/>
              <a:t>取引先：</a:t>
            </a:r>
            <a:r>
              <a:rPr lang="en-US" altLang="ja-JP" sz="1050" b="1" dirty="0" err="1" smtClean="0"/>
              <a:t>ShopC</a:t>
            </a:r>
            <a:endParaRPr lang="en-US" altLang="ja-JP" sz="1050" b="1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38" name="直線矢印コネクタ 37"/>
          <p:cNvCxnSpPr>
            <a:stCxn id="37" idx="1"/>
            <a:endCxn id="24" idx="2"/>
          </p:cNvCxnSpPr>
          <p:nvPr/>
        </p:nvCxnSpPr>
        <p:spPr>
          <a:xfrm rot="10800000">
            <a:off x="6710363" y="5476877"/>
            <a:ext cx="512136" cy="63800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838450" y="2209801"/>
            <a:ext cx="4733925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61406" y="2378482"/>
            <a:ext cx="60465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キュー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57725" y="2683282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6762751" y="2607469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>
            <a:stCxn id="39" idx="2"/>
            <a:endCxn id="32" idx="3"/>
          </p:cNvCxnSpPr>
          <p:nvPr/>
        </p:nvCxnSpPr>
        <p:spPr>
          <a:xfrm rot="10800000">
            <a:off x="6223667" y="2821782"/>
            <a:ext cx="5390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41" idx="1"/>
          </p:cNvCxnSpPr>
          <p:nvPr/>
        </p:nvCxnSpPr>
        <p:spPr>
          <a:xfrm rot="10800000">
            <a:off x="2133031" y="2821782"/>
            <a:ext cx="900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855268" y="474216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3359323" y="469657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3359324" y="5257532"/>
            <a:ext cx="3932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err="1" smtClean="0"/>
              <a:t>validator</a:t>
            </a:r>
            <a:r>
              <a:rPr lang="ja-JP" altLang="en-US" sz="1100" dirty="0" smtClean="0"/>
              <a:t>インタフェース実装クラス</a:t>
            </a:r>
            <a:r>
              <a:rPr lang="en-US" altLang="ja-JP" sz="1100" dirty="0" smtClean="0"/>
              <a:t>(</a:t>
            </a:r>
            <a:r>
              <a:rPr lang="ja-JP" altLang="en-US" sz="1100" dirty="0" smtClean="0"/>
              <a:t>通常は</a:t>
            </a:r>
            <a:r>
              <a:rPr lang="en-US" altLang="ja-JP" sz="1100" dirty="0" err="1" smtClean="0"/>
              <a:t>BeanValidator</a:t>
            </a:r>
            <a:r>
              <a:rPr lang="ja-JP" altLang="en-US" sz="1100" dirty="0" smtClean="0"/>
              <a:t>を利用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711251" y="4556616"/>
            <a:ext cx="4880173" cy="102503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855268" y="443902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855268" y="5029513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3359324" y="498639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sp>
        <p:nvSpPr>
          <p:cNvPr id="77" name="四角形吹き出し 76"/>
          <p:cNvSpPr/>
          <p:nvPr/>
        </p:nvSpPr>
        <p:spPr>
          <a:xfrm>
            <a:off x="6048376" y="3143250"/>
            <a:ext cx="1400174" cy="247650"/>
          </a:xfrm>
          <a:prstGeom prst="wedgeRectCallout">
            <a:avLst>
              <a:gd name="adj1" fmla="val -23128"/>
              <a:gd name="adj2" fmla="val -171939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1352549" y="1438275"/>
            <a:ext cx="4638676" cy="4191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キューにデータを詰めるかどうかは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入力チェックエラーハンドラクラスが返却するステータスによって制御される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grpSp>
        <p:nvGrpSpPr>
          <p:cNvPr id="2" name="グループ化 102"/>
          <p:cNvGrpSpPr/>
          <p:nvPr/>
        </p:nvGrpSpPr>
        <p:grpSpPr>
          <a:xfrm>
            <a:off x="1439882" y="2724150"/>
            <a:ext cx="647700" cy="190500"/>
            <a:chOff x="5448300" y="4443412"/>
            <a:chExt cx="647700" cy="190500"/>
          </a:xfrm>
        </p:grpSpPr>
        <p:sp>
          <p:nvSpPr>
            <p:cNvPr id="97" name="円/楕円 96"/>
            <p:cNvSpPr/>
            <p:nvPr/>
          </p:nvSpPr>
          <p:spPr>
            <a:xfrm>
              <a:off x="54483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/楕円 97"/>
            <p:cNvSpPr/>
            <p:nvPr/>
          </p:nvSpPr>
          <p:spPr>
            <a:xfrm>
              <a:off x="56769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円/楕円 98"/>
            <p:cNvSpPr/>
            <p:nvPr/>
          </p:nvSpPr>
          <p:spPr>
            <a:xfrm>
              <a:off x="5905500" y="4443412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118"/>
          <p:cNvGrpSpPr/>
          <p:nvPr/>
        </p:nvGrpSpPr>
        <p:grpSpPr>
          <a:xfrm>
            <a:off x="1356540" y="2581278"/>
            <a:ext cx="814385" cy="109537"/>
            <a:chOff x="5367338" y="4295778"/>
            <a:chExt cx="814385" cy="109537"/>
          </a:xfrm>
        </p:grpSpPr>
        <p:cxnSp>
          <p:nvCxnSpPr>
            <p:cNvPr id="101" name="直線コネクタ 100"/>
            <p:cNvCxnSpPr/>
            <p:nvPr/>
          </p:nvCxnSpPr>
          <p:spPr>
            <a:xfrm flipV="1">
              <a:off x="5414962" y="44005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rot="16200000" flipV="1">
              <a:off x="5341144" y="4326732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rot="5400000" flipH="1" flipV="1">
              <a:off x="6102523" y="4320978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119"/>
          <p:cNvGrpSpPr/>
          <p:nvPr/>
        </p:nvGrpSpPr>
        <p:grpSpPr>
          <a:xfrm>
            <a:off x="1355698" y="2947991"/>
            <a:ext cx="816069" cy="109559"/>
            <a:chOff x="5365723" y="4662491"/>
            <a:chExt cx="816069" cy="109559"/>
          </a:xfrm>
        </p:grpSpPr>
        <p:cxnSp>
          <p:nvCxnSpPr>
            <p:cNvPr id="102" name="直線コネクタ 101"/>
            <p:cNvCxnSpPr/>
            <p:nvPr/>
          </p:nvCxnSpPr>
          <p:spPr>
            <a:xfrm flipV="1">
              <a:off x="5414962" y="4667250"/>
              <a:ext cx="72000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rot="16200000" flipV="1">
              <a:off x="6103208" y="4693467"/>
              <a:ext cx="104777" cy="5239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rot="5400000" flipH="1" flipV="1">
              <a:off x="5340523" y="4687691"/>
              <a:ext cx="104400" cy="54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143"/>
          <p:cNvGrpSpPr/>
          <p:nvPr/>
        </p:nvGrpSpPr>
        <p:grpSpPr>
          <a:xfrm>
            <a:off x="2540517" y="1962150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3033031" y="2683282"/>
            <a:ext cx="129073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入力</a:t>
            </a:r>
            <a:r>
              <a:rPr lang="ja-JP" altLang="en-US" sz="1200" dirty="0" smtClean="0"/>
              <a:t>チェック</a:t>
            </a:r>
            <a:r>
              <a:rPr kumimoji="1" lang="ja-JP" altLang="en-US" sz="1200" dirty="0" smtClean="0"/>
              <a:t>処理</a:t>
            </a:r>
          </a:p>
        </p:txBody>
      </p:sp>
      <p:cxnSp>
        <p:nvCxnSpPr>
          <p:cNvPr id="44" name="直線矢印コネクタ 43"/>
          <p:cNvCxnSpPr>
            <a:stCxn id="32" idx="1"/>
            <a:endCxn id="41" idx="3"/>
          </p:cNvCxnSpPr>
          <p:nvPr/>
        </p:nvCxnSpPr>
        <p:spPr>
          <a:xfrm rot="10800000">
            <a:off x="4323769" y="2821782"/>
            <a:ext cx="33395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042556" y="3740557"/>
            <a:ext cx="23022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入力チェックエラーハンドラクラス</a:t>
            </a:r>
            <a:endParaRPr kumimoji="1" lang="ja-JP" altLang="en-US" sz="1200" dirty="0" smtClean="0"/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1933350" y="2333850"/>
            <a:ext cx="972000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16200000" flipH="1">
            <a:off x="3545250" y="3364274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16200000" flipV="1">
            <a:off x="3021375" y="3364273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4286905" y="3151643"/>
            <a:ext cx="1028045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/>
            <a:r>
              <a:rPr kumimoji="1" lang="ja-JP" altLang="en-US" sz="1100" dirty="0" smtClean="0"/>
              <a:t>入力チェック</a:t>
            </a:r>
            <a:endParaRPr kumimoji="1" lang="en-US" altLang="ja-JP" sz="1100" dirty="0" smtClean="0"/>
          </a:p>
          <a:p>
            <a:pPr algn="ctr"/>
            <a:r>
              <a:rPr kumimoji="1" lang="ja-JP" altLang="en-US" sz="1100" dirty="0" smtClean="0"/>
              <a:t>エラー発生時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409521" y="3236281"/>
            <a:ext cx="1600379" cy="26161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kumimoji="1" lang="ja-JP" altLang="en-US" sz="1100" dirty="0" smtClean="0"/>
              <a:t>エラーハンドリング処理</a:t>
            </a:r>
          </a:p>
        </p:txBody>
      </p:sp>
      <p:cxnSp>
        <p:nvCxnSpPr>
          <p:cNvPr id="78" name="直線コネクタ 77"/>
          <p:cNvCxnSpPr>
            <a:stCxn id="76" idx="3"/>
          </p:cNvCxnSpPr>
          <p:nvPr/>
        </p:nvCxnSpPr>
        <p:spPr>
          <a:xfrm flipV="1">
            <a:off x="3009900" y="3362325"/>
            <a:ext cx="371475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4" idx="1"/>
          </p:cNvCxnSpPr>
          <p:nvPr/>
        </p:nvCxnSpPr>
        <p:spPr>
          <a:xfrm rot="10800000" flipV="1">
            <a:off x="3914775" y="3381375"/>
            <a:ext cx="372130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852056" y="5302657"/>
            <a:ext cx="504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kumimoji="1" lang="ja-JP" altLang="en-US" sz="12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1114424" y="704849"/>
            <a:ext cx="2162175" cy="5114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228725" y="571500"/>
            <a:ext cx="1245854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ビジネスロジック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81858" y="2016532"/>
            <a:ext cx="1446358" cy="461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Collector</a:t>
            </a:r>
            <a:r>
              <a:rPr lang="ja-JP" altLang="en-US" sz="1200" dirty="0" smtClean="0"/>
              <a:t>を使用した</a:t>
            </a:r>
            <a:endParaRPr lang="en-US" altLang="ja-JP" sz="1200" dirty="0" smtClean="0"/>
          </a:p>
          <a:p>
            <a:r>
              <a:rPr lang="ja-JP" altLang="en-US" sz="1200" dirty="0" smtClean="0"/>
              <a:t>入力データの取得</a:t>
            </a:r>
          </a:p>
        </p:txBody>
      </p:sp>
      <p:sp>
        <p:nvSpPr>
          <p:cNvPr id="39" name="フローチャート : 磁気ディスク 38"/>
          <p:cNvSpPr/>
          <p:nvPr/>
        </p:nvSpPr>
        <p:spPr>
          <a:xfrm>
            <a:off x="7086601" y="2033052"/>
            <a:ext cx="447672" cy="428625"/>
          </a:xfrm>
          <a:prstGeom prst="flowChartMagneticDisk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endParaRPr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928216" y="2180690"/>
            <a:ext cx="14413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83943" y="4989810"/>
            <a:ext cx="504000" cy="1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4" name="正方形/長方形 63"/>
          <p:cNvSpPr/>
          <p:nvPr/>
        </p:nvSpPr>
        <p:spPr>
          <a:xfrm>
            <a:off x="4187998" y="4944224"/>
            <a:ext cx="27652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Collector</a:t>
            </a:r>
            <a:r>
              <a:rPr lang="ja-JP" altLang="en-US" sz="1100" dirty="0" smtClean="0"/>
              <a:t>機能で機能追加し提供</a:t>
            </a:r>
            <a:endParaRPr lang="ja-JP" altLang="en-US" sz="1100" dirty="0"/>
          </a:p>
        </p:txBody>
      </p:sp>
      <p:sp>
        <p:nvSpPr>
          <p:cNvPr id="65" name="正方形/長方形 64"/>
          <p:cNvSpPr/>
          <p:nvPr/>
        </p:nvSpPr>
        <p:spPr>
          <a:xfrm>
            <a:off x="4187999" y="5505182"/>
            <a:ext cx="30941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validator</a:t>
            </a:r>
            <a:r>
              <a:rPr lang="ja-JP" altLang="en-US" sz="1100" dirty="0" smtClean="0"/>
              <a:t>インタフェース実装クラス</a:t>
            </a:r>
            <a:r>
              <a:rPr lang="en-US" altLang="ja-JP" sz="1100" dirty="0" smtClean="0"/>
              <a:t>(Spring</a:t>
            </a:r>
            <a:r>
              <a:rPr lang="ja-JP" altLang="en-US" sz="1100" dirty="0" smtClean="0"/>
              <a:t>が提供</a:t>
            </a:r>
            <a:r>
              <a:rPr lang="en-US" altLang="ja-JP" sz="1100" dirty="0" smtClean="0"/>
              <a:t>)</a:t>
            </a:r>
            <a:endParaRPr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539927" y="4829706"/>
            <a:ext cx="4613474" cy="10536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683943" y="4686672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187999" y="5234047"/>
            <a:ext cx="33843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ja-JP" altLang="en-US" sz="1100" dirty="0"/>
              <a:t>手動</a:t>
            </a:r>
            <a:r>
              <a:rPr lang="ja-JP" altLang="en-US" sz="1100" dirty="0" smtClean="0"/>
              <a:t>で実装</a:t>
            </a:r>
            <a:endParaRPr lang="ja-JP" altLang="en-US" sz="1100" dirty="0"/>
          </a:p>
        </p:txBody>
      </p:sp>
      <p:sp>
        <p:nvSpPr>
          <p:cNvPr id="77" name="四角形吹き出し 76"/>
          <p:cNvSpPr/>
          <p:nvPr/>
        </p:nvSpPr>
        <p:spPr>
          <a:xfrm>
            <a:off x="6238876" y="1676400"/>
            <a:ext cx="1400174" cy="247650"/>
          </a:xfrm>
          <a:prstGeom prst="wedgeRectCallout">
            <a:avLst>
              <a:gd name="adj1" fmla="val -17005"/>
              <a:gd name="adj2" fmla="val 1626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②データ</a:t>
            </a:r>
            <a:r>
              <a:rPr lang="en-US" altLang="ja-JP" sz="1100" dirty="0" smtClean="0">
                <a:solidFill>
                  <a:schemeClr val="tx1"/>
                </a:solidFill>
              </a:rPr>
              <a:t>1</a:t>
            </a:r>
            <a:r>
              <a:rPr lang="ja-JP" altLang="en-US" sz="1100" dirty="0" smtClean="0">
                <a:solidFill>
                  <a:schemeClr val="tx1"/>
                </a:solidFill>
              </a:rPr>
              <a:t>件の取得</a:t>
            </a:r>
          </a:p>
        </p:txBody>
      </p:sp>
      <p:sp>
        <p:nvSpPr>
          <p:cNvPr id="72" name="正方形/長方形 71"/>
          <p:cNvSpPr/>
          <p:nvPr/>
        </p:nvSpPr>
        <p:spPr>
          <a:xfrm>
            <a:off x="3467100" y="1200150"/>
            <a:ext cx="4276726" cy="381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デフォルトでは入力チェックエラー時は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例外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ValidationErrorException</a:t>
            </a:r>
            <a:r>
              <a:rPr lang="en-US" altLang="ja-JP" sz="1100" dirty="0" smtClean="0">
                <a:solidFill>
                  <a:schemeClr val="tx1"/>
                </a:solidFill>
              </a:rPr>
              <a:t>)</a:t>
            </a:r>
            <a:r>
              <a:rPr lang="ja-JP" altLang="en-US" sz="1100" dirty="0" smtClean="0">
                <a:solidFill>
                  <a:schemeClr val="tx1"/>
                </a:solidFill>
              </a:rPr>
              <a:t>を返却して以降の処理を終了する。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67503" y="3035707"/>
            <a:ext cx="129073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入力</a:t>
            </a:r>
            <a:r>
              <a:rPr lang="ja-JP" altLang="en-US" sz="1200" dirty="0" smtClean="0"/>
              <a:t>チェック</a:t>
            </a:r>
            <a:r>
              <a:rPr kumimoji="1" lang="ja-JP" altLang="en-US" sz="1200" dirty="0" smtClean="0"/>
              <a:t>処理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261756" y="3940582"/>
            <a:ext cx="230223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入力チェックエラーハンドラクラス</a:t>
            </a:r>
            <a:endParaRPr kumimoji="1" lang="ja-JP" altLang="en-US" sz="1200" dirty="0" smtClean="0"/>
          </a:p>
        </p:txBody>
      </p:sp>
      <p:cxnSp>
        <p:nvCxnSpPr>
          <p:cNvPr id="49" name="直線コネクタ 48"/>
          <p:cNvCxnSpPr/>
          <p:nvPr/>
        </p:nvCxnSpPr>
        <p:spPr>
          <a:xfrm rot="5400000">
            <a:off x="3148014" y="1852614"/>
            <a:ext cx="742950" cy="200023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>
            <a:off x="3733800" y="3331337"/>
            <a:ext cx="3148012" cy="612000"/>
            <a:chOff x="4686300" y="3331337"/>
            <a:chExt cx="3148012" cy="612000"/>
          </a:xfrm>
        </p:grpSpPr>
        <p:cxnSp>
          <p:nvCxnSpPr>
            <p:cNvPr id="60" name="直線矢印コネクタ 59"/>
            <p:cNvCxnSpPr/>
            <p:nvPr/>
          </p:nvCxnSpPr>
          <p:spPr>
            <a:xfrm rot="16200000" flipH="1">
              <a:off x="6247200" y="3637337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/>
            <p:nvPr/>
          </p:nvCxnSpPr>
          <p:spPr>
            <a:xfrm rot="16200000" flipV="1">
              <a:off x="5894775" y="3637337"/>
              <a:ext cx="6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6806267" y="3421893"/>
              <a:ext cx="1028045" cy="4308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kumimoji="1" lang="ja-JP" altLang="en-US" sz="1100" dirty="0" smtClean="0"/>
                <a:t>入力チェック</a:t>
              </a:r>
              <a:endParaRPr kumimoji="1" lang="en-US" altLang="ja-JP" sz="1100" dirty="0" smtClean="0"/>
            </a:p>
            <a:p>
              <a:pPr algn="ctr"/>
              <a:r>
                <a:rPr kumimoji="1" lang="ja-JP" altLang="en-US" sz="1100" dirty="0" smtClean="0"/>
                <a:t>エラー発生時</a:t>
              </a: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4686300" y="3421893"/>
              <a:ext cx="1271588" cy="4308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ja-JP" altLang="en-US" sz="1100" dirty="0" smtClean="0"/>
                <a:t>ハンドリング処理結果のステータス</a:t>
              </a:r>
            </a:p>
          </p:txBody>
        </p:sp>
        <p:cxnSp>
          <p:nvCxnSpPr>
            <p:cNvPr id="78" name="直線コネクタ 77"/>
            <p:cNvCxnSpPr/>
            <p:nvPr/>
          </p:nvCxnSpPr>
          <p:spPr>
            <a:xfrm>
              <a:off x="5957888" y="3636730"/>
              <a:ext cx="242887" cy="1213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rot="10800000" flipV="1">
              <a:off x="6556375" y="3637336"/>
              <a:ext cx="24989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テキスト ボックス 83"/>
          <p:cNvSpPr txBox="1"/>
          <p:nvPr/>
        </p:nvSpPr>
        <p:spPr>
          <a:xfrm>
            <a:off x="3680731" y="5550307"/>
            <a:ext cx="504000" cy="18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mpd="dbl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endParaRPr kumimoji="1" lang="ja-JP" altLang="en-US" sz="1200" dirty="0" smtClean="0"/>
          </a:p>
        </p:txBody>
      </p:sp>
      <p:cxnSp>
        <p:nvCxnSpPr>
          <p:cNvPr id="52" name="図形 51"/>
          <p:cNvCxnSpPr>
            <a:endCxn id="41" idx="0"/>
          </p:cNvCxnSpPr>
          <p:nvPr/>
        </p:nvCxnSpPr>
        <p:spPr>
          <a:xfrm rot="16200000" flipH="1">
            <a:off x="5086450" y="2709284"/>
            <a:ext cx="649843" cy="30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図形 52"/>
          <p:cNvCxnSpPr>
            <a:stCxn id="41" idx="1"/>
          </p:cNvCxnSpPr>
          <p:nvPr/>
        </p:nvCxnSpPr>
        <p:spPr>
          <a:xfrm rot="10800000">
            <a:off x="2928217" y="2314041"/>
            <a:ext cx="1839287" cy="860167"/>
          </a:xfrm>
          <a:prstGeom prst="bentConnector3">
            <a:avLst>
              <a:gd name="adj1" fmla="val 2669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39" idx="2"/>
          </p:cNvCxnSpPr>
          <p:nvPr/>
        </p:nvCxnSpPr>
        <p:spPr>
          <a:xfrm flipH="1">
            <a:off x="6443839" y="2247365"/>
            <a:ext cx="642762" cy="0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1333499" y="4049673"/>
            <a:ext cx="1743076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取得した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件のデータに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対する処理</a:t>
            </a:r>
            <a:endParaRPr lang="en-US" altLang="ja-JP" sz="1200" dirty="0" smtClean="0"/>
          </a:p>
        </p:txBody>
      </p:sp>
      <p:cxnSp>
        <p:nvCxnSpPr>
          <p:cNvPr id="107" name="直線矢印コネクタ 106"/>
          <p:cNvCxnSpPr>
            <a:stCxn id="7" idx="2"/>
            <a:endCxn id="92" idx="0"/>
          </p:cNvCxnSpPr>
          <p:nvPr/>
        </p:nvCxnSpPr>
        <p:spPr>
          <a:xfrm rot="5400000">
            <a:off x="1419299" y="3263935"/>
            <a:ext cx="157147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吹き出し 124"/>
          <p:cNvSpPr/>
          <p:nvPr/>
        </p:nvSpPr>
        <p:spPr>
          <a:xfrm>
            <a:off x="3752851" y="1762125"/>
            <a:ext cx="1400174" cy="247650"/>
          </a:xfrm>
          <a:prstGeom prst="wedgeRectCallout">
            <a:avLst>
              <a:gd name="adj1" fmla="val -21767"/>
              <a:gd name="adj2" fmla="val 11267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①データ取得依頼</a:t>
            </a:r>
          </a:p>
        </p:txBody>
      </p:sp>
      <p:sp>
        <p:nvSpPr>
          <p:cNvPr id="128" name="四角形吹き出し 127"/>
          <p:cNvSpPr/>
          <p:nvPr/>
        </p:nvSpPr>
        <p:spPr>
          <a:xfrm>
            <a:off x="5657851" y="2628900"/>
            <a:ext cx="1771650" cy="247650"/>
          </a:xfrm>
          <a:prstGeom prst="wedgeRectCallout">
            <a:avLst>
              <a:gd name="adj1" fmla="val -62902"/>
              <a:gd name="adj2" fmla="val -5655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③取得データの検証依頼</a:t>
            </a:r>
          </a:p>
        </p:txBody>
      </p:sp>
      <p:sp>
        <p:nvSpPr>
          <p:cNvPr id="129" name="四角形吹き出し 128"/>
          <p:cNvSpPr/>
          <p:nvPr/>
        </p:nvSpPr>
        <p:spPr>
          <a:xfrm>
            <a:off x="2543176" y="2724150"/>
            <a:ext cx="1571623" cy="561975"/>
          </a:xfrm>
          <a:prstGeom prst="wedgeRectCallout">
            <a:avLst>
              <a:gd name="adj1" fmla="val 36442"/>
              <a:gd name="adj2" fmla="val -12398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④取得データもしくは、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</a:rPr>
              <a:t>入力チェックエラー時の</a:t>
            </a:r>
            <a:endParaRPr lang="en-US" altLang="ja-JP" sz="1100" dirty="0" smtClean="0">
              <a:solidFill>
                <a:schemeClr val="tx1"/>
              </a:solidFill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</a:rPr>
              <a:t>例外がスローされる。</a:t>
            </a:r>
          </a:p>
        </p:txBody>
      </p:sp>
      <p:cxnSp>
        <p:nvCxnSpPr>
          <p:cNvPr id="133" name="直線矢印コネクタ 132"/>
          <p:cNvCxnSpPr>
            <a:stCxn id="43" idx="2"/>
            <a:endCxn id="7" idx="0"/>
          </p:cNvCxnSpPr>
          <p:nvPr/>
        </p:nvCxnSpPr>
        <p:spPr>
          <a:xfrm rot="5400000">
            <a:off x="1819684" y="1631178"/>
            <a:ext cx="77070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>
            <a:stCxn id="92" idx="2"/>
            <a:endCxn id="44" idx="0"/>
          </p:cNvCxnSpPr>
          <p:nvPr/>
        </p:nvCxnSpPr>
        <p:spPr>
          <a:xfrm rot="5400000">
            <a:off x="1827044" y="4889331"/>
            <a:ext cx="75598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1341037" y="885825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1341037" y="5267325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終了</a:t>
            </a:r>
          </a:p>
        </p:txBody>
      </p:sp>
      <p:grpSp>
        <p:nvGrpSpPr>
          <p:cNvPr id="55" name="グループ化 54"/>
          <p:cNvGrpSpPr/>
          <p:nvPr/>
        </p:nvGrpSpPr>
        <p:grpSpPr>
          <a:xfrm>
            <a:off x="1781174" y="1503362"/>
            <a:ext cx="847726" cy="182564"/>
            <a:chOff x="4857750" y="588962"/>
            <a:chExt cx="1438275" cy="258763"/>
          </a:xfrm>
        </p:grpSpPr>
        <p:sp>
          <p:nvSpPr>
            <p:cNvPr id="51" name="フリーフォーム 50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50800" cmpd="dbl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 53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25400" cmpd="sng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1781174" y="4770437"/>
            <a:ext cx="847726" cy="182564"/>
            <a:chOff x="4857750" y="588962"/>
            <a:chExt cx="1438275" cy="258763"/>
          </a:xfrm>
        </p:grpSpPr>
        <p:sp>
          <p:nvSpPr>
            <p:cNvPr id="58" name="フリーフォーム 57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50800" cmpd="dbl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4857750" y="588962"/>
              <a:ext cx="1438275" cy="258763"/>
            </a:xfrm>
            <a:custGeom>
              <a:avLst/>
              <a:gdLst>
                <a:gd name="connsiteX0" fmla="*/ 0 w 1438275"/>
                <a:gd name="connsiteY0" fmla="*/ 115888 h 258763"/>
                <a:gd name="connsiteX1" fmla="*/ 361950 w 1438275"/>
                <a:gd name="connsiteY1" fmla="*/ 20638 h 258763"/>
                <a:gd name="connsiteX2" fmla="*/ 1076325 w 1438275"/>
                <a:gd name="connsiteY2" fmla="*/ 239713 h 258763"/>
                <a:gd name="connsiteX3" fmla="*/ 1438275 w 1438275"/>
                <a:gd name="connsiteY3" fmla="*/ 134938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8275" h="258763">
                  <a:moveTo>
                    <a:pt x="0" y="115888"/>
                  </a:moveTo>
                  <a:cubicBezTo>
                    <a:pt x="91281" y="57944"/>
                    <a:pt x="182562" y="0"/>
                    <a:pt x="361950" y="20638"/>
                  </a:cubicBezTo>
                  <a:cubicBezTo>
                    <a:pt x="541338" y="41276"/>
                    <a:pt x="896938" y="220663"/>
                    <a:pt x="1076325" y="239713"/>
                  </a:cubicBezTo>
                  <a:cubicBezTo>
                    <a:pt x="1255712" y="258763"/>
                    <a:pt x="1346993" y="196850"/>
                    <a:pt x="1438275" y="134938"/>
                  </a:cubicBezTo>
                </a:path>
              </a:pathLst>
            </a:custGeom>
            <a:ln w="25400" cmpd="sng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3686004" y="5267325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376025" y="2103515"/>
            <a:ext cx="2067814" cy="2459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100" dirty="0" err="1" smtClean="0">
                <a:latin typeface="+mn-ea"/>
              </a:rPr>
              <a:t>ResultHandler</a:t>
            </a:r>
            <a:r>
              <a:rPr lang="ja-JP" altLang="en-US" sz="1100" dirty="0" smtClean="0">
                <a:latin typeface="+mn-ea"/>
              </a:rPr>
              <a:t>を利用する</a:t>
            </a:r>
            <a:r>
              <a:rPr lang="en-US" altLang="ja-JP" sz="1100" dirty="0" smtClean="0">
                <a:latin typeface="+mn-ea"/>
              </a:rPr>
              <a:t>DAO</a:t>
            </a:r>
            <a:endParaRPr kumimoji="1" lang="ja-JP" altLang="en-US" sz="11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838450" y="2209801"/>
            <a:ext cx="4733925" cy="191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24400" y="2680915"/>
            <a:ext cx="1565942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/>
              <a:t>QueryRowHandleDAO</a:t>
            </a:r>
            <a:endParaRPr lang="ja-JP" altLang="en-US" sz="1200" dirty="0"/>
          </a:p>
        </p:txBody>
      </p:sp>
      <p:sp>
        <p:nvSpPr>
          <p:cNvPr id="39" name="メモ 38"/>
          <p:cNvSpPr/>
          <p:nvPr/>
        </p:nvSpPr>
        <p:spPr>
          <a:xfrm>
            <a:off x="6686550" y="2514601"/>
            <a:ext cx="733424" cy="614362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ファイル</a:t>
            </a:r>
          </a:p>
        </p:txBody>
      </p:sp>
      <p:cxnSp>
        <p:nvCxnSpPr>
          <p:cNvPr id="28" name="直線矢印コネクタ 27"/>
          <p:cNvCxnSpPr>
            <a:stCxn id="39" idx="1"/>
            <a:endCxn id="32" idx="3"/>
          </p:cNvCxnSpPr>
          <p:nvPr/>
        </p:nvCxnSpPr>
        <p:spPr>
          <a:xfrm rot="10800000">
            <a:off x="6290342" y="2819416"/>
            <a:ext cx="396208" cy="23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3720902" y="4375641"/>
            <a:ext cx="3851474" cy="80595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864918" y="4258047"/>
            <a:ext cx="5760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/>
              <a:t>凡例</a:t>
            </a:r>
            <a:endParaRPr lang="en-US" altLang="ja-JP" sz="11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864918" y="4572313"/>
            <a:ext cx="504000" cy="1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5875" cmpd="sng">
            <a:solidFill>
              <a:schemeClr val="tx1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368974" y="4538722"/>
            <a:ext cx="3089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 smtClean="0"/>
              <a:t>：</a:t>
            </a:r>
            <a:r>
              <a:rPr lang="en-US" altLang="ja-JP" sz="1100" dirty="0" smtClean="0"/>
              <a:t>TERASOLUNA</a:t>
            </a:r>
            <a:r>
              <a:rPr lang="ja-JP" altLang="en-US" sz="1100" dirty="0" smtClean="0"/>
              <a:t>　</a:t>
            </a:r>
            <a:r>
              <a:rPr lang="en-US" altLang="ja-JP" sz="1100" dirty="0" smtClean="0"/>
              <a:t>Batch Framework for Java</a:t>
            </a:r>
            <a:r>
              <a:rPr lang="ja-JP" altLang="en-US" sz="1100" dirty="0" smtClean="0"/>
              <a:t>が提供</a:t>
            </a:r>
            <a:endParaRPr lang="ja-JP" altLang="en-US" sz="1100" dirty="0"/>
          </a:p>
        </p:txBody>
      </p:sp>
      <p:grpSp>
        <p:nvGrpSpPr>
          <p:cNvPr id="6" name="グループ化 143"/>
          <p:cNvGrpSpPr/>
          <p:nvPr/>
        </p:nvGrpSpPr>
        <p:grpSpPr>
          <a:xfrm>
            <a:off x="2540517" y="1962150"/>
            <a:ext cx="1555234" cy="515838"/>
            <a:chOff x="4940817" y="1666875"/>
            <a:chExt cx="1555234" cy="515838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4940817" y="1666875"/>
              <a:ext cx="1555234" cy="515838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>
              <a:off x="5010150" y="1695450"/>
              <a:ext cx="1409700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サブスレッド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（データ取得処理）</a:t>
              </a:r>
            </a:p>
          </p:txBody>
        </p:sp>
      </p:grpSp>
      <p:cxnSp>
        <p:nvCxnSpPr>
          <p:cNvPr id="44" name="直線矢印コネクタ 43"/>
          <p:cNvCxnSpPr/>
          <p:nvPr/>
        </p:nvCxnSpPr>
        <p:spPr>
          <a:xfrm rot="10800000">
            <a:off x="4361590" y="2818620"/>
            <a:ext cx="36281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rot="5400000">
            <a:off x="3354750" y="33318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爆発 1 42"/>
          <p:cNvSpPr/>
          <p:nvPr/>
        </p:nvSpPr>
        <p:spPr>
          <a:xfrm>
            <a:off x="2905125" y="2457450"/>
            <a:ext cx="1647827" cy="742950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例外発生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!!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4295775" y="1933575"/>
            <a:ext cx="1752600" cy="466726"/>
          </a:xfrm>
          <a:prstGeom prst="wedgeRectCallout">
            <a:avLst>
              <a:gd name="adj1" fmla="val -49504"/>
              <a:gd name="adj2" fmla="val 95153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キューに詰める前の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データ取得時の例外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5019675" y="3305175"/>
            <a:ext cx="2371725" cy="466726"/>
          </a:xfrm>
          <a:prstGeom prst="wedgeRectCallout">
            <a:avLst>
              <a:gd name="adj1" fmla="val -57536"/>
              <a:gd name="adj2" fmla="val 6658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例外発生時の処理、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以降の</a:t>
            </a:r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の挙動を決定する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864918" y="4886450"/>
            <a:ext cx="504000" cy="1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57" name="正方形/長方形 56"/>
          <p:cNvSpPr/>
          <p:nvPr/>
        </p:nvSpPr>
        <p:spPr>
          <a:xfrm>
            <a:off x="4368974" y="4838432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 smtClean="0"/>
              <a:t>：手動で実装</a:t>
            </a:r>
            <a:endParaRPr lang="ja-JP" altLang="en-US" sz="11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924175" y="3724275"/>
            <a:ext cx="1905000" cy="246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ja-JP" altLang="en-US" sz="1200" dirty="0" smtClean="0"/>
              <a:t>拡張例外ハンドラクラス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771650" y="781051"/>
            <a:ext cx="2686051" cy="526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50675" y="2958487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100" dirty="0" smtClean="0"/>
              <a:t>Collector</a:t>
            </a:r>
            <a:r>
              <a:rPr kumimoji="1" lang="ja-JP" altLang="en-US" sz="1100" dirty="0" smtClean="0"/>
              <a:t>を使用した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入力データの取得</a:t>
            </a:r>
            <a:endParaRPr kumimoji="1" lang="ja-JP" altLang="en-US" sz="11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50675" y="3589566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 smtClean="0"/>
              <a:t>取得した</a:t>
            </a:r>
            <a:r>
              <a:rPr lang="en-US" altLang="ja-JP" sz="1100" dirty="0" smtClean="0"/>
              <a:t>1</a:t>
            </a:r>
            <a:r>
              <a:rPr lang="ja-JP" altLang="en-US" sz="1100" dirty="0" smtClean="0"/>
              <a:t>件の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入力データに対する処理</a:t>
            </a:r>
            <a:endParaRPr lang="en-US" altLang="ja-JP" sz="1100" dirty="0" smtClean="0"/>
          </a:p>
        </p:txBody>
      </p:sp>
      <p:cxnSp>
        <p:nvCxnSpPr>
          <p:cNvPr id="7" name="直線矢印コネクタ 6"/>
          <p:cNvCxnSpPr>
            <a:endCxn id="4" idx="3"/>
          </p:cNvCxnSpPr>
          <p:nvPr/>
        </p:nvCxnSpPr>
        <p:spPr>
          <a:xfrm rot="10800000">
            <a:off x="3978676" y="3138488"/>
            <a:ext cx="1212451" cy="1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5191126" y="2733675"/>
            <a:ext cx="1981200" cy="809625"/>
            <a:chOff x="5486401" y="2962275"/>
            <a:chExt cx="1981200" cy="809625"/>
          </a:xfrm>
        </p:grpSpPr>
        <p:sp>
          <p:nvSpPr>
            <p:cNvPr id="59" name="正方形/長方形 58"/>
            <p:cNvSpPr/>
            <p:nvPr/>
          </p:nvSpPr>
          <p:spPr>
            <a:xfrm>
              <a:off x="5486401" y="2962275"/>
              <a:ext cx="1981200" cy="809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/>
            <p:cNvGrpSpPr/>
            <p:nvPr/>
          </p:nvGrpSpPr>
          <p:grpSpPr>
            <a:xfrm>
              <a:off x="5691190" y="3124200"/>
              <a:ext cx="1571623" cy="485774"/>
              <a:chOff x="5810251" y="1466851"/>
              <a:chExt cx="1571623" cy="485774"/>
            </a:xfrm>
          </p:grpSpPr>
          <p:sp>
            <p:nvSpPr>
              <p:cNvPr id="23" name="フローチャート : 磁気ディスク 22"/>
              <p:cNvSpPr/>
              <p:nvPr/>
            </p:nvSpPr>
            <p:spPr>
              <a:xfrm>
                <a:off x="5810251" y="1495426"/>
                <a:ext cx="447672" cy="428625"/>
              </a:xfrm>
              <a:prstGeom prst="flowChartMagneticDisk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dirty="0" smtClean="0">
                    <a:solidFill>
                      <a:schemeClr val="tx1"/>
                    </a:solidFill>
                  </a:rPr>
                  <a:t>DB</a:t>
                </a:r>
                <a:endParaRPr lang="ja-JP" alt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メモ 23"/>
              <p:cNvSpPr/>
              <p:nvPr/>
            </p:nvSpPr>
            <p:spPr>
              <a:xfrm>
                <a:off x="6648450" y="1466851"/>
                <a:ext cx="733424" cy="485774"/>
              </a:xfrm>
              <a:prstGeom prst="foldedCorner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chemeClr val="tx1"/>
                    </a:solidFill>
                  </a:rPr>
                  <a:t>ファイル</a:t>
                </a: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229350" y="1571239"/>
                <a:ext cx="447674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 smtClean="0"/>
                  <a:t>OR</a:t>
                </a:r>
                <a:endParaRPr kumimoji="1" lang="ja-JP" altLang="en-US" sz="1200" dirty="0" smtClean="0"/>
              </a:p>
            </p:txBody>
          </p:sp>
        </p:grpSp>
      </p:grpSp>
      <p:cxnSp>
        <p:nvCxnSpPr>
          <p:cNvPr id="32" name="直線矢印コネクタ 31"/>
          <p:cNvCxnSpPr>
            <a:stCxn id="4" idx="2"/>
            <a:endCxn id="5" idx="0"/>
          </p:cNvCxnSpPr>
          <p:nvPr/>
        </p:nvCxnSpPr>
        <p:spPr>
          <a:xfrm rot="5400000">
            <a:off x="2979136" y="3454026"/>
            <a:ext cx="27107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73" idx="2"/>
          </p:cNvCxnSpPr>
          <p:nvPr/>
        </p:nvCxnSpPr>
        <p:spPr>
          <a:xfrm rot="5400000">
            <a:off x="2979993" y="2206461"/>
            <a:ext cx="26936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1866900" y="647700"/>
            <a:ext cx="2252540" cy="2769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フローチャート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ビジネスロジック</a:t>
            </a:r>
            <a:r>
              <a:rPr lang="en-US" altLang="ja-JP" sz="1200" dirty="0" smtClean="0"/>
              <a:t>)</a:t>
            </a:r>
            <a:endParaRPr kumimoji="1" lang="ja-JP" altLang="en-US" sz="1200" dirty="0" smtClean="0"/>
          </a:p>
        </p:txBody>
      </p:sp>
      <p:sp>
        <p:nvSpPr>
          <p:cNvPr id="73" name="正方形/長方形 72"/>
          <p:cNvSpPr/>
          <p:nvPr/>
        </p:nvSpPr>
        <p:spPr>
          <a:xfrm>
            <a:off x="2250675" y="1711779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の生成</a:t>
            </a:r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250675" y="4841424"/>
            <a:ext cx="1728000" cy="360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Collector</a:t>
            </a:r>
            <a:r>
              <a:rPr lang="ja-JP" altLang="en-US" sz="1200" dirty="0" smtClean="0">
                <a:solidFill>
                  <a:schemeClr val="tx1"/>
                </a:solidFill>
              </a:rPr>
              <a:t>の破棄</a:t>
            </a:r>
          </a:p>
        </p:txBody>
      </p:sp>
      <p:sp>
        <p:nvSpPr>
          <p:cNvPr id="80" name="四角形吹き出し 79"/>
          <p:cNvSpPr/>
          <p:nvPr/>
        </p:nvSpPr>
        <p:spPr>
          <a:xfrm>
            <a:off x="4676774" y="2266950"/>
            <a:ext cx="904876" cy="381000"/>
          </a:xfrm>
          <a:prstGeom prst="wedgeRectCallout">
            <a:avLst>
              <a:gd name="adj1" fmla="val -21253"/>
              <a:gd name="adj2" fmla="val 171592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データを</a:t>
            </a:r>
            <a:r>
              <a:rPr lang="en-US" altLang="ja-JP" sz="1050" dirty="0" smtClean="0">
                <a:solidFill>
                  <a:schemeClr val="tx1"/>
                </a:solidFill>
              </a:rPr>
              <a:t>1</a:t>
            </a:r>
            <a:r>
              <a:rPr lang="ja-JP" altLang="en-US" sz="1050" dirty="0" smtClean="0">
                <a:solidFill>
                  <a:schemeClr val="tx1"/>
                </a:solidFill>
              </a:rPr>
              <a:t>件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050" dirty="0" smtClean="0">
                <a:solidFill>
                  <a:schemeClr val="tx1"/>
                </a:solidFill>
              </a:rPr>
              <a:t>取得する</a:t>
            </a:r>
          </a:p>
        </p:txBody>
      </p:sp>
      <p:grpSp>
        <p:nvGrpSpPr>
          <p:cNvPr id="97" name="グループ化 96"/>
          <p:cNvGrpSpPr/>
          <p:nvPr/>
        </p:nvGrpSpPr>
        <p:grpSpPr>
          <a:xfrm>
            <a:off x="2250675" y="2337708"/>
            <a:ext cx="1728000" cy="360000"/>
            <a:chOff x="5772149" y="952500"/>
            <a:chExt cx="1933575" cy="533400"/>
          </a:xfrm>
        </p:grpSpPr>
        <p:sp>
          <p:nvSpPr>
            <p:cNvPr id="89" name="片側の 2 つの角を切り取った四角形 88"/>
            <p:cNvSpPr/>
            <p:nvPr/>
          </p:nvSpPr>
          <p:spPr>
            <a:xfrm>
              <a:off x="5772149" y="952500"/>
              <a:ext cx="1933575" cy="533400"/>
            </a:xfrm>
            <a:prstGeom prst="snip2SameRect">
              <a:avLst>
                <a:gd name="adj1" fmla="val 49320"/>
                <a:gd name="adj2" fmla="val 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ja-JP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5915023" y="957590"/>
              <a:ext cx="1647826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sz="1200" dirty="0" smtClean="0"/>
                <a:t>次の取得データが</a:t>
              </a:r>
              <a:endParaRPr lang="en-US" altLang="ja-JP" sz="1200" dirty="0" smtClean="0"/>
            </a:p>
            <a:p>
              <a:pPr algn="ctr"/>
              <a:r>
                <a:rPr lang="ja-JP" altLang="en-US" sz="1200" dirty="0" smtClean="0"/>
                <a:t>存在するか？</a:t>
              </a:r>
              <a:endParaRPr kumimoji="1" lang="ja-JP" altLang="en-US" sz="1200" dirty="0" smtClean="0"/>
            </a:p>
          </p:txBody>
        </p:sp>
      </p:grpSp>
      <p:cxnSp>
        <p:nvCxnSpPr>
          <p:cNvPr id="99" name="直線矢印コネクタ 98"/>
          <p:cNvCxnSpPr>
            <a:endCxn id="4" idx="0"/>
          </p:cNvCxnSpPr>
          <p:nvPr/>
        </p:nvCxnSpPr>
        <p:spPr>
          <a:xfrm rot="5400000">
            <a:off x="2982568" y="2826379"/>
            <a:ext cx="26421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5" idx="2"/>
            <a:endCxn id="109" idx="3"/>
          </p:cNvCxnSpPr>
          <p:nvPr/>
        </p:nvCxnSpPr>
        <p:spPr>
          <a:xfrm rot="5400000">
            <a:off x="2981711" y="4082530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片側の 2 つの角を切り取った四角形 108"/>
          <p:cNvSpPr/>
          <p:nvPr/>
        </p:nvSpPr>
        <p:spPr>
          <a:xfrm>
            <a:off x="2250675" y="4215495"/>
            <a:ext cx="1728000" cy="360000"/>
          </a:xfrm>
          <a:prstGeom prst="snip2SameRect">
            <a:avLst>
              <a:gd name="adj1" fmla="val 0"/>
              <a:gd name="adj2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kumimoji="1" lang="ja-JP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/>
          <p:cNvCxnSpPr>
            <a:stCxn id="109" idx="1"/>
            <a:endCxn id="74" idx="0"/>
          </p:cNvCxnSpPr>
          <p:nvPr/>
        </p:nvCxnSpPr>
        <p:spPr>
          <a:xfrm rot="5400000">
            <a:off x="2981711" y="4708459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1990725" y="2212900"/>
            <a:ext cx="2247900" cy="246387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81395" y="4465006"/>
            <a:ext cx="1428930" cy="41549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ja-JP" altLang="en-US" sz="1050" dirty="0" smtClean="0"/>
              <a:t>取得データを１件ずつ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ループ処理する</a:t>
            </a:r>
          </a:p>
        </p:txBody>
      </p:sp>
      <p:cxnSp>
        <p:nvCxnSpPr>
          <p:cNvPr id="66" name="直線コネクタ 65"/>
          <p:cNvCxnSpPr>
            <a:stCxn id="65" idx="1"/>
          </p:cNvCxnSpPr>
          <p:nvPr/>
        </p:nvCxnSpPr>
        <p:spPr>
          <a:xfrm rot="10800000">
            <a:off x="4238625" y="4448175"/>
            <a:ext cx="742770" cy="22458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2250675" y="1085850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71" name="角丸四角形 70"/>
          <p:cNvSpPr/>
          <p:nvPr/>
        </p:nvSpPr>
        <p:spPr>
          <a:xfrm>
            <a:off x="2250675" y="5467350"/>
            <a:ext cx="1728000" cy="360000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終了</a:t>
            </a:r>
          </a:p>
        </p:txBody>
      </p:sp>
      <p:cxnSp>
        <p:nvCxnSpPr>
          <p:cNvPr id="83" name="直線矢印コネクタ 82"/>
          <p:cNvCxnSpPr>
            <a:stCxn id="74" idx="2"/>
            <a:endCxn id="71" idx="0"/>
          </p:cNvCxnSpPr>
          <p:nvPr/>
        </p:nvCxnSpPr>
        <p:spPr>
          <a:xfrm rot="5400000">
            <a:off x="2981712" y="5334387"/>
            <a:ext cx="26592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0" idx="2"/>
            <a:endCxn id="73" idx="0"/>
          </p:cNvCxnSpPr>
          <p:nvPr/>
        </p:nvCxnSpPr>
        <p:spPr>
          <a:xfrm rot="5400000">
            <a:off x="2981711" y="1578814"/>
            <a:ext cx="26592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メモ 4"/>
          <p:cNvSpPr/>
          <p:nvPr/>
        </p:nvSpPr>
        <p:spPr>
          <a:xfrm>
            <a:off x="1981199" y="1924050"/>
            <a:ext cx="2876551" cy="3038475"/>
          </a:xfrm>
          <a:prstGeom prst="foldedCorner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 smtClean="0">
                <a:solidFill>
                  <a:schemeClr val="tx1"/>
                </a:solidFill>
              </a:rPr>
              <a:t>// Collector</a:t>
            </a:r>
            <a:r>
              <a:rPr lang="ja-JP" altLang="en-US" sz="1050" dirty="0" smtClean="0">
                <a:solidFill>
                  <a:schemeClr val="tx1"/>
                </a:solidFill>
              </a:rPr>
              <a:t>の生成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Collector&lt;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SampleBean</a:t>
            </a:r>
            <a:r>
              <a:rPr lang="en-US" altLang="ja-JP" sz="1050" dirty="0" smtClean="0">
                <a:solidFill>
                  <a:schemeClr val="tx1"/>
                </a:solidFill>
              </a:rPr>
              <a:t>&gt; collector = 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new</a:t>
            </a:r>
            <a:r>
              <a:rPr lang="ja-JP" altLang="en-US" sz="1050" dirty="0" smtClean="0">
                <a:solidFill>
                  <a:schemeClr val="tx1"/>
                </a:solidFill>
              </a:rPr>
              <a:t>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DBCollector</a:t>
            </a:r>
            <a:r>
              <a:rPr lang="en-US" altLang="ja-JP" sz="1050" dirty="0" smtClean="0">
                <a:solidFill>
                  <a:schemeClr val="tx1"/>
                </a:solidFill>
              </a:rPr>
              <a:t>&lt;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SampleBean</a:t>
            </a:r>
            <a:r>
              <a:rPr lang="en-US" altLang="ja-JP" sz="1050" dirty="0" smtClean="0">
                <a:solidFill>
                  <a:schemeClr val="tx1"/>
                </a:solidFill>
              </a:rPr>
              <a:t>&gt;(#</a:t>
            </a:r>
            <a:r>
              <a:rPr lang="ja-JP" altLang="en-US" sz="900" dirty="0" smtClean="0">
                <a:solidFill>
                  <a:schemeClr val="tx1"/>
                </a:solidFill>
              </a:rPr>
              <a:t>引数省略</a:t>
            </a:r>
            <a:r>
              <a:rPr lang="en-US" altLang="ja-JP" sz="1050" dirty="0" smtClean="0">
                <a:solidFill>
                  <a:schemeClr val="tx1"/>
                </a:solidFill>
              </a:rPr>
              <a:t>#);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// </a:t>
            </a:r>
            <a:r>
              <a:rPr lang="ja-JP" altLang="en-US" sz="1050" dirty="0" smtClean="0">
                <a:solidFill>
                  <a:schemeClr val="tx1"/>
                </a:solidFill>
              </a:rPr>
              <a:t>ループ開始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while (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collector.hasNext</a:t>
            </a:r>
            <a:r>
              <a:rPr lang="en-US" altLang="ja-JP" sz="1050" dirty="0" smtClean="0">
                <a:solidFill>
                  <a:schemeClr val="tx1"/>
                </a:solidFill>
              </a:rPr>
              <a:t>()) {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// </a:t>
            </a:r>
            <a:r>
              <a:rPr lang="ja-JP" altLang="en-US" sz="1050" dirty="0" smtClean="0">
                <a:solidFill>
                  <a:schemeClr val="tx1"/>
                </a:solidFill>
              </a:rPr>
              <a:t>入力データの取得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inputData</a:t>
            </a:r>
            <a:r>
              <a:rPr lang="en-US" altLang="ja-JP" sz="1050" dirty="0" smtClean="0">
                <a:solidFill>
                  <a:schemeClr val="tx1"/>
                </a:solidFill>
              </a:rPr>
              <a:t> = 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collector.next</a:t>
            </a:r>
            <a:r>
              <a:rPr lang="en-US" altLang="ja-JP" sz="105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// </a:t>
            </a:r>
            <a:r>
              <a:rPr lang="ja-JP" altLang="en-US" sz="1050" dirty="0" smtClean="0">
                <a:solidFill>
                  <a:schemeClr val="tx1"/>
                </a:solidFill>
              </a:rPr>
              <a:t>取得した入力データを使用した</a:t>
            </a:r>
          </a:p>
          <a:p>
            <a:r>
              <a:rPr lang="ja-JP" altLang="en-US" sz="1050" dirty="0" smtClean="0">
                <a:solidFill>
                  <a:schemeClr val="tx1"/>
                </a:solidFill>
              </a:rPr>
              <a:t>        処理をここに記述する。</a:t>
            </a:r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            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// </a:t>
            </a:r>
            <a:r>
              <a:rPr lang="ja-JP" altLang="en-US" sz="1050" dirty="0" smtClean="0">
                <a:solidFill>
                  <a:schemeClr val="tx1"/>
                </a:solidFill>
              </a:rPr>
              <a:t>コレクタのクローズ</a:t>
            </a:r>
          </a:p>
          <a:p>
            <a:r>
              <a:rPr lang="en-US" altLang="ja-JP" sz="1050" dirty="0" err="1" smtClean="0">
                <a:solidFill>
                  <a:schemeClr val="tx1"/>
                </a:solidFill>
              </a:rPr>
              <a:t>DBCollector.closeQuietly</a:t>
            </a:r>
            <a:r>
              <a:rPr lang="en-US" altLang="ja-JP" sz="1050" dirty="0" smtClean="0">
                <a:solidFill>
                  <a:schemeClr val="tx1"/>
                </a:solidFill>
              </a:rPr>
              <a:t>(collector);</a:t>
            </a:r>
            <a:endParaRPr lang="ja-JP" altLang="en-US" sz="105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角丸四角形 54"/>
          <p:cNvSpPr/>
          <p:nvPr/>
        </p:nvSpPr>
        <p:spPr>
          <a:xfrm>
            <a:off x="4762499" y="123825"/>
            <a:ext cx="2752726" cy="560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テーブルとオブジェクトの対応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2105024" y="123825"/>
            <a:ext cx="2200276" cy="56007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テーブルとオブジェクトの対応</a:t>
            </a:r>
            <a:endParaRPr kumimoji="1" lang="ja-JP" altLang="en-US" sz="11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395802" y="909637"/>
          <a:ext cx="1666873" cy="1668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3898"/>
                <a:gridCol w="942975"/>
              </a:tblGrid>
              <a:tr h="261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（主キー）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parent_name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A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B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C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97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5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936931" y="909637"/>
          <a:ext cx="2454469" cy="1668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2844"/>
                <a:gridCol w="733425"/>
                <a:gridCol w="838200"/>
              </a:tblGrid>
              <a:tr h="2554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parent_id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（外部キー）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child_id</a:t>
                      </a:r>
                      <a:endParaRPr kumimoji="1" lang="en-US" altLang="ja-JP" sz="1050" dirty="0" smtClean="0"/>
                    </a:p>
                    <a:p>
                      <a:pPr algn="ctr"/>
                      <a:r>
                        <a:rPr kumimoji="1" lang="ja-JP" altLang="en-US" sz="1050" dirty="0" smtClean="0"/>
                        <a:t>（主キー）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err="1" smtClean="0"/>
                        <a:t>child_name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a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b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c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560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47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105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/>
                        <a:t>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2394038" y="648449"/>
            <a:ext cx="167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◆</a:t>
            </a:r>
            <a:r>
              <a:rPr lang="en-US" altLang="ja-JP" sz="1200" dirty="0" smtClean="0"/>
              <a:t>Parent</a:t>
            </a:r>
            <a:r>
              <a:rPr lang="ja-JP" altLang="en-US" sz="1200" dirty="0" smtClean="0"/>
              <a:t>テーブル</a:t>
            </a:r>
            <a:endParaRPr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4936367" y="648449"/>
            <a:ext cx="243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◆</a:t>
            </a:r>
            <a:r>
              <a:rPr lang="en-US" altLang="ja-JP" sz="1200" dirty="0" smtClean="0"/>
              <a:t>Child</a:t>
            </a:r>
            <a:r>
              <a:rPr lang="ja-JP" altLang="en-US" sz="1200" dirty="0" smtClean="0"/>
              <a:t>テーブル</a:t>
            </a:r>
            <a:endParaRPr lang="ja-JP" altLang="en-US" sz="1200" dirty="0"/>
          </a:p>
        </p:txBody>
      </p:sp>
      <p:sp>
        <p:nvSpPr>
          <p:cNvPr id="8" name="フローチャート : 磁気ディスク 7"/>
          <p:cNvSpPr/>
          <p:nvPr/>
        </p:nvSpPr>
        <p:spPr>
          <a:xfrm>
            <a:off x="1047751" y="2095501"/>
            <a:ext cx="466724" cy="476248"/>
          </a:xfrm>
          <a:prstGeom prst="flowChartMagneticDisk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1924051" y="561974"/>
            <a:ext cx="5695950" cy="2181225"/>
          </a:xfrm>
          <a:prstGeom prst="wedgeRoundRectCallout">
            <a:avLst>
              <a:gd name="adj1" fmla="val -57296"/>
              <a:gd name="adj2" fmla="val 36299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4" name="カギ線コネクタ 13"/>
          <p:cNvCxnSpPr/>
          <p:nvPr/>
        </p:nvCxnSpPr>
        <p:spPr>
          <a:xfrm>
            <a:off x="4076700" y="1704975"/>
            <a:ext cx="864000" cy="252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>
            <a:off x="4076700" y="1704975"/>
            <a:ext cx="864000" cy="504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5619750" y="3938588"/>
            <a:ext cx="1295400" cy="1466850"/>
            <a:chOff x="5143500" y="3819525"/>
            <a:chExt cx="1295400" cy="1466850"/>
          </a:xfrm>
          <a:solidFill>
            <a:schemeClr val="bg1"/>
          </a:solidFill>
        </p:grpSpPr>
        <p:sp>
          <p:nvSpPr>
            <p:cNvPr id="20" name="正方形/長方形 19"/>
            <p:cNvSpPr/>
            <p:nvPr/>
          </p:nvSpPr>
          <p:spPr>
            <a:xfrm>
              <a:off x="5143500" y="3819525"/>
              <a:ext cx="1295400" cy="14668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endParaRPr kumimoji="1"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143500" y="4095750"/>
              <a:ext cx="1295400" cy="5905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kumimoji="1"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kumimoji="1"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kumimoji="1" lang="en-US" altLang="ja-JP" sz="1050" dirty="0" smtClean="0">
                  <a:solidFill>
                    <a:schemeClr val="tx1"/>
                  </a:solidFill>
                </a:rPr>
                <a:t> : String</a:t>
              </a:r>
              <a:endParaRPr kumimoji="1"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143500" y="4686301"/>
              <a:ext cx="1295400" cy="600074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setParentId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getParentId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…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以下略</a:t>
              </a:r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2362198" y="3938588"/>
            <a:ext cx="1781179" cy="1466850"/>
            <a:chOff x="5143499" y="3819525"/>
            <a:chExt cx="1295403" cy="1466850"/>
          </a:xfrm>
          <a:solidFill>
            <a:schemeClr val="bg1"/>
          </a:solidFill>
        </p:grpSpPr>
        <p:sp>
          <p:nvSpPr>
            <p:cNvPr id="26" name="正方形/長方形 25"/>
            <p:cNvSpPr/>
            <p:nvPr/>
          </p:nvSpPr>
          <p:spPr>
            <a:xfrm>
              <a:off x="5143499" y="3819525"/>
              <a:ext cx="1295403" cy="14668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ParentBean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143500" y="4095750"/>
              <a:ext cx="1295400" cy="59055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parentName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String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-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childs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: List&lt;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&gt;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143500" y="4686301"/>
              <a:ext cx="1295400" cy="600074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setParentId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+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getParentId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…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以下略</a:t>
              </a:r>
              <a:endParaRPr lang="en-US" altLang="ja-JP" sz="105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直線コネクタ 29"/>
          <p:cNvCxnSpPr/>
          <p:nvPr/>
        </p:nvCxnSpPr>
        <p:spPr>
          <a:xfrm>
            <a:off x="4133850" y="4672013"/>
            <a:ext cx="1485900" cy="0"/>
          </a:xfrm>
          <a:prstGeom prst="line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4108538" y="4420349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38" name="正方形/長方形 37"/>
          <p:cNvSpPr/>
          <p:nvPr/>
        </p:nvSpPr>
        <p:spPr>
          <a:xfrm>
            <a:off x="5375363" y="4429874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N</a:t>
            </a:r>
            <a:endParaRPr lang="ja-JP" altLang="en-US" sz="1200" dirty="0"/>
          </a:p>
        </p:txBody>
      </p:sp>
      <p:sp>
        <p:nvSpPr>
          <p:cNvPr id="39" name="正方形/長方形 38"/>
          <p:cNvSpPr/>
          <p:nvPr/>
        </p:nvSpPr>
        <p:spPr>
          <a:xfrm>
            <a:off x="4013288" y="1457326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1</a:t>
            </a:r>
            <a:endParaRPr lang="ja-JP" altLang="en-US" sz="1200" dirty="0"/>
          </a:p>
        </p:txBody>
      </p:sp>
      <p:sp>
        <p:nvSpPr>
          <p:cNvPr id="41" name="正方形/長方形 40"/>
          <p:cNvSpPr/>
          <p:nvPr/>
        </p:nvSpPr>
        <p:spPr>
          <a:xfrm>
            <a:off x="4670513" y="1686674"/>
            <a:ext cx="2824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N</a:t>
            </a:r>
            <a:endParaRPr lang="ja-JP" altLang="en-US" sz="1200" dirty="0"/>
          </a:p>
        </p:txBody>
      </p:sp>
      <p:sp>
        <p:nvSpPr>
          <p:cNvPr id="48" name="正方形/長方形 47"/>
          <p:cNvSpPr/>
          <p:nvPr/>
        </p:nvSpPr>
        <p:spPr>
          <a:xfrm>
            <a:off x="752475" y="4067175"/>
            <a:ext cx="1114426" cy="32385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オブジェクト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9" name="角丸四角形吹き出し 48"/>
          <p:cNvSpPr/>
          <p:nvPr/>
        </p:nvSpPr>
        <p:spPr>
          <a:xfrm>
            <a:off x="2133598" y="3743324"/>
            <a:ext cx="5505451" cy="1828801"/>
          </a:xfrm>
          <a:prstGeom prst="wedgeRoundRectCallout">
            <a:avLst>
              <a:gd name="adj1" fmla="val -54744"/>
              <a:gd name="adj2" fmla="val -25527"/>
              <a:gd name="adj3" fmla="val 166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下矢印 49"/>
          <p:cNvSpPr/>
          <p:nvPr/>
        </p:nvSpPr>
        <p:spPr>
          <a:xfrm>
            <a:off x="1171575" y="2809875"/>
            <a:ext cx="257175" cy="1095375"/>
          </a:xfrm>
          <a:prstGeom prst="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76276" y="3095625"/>
            <a:ext cx="1247774" cy="43815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iBatis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による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1:N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マッピング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角丸四角形吹き出し 15"/>
          <p:cNvSpPr/>
          <p:nvPr/>
        </p:nvSpPr>
        <p:spPr>
          <a:xfrm>
            <a:off x="3181350" y="1514475"/>
            <a:ext cx="3457576" cy="1019176"/>
          </a:xfrm>
          <a:prstGeom prst="wedgeRoundRectCallout">
            <a:avLst>
              <a:gd name="adj1" fmla="val -62155"/>
              <a:gd name="adj2" fmla="val -524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247904" y="681038"/>
            <a:ext cx="4467222" cy="1938337"/>
            <a:chOff x="5143499" y="3819525"/>
            <a:chExt cx="1295403" cy="1466850"/>
          </a:xfrm>
        </p:grpSpPr>
        <p:sp>
          <p:nvSpPr>
            <p:cNvPr id="6" name="正方形/長方形 5"/>
            <p:cNvSpPr/>
            <p:nvPr/>
          </p:nvSpPr>
          <p:spPr>
            <a:xfrm>
              <a:off x="5143499" y="3819525"/>
              <a:ext cx="1295403" cy="14668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ParentBean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143499" y="4010540"/>
              <a:ext cx="1295400" cy="127583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="B"</a:t>
              </a:r>
            </a:p>
            <a:p>
              <a:r>
                <a:rPr lang="en-US" altLang="ja-JP" sz="1050" dirty="0" smtClean="0">
                  <a:solidFill>
                    <a:schemeClr val="tx1"/>
                  </a:solidFill>
                </a:rPr>
                <a:t>List&lt;</a:t>
              </a:r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&gt;</a:t>
              </a:r>
              <a:endParaRPr lang="ja-JP" altLang="en-US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248028" y="1609724"/>
            <a:ext cx="1628772" cy="842962"/>
            <a:chOff x="5143499" y="3819525"/>
            <a:chExt cx="1295403" cy="599613"/>
          </a:xfrm>
          <a:solidFill>
            <a:schemeClr val="bg1"/>
          </a:solidFill>
        </p:grpSpPr>
        <p:sp>
          <p:nvSpPr>
            <p:cNvPr id="11" name="正方形/長方形 10"/>
            <p:cNvSpPr/>
            <p:nvPr/>
          </p:nvSpPr>
          <p:spPr>
            <a:xfrm>
              <a:off x="5143499" y="3819525"/>
              <a:ext cx="1295403" cy="59961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オブジェクト①</a:t>
              </a: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143499" y="3987345"/>
              <a:ext cx="1295400" cy="43179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 "103"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="c"</a:t>
              </a: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4953002" y="1609724"/>
            <a:ext cx="1628773" cy="842962"/>
            <a:chOff x="5143499" y="3819525"/>
            <a:chExt cx="1295403" cy="599613"/>
          </a:xfrm>
          <a:solidFill>
            <a:schemeClr val="bg1"/>
          </a:solidFill>
        </p:grpSpPr>
        <p:sp>
          <p:nvSpPr>
            <p:cNvPr id="14" name="正方形/長方形 13"/>
            <p:cNvSpPr/>
            <p:nvPr/>
          </p:nvSpPr>
          <p:spPr>
            <a:xfrm>
              <a:off x="5143499" y="3819525"/>
              <a:ext cx="1295403" cy="59961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050" dirty="0" err="1" smtClean="0">
                  <a:solidFill>
                    <a:schemeClr val="tx1"/>
                  </a:solidFill>
                </a:rPr>
                <a:t>ChildBean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オブジェクト②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143499" y="3987345"/>
              <a:ext cx="1295400" cy="431793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parentId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</a:t>
              </a:r>
              <a:r>
                <a:rPr lang="ja-JP" altLang="en-US" sz="105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= "2"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childID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 "104"</a:t>
              </a:r>
            </a:p>
            <a:p>
              <a:r>
                <a:rPr lang="en-US" altLang="ja-JP" sz="1050" dirty="0" err="1" smtClean="0">
                  <a:solidFill>
                    <a:schemeClr val="tx1"/>
                  </a:solidFill>
                </a:rPr>
                <a:t>childName</a:t>
              </a:r>
              <a:r>
                <a:rPr lang="en-US" altLang="ja-JP" sz="1050" dirty="0" smtClean="0">
                  <a:solidFill>
                    <a:schemeClr val="tx1"/>
                  </a:solidFill>
                </a:rPr>
                <a:t> ="d"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線矢印コネクタ 84"/>
          <p:cNvCxnSpPr>
            <a:stCxn id="27" idx="4"/>
          </p:cNvCxnSpPr>
          <p:nvPr/>
        </p:nvCxnSpPr>
        <p:spPr>
          <a:xfrm rot="5400000">
            <a:off x="3707651" y="3624262"/>
            <a:ext cx="54959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495764" y="2974393"/>
          <a:ext cx="3171360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7120"/>
                <a:gridCol w="1057120"/>
                <a:gridCol w="10571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担当者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取引先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商品名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kumimoji="1" lang="en-US" altLang="ja-JP" sz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佐藤</a:t>
                      </a:r>
                      <a:endParaRPr kumimoji="1"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ShopC</a:t>
                      </a:r>
                      <a:endParaRPr lang="ja-JP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495300" y="2876550"/>
            <a:ext cx="2124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495300" y="2562224"/>
            <a:ext cx="25050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ブレイクキー：担当者、取引先</a:t>
            </a:r>
          </a:p>
        </p:txBody>
      </p:sp>
      <p:sp>
        <p:nvSpPr>
          <p:cNvPr id="27" name="円/楕円 26"/>
          <p:cNvSpPr/>
          <p:nvPr/>
        </p:nvSpPr>
        <p:spPr>
          <a:xfrm>
            <a:off x="6360363" y="685800"/>
            <a:ext cx="190500" cy="190500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53088" y="4094657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ブレイクキーの値：担当者＝田中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smtClean="0"/>
              <a:t>B</a:t>
            </a:r>
            <a:r>
              <a:rPr lang="ja-JP" altLang="en-US" sz="900" dirty="0" smtClean="0"/>
              <a:t>ストア</a:t>
            </a:r>
            <a:endParaRPr lang="en-US" altLang="ja-JP" sz="9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953088" y="1618669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１行目のデータに対する処理</a:t>
            </a:r>
            <a:endParaRPr lang="en-US" altLang="ja-JP" sz="900" dirty="0" smtClean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953088" y="205257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２行目のデータに対する処理</a:t>
            </a:r>
            <a:endParaRPr lang="en-US" altLang="ja-JP" sz="9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953088" y="2486477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ブレイクキーの値：取引先＝</a:t>
            </a:r>
            <a:r>
              <a:rPr lang="en-US" altLang="ja-JP" sz="900" dirty="0" smtClean="0"/>
              <a:t>A</a:t>
            </a:r>
            <a:r>
              <a:rPr lang="ja-JP" altLang="en-US" sz="900" dirty="0" smtClean="0"/>
              <a:t>商店</a:t>
            </a:r>
            <a:endParaRPr lang="en-US" altLang="ja-JP" sz="9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953088" y="366075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３行目のデータに対する処理</a:t>
            </a:r>
            <a:endParaRPr lang="en-US" altLang="ja-JP" sz="9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53088" y="5702833"/>
            <a:ext cx="3014574" cy="40862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後データとの比較によるコントロールブレイク処理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ブレイクキーの値：担当者＝佐藤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err="1" smtClean="0"/>
              <a:t>ShopC</a:t>
            </a:r>
            <a:endParaRPr lang="en-US" altLang="ja-JP" sz="9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53088" y="5268933"/>
            <a:ext cx="3014574" cy="25538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４行目のデータに対する処理</a:t>
            </a:r>
            <a:endParaRPr lang="en-US" altLang="ja-JP" sz="900" dirty="0" smtClean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910226" y="1031532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ブレイクキーの値：担当者＝田中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smtClean="0"/>
              <a:t>A</a:t>
            </a:r>
            <a:r>
              <a:rPr lang="ja-JP" altLang="en-US" sz="900" dirty="0" smtClean="0"/>
              <a:t>商店</a:t>
            </a:r>
            <a:endParaRPr lang="en-US" altLang="ja-JP" sz="9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57851" y="3073615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ブレイクキーの値：取引先＝</a:t>
            </a:r>
            <a:r>
              <a:rPr lang="en-US" altLang="ja-JP" sz="900" dirty="0" smtClean="0"/>
              <a:t>B</a:t>
            </a:r>
            <a:r>
              <a:rPr lang="ja-JP" altLang="en-US" sz="900" dirty="0" smtClean="0"/>
              <a:t>ストア</a:t>
            </a:r>
            <a:endParaRPr lang="en-US" altLang="ja-JP" sz="900" dirty="0" smtClean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57851" y="4681795"/>
            <a:ext cx="3014574" cy="4086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900" dirty="0" smtClean="0"/>
              <a:t>前データとの比較によるコントロールブレイク処理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ブレイクキーの値：担当者＝佐藤</a:t>
            </a:r>
            <a:r>
              <a:rPr lang="en-US" altLang="ja-JP" sz="900" dirty="0" smtClean="0"/>
              <a:t>,</a:t>
            </a:r>
            <a:r>
              <a:rPr lang="ja-JP" altLang="en-US" sz="900" dirty="0" smtClean="0"/>
              <a:t>取引先＝</a:t>
            </a:r>
            <a:r>
              <a:rPr lang="en-US" altLang="ja-JP" sz="900" dirty="0" err="1" smtClean="0"/>
              <a:t>ShopC</a:t>
            </a:r>
            <a:endParaRPr lang="en-US" altLang="ja-JP" sz="900" dirty="0" smtClean="0"/>
          </a:p>
        </p:txBody>
      </p:sp>
      <p:sp>
        <p:nvSpPr>
          <p:cNvPr id="57" name="左大かっこ 56"/>
          <p:cNvSpPr/>
          <p:nvPr/>
        </p:nvSpPr>
        <p:spPr>
          <a:xfrm>
            <a:off x="4786312" y="962025"/>
            <a:ext cx="180000" cy="1980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/>
          <p:cNvSpPr/>
          <p:nvPr/>
        </p:nvSpPr>
        <p:spPr>
          <a:xfrm>
            <a:off x="4786312" y="3038475"/>
            <a:ext cx="180000" cy="1512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左大かっこ 58"/>
          <p:cNvSpPr/>
          <p:nvPr/>
        </p:nvSpPr>
        <p:spPr>
          <a:xfrm>
            <a:off x="4786312" y="4648200"/>
            <a:ext cx="180000" cy="1512000"/>
          </a:xfrm>
          <a:prstGeom prst="lef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右大かっこ 59"/>
          <p:cNvSpPr/>
          <p:nvPr/>
        </p:nvSpPr>
        <p:spPr>
          <a:xfrm>
            <a:off x="3690937" y="3267075"/>
            <a:ext cx="171450" cy="51435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大かっこ 60"/>
          <p:cNvSpPr/>
          <p:nvPr/>
        </p:nvSpPr>
        <p:spPr>
          <a:xfrm>
            <a:off x="3690937" y="381000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大かっこ 62"/>
          <p:cNvSpPr/>
          <p:nvPr/>
        </p:nvSpPr>
        <p:spPr>
          <a:xfrm>
            <a:off x="3690937" y="4095750"/>
            <a:ext cx="171450" cy="252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カギ線コネクタ 76"/>
          <p:cNvCxnSpPr>
            <a:stCxn id="57" idx="1"/>
            <a:endCxn id="60" idx="2"/>
          </p:cNvCxnSpPr>
          <p:nvPr/>
        </p:nvCxnSpPr>
        <p:spPr>
          <a:xfrm rot="10800000" flipV="1">
            <a:off x="3862388" y="1952024"/>
            <a:ext cx="923925" cy="1572225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58" idx="1"/>
            <a:endCxn id="61" idx="2"/>
          </p:cNvCxnSpPr>
          <p:nvPr/>
        </p:nvCxnSpPr>
        <p:spPr>
          <a:xfrm rot="10800000" flipV="1">
            <a:off x="3862388" y="3794474"/>
            <a:ext cx="923925" cy="141525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59" idx="1"/>
            <a:endCxn id="63" idx="2"/>
          </p:cNvCxnSpPr>
          <p:nvPr/>
        </p:nvCxnSpPr>
        <p:spPr>
          <a:xfrm rot="10800000">
            <a:off x="3862388" y="4221750"/>
            <a:ext cx="923925" cy="1182450"/>
          </a:xfrm>
          <a:prstGeom prst="bentConnector3">
            <a:avLst>
              <a:gd name="adj1" fmla="val 54639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710112" y="10858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10112" y="15906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</a:t>
            </a:r>
            <a:endParaRPr kumimoji="1" lang="en-US" altLang="ja-JP" sz="14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710112" y="20193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710112" y="25336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710112" y="31242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710112" y="362902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10112" y="4143375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3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10112" y="47244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10112" y="523875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2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710112" y="5753100"/>
            <a:ext cx="2760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</a:t>
            </a:r>
            <a:endParaRPr kumimoji="1" lang="en-US" altLang="ja-JP" sz="14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000499" y="1685925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kumimoji="1" lang="en-US" altLang="ja-JP" sz="1200" dirty="0" smtClean="0"/>
              <a:t>1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000499" y="3543300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lang="en-US" altLang="ja-JP" sz="1200" dirty="0" smtClean="0"/>
              <a:t>2</a:t>
            </a:r>
            <a:endParaRPr kumimoji="1" lang="en-US" altLang="ja-JP" sz="1200" dirty="0" smtClean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00499" y="5391150"/>
            <a:ext cx="8477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ステップ</a:t>
            </a:r>
            <a:r>
              <a:rPr kumimoji="1" lang="en-US" altLang="ja-JP" sz="1200" dirty="0" smtClean="0"/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69506" y="7239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62839" y="10884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771900" y="990600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6651" y="752475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  <p:sp>
        <p:nvSpPr>
          <p:cNvPr id="8" name="メモ 7"/>
          <p:cNvSpPr/>
          <p:nvPr/>
        </p:nvSpPr>
        <p:spPr>
          <a:xfrm>
            <a:off x="3664744" y="3581400"/>
            <a:ext cx="2466974" cy="1990725"/>
          </a:xfrm>
          <a:prstGeom prst="foldedCorne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担当者：田中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ボールペン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","A</a:t>
            </a:r>
            <a:r>
              <a:rPr lang="ja-JP" altLang="en-US" sz="1050" dirty="0" smtClean="0">
                <a:solidFill>
                  <a:schemeClr val="tx1"/>
                </a:solidFill>
              </a:rPr>
              <a:t>商店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田中</a:t>
            </a:r>
            <a:r>
              <a:rPr lang="en-US" altLang="ja-JP" sz="1050" dirty="0" smtClean="0">
                <a:solidFill>
                  <a:schemeClr val="tx1"/>
                </a:solidFill>
              </a:rPr>
              <a:t>","B</a:t>
            </a:r>
            <a:r>
              <a:rPr lang="ja-JP" altLang="en-US" sz="1050" dirty="0" smtClean="0">
                <a:solidFill>
                  <a:schemeClr val="tx1"/>
                </a:solidFill>
              </a:rPr>
              <a:t>ストア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消しゴム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3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担当者：佐藤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  <a:p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  <a:r>
              <a:rPr lang="ja-JP" altLang="en-US" sz="1050" dirty="0" smtClean="0">
                <a:solidFill>
                  <a:schemeClr val="tx1"/>
                </a:solidFill>
              </a:rPr>
              <a:t>佐藤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en-US" altLang="ja-JP" sz="1050" dirty="0" err="1" smtClean="0">
                <a:solidFill>
                  <a:schemeClr val="tx1"/>
                </a:solidFill>
              </a:rPr>
              <a:t>ShopC</a:t>
            </a:r>
            <a:r>
              <a:rPr lang="en-US" altLang="ja-JP" sz="1050" dirty="0" smtClean="0">
                <a:solidFill>
                  <a:schemeClr val="tx1"/>
                </a:solidFill>
              </a:rPr>
              <a:t>","</a:t>
            </a:r>
            <a:r>
              <a:rPr lang="ja-JP" altLang="en-US" sz="1050" dirty="0" smtClean="0">
                <a:solidFill>
                  <a:schemeClr val="tx1"/>
                </a:solidFill>
              </a:rPr>
              <a:t>ノート</a:t>
            </a:r>
            <a:r>
              <a:rPr lang="en-US" altLang="ja-JP" sz="1050" dirty="0" smtClean="0">
                <a:solidFill>
                  <a:schemeClr val="tx1"/>
                </a:solidFill>
              </a:rPr>
              <a:t>"</a:t>
            </a:r>
          </a:p>
          <a:p>
            <a:r>
              <a:rPr lang="en-US" altLang="ja-JP" sz="1050" u="sng" dirty="0" smtClean="0">
                <a:solidFill>
                  <a:schemeClr val="tx1"/>
                </a:solidFill>
              </a:rPr>
              <a:t>"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データ件数：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1</a:t>
            </a:r>
            <a:r>
              <a:rPr lang="ja-JP" altLang="en-US" sz="1050" u="sng" dirty="0" smtClean="0">
                <a:solidFill>
                  <a:schemeClr val="tx1"/>
                </a:solidFill>
              </a:rPr>
              <a:t>件</a:t>
            </a:r>
            <a:r>
              <a:rPr lang="en-US" altLang="ja-JP" sz="1050" u="sng" dirty="0" smtClean="0">
                <a:solidFill>
                  <a:schemeClr val="tx1"/>
                </a:solidFill>
              </a:rPr>
              <a:t>","",""</a:t>
            </a:r>
          </a:p>
        </p:txBody>
      </p:sp>
      <p:sp>
        <p:nvSpPr>
          <p:cNvPr id="9" name="下矢印 8"/>
          <p:cNvSpPr/>
          <p:nvPr/>
        </p:nvSpPr>
        <p:spPr>
          <a:xfrm>
            <a:off x="4798219" y="3210342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626812" y="3330059"/>
            <a:ext cx="10454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◆出力ファイル</a:t>
            </a:r>
            <a:endParaRPr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214813" y="2789992"/>
            <a:ext cx="1366838" cy="30646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ビジネスロジック</a:t>
            </a:r>
            <a:endParaRPr kumimoji="1" lang="en-US" altLang="ja-JP" sz="12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3604370" y="4820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19" name="下矢印 18"/>
          <p:cNvSpPr/>
          <p:nvPr/>
        </p:nvSpPr>
        <p:spPr>
          <a:xfrm>
            <a:off x="4798219" y="2418933"/>
            <a:ext cx="200024" cy="25717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大かっこ 12"/>
          <p:cNvSpPr/>
          <p:nvPr/>
        </p:nvSpPr>
        <p:spPr>
          <a:xfrm>
            <a:off x="6191250" y="3638550"/>
            <a:ext cx="171450" cy="752475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417262" y="3587234"/>
            <a:ext cx="31931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  <a:p>
            <a:r>
              <a:rPr lang="ja-JP" altLang="en-US" sz="1050" dirty="0" smtClean="0"/>
              <a:t>★</a:t>
            </a:r>
            <a:endParaRPr lang="en-US" altLang="ja-JP" sz="1050" dirty="0" smtClean="0"/>
          </a:p>
          <a:p>
            <a:endParaRPr lang="en-US" altLang="ja-JP" sz="1050" dirty="0" smtClean="0"/>
          </a:p>
          <a:p>
            <a:r>
              <a:rPr lang="ja-JP" altLang="en-US" sz="1050" dirty="0" smtClean="0"/>
              <a:t>☆</a:t>
            </a:r>
            <a:endParaRPr lang="en-US" altLang="ja-JP" sz="1050" dirty="0" smtClean="0"/>
          </a:p>
        </p:txBody>
      </p:sp>
      <p:sp>
        <p:nvSpPr>
          <p:cNvPr id="15" name="右大かっこ 14"/>
          <p:cNvSpPr/>
          <p:nvPr/>
        </p:nvSpPr>
        <p:spPr>
          <a:xfrm>
            <a:off x="6191250" y="4463758"/>
            <a:ext cx="171450" cy="396000"/>
          </a:xfrm>
          <a:prstGeom prst="rightBracket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589087" y="3807038"/>
            <a:ext cx="1366080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担当者：田中</a:t>
            </a:r>
            <a:endParaRPr lang="en-US" altLang="ja-JP" sz="1050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9087" y="4454009"/>
            <a:ext cx="1415772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担当者：佐藤</a:t>
            </a:r>
            <a:endParaRPr lang="en-US" altLang="ja-JP" sz="1050" dirty="0" smtClean="0"/>
          </a:p>
          <a:p>
            <a:r>
              <a:rPr lang="ja-JP" altLang="en-US" sz="1050" dirty="0" smtClean="0"/>
              <a:t>に対する一連の処理</a:t>
            </a:r>
            <a:endParaRPr lang="ja-JP" altLang="en-US" sz="1050" dirty="0"/>
          </a:p>
        </p:txBody>
      </p:sp>
      <p:cxnSp>
        <p:nvCxnSpPr>
          <p:cNvPr id="24" name="直線コネクタ 23"/>
          <p:cNvCxnSpPr>
            <a:stCxn id="20" idx="1"/>
            <a:endCxn id="13" idx="2"/>
          </p:cNvCxnSpPr>
          <p:nvPr/>
        </p:nvCxnSpPr>
        <p:spPr>
          <a:xfrm rot="10800000" flipV="1">
            <a:off x="6362701" y="4014786"/>
            <a:ext cx="226387" cy="1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1"/>
            <a:endCxn id="15" idx="2"/>
          </p:cNvCxnSpPr>
          <p:nvPr/>
        </p:nvCxnSpPr>
        <p:spPr>
          <a:xfrm rot="10800000">
            <a:off x="6362701" y="4661758"/>
            <a:ext cx="226387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762839" y="110749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鈴木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直線矢印コネクタ 21"/>
          <p:cNvCxnSpPr/>
          <p:nvPr/>
        </p:nvCxnSpPr>
        <p:spPr>
          <a:xfrm>
            <a:off x="3771900" y="100965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676650" y="77152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9556" y="4191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52889" y="7836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361950" y="685800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66701" y="447675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94420" y="1772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sp>
        <p:nvSpPr>
          <p:cNvPr id="22" name="正方形/長方形 21"/>
          <p:cNvSpPr/>
          <p:nvPr/>
        </p:nvSpPr>
        <p:spPr>
          <a:xfrm>
            <a:off x="341709" y="3238500"/>
            <a:ext cx="2457450" cy="158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/>
        </p:nvGraphicFramePr>
        <p:xfrm>
          <a:off x="437192" y="3603043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+mn-lt"/>
                          <a:cs typeface="+mn-cs"/>
                        </a:rPr>
                        <a:t>A</a:t>
                      </a:r>
                      <a:r>
                        <a:rPr lang="ja-JP" altLang="en-US" sz="900" dirty="0" smtClean="0">
                          <a:latin typeface="+mn-lt"/>
                          <a:cs typeface="+mn-cs"/>
                        </a:rPr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>
                          <a:latin typeface="+mn-lt"/>
                          <a:cs typeface="+mn-cs"/>
                        </a:rPr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佐藤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/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直線矢印コネクタ 25"/>
          <p:cNvCxnSpPr/>
          <p:nvPr/>
        </p:nvCxnSpPr>
        <p:spPr>
          <a:xfrm>
            <a:off x="438150" y="3505200"/>
            <a:ext cx="1512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42900" y="3267075"/>
            <a:ext cx="194309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ブレイクキー：担当者、取引先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270620" y="2996684"/>
            <a:ext cx="109036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dirty="0" smtClean="0"/>
              <a:t>◆入力テーブル</a:t>
            </a:r>
            <a:endParaRPr lang="ja-JP" altLang="en-US" sz="1050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676739" y="2374318"/>
          <a:ext cx="1510990" cy="4572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佐藤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613520" y="2168009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714839" y="5203243"/>
          <a:ext cx="1599736" cy="685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9868"/>
                <a:gridCol w="79986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/>
                        <a:t>佐藤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shopName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ShopC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正方形/長方形 14"/>
          <p:cNvSpPr/>
          <p:nvPr/>
        </p:nvSpPr>
        <p:spPr>
          <a:xfrm>
            <a:off x="651620" y="4996934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2657939" y="5536618"/>
          <a:ext cx="1599736" cy="685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9868"/>
                <a:gridCol w="799868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key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value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tantousya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田中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shopName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正方形/長方形 16"/>
          <p:cNvSpPr/>
          <p:nvPr/>
        </p:nvSpPr>
        <p:spPr>
          <a:xfrm>
            <a:off x="2594720" y="5330309"/>
            <a:ext cx="6014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err="1" smtClean="0"/>
              <a:t>keyMap</a:t>
            </a:r>
            <a:endParaRPr lang="ja-JP" altLang="en-US" sz="1000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4458164" y="945568"/>
          <a:ext cx="2266485" cy="1143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495"/>
                <a:gridCol w="755495"/>
                <a:gridCol w="755495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担当者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取引先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営業所名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ボールペン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ノート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A</a:t>
                      </a:r>
                      <a:r>
                        <a:rPr lang="ja-JP" altLang="en-US" sz="900" dirty="0" smtClean="0"/>
                        <a:t>商店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消しゴム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田中</a:t>
                      </a:r>
                      <a:endParaRPr kumimoji="1"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900" dirty="0" smtClean="0"/>
                        <a:t>B</a:t>
                      </a:r>
                      <a:r>
                        <a:rPr lang="ja-JP" altLang="en-US" sz="900" dirty="0" smtClean="0"/>
                        <a:t>ストア</a:t>
                      </a:r>
                      <a:endParaRPr lang="ja-JP" alt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鉛筆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線矢印コネクタ 20"/>
          <p:cNvCxnSpPr/>
          <p:nvPr/>
        </p:nvCxnSpPr>
        <p:spPr>
          <a:xfrm>
            <a:off x="4467225" y="847725"/>
            <a:ext cx="72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371976" y="609600"/>
            <a:ext cx="1457324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ブレイクキー：担当者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4">
            <a:lumMod val="40000"/>
            <a:lumOff val="60000"/>
          </a:schemeClr>
        </a:solidFill>
        <a:ln w="15875">
          <a:solidFill>
            <a:schemeClr val="tx1"/>
          </a:solidFill>
        </a:ln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1193</Words>
  <Application>Microsoft Office PowerPoint</Application>
  <PresentationFormat>画面に合わせる (4:3)</PresentationFormat>
  <Paragraphs>416</Paragraphs>
  <Slides>13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YAMURA Tomofumi / 矢村 知史</dc:creator>
  <cp:lastModifiedBy>YAMADA Shinya / 山田 真也</cp:lastModifiedBy>
  <cp:revision>384</cp:revision>
  <dcterms:created xsi:type="dcterms:W3CDTF">2011-07-26T06:56:47Z</dcterms:created>
  <dcterms:modified xsi:type="dcterms:W3CDTF">2015-01-16T11:38:14Z</dcterms:modified>
</cp:coreProperties>
</file>