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55"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HGP創英角ｺﾞｼｯｸUB" panose="020B0900000000000000" pitchFamily="50" charset="-128"/>
      <p:regular r:id="rId21"/>
    </p:embeddedFont>
    <p:embeddedFont>
      <p:font typeface="HGPｺﾞｼｯｸE" panose="020B0900000000000000" pitchFamily="50" charset="-128"/>
      <p:regular r:id="rId22"/>
    </p:embeddedFont>
    <p:embeddedFont>
      <p:font typeface="Calibri" panose="020F0502020204030204" pitchFamily="34" charset="0"/>
      <p:regular r:id="rId23"/>
      <p:bold r:id="rId24"/>
      <p:italic r:id="rId25"/>
      <p:boldItalic r:id="rId26"/>
    </p:embeddedFont>
    <p:embeddedFont>
      <p:font typeface="Tahoma" panose="020B0604030504040204" pitchFamily="34" charset="0"/>
      <p:regular r:id="rId27"/>
      <p:bold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5">
          <p15:clr>
            <a:srgbClr val="A4A3A4"/>
          </p15:clr>
        </p15:guide>
        <p15:guide id="2" pos="6081">
          <p15:clr>
            <a:srgbClr val="A4A3A4"/>
          </p15:clr>
        </p15:guide>
        <p15:guide id="3" pos="3116">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2857" autoAdjust="0"/>
  </p:normalViewPr>
  <p:slideViewPr>
    <p:cSldViewPr snapToGrid="0" showGuides="1">
      <p:cViewPr varScale="1">
        <p:scale>
          <a:sx n="82" d="100"/>
          <a:sy n="82" d="100"/>
        </p:scale>
        <p:origin x="288" y="78"/>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2015/12/16</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2015/12/16</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2015/12/16</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extLst>
      <p:ext uri="{BB962C8B-B14F-4D97-AF65-F5344CB8AC3E}">
        <p14:creationId xmlns:p14="http://schemas.microsoft.com/office/powerpoint/2010/main" val="222785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2015/12/16</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pic>
        <p:nvPicPr>
          <p:cNvPr id="12"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6297" y="2842015"/>
            <a:ext cx="4350919" cy="1119379"/>
          </a:xfrm>
          <a:prstGeom prst="rect">
            <a:avLst/>
          </a:prstGeom>
        </p:spPr>
      </p:pic>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3"/>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11" name="テキスト ボックス 10"/>
          <p:cNvSpPr txBox="1"/>
          <p:nvPr userDrawn="1"/>
        </p:nvSpPr>
        <p:spPr>
          <a:xfrm>
            <a:off x="2227336" y="6156024"/>
            <a:ext cx="7673900" cy="461665"/>
          </a:xfrm>
          <a:prstGeom prst="rect">
            <a:avLst/>
          </a:prstGeom>
          <a:noFill/>
        </p:spPr>
        <p:txBody>
          <a:bodyPr wrap="square" rtlCol="0">
            <a:spAutoFit/>
          </a:bodyPr>
          <a:lstStyle/>
          <a:p>
            <a:pPr algn="r"/>
            <a:r>
              <a:rPr lang="ja-JP" altLang="ja-JP" sz="1200" dirty="0" smtClean="0"/>
              <a:t>「テラソルナ＼</a:t>
            </a:r>
            <a:r>
              <a:rPr lang="en-US" altLang="ja-JP" sz="1200" dirty="0"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a:t>
            </a:r>
            <a:r>
              <a:rPr lang="en-US" sz="600" baseline="0" dirty="0" smtClean="0">
                <a:latin typeface="Arial"/>
                <a:cs typeface="Arial"/>
              </a:rPr>
              <a:t>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smtClean="0"/>
              <a:t>3.5.1</a:t>
            </a:r>
            <a:r>
              <a:rPr lang="ja-JP" altLang="en-US" smtClean="0"/>
              <a:t> </a:t>
            </a:r>
            <a:r>
              <a:rPr lang="ja-JP" altLang="en-US" dirty="0" smtClean="0"/>
              <a:t>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a:t>
            </a:r>
            <a:r>
              <a:rPr kumimoji="1" lang="en-US" altLang="ja-JP" sz="1100" dirty="0" smtClean="0">
                <a:latin typeface="Courier New" panose="02070309020205020404" pitchFamily="49" charset="0"/>
                <a:cs typeface="Courier New" panose="02070309020205020404" pitchFamily="49" charset="0"/>
              </a:rPr>
              <a:t>&lt;bean id=“</a:t>
            </a:r>
            <a:r>
              <a:rPr kumimoji="1" lang="en-US" altLang="ja-JP" sz="1100" dirty="0" err="1" smtClean="0">
                <a:latin typeface="Courier New" panose="02070309020205020404" pitchFamily="49" charset="0"/>
                <a:cs typeface="Courier New" panose="02070309020205020404" pitchFamily="49" charset="0"/>
              </a:rPr>
              <a:t>sampleDao</a:t>
            </a:r>
            <a:r>
              <a:rPr kumimoji="1" lang="en-US" altLang="ja-JP" sz="1100" dirty="0" smtClean="0">
                <a:latin typeface="Courier New" panose="02070309020205020404" pitchFamily="49" charset="0"/>
                <a:cs typeface="Courier New" panose="02070309020205020404" pitchFamily="49" charset="0"/>
              </a:rPr>
              <a:t>” class=“</a:t>
            </a:r>
            <a:r>
              <a:rPr kumimoji="1" lang="en-US" altLang="ja-JP" sz="1100" dirty="0" err="1" smtClean="0">
                <a:latin typeface="Courier New" panose="02070309020205020404" pitchFamily="49" charset="0"/>
                <a:cs typeface="Courier New" panose="02070309020205020404" pitchFamily="49" charset="0"/>
              </a:rPr>
              <a:t>org.mybatis.spring.mapper.MapperFactoryBean</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&lt;property name=“</a:t>
            </a:r>
            <a:r>
              <a:rPr kumimoji="1" lang="en-US" altLang="ja-JP" sz="1100" dirty="0" err="1" smtClean="0">
                <a:latin typeface="Courier New" panose="02070309020205020404" pitchFamily="49" charset="0"/>
                <a:cs typeface="Courier New" panose="02070309020205020404" pitchFamily="49" charset="0"/>
              </a:rPr>
              <a:t>mapperInterface</a:t>
            </a:r>
            <a:r>
              <a:rPr kumimoji="1" lang="en-US" altLang="ja-JP" sz="1100" dirty="0" smtClean="0">
                <a:latin typeface="Courier New" panose="02070309020205020404" pitchFamily="49" charset="0"/>
                <a:cs typeface="Courier New" panose="02070309020205020404" pitchFamily="49" charset="0"/>
              </a:rPr>
              <a:t>” value=“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&lt;property name=“</a:t>
            </a:r>
            <a:r>
              <a:rPr kumimoji="1" lang="en-US" altLang="ja-JP" sz="1100" dirty="0" err="1" smtClean="0">
                <a:latin typeface="Courier New" panose="02070309020205020404" pitchFamily="49" charset="0"/>
                <a:ea typeface="ＭＳ Ｐゴシック" charset="-128"/>
                <a:cs typeface="Courier New" panose="02070309020205020404" pitchFamily="49" charset="0"/>
              </a:rPr>
              <a:t>sqlSessionTemplate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ref=“</a:t>
            </a:r>
            <a:r>
              <a:rPr kumimoji="1" lang="en-US" altLang="ja-JP" sz="1100" dirty="0" err="1">
                <a:latin typeface="Courier New" panose="02070309020205020404" pitchFamily="49" charset="0"/>
                <a:ea typeface="ＭＳ Ｐゴシック" charset="-128"/>
                <a:cs typeface="Courier New" panose="02070309020205020404" pitchFamily="49" charset="0"/>
              </a:rPr>
              <a:t>s</a:t>
            </a:r>
            <a:r>
              <a:rPr kumimoji="1" lang="en-US" altLang="ja-JP" sz="1100" dirty="0" err="1" smtClean="0">
                <a:latin typeface="Courier New" panose="02070309020205020404" pitchFamily="49" charset="0"/>
                <a:ea typeface="ＭＳ Ｐゴシック" charset="-128"/>
                <a:cs typeface="Courier New" panose="02070309020205020404" pitchFamily="49" charset="0"/>
              </a:rPr>
              <a:t>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&lt;/bean&gt;</a:t>
            </a:r>
          </a:p>
        </p:txBody>
      </p:sp>
      <p:sp>
        <p:nvSpPr>
          <p:cNvPr id="206858" name="AutoShape 10"/>
          <p:cNvSpPr>
            <a:spLocks noChangeArrowheads="1"/>
          </p:cNvSpPr>
          <p:nvPr/>
        </p:nvSpPr>
        <p:spPr bwMode="auto">
          <a:xfrm>
            <a:off x="2171833" y="1714546"/>
            <a:ext cx="2134261" cy="527050"/>
          </a:xfrm>
          <a:prstGeom prst="wedgeRoundRectCallout">
            <a:avLst>
              <a:gd name="adj1" fmla="val -41160"/>
              <a:gd name="adj2" fmla="val 7560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8008409"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196440"/>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Courier New" panose="02070309020205020404" pitchFamily="49" charset="0"/>
                <a:cs typeface="Courier New" panose="02070309020205020404" pitchFamily="49" charset="0"/>
              </a:rPr>
              <a:t>&lt;mapper namespace=“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”&gt;</a:t>
            </a:r>
          </a:p>
          <a:p>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smtClean="0">
                <a:latin typeface="Courier New" panose="02070309020205020404" pitchFamily="49" charset="0"/>
                <a:cs typeface="Courier New" panose="02070309020205020404" pitchFamily="49" charset="0"/>
              </a:rPr>
              <a:t>    &lt;select id=“</a:t>
            </a:r>
            <a:r>
              <a:rPr kumimoji="1" lang="en-US" altLang="ja-JP" sz="1100" dirty="0" err="1" smtClean="0">
                <a:solidFill>
                  <a:srgbClr val="FF0000"/>
                </a:solidFill>
                <a:latin typeface="Courier New" panose="02070309020205020404" pitchFamily="49" charset="0"/>
                <a:cs typeface="Courier New" panose="02070309020205020404" pitchFamily="49" charset="0"/>
              </a:rPr>
              <a:t>selectUser</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parameterType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jp.terasoluna.batch.sample.b000001.SelectUserInputDto”</a:t>
            </a:r>
            <a:endParaRPr kumimoji="1" lang="en-US" altLang="ja-JP" sz="1100" dirty="0" smtClean="0">
              <a:latin typeface="Courier New" panose="02070309020205020404" pitchFamily="49" charset="0"/>
              <a:cs typeface="Courier New" panose="02070309020205020404" pitchFamily="49" charset="0"/>
            </a:endParaRP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resultType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jp.terasoluna.batch.sample.b000001.SelectUserOutputDto”&gt;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SELECT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USER_NAME as name,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as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FROM</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USER_TABLE</a:t>
            </a:r>
          </a:p>
          <a:p>
            <a:r>
              <a:rPr kumimoji="1" lang="ja-JP" altLang="en-US" sz="1100" dirty="0">
                <a:latin typeface="Courier New" panose="02070309020205020404" pitchFamily="49" charset="0"/>
                <a:ea typeface="ＭＳ Ｐゴシック" charset="-128"/>
                <a:cs typeface="Courier New" panose="02070309020205020404" pitchFamily="49" charset="0"/>
              </a:rPr>
              <a:t>　</a:t>
            </a:r>
            <a:r>
              <a:rPr kumimoji="1" lang="ja-JP" altLang="en-US"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WHERE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&lt;/select&gt;</a:t>
            </a:r>
            <a:endParaRPr kumimoji="1" lang="ja-JP" altLang="en-US" sz="1100" dirty="0">
              <a:latin typeface="Courier New" panose="02070309020205020404" pitchFamily="49" charset="0"/>
              <a:cs typeface="Courier New" panose="02070309020205020404" pitchFamily="49"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2247768" y="3470935"/>
            <a:ext cx="2197883" cy="527050"/>
          </a:xfrm>
          <a:prstGeom prst="wedgeRoundRectCallout">
            <a:avLst>
              <a:gd name="adj1" fmla="val -424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15544" y="3846162"/>
            <a:ext cx="2134262" cy="527050"/>
          </a:xfrm>
          <a:prstGeom prst="wedgeRoundRectCallout">
            <a:avLst>
              <a:gd name="adj1" fmla="val -48622"/>
              <a:gd name="adj2" fmla="val 9939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0" y="4640591"/>
            <a:ext cx="8008409"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5531908"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4556858" y="1868799"/>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public interface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SelectUserOutputDto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4274344" y="485999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630212"/>
            <a:ext cx="4966122" cy="4646637"/>
          </a:xfrm>
          <a:prstGeom prst="rect">
            <a:avLst/>
          </a:prstGeom>
          <a:solidFill>
            <a:srgbClr val="FFFFFF"/>
          </a:solidFill>
          <a:ln w="12700" algn="ctr">
            <a:solidFill>
              <a:srgbClr val="000000"/>
            </a:solidFill>
            <a:miter lim="800000"/>
            <a:headEnd/>
            <a:tailEnd/>
          </a:ln>
          <a:effectLst/>
        </p:spPr>
        <p:txBody>
          <a:bodyPr/>
          <a:lstStyle/>
          <a:p>
            <a:pPr algn="l"/>
            <a:endParaRPr kumimoji="1" lang="ja-JP" altLang="en-US"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lang="en-US" altLang="ja-JP" sz="1000" dirty="0" smtClean="0">
                <a:latin typeface="Courier New" panose="02070309020205020404" pitchFamily="49" charset="0"/>
                <a:ea typeface="ＭＳ Ｐゴシック" charset="-128"/>
                <a:cs typeface="Courier New" panose="02070309020205020404" pitchFamily="49" charset="0"/>
              </a:rPr>
              <a:t>Inject</a:t>
            </a:r>
          </a:p>
          <a:p>
            <a:r>
              <a:rPr lang="en-US" altLang="ja-JP" sz="1000" dirty="0" smtClean="0">
                <a:latin typeface="Courier New" panose="02070309020205020404" pitchFamily="49" charset="0"/>
                <a:ea typeface="ＭＳ Ｐゴシック" charset="-128"/>
                <a:cs typeface="Courier New" panose="02070309020205020404" pitchFamily="49" charset="0"/>
              </a:rPr>
              <a:t>  @Named(value = "</a:t>
            </a:r>
            <a:r>
              <a:rPr lang="en-US" altLang="ja-JP" sz="1000" dirty="0" err="1" smtClean="0">
                <a:latin typeface="Courier New" panose="02070309020205020404" pitchFamily="49" charset="0"/>
                <a:ea typeface="ＭＳ Ｐゴシック" charset="-128"/>
                <a:cs typeface="Courier New" panose="02070309020205020404" pitchFamily="49" charset="0"/>
              </a:rPr>
              <a:t>csvFileQueryDAO</a:t>
            </a:r>
            <a:r>
              <a:rPr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en-US" altLang="ja-JP" sz="1000" b="0" smtClean="0">
                <a:latin typeface="Courier New" panose="02070309020205020404" pitchFamily="49" charset="0"/>
                <a:ea typeface="ＭＳ Ｐゴシック" charset="-128"/>
                <a:cs typeface="Courier New" panose="02070309020205020404" pitchFamily="49" charset="0"/>
              </a:rPr>
              <a:t>  </a:t>
            </a:r>
            <a:r>
              <a:rPr kumimoji="1" lang="ja-JP" altLang="ja-JP" sz="1000" b="0" smtClean="0">
                <a:latin typeface="Courier New" panose="02070309020205020404" pitchFamily="49" charset="0"/>
                <a:ea typeface="ＭＳ Ｐゴシック" charset="-128"/>
                <a:cs typeface="Courier New" panose="02070309020205020404" pitchFamily="49" charset="0"/>
              </a:rPr>
              <a:t>FileQueryDAO </a:t>
            </a:r>
            <a:r>
              <a:rPr kumimoji="1" lang="ja-JP" altLang="ja-JP" sz="1000" b="0" dirty="0" smtClean="0">
                <a:latin typeface="Courier New" panose="02070309020205020404" pitchFamily="49" charset="0"/>
                <a:ea typeface="ＭＳ Ｐゴシック" charset="-128"/>
                <a:cs typeface="Courier New" panose="02070309020205020404" pitchFamily="49" charset="0"/>
              </a:rPr>
              <a:t>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 null;</a:t>
            </a:r>
          </a:p>
          <a:p>
            <a:r>
              <a:rPr lang="ja-JP" altLang="en-US" sz="1000" dirty="0">
                <a:latin typeface="Courier New" pitchFamily="49" charset="0"/>
                <a:cs typeface="Courier New" pitchFamily="49" charset="0"/>
              </a:rPr>
              <a:t>・・・</a:t>
            </a:r>
            <a:endParaRPr kumimoji="1" lang="ja-JP" altLang="en-US" sz="1000" b="0" dirty="0">
              <a:latin typeface="Tahoma" pitchFamily="34" charset="0"/>
              <a:ea typeface="ＭＳ Ｐゴシック" charset="-128"/>
            </a:endParaRPr>
          </a:p>
          <a:p>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ファイル入出力用イテレータの取得</a:t>
            </a:r>
            <a:endParaRPr kumimoji="1" lang="ja-JP" altLang="ja-JP" sz="1000" b="0" dirty="0">
              <a:latin typeface="HGP創英角ｺﾞｼｯｸUB 本文"/>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FileLineIterator&lt;SampleFileLineObject&gt; fileLineIterator </a:t>
            </a: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execute(basePath + </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some_file_path/uriage.csv”</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FileColumnSample</a:t>
            </a:r>
            <a:r>
              <a:rPr kumimoji="1" lang="ja-JP" altLang="ja-JP" sz="1000" b="0" dirty="0">
                <a:latin typeface="Courier New" panose="02070309020205020404" pitchFamily="49" charset="0"/>
                <a:ea typeface="ＭＳ Ｐゴシック" charset="-128"/>
                <a:cs typeface="Courier New" panose="02070309020205020404" pitchFamily="49" charset="0"/>
              </a:rPr>
              <a:t>.class);</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try {</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ヘッダ部の読み込み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headerData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.getHeader();</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読み込んだヘッダ部に対する処理</a:t>
            </a:r>
            <a:endParaRPr kumimoji="1" lang="ja-JP" altLang="ja-JP" sz="1000" b="0" dirty="0">
              <a:latin typeface="Tahoma" pitchFamily="34" charset="0"/>
              <a:ea typeface="ＭＳ Ｐゴシック" charset="-128"/>
            </a:endParaRPr>
          </a:p>
          <a:p>
            <a:pPr algn="l"/>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while(fileLineIterator.hasNext()){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データ部の読み込み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SampleFileLineObject </a:t>
            </a:r>
            <a:r>
              <a:rPr kumimoji="1" lang="ja-JP" altLang="ja-JP" sz="1000" b="0" dirty="0">
                <a:latin typeface="Courier New" panose="02070309020205020404" pitchFamily="49" charset="0"/>
                <a:ea typeface="ＭＳ Ｐゴシック" charset="-128"/>
                <a:cs typeface="Courier New" panose="02070309020205020404" pitchFamily="49" charset="0"/>
              </a:rPr>
              <a:t>sampleFileLine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読み込んだ行に対する処理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Tahoma" pitchFamily="34" charset="0"/>
              <a:ea typeface="ＭＳ Ｐゴシック" charset="-128"/>
            </a:endParaRP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トレイラ部の読み込み</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trailerData = fileLineIterator.getTrailer();</a:t>
            </a:r>
          </a:p>
          <a:p>
            <a:r>
              <a:rPr lang="ja-JP" altLang="en-US" sz="1000" dirty="0" smtClean="0">
                <a:latin typeface="Courier New" pitchFamily="49" charset="0"/>
                <a:cs typeface="Courier New" pitchFamily="49" charset="0"/>
              </a:rPr>
              <a:t>  ・</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読み込んだトレイラ部に対する処理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 finally {</a:t>
            </a: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ファイルのクローズ</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.closeFile();</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566886"/>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5"/>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endParaRPr lang="en-US" altLang="ja-JP" sz="1600" dirty="0" smtClean="0"/>
          </a:p>
          <a:p>
            <a:r>
              <a:rPr lang="ja-JP" altLang="en-US" sz="1600" dirty="0" smtClean="0"/>
              <a:t>バリデータを</a:t>
            </a:r>
            <a:endParaRPr lang="en-US" altLang="ja-JP" sz="1600" dirty="0" smtClean="0"/>
          </a:p>
          <a:p>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endParaRPr lang="en-US" altLang="ja-JP" sz="1600" dirty="0" smtClean="0"/>
          </a:p>
          <a:p>
            <a:r>
              <a:rPr lang="ja-JP" altLang="en-US" sz="1600" dirty="0" smtClean="0"/>
              <a:t>コレクタ内で</a:t>
            </a:r>
            <a:endParaRPr lang="en-US" altLang="ja-JP" sz="1600" dirty="0" smtClean="0"/>
          </a:p>
          <a:p>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65981" y="3318892"/>
            <a:ext cx="5184576" cy="3539108"/>
          </a:xfrm>
          <a:prstGeom prst="rect">
            <a:avLst/>
          </a:prstGeom>
          <a:solidFill>
            <a:srgbClr val="FFFFFF"/>
          </a:solidFill>
          <a:ln w="12700" algn="ctr">
            <a:solidFill>
              <a:srgbClr val="000000"/>
            </a:solidFill>
            <a:miter lim="800000"/>
            <a:headEnd/>
            <a:tailEnd/>
          </a:ln>
          <a:effectLst/>
        </p:spPr>
        <p:txBody>
          <a:bodyPr/>
          <a:lstStyle/>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@Inject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@Named(“</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beanValidator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Validator </a:t>
            </a:r>
            <a:r>
              <a:rPr lang="en-US" altLang="ja-JP" sz="1200" dirty="0" smtClean="0">
                <a:latin typeface="Courier New" panose="02070309020205020404" pitchFamily="49" charset="0"/>
                <a:ea typeface="ＭＳ ゴシック" pitchFamily="49" charset="-128"/>
                <a:cs typeface="Courier New" panose="02070309020205020404" pitchFamily="49" charset="0"/>
              </a:rPr>
              <a:t>validator;</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public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int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doMain</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BLogicParam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endParaRPr kumimoji="1" lang="en-US" altLang="ja-JP" sz="1200" b="0" dirty="0">
              <a:latin typeface="Courier New" panose="02070309020205020404" pitchFamily="49" charset="0"/>
              <a:ea typeface="ＭＳ ゴシック" pitchFamily="49" charset="-128"/>
              <a:cs typeface="Courier New" panose="02070309020205020404" pitchFamily="49" charset="0"/>
            </a:endParaRPr>
          </a:p>
          <a:p>
            <a:r>
              <a:rPr kumimoji="1" lang="en-US" altLang="ja-JP" sz="1200" dirty="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a:t>
            </a:r>
            <a:r>
              <a:rPr lang="ja-JP" altLang="en-US" sz="1200" dirty="0" smtClean="0">
                <a:latin typeface="Courier New" pitchFamily="49" charset="0"/>
                <a:cs typeface="Courier New" pitchFamily="49" charset="0"/>
              </a:rPr>
              <a:t>コレクタ生成</a:t>
            </a:r>
            <a:endParaRPr kumimoji="1" lang="ja-JP" altLang="en-US" sz="1200" dirty="0">
              <a:latin typeface="HGP創英角ｺﾞｼｯｸUB 本文"/>
              <a:ea typeface="ＭＳ Ｐ明朝" panose="02020600040205080304" pitchFamily="18" charset="-128"/>
              <a:cs typeface="Courier New" panose="02070309020205020404" pitchFamily="49" charset="0"/>
            </a:endParaRPr>
          </a:p>
          <a:p>
            <a:r>
              <a:rPr kumimoji="1" lang="ja-JP" altLang="en-US" sz="1200" dirty="0">
                <a:latin typeface="Courier New" panose="02070309020205020404" pitchFamily="49" charset="0"/>
                <a:ea typeface="ＭＳ ゴシック" pitchFamily="49" charset="-128"/>
                <a:cs typeface="Courier New" panose="02070309020205020404" pitchFamily="49" charset="0"/>
              </a:rPr>
              <a:t> </a:t>
            </a:r>
            <a:r>
              <a:rPr kumimoji="1" lang="ja-JP" altLang="en-US" sz="1200" dirty="0" smtClean="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 collector = </a:t>
            </a:r>
          </a:p>
          <a:p>
            <a:r>
              <a:rPr lang="en-US" altLang="ja-JP" sz="1200" dirty="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new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DaoValidateCollector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this.sampleDao</a:t>
            </a:r>
            <a:r>
              <a:rPr lang="en-US" altLang="ja-JP" sz="1200" dirty="0" smtClean="0">
                <a:latin typeface="Courier New" panose="02070309020205020404" pitchFamily="49" charset="0"/>
                <a:ea typeface="ＭＳ ゴシック" pitchFamily="49" charset="-128"/>
                <a:cs typeface="Courier New" panose="02070309020205020404" pitchFamily="49" charset="0"/>
              </a:rPr>
              <a:t>, “colletData01",</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null, </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endParaRPr kumimoji="1" lang="en-US" altLang="ja-JP" sz="1200" b="1" dirty="0">
              <a:solidFill>
                <a:srgbClr val="FF0000"/>
              </a:solidFill>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try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 bean = null;</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while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collector.hasNext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 </a:t>
            </a:r>
            <a:r>
              <a:rPr lang="ja-JP" altLang="en-US" sz="1200" dirty="0" smtClean="0">
                <a:latin typeface="Courier New" pitchFamily="49" charset="0"/>
                <a:cs typeface="Courier New" pitchFamily="49" charset="0"/>
              </a:rPr>
              <a:t>データの取得</a:t>
            </a:r>
            <a:endParaRPr lang="ja-JP" altLang="en-US" sz="1200" dirty="0" smtClean="0">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bean = </a:t>
            </a:r>
            <a:r>
              <a:rPr lang="en-US" altLang="ja-JP" sz="1200" dirty="0" err="1" smtClean="0">
                <a:solidFill>
                  <a:srgbClr val="FF0000"/>
                </a:solidFill>
                <a:latin typeface="Courier New" panose="02070309020205020404" pitchFamily="49" charset="0"/>
                <a:ea typeface="ＭＳ ゴシック" pitchFamily="49" charset="-128"/>
                <a:cs typeface="Courier New" panose="02070309020205020404" pitchFamily="49" charset="0"/>
              </a:rPr>
              <a:t>collector.next</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ja-JP" altLang="en-US" sz="1200" dirty="0" smtClean="0">
                <a:latin typeface="Courier New" pitchFamily="49" charset="0"/>
                <a:cs typeface="Courier New" pitchFamily="49" charset="0"/>
              </a:rPr>
              <a:t>                ・・・省略</a:t>
            </a:r>
            <a:endParaRPr lang="en-US" altLang="ja-JP" sz="1200" dirty="0" smtClean="0">
              <a:latin typeface="Courier New" panose="02070309020205020404" pitchFamily="49" charset="0"/>
              <a:ea typeface="ＭＳ ゴシック" pitchFamily="49"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8" name="AutoShape 12"/>
          <p:cNvSpPr>
            <a:spLocks noChangeArrowheads="1"/>
          </p:cNvSpPr>
          <p:nvPr/>
        </p:nvSpPr>
        <p:spPr bwMode="auto">
          <a:xfrm>
            <a:off x="488504" y="3390900"/>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5070773" y="5676900"/>
            <a:ext cx="2801938" cy="933027"/>
          </a:xfrm>
          <a:prstGeom prst="wedgeRoundRectCallout">
            <a:avLst>
              <a:gd name="adj1" fmla="val -61159"/>
              <a:gd name="adj2" fmla="val -705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メソッド実行時に次の対象データの入力チェックが行われる。</a:t>
            </a:r>
          </a:p>
          <a:p>
            <a:r>
              <a:rPr lang="ja-JP" altLang="en-US" sz="1000" dirty="0" smtClean="0">
                <a:latin typeface="Arial" charset="0"/>
                <a:ea typeface="ＭＳ Ｐゴシック" charset="-128"/>
              </a:rPr>
              <a:t>入力チェックエラー発生時、拡張入力チェックエラーハンドラを使用しない場合は、「</a:t>
            </a:r>
            <a:r>
              <a:rPr lang="en-US" altLang="ja-JP" sz="1000" dirty="0" err="1" smtClean="0">
                <a:latin typeface="Arial" charset="0"/>
                <a:ea typeface="ＭＳ Ｐゴシック" charset="-128"/>
              </a:rPr>
              <a:t>ValidationErrorException</a:t>
            </a:r>
            <a:r>
              <a:rPr lang="ja-JP" altLang="en-US" sz="1000" dirty="0" smtClean="0">
                <a:latin typeface="Arial" charset="0"/>
                <a:ea typeface="ＭＳ Ｐゴシック" charset="-128"/>
              </a:rPr>
              <a:t>」がスローされる。</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4143473896"/>
              </p:ext>
            </p:extLst>
          </p:nvPr>
        </p:nvGraphicFramePr>
        <p:xfrm>
          <a:off x="6108179" y="1080505"/>
          <a:ext cx="3654945" cy="4295268"/>
        </p:xfrm>
        <a:graphic>
          <a:graphicData uri="http://schemas.openxmlformats.org/drawingml/2006/table">
            <a:tbl>
              <a:tblPr firstRow="1" bandRow="1">
                <a:tableStyleId>{5C22544A-7EE6-4342-B048-85BDC9FD1C3A}</a:tableStyleId>
              </a:tblPr>
              <a:tblGrid>
                <a:gridCol w="1254646"/>
                <a:gridCol w="2400299"/>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Patter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Size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Digits</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AssertTrue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AssertFalse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Future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Past</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CreditCardNumber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アルゴリズムに準拠したクレジットカード番号であること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Email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URL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NotBlank</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NotEmpty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57238" y="669454"/>
            <a:ext cx="4132710"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public class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UserBean</a:t>
            </a:r>
            <a:r>
              <a:rPr kumimoji="1" lang="en-US" altLang="ja-JP" sz="1200" b="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ja-JP" altLang="en-US" sz="1200" dirty="0">
                <a:latin typeface="Courier New" panose="02070309020205020404" pitchFamily="49" charset="0"/>
                <a:ea typeface="ＭＳ Ｐゴシック" charset="-128"/>
                <a:cs typeface="Courier New" panose="02070309020205020404" pitchFamily="49" charset="0"/>
              </a:rPr>
              <a:t> </a:t>
            </a:r>
            <a:r>
              <a:rPr kumimoji="1" lang="ja-JP" altLang="en-US"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name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a:latin typeface="Courier New" panose="02070309020205020404" pitchFamily="49" charset="0"/>
                <a:ea typeface="ＭＳ Ｐゴシック" charset="-128"/>
                <a:cs typeface="Courier New" panose="02070309020205020404" pitchFamily="49" charset="0"/>
              </a:rPr>
              <a:t>null</a:t>
            </a:r>
            <a:r>
              <a:rPr kumimoji="1" lang="ja-JP" altLang="en-US" sz="1200" dirty="0">
                <a:latin typeface="Courier New" panose="02070309020205020404" pitchFamily="49" charset="0"/>
                <a:ea typeface="ＭＳ Ｐゴシック" charset="-128"/>
                <a:cs typeface="Courier New" panose="02070309020205020404" pitchFamily="49" charset="0"/>
              </a:rPr>
              <a:t>を許容せず</a:t>
            </a:r>
            <a:r>
              <a:rPr kumimoji="1" lang="ja-JP" altLang="en-US"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 1</a:t>
            </a:r>
            <a:r>
              <a:rPr kumimoji="1" lang="ja-JP" altLang="en-US" sz="1200" dirty="0">
                <a:latin typeface="Courier New" panose="02070309020205020404" pitchFamily="49" charset="0"/>
                <a:ea typeface="ＭＳ Ｐゴシック" charset="-128"/>
                <a:cs typeface="Courier New" panose="02070309020205020404" pitchFamily="49" charset="0"/>
              </a:rPr>
              <a:t>文字以上</a:t>
            </a:r>
            <a:r>
              <a:rPr kumimoji="1" lang="en-US" altLang="ja-JP" sz="1200" dirty="0">
                <a:latin typeface="Courier New" panose="02070309020205020404" pitchFamily="49" charset="0"/>
                <a:ea typeface="ＭＳ Ｐゴシック" charset="-128"/>
                <a:cs typeface="Courier New" panose="02070309020205020404" pitchFamily="49" charset="0"/>
              </a:rPr>
              <a:t>20</a:t>
            </a:r>
            <a:r>
              <a:rPr kumimoji="1" lang="ja-JP" altLang="en-US" sz="1200" dirty="0">
                <a:latin typeface="Courier New" panose="02070309020205020404" pitchFamily="49" charset="0"/>
                <a:ea typeface="ＭＳ Ｐゴシック" charset="-128"/>
                <a:cs typeface="Courier New" panose="02070309020205020404" pitchFamily="49" charset="0"/>
              </a:rPr>
              <a:t>文字</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err="1" smtClean="0">
                <a:latin typeface="Courier New" panose="02070309020205020404" pitchFamily="49" charset="0"/>
                <a:ea typeface="ＭＳ Ｐゴシック" charset="-128"/>
                <a:cs typeface="Courier New" panose="02070309020205020404" pitchFamily="49" charset="0"/>
              </a:rPr>
              <a:t>NotNull</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@Size(min=1, max=20)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String name;        </a:t>
            </a:r>
          </a:p>
          <a:p>
            <a:pPr algn="l"/>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 age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smtClean="0">
                <a:latin typeface="Courier New" panose="02070309020205020404" pitchFamily="49" charset="0"/>
                <a:ea typeface="ＭＳ Ｐゴシック" charset="-128"/>
                <a:cs typeface="Courier New" panose="02070309020205020404" pitchFamily="49" charset="0"/>
              </a:rPr>
              <a:t>1</a:t>
            </a:r>
            <a:r>
              <a:rPr kumimoji="1" lang="ja-JP" altLang="en-US" sz="1200" dirty="0" smtClean="0">
                <a:latin typeface="Courier New" panose="02070309020205020404" pitchFamily="49" charset="0"/>
                <a:ea typeface="ＭＳ Ｐゴシック" charset="-128"/>
                <a:cs typeface="Courier New" panose="02070309020205020404" pitchFamily="49" charset="0"/>
              </a:rPr>
              <a:t>以上、</a:t>
            </a:r>
            <a:r>
              <a:rPr kumimoji="1" lang="en-US" altLang="ja-JP" sz="1200" dirty="0" smtClean="0">
                <a:latin typeface="Courier New" panose="02070309020205020404" pitchFamily="49" charset="0"/>
                <a:ea typeface="ＭＳ Ｐゴシック" charset="-128"/>
                <a:cs typeface="Courier New" panose="02070309020205020404" pitchFamily="49" charset="0"/>
              </a:rPr>
              <a:t>200</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@Min(1)</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@Max(200)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int</a:t>
            </a:r>
            <a:r>
              <a:rPr kumimoji="1" lang="en-US" altLang="ja-JP" sz="1200" b="0" dirty="0" smtClean="0">
                <a:latin typeface="Courier New" panose="02070309020205020404" pitchFamily="49" charset="0"/>
                <a:ea typeface="ＭＳ Ｐゴシック" charset="-128"/>
                <a:cs typeface="Courier New" panose="02070309020205020404" pitchFamily="49" charset="0"/>
              </a:rPr>
              <a:t> age;</a:t>
            </a: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 setter, getter</a:t>
            </a:r>
            <a:r>
              <a:rPr kumimoji="1" lang="ja-JP" altLang="en-US" sz="1200" b="0" dirty="0" smtClean="0">
                <a:latin typeface="Courier New" panose="02070309020205020404" pitchFamily="49" charset="0"/>
                <a:ea typeface="ＭＳ Ｐゴシック" charset="-128"/>
                <a:cs typeface="Courier New" panose="02070309020205020404" pitchFamily="49" charset="0"/>
              </a:rPr>
              <a:t>は省略するが必要</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7" name="AutoShape 12"/>
          <p:cNvSpPr>
            <a:spLocks noChangeArrowheads="1"/>
          </p:cNvSpPr>
          <p:nvPr/>
        </p:nvSpPr>
        <p:spPr bwMode="auto">
          <a:xfrm>
            <a:off x="488504" y="4293095"/>
            <a:ext cx="4445446" cy="89802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31354" y="6058941"/>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 name="AutoShape 11"/>
          <p:cNvSpPr>
            <a:spLocks noChangeArrowheads="1"/>
          </p:cNvSpPr>
          <p:nvPr/>
        </p:nvSpPr>
        <p:spPr bwMode="auto">
          <a:xfrm>
            <a:off x="3362325" y="3247069"/>
            <a:ext cx="2562226" cy="762955"/>
          </a:xfrm>
          <a:prstGeom prst="wedgeRoundRectCallout">
            <a:avLst>
              <a:gd name="adj1" fmla="val 4045"/>
              <a:gd name="adj2" fmla="val 851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a:t>
            </a:r>
            <a:r>
              <a:rPr lang="en-US" altLang="ja-JP" dirty="0" smtClean="0"/>
              <a:t>(</a:t>
            </a:r>
            <a:r>
              <a:rPr lang="en-US" altLang="ja-JP" dirty="0" err="1" smtClean="0"/>
              <a:t>ControlBreakChecker</a:t>
            </a:r>
            <a:r>
              <a:rPr lang="en-US" altLang="ja-JP" dirty="0" smtClean="0"/>
              <a:t>)</a:t>
            </a:r>
            <a:r>
              <a:rPr lang="ja-JP" altLang="en-US" dirty="0" err="1" smtClean="0"/>
              <a:t>を提</a:t>
            </a:r>
            <a:r>
              <a:rPr lang="ja-JP" altLang="en-US" dirty="0" smtClean="0"/>
              <a:t>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81980" y="17050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81980" y="14280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234108" y="2641104"/>
            <a:ext cx="158529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705224"/>
            <a:ext cx="6840760" cy="29885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graphicFrame>
        <p:nvGraphicFramePr>
          <p:cNvPr id="9" name="表 8"/>
          <p:cNvGraphicFramePr>
            <a:graphicFrameLocks noGrp="1"/>
          </p:cNvGraphicFramePr>
          <p:nvPr>
            <p:extLst>
              <p:ext uri="{D42A27DB-BD31-4B8C-83A1-F6EECF244321}">
                <p14:modId xmlns:p14="http://schemas.microsoft.com/office/powerpoint/2010/main" val="3419915768"/>
              </p:ext>
            </p:extLst>
          </p:nvPr>
        </p:nvGraphicFramePr>
        <p:xfrm>
          <a:off x="2720354" y="1809026"/>
          <a:ext cx="7185646" cy="1497204"/>
        </p:xfrm>
        <a:graphic>
          <a:graphicData uri="http://schemas.openxmlformats.org/drawingml/2006/table">
            <a:tbl>
              <a:tblPr firstRow="1" bandRow="1">
                <a:tableStyleId>{5C22544A-7EE6-4342-B048-85BDC9FD1C3A}</a:tableStyleId>
              </a:tblPr>
              <a:tblGrid>
                <a:gridCol w="2842246"/>
                <a:gridCol w="1323975"/>
                <a:gridCol w="3019425"/>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Times New Roman" pitchFamily="18" charset="0"/>
                          <a:ea typeface="ＭＳ Ｐ明朝" charset="-128"/>
                        </a:rPr>
                        <a:t>ControlBreakChecker</a:t>
                      </a: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のメソッド</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戻り値</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のカラムに対し、現在の値と一つ後の値を比較し、値が切り替わっている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後ブレイク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のカラムに対し後ブレイクが発生した際に、キーの切り替わりが発生したカラム名と値のマップを返す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isPreBreak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のカラムに対し、現在の値と一つ前の値を比較し、値が切り替わっている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前ブレイク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getPreBreakKey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defTabSz="457133" rtl="0" eaLnBrk="0" fontAlgn="base" latinLnBrk="0" hangingPunct="0">
                        <a:lnSpc>
                          <a:spcPts val="900"/>
                        </a:lnSpc>
                        <a:spcBef>
                          <a:spcPts val="0"/>
                        </a:spcBef>
                        <a:spcAft>
                          <a:spcPts val="0"/>
                        </a:spcAft>
                        <a:buClrTx/>
                        <a:buSzTx/>
                        <a:buFontTx/>
                        <a:buNone/>
                        <a:tabLst/>
                        <a:defRPr/>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smtClean="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latin typeface="ＭＳ Ｐ明朝" panose="02020600040205080304" pitchFamily="18" charset="-128"/>
                          <a:ea typeface="ＭＳ Ｐ明朝" panose="02020600040205080304" pitchFamily="18" charset="-128"/>
                        </a:rPr>
                        <a:t>のカラムに対し前ブレイクが発生した際に、キーの切り替わりが発生したカラム名と値のマップを返す</a:t>
                      </a:r>
                      <a:endParaRPr lang="ja-JP" altLang="en-US" sz="1000" b="0" i="0" u="none" strike="noStrike" dirty="0">
                        <a:latin typeface="ＭＳ Ｐ明朝" panose="02020600040205080304" pitchFamily="18" charset="-128"/>
                        <a:ea typeface="ＭＳ Ｐ明朝" panose="02020600040205080304" pitchFamily="18" charset="-128"/>
                      </a:endParaRPr>
                    </a:p>
                  </a:txBody>
                  <a:tcPr marL="90043" marR="90043" marT="46863" marB="46863"/>
                </a:tc>
              </a:tr>
            </a:tbl>
          </a:graphicData>
        </a:graphic>
      </p:graphicFrame>
      <p:sp>
        <p:nvSpPr>
          <p:cNvPr id="11" name="テキスト ボックス 10"/>
          <p:cNvSpPr txBox="1"/>
          <p:nvPr/>
        </p:nvSpPr>
        <p:spPr>
          <a:xfrm>
            <a:off x="2730277" y="1509350"/>
            <a:ext cx="3089498" cy="276999"/>
          </a:xfrm>
          <a:prstGeom prst="rect">
            <a:avLst/>
          </a:prstGeom>
          <a:noFill/>
        </p:spPr>
        <p:txBody>
          <a:bodyPr wrap="square" rtlCol="0">
            <a:spAutoFit/>
          </a:bodyPr>
          <a:lstStyle/>
          <a:p>
            <a:r>
              <a:rPr kumimoji="1" lang="en-US" altLang="ja-JP" sz="1200" dirty="0" err="1" smtClean="0"/>
              <a:t>ControlBreakChecker</a:t>
            </a:r>
            <a:r>
              <a:rPr kumimoji="1" lang="ja-JP" altLang="en-US" sz="1200" dirty="0" smtClean="0"/>
              <a:t>の主なメソッド</a:t>
            </a:r>
            <a:endParaRPr kumimoji="1" lang="en-US" altLang="ja-JP" sz="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3.5.0</a:t>
            </a:r>
            <a:r>
              <a:rPr kumimoji="1" lang="ja-JP" altLang="en-US" dirty="0" smtClean="0"/>
              <a:t>アーキテクチャのコンセプト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6" name="スライド番号プレースホルダ 5"/>
          <p:cNvSpPr txBox="1">
            <a:spLocks noGrp="1"/>
          </p:cNvSpPr>
          <p:nvPr/>
        </p:nvSpPr>
        <p:spPr bwMode="auto">
          <a:xfrm>
            <a:off x="4385469" y="6400800"/>
            <a:ext cx="803143" cy="304800"/>
          </a:xfrm>
          <a:prstGeom prst="rect">
            <a:avLst/>
          </a:prstGeom>
          <a:noFill/>
          <a:ln>
            <a:miter lim="800000"/>
            <a:headEnd/>
            <a:tailEnd/>
          </a:ln>
        </p:spPr>
        <p:txBody>
          <a:bodyPr/>
          <a:lstStyle/>
          <a:p>
            <a:pPr algn="r">
              <a:spcBef>
                <a:spcPct val="50000"/>
              </a:spcBef>
              <a:defRPr/>
            </a:pPr>
            <a:r>
              <a:rPr lang="en-US" altLang="ja-JP" sz="1200" b="0">
                <a:latin typeface="+mn-lt"/>
                <a:ea typeface="+mn-ea"/>
              </a:rPr>
              <a:t>- </a:t>
            </a:r>
            <a:fld id="{61B0C2C3-6D2A-47EE-81EE-3B49ADA62BF3}" type="slidenum">
              <a:rPr lang="en-US" altLang="ja-JP" sz="1200" b="0">
                <a:latin typeface="+mn-lt"/>
                <a:ea typeface="+mn-ea"/>
              </a:rPr>
              <a:pPr algn="r">
                <a:spcBef>
                  <a:spcPct val="50000"/>
                </a:spcBef>
                <a:defRPr/>
              </a:pPr>
              <a:t>4</a:t>
            </a:fld>
            <a:r>
              <a:rPr lang="en-US" altLang="ja-JP" sz="1200" b="0">
                <a:latin typeface="+mn-lt"/>
                <a:ea typeface="+mn-ea"/>
              </a:rPr>
              <a:t> -</a:t>
            </a: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2"/>
            <a:ext cx="9469299"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コンテンツ プレースホルダ 2"/>
          <p:cNvSpPr txBox="1">
            <a:spLocks/>
          </p:cNvSpPr>
          <p:nvPr/>
        </p:nvSpPr>
        <p:spPr bwMode="auto">
          <a:xfrm>
            <a:off x="280988" y="836712"/>
            <a:ext cx="9479238"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3" cstate="print"/>
          <a:srcRect/>
          <a:stretch>
            <a:fillRect/>
          </a:stretch>
        </p:blipFill>
        <p:spPr bwMode="auto">
          <a:xfrm>
            <a:off x="5316500" y="1717599"/>
            <a:ext cx="4245012" cy="1296144"/>
          </a:xfrm>
          <a:prstGeom prst="rect">
            <a:avLst/>
          </a:prstGeom>
          <a:noFill/>
          <a:ln w="9525">
            <a:noFill/>
            <a:miter lim="800000"/>
            <a:headEnd/>
            <a:tailEnd/>
          </a:ln>
        </p:spPr>
      </p:pic>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258051"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58052" name="AutoShape 4"/>
          <p:cNvSpPr>
            <a:spLocks noChangeAspect="1" noChangeArrowheads="1"/>
          </p:cNvSpPr>
          <p:nvPr/>
        </p:nvSpPr>
        <p:spPr bwMode="auto">
          <a:xfrm>
            <a:off x="2824568" y="417336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Async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grpSp>
        <p:nvGrpSpPr>
          <p:cNvPr id="2" name="グループ化 54"/>
          <p:cNvGrpSpPr/>
          <p:nvPr/>
        </p:nvGrpSpPr>
        <p:grpSpPr>
          <a:xfrm>
            <a:off x="4304928" y="2194694"/>
            <a:ext cx="1482460" cy="730250"/>
            <a:chOff x="344488" y="3645024"/>
            <a:chExt cx="1482460" cy="730250"/>
          </a:xfrm>
        </p:grpSpPr>
        <p:graphicFrame>
          <p:nvGraphicFramePr>
            <p:cNvPr id="258055" name="Object 7"/>
            <p:cNvGraphicFramePr>
              <a:graphicFrameLocks noChangeAspect="1"/>
            </p:cNvGraphicFramePr>
            <p:nvPr/>
          </p:nvGraphicFramePr>
          <p:xfrm>
            <a:off x="344488" y="3645024"/>
            <a:ext cx="1482460" cy="730250"/>
          </p:xfrm>
          <a:graphic>
            <a:graphicData uri="http://schemas.openxmlformats.org/presentationml/2006/ole">
              <mc:AlternateContent xmlns:mc="http://schemas.openxmlformats.org/markup-compatibility/2006">
                <mc:Choice xmlns:v="urn:schemas-microsoft-com:vml" Requires="v">
                  <p:oleObj spid="_x0000_s2088" name="Visio" r:id="rId4" imgW="1046607" imgH="1232154" progId="">
                    <p:embed/>
                  </p:oleObj>
                </mc:Choice>
                <mc:Fallback>
                  <p:oleObj name="Visio" r:id="rId4" imgW="1046607" imgH="1232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58056" name="Rectangle 8"/>
            <p:cNvSpPr>
              <a:spLocks noChangeArrowheads="1"/>
            </p:cNvSpPr>
            <p:nvPr/>
          </p:nvSpPr>
          <p:spPr bwMode="gray">
            <a:xfrm>
              <a:off x="514747" y="3722229"/>
              <a:ext cx="1125885"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258057" name="Rectangle 9"/>
          <p:cNvSpPr>
            <a:spLocks noChangeArrowheads="1"/>
          </p:cNvSpPr>
          <p:nvPr/>
        </p:nvSpPr>
        <p:spPr bwMode="gray">
          <a:xfrm>
            <a:off x="704528" y="3707631"/>
            <a:ext cx="1948525" cy="2254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①バッチエグゼキュータを実行</a:t>
            </a:r>
          </a:p>
        </p:txBody>
      </p:sp>
      <p:sp>
        <p:nvSpPr>
          <p:cNvPr id="258063" name="AutoShape 15"/>
          <p:cNvSpPr>
            <a:spLocks noChangeArrowheads="1"/>
          </p:cNvSpPr>
          <p:nvPr/>
        </p:nvSpPr>
        <p:spPr bwMode="auto">
          <a:xfrm rot="16200000">
            <a:off x="5657463" y="5157480"/>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064" name="AutoShape 16"/>
          <p:cNvSpPr>
            <a:spLocks noChangeAspect="1" noChangeArrowheads="1"/>
          </p:cNvSpPr>
          <p:nvPr/>
        </p:nvSpPr>
        <p:spPr bwMode="auto">
          <a:xfrm>
            <a:off x="6730215" y="5638626"/>
            <a:ext cx="187285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065" name="Rectangle 17"/>
          <p:cNvSpPr>
            <a:spLocks noChangeArrowheads="1"/>
          </p:cNvSpPr>
          <p:nvPr/>
        </p:nvSpPr>
        <p:spPr bwMode="gray">
          <a:xfrm>
            <a:off x="5203040" y="5200476"/>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a:latin typeface="Arial" charset="0"/>
                <a:ea typeface="ＭＳ Ｐゴシック" charset="-128"/>
              </a:rPr>
              <a:t>⑥ビジネスロジックのインスタンスを</a:t>
            </a:r>
          </a:p>
          <a:p>
            <a:r>
              <a:rPr kumimoji="1" lang="ja-JP" altLang="en-US" sz="1000">
                <a:latin typeface="Arial" charset="0"/>
                <a:ea typeface="ＭＳ Ｐゴシック" charset="-128"/>
              </a:rPr>
              <a:t>取得し、実行する</a:t>
            </a:r>
          </a:p>
        </p:txBody>
      </p:sp>
      <p:sp>
        <p:nvSpPr>
          <p:cNvPr id="258066" name="Rectangle 18"/>
          <p:cNvSpPr>
            <a:spLocks noChangeArrowheads="1"/>
          </p:cNvSpPr>
          <p:nvPr/>
        </p:nvSpPr>
        <p:spPr bwMode="gray">
          <a:xfrm>
            <a:off x="5163485" y="4198763"/>
            <a:ext cx="2144581" cy="377825"/>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⑨</a:t>
            </a:r>
            <a:r>
              <a:rPr kumimoji="1" lang="ja-JP" altLang="en-US" sz="1000" dirty="0" smtClean="0">
                <a:latin typeface="Arial" charset="0"/>
                <a:ea typeface="ＭＳ Ｐゴシック" charset="-128"/>
              </a:rPr>
              <a:t>実行</a:t>
            </a:r>
            <a:r>
              <a:rPr kumimoji="1" lang="ja-JP" altLang="en-US" sz="1000" dirty="0">
                <a:latin typeface="Arial" charset="0"/>
                <a:ea typeface="ＭＳ Ｐゴシック" charset="-128"/>
              </a:rPr>
              <a:t>結果ステータスを設定、</a:t>
            </a:r>
          </a:p>
          <a:p>
            <a:pPr algn="l"/>
            <a:r>
              <a:rPr kumimoji="1" lang="ja-JP" altLang="en-US" sz="1000" dirty="0">
                <a:latin typeface="Arial" charset="0"/>
                <a:ea typeface="ＭＳ Ｐゴシック" charset="-128"/>
              </a:rPr>
              <a:t>ジョブステータスを</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処理済</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に更新</a:t>
            </a:r>
          </a:p>
        </p:txBody>
      </p:sp>
      <p:sp>
        <p:nvSpPr>
          <p:cNvPr id="258067" name="AutoShape 19"/>
          <p:cNvSpPr>
            <a:spLocks noChangeArrowheads="1"/>
          </p:cNvSpPr>
          <p:nvPr/>
        </p:nvSpPr>
        <p:spPr bwMode="auto">
          <a:xfrm>
            <a:off x="5249474" y="5998987"/>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077" name="AutoShape 29"/>
          <p:cNvSpPr>
            <a:spLocks noChangeArrowheads="1"/>
          </p:cNvSpPr>
          <p:nvPr/>
        </p:nvSpPr>
        <p:spPr bwMode="auto">
          <a:xfrm>
            <a:off x="1940596" y="5762451"/>
            <a:ext cx="1635522" cy="439737"/>
          </a:xfrm>
          <a:prstGeom prst="curvedRightArrow">
            <a:avLst>
              <a:gd name="adj1" fmla="val 20000"/>
              <a:gd name="adj2" fmla="val 40000"/>
              <a:gd name="adj3" fmla="val 114441"/>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78" name="Rectangle 30"/>
          <p:cNvSpPr>
            <a:spLocks noChangeArrowheads="1"/>
          </p:cNvSpPr>
          <p:nvPr/>
        </p:nvSpPr>
        <p:spPr bwMode="auto">
          <a:xfrm>
            <a:off x="2485847" y="5827538"/>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a:ea typeface="ＭＳ Ｐゴシック" charset="-128"/>
              </a:rPr>
              <a:t>読み込み</a:t>
            </a:r>
          </a:p>
        </p:txBody>
      </p:sp>
      <p:sp>
        <p:nvSpPr>
          <p:cNvPr id="258080" name="AutoShape 32"/>
          <p:cNvSpPr>
            <a:spLocks noChangeArrowheads="1"/>
          </p:cNvSpPr>
          <p:nvPr/>
        </p:nvSpPr>
        <p:spPr bwMode="auto">
          <a:xfrm rot="1628034">
            <a:off x="3928674" y="2762076"/>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81" name="Rectangle 33"/>
          <p:cNvSpPr>
            <a:spLocks noChangeArrowheads="1"/>
          </p:cNvSpPr>
          <p:nvPr/>
        </p:nvSpPr>
        <p:spPr bwMode="auto">
          <a:xfrm>
            <a:off x="3804927" y="3184351"/>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読み込み</a:t>
            </a:r>
          </a:p>
        </p:txBody>
      </p:sp>
      <p:sp>
        <p:nvSpPr>
          <p:cNvPr id="258083" name="AutoShape 35"/>
          <p:cNvSpPr>
            <a:spLocks noChangeAspect="1" noChangeArrowheads="1"/>
          </p:cNvSpPr>
          <p:nvPr/>
        </p:nvSpPr>
        <p:spPr bwMode="auto">
          <a:xfrm>
            <a:off x="3629431" y="5651326"/>
            <a:ext cx="1559852"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endParaRPr kumimoji="1" lang="en-US" altLang="ja-JP" sz="1000" dirty="0">
              <a:latin typeface="Arial" charset="0"/>
              <a:ea typeface="ＭＳ Ｐゴシック" charset="-128"/>
            </a:endParaRPr>
          </a:p>
        </p:txBody>
      </p:sp>
      <p:sp>
        <p:nvSpPr>
          <p:cNvPr id="258084" name="AutoShape 36"/>
          <p:cNvSpPr>
            <a:spLocks noChangeArrowheads="1"/>
          </p:cNvSpPr>
          <p:nvPr/>
        </p:nvSpPr>
        <p:spPr bwMode="auto">
          <a:xfrm rot="19435191">
            <a:off x="3522804" y="4835350"/>
            <a:ext cx="780785" cy="804862"/>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258085" name="Rectangle 37"/>
          <p:cNvSpPr>
            <a:spLocks noChangeArrowheads="1"/>
          </p:cNvSpPr>
          <p:nvPr/>
        </p:nvSpPr>
        <p:spPr bwMode="auto">
          <a:xfrm>
            <a:off x="3538201" y="5087763"/>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258099" name="AutoShape 51"/>
          <p:cNvSpPr>
            <a:spLocks noChangeArrowheads="1"/>
          </p:cNvSpPr>
          <p:nvPr/>
        </p:nvSpPr>
        <p:spPr bwMode="auto">
          <a:xfrm rot="16200000">
            <a:off x="5715935" y="5222568"/>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100" name="AutoShape 52"/>
          <p:cNvSpPr>
            <a:spLocks noChangeAspect="1" noChangeArrowheads="1"/>
          </p:cNvSpPr>
          <p:nvPr/>
        </p:nvSpPr>
        <p:spPr bwMode="auto">
          <a:xfrm>
            <a:off x="6788688" y="57037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101" name="AutoShape 53"/>
          <p:cNvSpPr>
            <a:spLocks noChangeArrowheads="1"/>
          </p:cNvSpPr>
          <p:nvPr/>
        </p:nvSpPr>
        <p:spPr bwMode="auto">
          <a:xfrm>
            <a:off x="5307947" y="60640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102" name="AutoShape 54"/>
          <p:cNvSpPr>
            <a:spLocks noChangeAspect="1" noChangeArrowheads="1"/>
          </p:cNvSpPr>
          <p:nvPr/>
        </p:nvSpPr>
        <p:spPr bwMode="auto">
          <a:xfrm>
            <a:off x="3687903" y="57164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endParaRPr kumimoji="1" lang="en-US" altLang="ja-JP" sz="1000" dirty="0">
              <a:latin typeface="Arial" charset="0"/>
              <a:ea typeface="ＭＳ Ｐゴシック" charset="-128"/>
            </a:endParaRPr>
          </a:p>
        </p:txBody>
      </p:sp>
      <p:sp>
        <p:nvSpPr>
          <p:cNvPr id="258103" name="AutoShape 55"/>
          <p:cNvSpPr>
            <a:spLocks noChangeArrowheads="1"/>
          </p:cNvSpPr>
          <p:nvPr/>
        </p:nvSpPr>
        <p:spPr bwMode="auto">
          <a:xfrm rot="16200000">
            <a:off x="2216310" y="4149464"/>
            <a:ext cx="504825" cy="64807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258104" name="AutoShape 56"/>
          <p:cNvSpPr>
            <a:spLocks noChangeAspect="1" noChangeArrowheads="1"/>
          </p:cNvSpPr>
          <p:nvPr/>
        </p:nvSpPr>
        <p:spPr bwMode="auto">
          <a:xfrm>
            <a:off x="6867799" y="57672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258105" name="AutoShape 57"/>
          <p:cNvSpPr>
            <a:spLocks noChangeArrowheads="1"/>
          </p:cNvSpPr>
          <p:nvPr/>
        </p:nvSpPr>
        <p:spPr bwMode="auto">
          <a:xfrm>
            <a:off x="5387058" y="61275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58106" name="AutoShape 58"/>
          <p:cNvSpPr>
            <a:spLocks noChangeAspect="1" noChangeArrowheads="1"/>
          </p:cNvSpPr>
          <p:nvPr/>
        </p:nvSpPr>
        <p:spPr bwMode="auto">
          <a:xfrm>
            <a:off x="3767014" y="57799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smtClean="0">
                <a:latin typeface="Arial" charset="0"/>
                <a:ea typeface="ＭＳ Ｐゴシック" charset="-128"/>
              </a:rPr>
              <a:t>JobExecutorTemplate</a:t>
            </a:r>
            <a:endParaRPr kumimoji="1" lang="en-US" altLang="ja-JP" sz="1000" dirty="0">
              <a:latin typeface="Arial" charset="0"/>
              <a:ea typeface="ＭＳ Ｐゴシック" charset="-128"/>
            </a:endParaRPr>
          </a:p>
        </p:txBody>
      </p:sp>
      <p:sp>
        <p:nvSpPr>
          <p:cNvPr id="258082" name="AutoShape 34"/>
          <p:cNvSpPr>
            <a:spLocks noChangeArrowheads="1"/>
          </p:cNvSpPr>
          <p:nvPr/>
        </p:nvSpPr>
        <p:spPr bwMode="auto">
          <a:xfrm>
            <a:off x="7545396" y="5114750"/>
            <a:ext cx="1774825"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ジョブレコードに指定した</a:t>
            </a:r>
          </a:p>
          <a:p>
            <a:r>
              <a:rPr kumimoji="1" lang="ja-JP" altLang="en-US" sz="1000">
                <a:latin typeface="Arial" charset="0"/>
                <a:ea typeface="ＭＳ Ｐゴシック" charset="-128"/>
              </a:rPr>
              <a:t>引数が渡される。</a:t>
            </a:r>
          </a:p>
        </p:txBody>
      </p:sp>
      <p:sp>
        <p:nvSpPr>
          <p:cNvPr id="258107" name="Rectangle 59"/>
          <p:cNvSpPr>
            <a:spLocks noChangeArrowheads="1"/>
          </p:cNvSpPr>
          <p:nvPr/>
        </p:nvSpPr>
        <p:spPr bwMode="gray">
          <a:xfrm>
            <a:off x="5068896" y="6587368"/>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⑦</a:t>
            </a:r>
            <a:r>
              <a:rPr lang="ja-JP" altLang="en-US" sz="1000" dirty="0" smtClean="0">
                <a:latin typeface="Arial" charset="0"/>
                <a:ea typeface="ＭＳ Ｐゴシック" charset="-128"/>
              </a:rPr>
              <a:t>終了コード</a:t>
            </a:r>
            <a:r>
              <a:rPr kumimoji="1" lang="ja-JP" altLang="en-US" sz="1000" dirty="0" smtClean="0">
                <a:latin typeface="Arial" charset="0"/>
                <a:ea typeface="ＭＳ Ｐゴシック" charset="-128"/>
              </a:rPr>
              <a:t>もしく</a:t>
            </a:r>
            <a:r>
              <a:rPr kumimoji="1" lang="ja-JP" altLang="en-US" sz="1000" dirty="0">
                <a:latin typeface="Arial" charset="0"/>
                <a:ea typeface="ＭＳ Ｐゴシック" charset="-128"/>
              </a:rPr>
              <a:t>は例外が返される</a:t>
            </a:r>
            <a:endParaRPr kumimoji="1" lang="en-US" altLang="ja-JP" sz="1000" dirty="0">
              <a:latin typeface="Arial" charset="0"/>
              <a:ea typeface="ＭＳ Ｐゴシック" charset="-128"/>
            </a:endParaRPr>
          </a:p>
        </p:txBody>
      </p:sp>
      <p:sp>
        <p:nvSpPr>
          <p:cNvPr id="258108" name="AutoShape 60"/>
          <p:cNvSpPr>
            <a:spLocks/>
          </p:cNvSpPr>
          <p:nvPr/>
        </p:nvSpPr>
        <p:spPr bwMode="auto">
          <a:xfrm rot="19545058">
            <a:off x="3486688" y="617520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258109" name="Rectangle 61"/>
          <p:cNvSpPr>
            <a:spLocks noChangeArrowheads="1"/>
          </p:cNvSpPr>
          <p:nvPr/>
        </p:nvSpPr>
        <p:spPr bwMode="auto">
          <a:xfrm>
            <a:off x="2939789" y="644031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
        <p:nvSpPr>
          <p:cNvPr id="258112" name="Rectangle 64"/>
          <p:cNvSpPr>
            <a:spLocks noChangeArrowheads="1"/>
          </p:cNvSpPr>
          <p:nvPr/>
        </p:nvSpPr>
        <p:spPr bwMode="gray">
          <a:xfrm>
            <a:off x="1350616" y="5147791"/>
            <a:ext cx="2306240" cy="225425"/>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a:latin typeface="Arial" charset="0"/>
                <a:ea typeface="ＭＳ Ｐゴシック" charset="-128"/>
              </a:rPr>
              <a:t>⑤</a:t>
            </a:r>
            <a:r>
              <a:rPr kumimoji="1" lang="ja-JP" altLang="en-US" sz="1000" dirty="0" smtClean="0">
                <a:latin typeface="Arial" charset="0"/>
                <a:ea typeface="ＭＳ Ｐゴシック" charset="-128"/>
              </a:rPr>
              <a:t>空き</a:t>
            </a:r>
            <a:r>
              <a:rPr kumimoji="1" lang="ja-JP" altLang="en-US" sz="1000" dirty="0">
                <a:latin typeface="Arial" charset="0"/>
                <a:ea typeface="ＭＳ Ｐゴシック" charset="-128"/>
              </a:rPr>
              <a:t>処理スレッドに処理を委譲する</a:t>
            </a:r>
            <a:endParaRPr kumimoji="1" lang="en-US" altLang="ja-JP" sz="1000" dirty="0">
              <a:latin typeface="Arial" charset="0"/>
              <a:ea typeface="ＭＳ Ｐゴシック" charset="-128"/>
            </a:endParaRPr>
          </a:p>
        </p:txBody>
      </p:sp>
      <p:sp>
        <p:nvSpPr>
          <p:cNvPr id="258113" name="AutoShape 65"/>
          <p:cNvSpPr>
            <a:spLocks noChangeArrowheads="1"/>
          </p:cNvSpPr>
          <p:nvPr/>
        </p:nvSpPr>
        <p:spPr bwMode="auto">
          <a:xfrm flipH="1">
            <a:off x="4448944" y="4293096"/>
            <a:ext cx="4722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4" name="Rectangle 66"/>
          <p:cNvSpPr>
            <a:spLocks noChangeArrowheads="1"/>
          </p:cNvSpPr>
          <p:nvPr/>
        </p:nvSpPr>
        <p:spPr bwMode="auto">
          <a:xfrm>
            <a:off x="4376936" y="440853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258116" name="AutoShape 68"/>
          <p:cNvSpPr>
            <a:spLocks noChangeArrowheads="1"/>
          </p:cNvSpPr>
          <p:nvPr/>
        </p:nvSpPr>
        <p:spPr bwMode="auto">
          <a:xfrm rot="1420703">
            <a:off x="4506524" y="2762076"/>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20" name="AutoShape 72"/>
          <p:cNvSpPr>
            <a:spLocks noChangeArrowheads="1"/>
          </p:cNvSpPr>
          <p:nvPr/>
        </p:nvSpPr>
        <p:spPr bwMode="auto">
          <a:xfrm>
            <a:off x="5031061" y="2789063"/>
            <a:ext cx="144463" cy="2868613"/>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5" name="Rectangle 67"/>
          <p:cNvSpPr>
            <a:spLocks noChangeArrowheads="1"/>
          </p:cNvSpPr>
          <p:nvPr/>
        </p:nvSpPr>
        <p:spPr bwMode="gray">
          <a:xfrm>
            <a:off x="5817006" y="3265444"/>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sp>
        <p:nvSpPr>
          <p:cNvPr id="258121" name="Line 73"/>
          <p:cNvSpPr>
            <a:spLocks noChangeShapeType="1"/>
          </p:cNvSpPr>
          <p:nvPr/>
        </p:nvSpPr>
        <p:spPr bwMode="auto">
          <a:xfrm flipV="1">
            <a:off x="4420535" y="3443112"/>
            <a:ext cx="1415389" cy="381000"/>
          </a:xfrm>
          <a:prstGeom prst="line">
            <a:avLst/>
          </a:prstGeom>
          <a:noFill/>
          <a:ln w="9525">
            <a:solidFill>
              <a:schemeClr val="tx1"/>
            </a:solidFill>
            <a:round/>
            <a:headEnd/>
            <a:tailEnd/>
          </a:ln>
          <a:effectLst/>
        </p:spPr>
        <p:txBody>
          <a:bodyPr wrap="none" lIns="90000" tIns="46800" rIns="90000" bIns="46800" anchor="ctr"/>
          <a:lstStyle/>
          <a:p>
            <a:endParaRPr lang="ja-JP" altLang="en-US"/>
          </a:p>
        </p:txBody>
      </p:sp>
      <p:sp>
        <p:nvSpPr>
          <p:cNvPr id="47" name="AutoShape 55"/>
          <p:cNvSpPr>
            <a:spLocks noChangeArrowheads="1"/>
          </p:cNvSpPr>
          <p:nvPr/>
        </p:nvSpPr>
        <p:spPr bwMode="auto">
          <a:xfrm rot="16200000">
            <a:off x="5775706" y="5294974"/>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grpSp>
        <p:nvGrpSpPr>
          <p:cNvPr id="3" name="グループ化 53"/>
          <p:cNvGrpSpPr/>
          <p:nvPr/>
        </p:nvGrpSpPr>
        <p:grpSpPr>
          <a:xfrm>
            <a:off x="696816" y="1665088"/>
            <a:ext cx="1512168" cy="1296144"/>
            <a:chOff x="1919139" y="1844824"/>
            <a:chExt cx="1264299" cy="864096"/>
          </a:xfrm>
        </p:grpSpPr>
        <p:grpSp>
          <p:nvGrpSpPr>
            <p:cNvPr id="4" name="グループ化 52"/>
            <p:cNvGrpSpPr/>
            <p:nvPr/>
          </p:nvGrpSpPr>
          <p:grpSpPr>
            <a:xfrm>
              <a:off x="1919139" y="1844824"/>
              <a:ext cx="1204094" cy="864096"/>
              <a:chOff x="1856656" y="1844824"/>
              <a:chExt cx="1204094" cy="864096"/>
            </a:xfrm>
          </p:grpSpPr>
          <p:sp>
            <p:nvSpPr>
              <p:cNvPr id="48" name="角丸四角形 19"/>
              <p:cNvSpPr>
                <a:spLocks noChangeArrowheads="1"/>
              </p:cNvSpPr>
              <p:nvPr/>
            </p:nvSpPr>
            <p:spPr bwMode="auto">
              <a:xfrm>
                <a:off x="1856656" y="1844824"/>
                <a:ext cx="1204094" cy="864096"/>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49" name="角丸四角形 48"/>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51"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55" name="AutoShape 55"/>
          <p:cNvSpPr>
            <a:spLocks noChangeArrowheads="1"/>
          </p:cNvSpPr>
          <p:nvPr/>
        </p:nvSpPr>
        <p:spPr bwMode="auto">
          <a:xfrm rot="16200000">
            <a:off x="3076936" y="1192896"/>
            <a:ext cx="360039" cy="2095944"/>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56" name="フローチャート : せん孔テープ 7"/>
          <p:cNvSpPr>
            <a:spLocks noChangeArrowheads="1"/>
          </p:cNvSpPr>
          <p:nvPr/>
        </p:nvSpPr>
        <p:spPr bwMode="auto">
          <a:xfrm>
            <a:off x="858242" y="3933056"/>
            <a:ext cx="1214438" cy="1080120"/>
          </a:xfrm>
          <a:prstGeom prst="flowChartPunchedTape">
            <a:avLst/>
          </a:prstGeom>
          <a:noFill/>
          <a:ln w="9525" algn="ctr">
            <a:solidFill>
              <a:schemeClr val="tx1"/>
            </a:solidFill>
            <a:round/>
            <a:headEnd/>
            <a:tailEnd/>
          </a:ln>
        </p:spPr>
        <p:txBody>
          <a:bodyPr/>
          <a:lstStyle/>
          <a:p>
            <a:r>
              <a:rPr lang="ja-JP" altLang="en-US" sz="1100" b="1" dirty="0"/>
              <a:t>シェル</a:t>
            </a:r>
            <a:endParaRPr lang="en-US" altLang="ja-JP" sz="1100" b="1" dirty="0"/>
          </a:p>
          <a:p>
            <a:r>
              <a:rPr lang="en-US" altLang="ja-JP" sz="1100" b="1" dirty="0"/>
              <a:t>Windows Bat</a:t>
            </a:r>
            <a:r>
              <a:rPr lang="ja-JP" altLang="en-US" sz="1100" b="1" dirty="0" smtClean="0"/>
              <a:t>など</a:t>
            </a:r>
            <a:endParaRPr lang="en-US" altLang="ja-JP" sz="1100" b="1" dirty="0" smtClean="0"/>
          </a:p>
          <a:p>
            <a:endParaRPr lang="ja-JP" altLang="en-US" sz="1100" b="1" dirty="0"/>
          </a:p>
        </p:txBody>
      </p:sp>
      <p:sp>
        <p:nvSpPr>
          <p:cNvPr id="57" name="テキスト ボックス 56"/>
          <p:cNvSpPr txBox="1"/>
          <p:nvPr/>
        </p:nvSpPr>
        <p:spPr>
          <a:xfrm>
            <a:off x="920552" y="4509120"/>
            <a:ext cx="1152128" cy="600164"/>
          </a:xfrm>
          <a:prstGeom prst="rect">
            <a:avLst/>
          </a:prstGeom>
          <a:noFill/>
        </p:spPr>
        <p:txBody>
          <a:bodyPr wrap="square" rtlCol="0">
            <a:spAutoFit/>
          </a:bodyPr>
          <a:lstStyle/>
          <a:p>
            <a:r>
              <a:rPr lang="en-US" altLang="ja-JP" sz="1100" dirty="0" smtClean="0">
                <a:latin typeface="Arial" charset="0"/>
                <a:ea typeface="ＭＳ Ｐゴシック" charset="-128"/>
              </a:rPr>
              <a:t>(</a:t>
            </a:r>
            <a:r>
              <a:rPr lang="ja-JP" altLang="en-US" sz="1100" dirty="0" smtClean="0">
                <a:latin typeface="Arial" charset="0"/>
                <a:ea typeface="ＭＳ Ｐゴシック" charset="-128"/>
              </a:rPr>
              <a:t>バッチサーバ起動時</a:t>
            </a:r>
            <a:r>
              <a:rPr lang="en-US" altLang="ja-JP" sz="1100" dirty="0" smtClean="0">
                <a:latin typeface="Arial" charset="0"/>
                <a:ea typeface="ＭＳ Ｐゴシック" charset="-128"/>
              </a:rPr>
              <a:t>)</a:t>
            </a:r>
          </a:p>
          <a:p>
            <a:endParaRPr kumimoji="1" lang="ja-JP" altLang="en-US" sz="1100" dirty="0"/>
          </a:p>
        </p:txBody>
      </p:sp>
      <p:sp>
        <p:nvSpPr>
          <p:cNvPr id="58" name="Rectangle 9"/>
          <p:cNvSpPr>
            <a:spLocks noChangeArrowheads="1"/>
          </p:cNvSpPr>
          <p:nvPr/>
        </p:nvSpPr>
        <p:spPr bwMode="gray">
          <a:xfrm>
            <a:off x="2208985" y="170080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②オンライン処理等からジョブレコードを登録する</a:t>
            </a:r>
            <a:endParaRPr kumimoji="1" lang="ja-JP" altLang="en-US" sz="1000" dirty="0">
              <a:latin typeface="Arial" charset="0"/>
              <a:ea typeface="ＭＳ Ｐゴシック" charset="-128"/>
            </a:endParaRPr>
          </a:p>
        </p:txBody>
      </p:sp>
      <p:sp>
        <p:nvSpPr>
          <p:cNvPr id="59" name="Rectangle 9"/>
          <p:cNvSpPr>
            <a:spLocks noChangeArrowheads="1"/>
          </p:cNvSpPr>
          <p:nvPr/>
        </p:nvSpPr>
        <p:spPr bwMode="gray">
          <a:xfrm>
            <a:off x="2569592" y="344484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③処理対象のジョブレコードを一件ずつ取得</a:t>
            </a:r>
            <a:endParaRPr kumimoji="1" lang="ja-JP" altLang="en-US" sz="1000" dirty="0">
              <a:latin typeface="Arial" charset="0"/>
              <a:ea typeface="ＭＳ Ｐゴシック" charset="-128"/>
            </a:endParaRPr>
          </a:p>
        </p:txBody>
      </p:sp>
      <p:sp>
        <p:nvSpPr>
          <p:cNvPr id="61" name="角丸四角形 60"/>
          <p:cNvSpPr/>
          <p:nvPr/>
        </p:nvSpPr>
        <p:spPr bwMode="auto">
          <a:xfrm>
            <a:off x="840833" y="2529184"/>
            <a:ext cx="1128589" cy="360362"/>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sp>
        <p:nvSpPr>
          <p:cNvPr id="62" name="AutoShape 55"/>
          <p:cNvSpPr>
            <a:spLocks noChangeArrowheads="1"/>
          </p:cNvSpPr>
          <p:nvPr/>
        </p:nvSpPr>
        <p:spPr bwMode="auto">
          <a:xfrm rot="16200000">
            <a:off x="3080792" y="1556791"/>
            <a:ext cx="360039" cy="208823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63" name="Rectangle 9"/>
          <p:cNvSpPr>
            <a:spLocks noChangeArrowheads="1"/>
          </p:cNvSpPr>
          <p:nvPr/>
        </p:nvSpPr>
        <p:spPr bwMode="gray">
          <a:xfrm>
            <a:off x="2216696" y="2740744"/>
            <a:ext cx="1440159" cy="688256"/>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⑧定期的にジョブ管理情報を確認</a:t>
            </a:r>
            <a:endParaRPr lang="en-US" altLang="ja-JP" sz="1000" dirty="0" smtClean="0">
              <a:latin typeface="Arial" charset="0"/>
              <a:ea typeface="ＭＳ Ｐゴシック" charset="-128"/>
            </a:endParaRPr>
          </a:p>
          <a:p>
            <a:r>
              <a:rPr kumimoji="1" lang="ja-JP" altLang="en-US" sz="1000" dirty="0" smtClean="0">
                <a:latin typeface="Arial" charset="0"/>
                <a:ea typeface="ＭＳ Ｐゴシック" charset="-128"/>
              </a:rPr>
              <a:t>⑩処理完了を確認したら次の処理を実施</a:t>
            </a:r>
            <a:endParaRPr kumimoji="1" lang="ja-JP" altLang="en-US" sz="1000" dirty="0">
              <a:latin typeface="Arial" charset="0"/>
              <a:ea typeface="ＭＳ Ｐゴシック" charset="-128"/>
            </a:endParaRPr>
          </a:p>
        </p:txBody>
      </p:sp>
      <p:sp>
        <p:nvSpPr>
          <p:cNvPr id="64" name="角丸四角形吹き出し 18"/>
          <p:cNvSpPr>
            <a:spLocks noChangeArrowheads="1"/>
          </p:cNvSpPr>
          <p:nvPr/>
        </p:nvSpPr>
        <p:spPr bwMode="auto">
          <a:xfrm>
            <a:off x="7185248" y="3099440"/>
            <a:ext cx="2002085" cy="288032"/>
          </a:xfrm>
          <a:prstGeom prst="wedgeRoundRectCallout">
            <a:avLst>
              <a:gd name="adj1" fmla="val -42908"/>
              <a:gd name="adj2" fmla="val -114784"/>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49" name="Rectangle 3"/>
          <p:cNvSpPr txBox="1">
            <a:spLocks noChangeArrowheads="1"/>
          </p:cNvSpPr>
          <p:nvPr/>
        </p:nvSpPr>
        <p:spPr>
          <a:xfrm>
            <a:off x="128588" y="873125"/>
            <a:ext cx="9777412" cy="5795963"/>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Tx/>
              <a:buSzTx/>
              <a:tabLst/>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1"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a:t>シェル</a:t>
            </a:r>
            <a:endParaRPr lang="en-US" altLang="ja-JP" sz="1050" b="1"/>
          </a:p>
          <a:p>
            <a:pPr algn="ctr">
              <a:spcBef>
                <a:spcPct val="0"/>
              </a:spcBef>
            </a:pPr>
            <a:r>
              <a:rPr lang="en-US" altLang="ja-JP" sz="1050" b="1"/>
              <a:t>Windows </a:t>
            </a:r>
          </a:p>
          <a:p>
            <a:pPr algn="ctr">
              <a:spcBef>
                <a:spcPct val="0"/>
              </a:spcBef>
            </a:pPr>
            <a:r>
              <a:rPr lang="en-US" altLang="ja-JP" sz="1050" b="1"/>
              <a:t>Bat</a:t>
            </a:r>
            <a:r>
              <a:rPr lang="ja-JP" altLang="en-US" sz="1050" b="1"/>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20691" y="2931144"/>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111"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81" name="AutoShape 4"/>
          <p:cNvSpPr>
            <a:spLocks noChangeAspect="1" noChangeArrowheads="1"/>
          </p:cNvSpPr>
          <p:nvPr/>
        </p:nvSpPr>
        <p:spPr bwMode="auto">
          <a:xfrm>
            <a:off x="5337364" y="4955127"/>
            <a:ext cx="1415836" cy="361256"/>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Async</a:t>
            </a:r>
            <a:r>
              <a:rPr kumimoji="1" lang="en-US" altLang="en-US" sz="1000" dirty="0" err="1">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82" name="AutoShape 58"/>
          <p:cNvSpPr>
            <a:spLocks noChangeAspect="1" noChangeArrowheads="1"/>
          </p:cNvSpPr>
          <p:nvPr/>
        </p:nvSpPr>
        <p:spPr bwMode="auto">
          <a:xfrm>
            <a:off x="5678413" y="5819223"/>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endParaRPr kumimoji="1" lang="en-US" altLang="ja-JP" sz="1000" dirty="0">
              <a:latin typeface="Arial" charset="0"/>
              <a:ea typeface="ＭＳ Ｐゴシック" charset="-128"/>
            </a:endParaRPr>
          </a:p>
        </p:txBody>
      </p:sp>
      <p:sp>
        <p:nvSpPr>
          <p:cNvPr id="83" name="AutoShape 58"/>
          <p:cNvSpPr>
            <a:spLocks noChangeAspect="1" noChangeArrowheads="1"/>
          </p:cNvSpPr>
          <p:nvPr/>
        </p:nvSpPr>
        <p:spPr bwMode="auto">
          <a:xfrm>
            <a:off x="5750421" y="5891231"/>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endParaRPr kumimoji="1" lang="en-US" altLang="ja-JP" sz="1000" dirty="0">
              <a:latin typeface="Arial" charset="0"/>
              <a:ea typeface="ＭＳ Ｐゴシック" charset="-128"/>
            </a:endParaRPr>
          </a:p>
        </p:txBody>
      </p:sp>
      <p:sp>
        <p:nvSpPr>
          <p:cNvPr id="84" name="AutoShape 58"/>
          <p:cNvSpPr>
            <a:spLocks noChangeAspect="1" noChangeArrowheads="1"/>
          </p:cNvSpPr>
          <p:nvPr/>
        </p:nvSpPr>
        <p:spPr bwMode="auto">
          <a:xfrm>
            <a:off x="5822429" y="5963239"/>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900" dirty="0" err="1">
                <a:latin typeface="Arial" charset="0"/>
                <a:ea typeface="ＭＳ Ｐゴシック" charset="-128"/>
              </a:rPr>
              <a:t>JobExecutorTemplate</a:t>
            </a:r>
            <a:endParaRPr kumimoji="1" lang="en-US" altLang="ja-JP" sz="900" dirty="0">
              <a:latin typeface="Arial" charset="0"/>
              <a:ea typeface="ＭＳ Ｐゴシック" charset="-128"/>
            </a:endParaRPr>
          </a:p>
        </p:txBody>
      </p:sp>
      <p:grpSp>
        <p:nvGrpSpPr>
          <p:cNvPr id="3" name="グループ化 84"/>
          <p:cNvGrpSpPr/>
          <p:nvPr/>
        </p:nvGrpSpPr>
        <p:grpSpPr>
          <a:xfrm>
            <a:off x="7976055" y="5891231"/>
            <a:ext cx="1801481" cy="504056"/>
            <a:chOff x="8336095" y="5589240"/>
            <a:chExt cx="1873489" cy="504056"/>
          </a:xfrm>
        </p:grpSpPr>
        <p:sp>
          <p:nvSpPr>
            <p:cNvPr id="86" name="AutoShape 56"/>
            <p:cNvSpPr>
              <a:spLocks noChangeAspect="1" noChangeArrowheads="1"/>
            </p:cNvSpPr>
            <p:nvPr/>
          </p:nvSpPr>
          <p:spPr bwMode="auto">
            <a:xfrm>
              <a:off x="8336095" y="5589240"/>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7" name="AutoShape 56"/>
            <p:cNvSpPr>
              <a:spLocks noChangeAspect="1" noChangeArrowheads="1"/>
            </p:cNvSpPr>
            <p:nvPr/>
          </p:nvSpPr>
          <p:spPr bwMode="auto">
            <a:xfrm>
              <a:off x="8401000" y="5661248"/>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8" name="AutoShape 56"/>
            <p:cNvSpPr>
              <a:spLocks noChangeAspect="1" noChangeArrowheads="1"/>
            </p:cNvSpPr>
            <p:nvPr/>
          </p:nvSpPr>
          <p:spPr bwMode="auto">
            <a:xfrm>
              <a:off x="8488495" y="5733256"/>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ビジネスロジック実装クラス </a:t>
              </a:r>
            </a:p>
          </p:txBody>
        </p:sp>
      </p:grpSp>
      <p:grpSp>
        <p:nvGrpSpPr>
          <p:cNvPr id="4" name="グループ化 88"/>
          <p:cNvGrpSpPr/>
          <p:nvPr/>
        </p:nvGrpSpPr>
        <p:grpSpPr>
          <a:xfrm>
            <a:off x="7130708" y="5819223"/>
            <a:ext cx="757151" cy="336799"/>
            <a:chOff x="7490748" y="5517232"/>
            <a:chExt cx="757151" cy="336799"/>
          </a:xfrm>
        </p:grpSpPr>
        <p:sp>
          <p:nvSpPr>
            <p:cNvPr id="90" name="AutoShape 55"/>
            <p:cNvSpPr>
              <a:spLocks noChangeArrowheads="1"/>
            </p:cNvSpPr>
            <p:nvPr/>
          </p:nvSpPr>
          <p:spPr bwMode="auto">
            <a:xfrm rot="16200000">
              <a:off x="7698038" y="5309942"/>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1" name="AutoShape 55"/>
            <p:cNvSpPr>
              <a:spLocks noChangeArrowheads="1"/>
            </p:cNvSpPr>
            <p:nvPr/>
          </p:nvSpPr>
          <p:spPr bwMode="auto">
            <a:xfrm rot="16200000">
              <a:off x="7728195" y="5334325"/>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2" name="AutoShape 55"/>
            <p:cNvSpPr>
              <a:spLocks noChangeArrowheads="1"/>
            </p:cNvSpPr>
            <p:nvPr/>
          </p:nvSpPr>
          <p:spPr bwMode="auto">
            <a:xfrm rot="16200000">
              <a:off x="7752578" y="5358709"/>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grpSp>
      <p:grpSp>
        <p:nvGrpSpPr>
          <p:cNvPr id="5" name="グループ化 92"/>
          <p:cNvGrpSpPr/>
          <p:nvPr/>
        </p:nvGrpSpPr>
        <p:grpSpPr>
          <a:xfrm>
            <a:off x="7118573" y="6123130"/>
            <a:ext cx="786755" cy="330206"/>
            <a:chOff x="7406605" y="5965155"/>
            <a:chExt cx="858763" cy="330206"/>
          </a:xfrm>
        </p:grpSpPr>
        <p:sp>
          <p:nvSpPr>
            <p:cNvPr id="94" name="AutoShape 57"/>
            <p:cNvSpPr>
              <a:spLocks noChangeArrowheads="1"/>
            </p:cNvSpPr>
            <p:nvPr/>
          </p:nvSpPr>
          <p:spPr bwMode="auto">
            <a:xfrm>
              <a:off x="7473280" y="5965155"/>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dirty="0">
                <a:latin typeface="Arial" charset="0"/>
                <a:ea typeface="ＭＳ Ｐゴシック" charset="-128"/>
              </a:endParaRPr>
            </a:p>
          </p:txBody>
        </p:sp>
        <p:sp>
          <p:nvSpPr>
            <p:cNvPr id="95" name="AutoShape 57"/>
            <p:cNvSpPr>
              <a:spLocks noChangeArrowheads="1"/>
            </p:cNvSpPr>
            <p:nvPr/>
          </p:nvSpPr>
          <p:spPr bwMode="auto">
            <a:xfrm>
              <a:off x="7444705" y="5987380"/>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a:t>
              </a:r>
              <a:endParaRPr kumimoji="1" lang="ja-JP" altLang="en-US" sz="1000" dirty="0">
                <a:latin typeface="Arial" charset="0"/>
                <a:ea typeface="ＭＳ Ｐゴシック" charset="-128"/>
              </a:endParaRPr>
            </a:p>
          </p:txBody>
        </p:sp>
        <p:sp>
          <p:nvSpPr>
            <p:cNvPr id="96" name="AutoShape 57"/>
            <p:cNvSpPr>
              <a:spLocks noChangeArrowheads="1"/>
            </p:cNvSpPr>
            <p:nvPr/>
          </p:nvSpPr>
          <p:spPr bwMode="auto">
            <a:xfrm>
              <a:off x="7406605" y="6007329"/>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grpSp>
      <p:sp>
        <p:nvSpPr>
          <p:cNvPr id="97" name="AutoShape 32"/>
          <p:cNvSpPr>
            <a:spLocks noChangeArrowheads="1"/>
          </p:cNvSpPr>
          <p:nvPr/>
        </p:nvSpPr>
        <p:spPr bwMode="auto">
          <a:xfrm rot="934035">
            <a:off x="5989126" y="3494285"/>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8" name="AutoShape 68"/>
          <p:cNvSpPr>
            <a:spLocks noChangeArrowheads="1"/>
          </p:cNvSpPr>
          <p:nvPr/>
        </p:nvSpPr>
        <p:spPr bwMode="auto">
          <a:xfrm rot="726704">
            <a:off x="6602139" y="3494285"/>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9" name="AutoShape 72"/>
          <p:cNvSpPr>
            <a:spLocks noChangeArrowheads="1"/>
          </p:cNvSpPr>
          <p:nvPr/>
        </p:nvSpPr>
        <p:spPr bwMode="auto">
          <a:xfrm>
            <a:off x="7041232" y="3504107"/>
            <a:ext cx="216024" cy="2229149"/>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0" name="AutoShape 36"/>
          <p:cNvSpPr>
            <a:spLocks noChangeArrowheads="1"/>
          </p:cNvSpPr>
          <p:nvPr/>
        </p:nvSpPr>
        <p:spPr bwMode="auto">
          <a:xfrm rot="-2164809">
            <a:off x="6075504" y="5425725"/>
            <a:ext cx="323126" cy="331207"/>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2" name="Rectangle 9"/>
          <p:cNvSpPr>
            <a:spLocks noChangeArrowheads="1"/>
          </p:cNvSpPr>
          <p:nvPr/>
        </p:nvSpPr>
        <p:spPr bwMode="gray">
          <a:xfrm>
            <a:off x="7329264" y="4152179"/>
            <a:ext cx="1800200"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⑥処理が完了したら</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ジョブ管理テーブルの</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ステータスを更新</a:t>
            </a:r>
            <a:endParaRPr kumimoji="1" lang="ja-JP" altLang="en-US" sz="1000" dirty="0">
              <a:latin typeface="Arial" charset="0"/>
              <a:ea typeface="ＭＳ Ｐゴシック" charset="-128"/>
            </a:endParaRPr>
          </a:p>
        </p:txBody>
      </p:sp>
      <p:sp>
        <p:nvSpPr>
          <p:cNvPr id="103" name="Rectangle 9"/>
          <p:cNvSpPr>
            <a:spLocks noChangeArrowheads="1"/>
          </p:cNvSpPr>
          <p:nvPr/>
        </p:nvSpPr>
        <p:spPr bwMode="gray">
          <a:xfrm>
            <a:off x="4088904" y="5428871"/>
            <a:ext cx="1584176"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システム起動時に</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プロセスを立ち上げておく</a:t>
            </a:r>
            <a:endParaRPr kumimoji="1" lang="ja-JP" altLang="en-US" sz="1000" dirty="0">
              <a:latin typeface="Arial" charset="0"/>
              <a:ea typeface="ＭＳ Ｐゴシック" charset="-128"/>
            </a:endParaRPr>
          </a:p>
        </p:txBody>
      </p:sp>
      <p:sp>
        <p:nvSpPr>
          <p:cNvPr id="104" name="Rectangle 9"/>
          <p:cNvSpPr>
            <a:spLocks noChangeArrowheads="1"/>
          </p:cNvSpPr>
          <p:nvPr/>
        </p:nvSpPr>
        <p:spPr bwMode="gray">
          <a:xfrm>
            <a:off x="5169024" y="3753295"/>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105" name="Rectangle 67"/>
          <p:cNvSpPr>
            <a:spLocks noChangeArrowheads="1"/>
          </p:cNvSpPr>
          <p:nvPr/>
        </p:nvSpPr>
        <p:spPr bwMode="gray">
          <a:xfrm>
            <a:off x="7473280" y="3504107"/>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cxnSp>
        <p:nvCxnSpPr>
          <p:cNvPr id="106" name="直線コネクタ 105"/>
          <p:cNvCxnSpPr>
            <a:stCxn id="105" idx="1"/>
            <a:endCxn id="98" idx="3"/>
          </p:cNvCxnSpPr>
          <p:nvPr/>
        </p:nvCxnSpPr>
        <p:spPr bwMode="auto">
          <a:xfrm flipH="1">
            <a:off x="6814762" y="3740514"/>
            <a:ext cx="658518" cy="169302"/>
          </a:xfrm>
          <a:prstGeom prst="line">
            <a:avLst/>
          </a:prstGeom>
          <a:solidFill>
            <a:schemeClr val="bg1"/>
          </a:solidFill>
          <a:ln w="19050" cap="flat" cmpd="sng" algn="ctr">
            <a:solidFill>
              <a:schemeClr val="bg1">
                <a:lumMod val="10000"/>
              </a:schemeClr>
            </a:solidFill>
            <a:prstDash val="solid"/>
            <a:round/>
            <a:headEnd type="none" w="med" len="med"/>
            <a:tailEnd type="none" w="med" len="med"/>
          </a:ln>
          <a:effectLst/>
        </p:spPr>
      </p:cxnSp>
      <p:sp>
        <p:nvSpPr>
          <p:cNvPr id="107" name="AutoShape 65"/>
          <p:cNvSpPr>
            <a:spLocks noChangeArrowheads="1"/>
          </p:cNvSpPr>
          <p:nvPr/>
        </p:nvSpPr>
        <p:spPr bwMode="auto">
          <a:xfrm>
            <a:off x="4880992" y="4847425"/>
            <a:ext cx="4320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8" name="Rectangle 66"/>
          <p:cNvSpPr>
            <a:spLocks noChangeArrowheads="1"/>
          </p:cNvSpPr>
          <p:nvPr/>
        </p:nvSpPr>
        <p:spPr bwMode="auto">
          <a:xfrm>
            <a:off x="4880992" y="495512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109" name="正方形/長方形 108"/>
          <p:cNvSpPr/>
          <p:nvPr/>
        </p:nvSpPr>
        <p:spPr>
          <a:xfrm>
            <a:off x="2792760" y="4080171"/>
            <a:ext cx="2592288" cy="400110"/>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⑤定期的にジョブ管理テーブルを確認</a:t>
            </a:r>
            <a:r>
              <a:rPr lang="en-US" altLang="ja-JP" sz="1000" dirty="0" smtClean="0">
                <a:latin typeface="ＭＳ Ｐゴシック" pitchFamily="50" charset="-128"/>
                <a:ea typeface="ＭＳ Ｐゴシック" pitchFamily="50" charset="-128"/>
              </a:rPr>
              <a:t/>
            </a:r>
            <a:br>
              <a:rPr lang="en-US" altLang="ja-JP" sz="1000" dirty="0" smtClean="0">
                <a:latin typeface="ＭＳ Ｐゴシック" pitchFamily="50" charset="-128"/>
                <a:ea typeface="ＭＳ Ｐゴシック" pitchFamily="50" charset="-128"/>
              </a:rPr>
            </a:br>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111" name="Rectangle 37"/>
          <p:cNvSpPr>
            <a:spLocks noChangeArrowheads="1"/>
          </p:cNvSpPr>
          <p:nvPr/>
        </p:nvSpPr>
        <p:spPr bwMode="auto">
          <a:xfrm>
            <a:off x="5914465" y="5462924"/>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112" name="AutoShape 60"/>
          <p:cNvSpPr>
            <a:spLocks/>
          </p:cNvSpPr>
          <p:nvPr/>
        </p:nvSpPr>
        <p:spPr bwMode="auto">
          <a:xfrm rot="-2054942">
            <a:off x="5466300" y="599648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113" name="Rectangle 61"/>
          <p:cNvSpPr>
            <a:spLocks noChangeArrowheads="1"/>
          </p:cNvSpPr>
          <p:nvPr/>
        </p:nvSpPr>
        <p:spPr bwMode="auto">
          <a:xfrm>
            <a:off x="4919401" y="626159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Courier New" panose="02070309020205020404" pitchFamily="49" charset="0"/>
                <a:ea typeface="ＭＳ Ｐゴシック" charset="-128"/>
                <a:cs typeface="Courier New" panose="02070309020205020404" pitchFamily="49" charset="0"/>
              </a:rPr>
              <a:t>@Component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public class B000002BLogic extends </a:t>
            </a:r>
            <a:r>
              <a:rPr kumimoji="1" lang="en-US" altLang="ja-JP" sz="1200" dirty="0" err="1">
                <a:latin typeface="Courier New" panose="02070309020205020404" pitchFamily="49" charset="0"/>
                <a:ea typeface="ＭＳ Ｐゴシック" charset="-128"/>
                <a:cs typeface="Courier New" panose="02070309020205020404" pitchFamily="49" charset="0"/>
              </a:rPr>
              <a:t>AbstractTransactionBLogic</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private static </a:t>
            </a:r>
            <a:r>
              <a:rPr kumimoji="1" lang="en-US" altLang="ja-JP" sz="1200" dirty="0" smtClean="0">
                <a:latin typeface="Courier New" panose="02070309020205020404" pitchFamily="49" charset="0"/>
                <a:ea typeface="ＭＳ Ｐゴシック" charset="-128"/>
                <a:cs typeface="Courier New" panose="02070309020205020404" pitchFamily="49" charset="0"/>
              </a:rPr>
              <a:t>Logger </a:t>
            </a:r>
            <a:r>
              <a:rPr kumimoji="1" lang="en-US" altLang="ja-JP" sz="1200" dirty="0">
                <a:latin typeface="Courier New" panose="02070309020205020404" pitchFamily="49" charset="0"/>
                <a:ea typeface="ＭＳ Ｐゴシック" charset="-128"/>
                <a:cs typeface="Courier New" panose="02070309020205020404" pitchFamily="49" charset="0"/>
              </a:rPr>
              <a:t>log = </a:t>
            </a:r>
            <a:r>
              <a:rPr kumimoji="1" lang="en-US" altLang="ja-JP" sz="1200" dirty="0" err="1" smtClean="0">
                <a:latin typeface="Courier New" panose="02070309020205020404" pitchFamily="49" charset="0"/>
                <a:ea typeface="ＭＳ Ｐゴシック" charset="-128"/>
                <a:cs typeface="Courier New" panose="02070309020205020404" pitchFamily="49" charset="0"/>
              </a:rPr>
              <a:t>LoggerFactory.getLogger</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(B000002BLogic.class);</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@Inject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B000002Dao </a:t>
            </a:r>
            <a:r>
              <a:rPr kumimoji="1" lang="en-US" altLang="ja-JP" sz="1200" dirty="0" err="1" smtClean="0">
                <a:latin typeface="Courier New" panose="02070309020205020404" pitchFamily="49" charset="0"/>
                <a:ea typeface="ＭＳ Ｐゴシック" charset="-128"/>
                <a:cs typeface="Courier New" panose="02070309020205020404" pitchFamily="49" charset="0"/>
              </a:rPr>
              <a:t>b000002Dao</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 null;</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public </a:t>
            </a:r>
            <a:r>
              <a:rPr kumimoji="1" lang="en-US" altLang="ja-JP" sz="1200" dirty="0" err="1">
                <a:latin typeface="Courier New" panose="02070309020205020404" pitchFamily="49" charset="0"/>
                <a:ea typeface="ＭＳ Ｐゴシック" charset="-128"/>
                <a:cs typeface="Courier New" panose="02070309020205020404" pitchFamily="49" charset="0"/>
              </a:rPr>
              <a:t>int</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doMain</a:t>
            </a:r>
            <a:r>
              <a:rPr kumimoji="1" lang="en-US" altLang="ja-JP" sz="1200" dirty="0">
                <a:latin typeface="Courier New" panose="02070309020205020404" pitchFamily="49" charset="0"/>
                <a:ea typeface="ＭＳ Ｐゴシック" charset="-128"/>
                <a:cs typeface="Courier New" panose="02070309020205020404" pitchFamily="49" charset="0"/>
              </a:rPr>
              <a:t>(</a:t>
            </a:r>
            <a:r>
              <a:rPr kumimoji="1" lang="en-US" altLang="ja-JP" sz="1200" dirty="0" err="1">
                <a:latin typeface="Courier New" panose="02070309020205020404" pitchFamily="49" charset="0"/>
                <a:ea typeface="ＭＳ Ｐゴシック" charset="-128"/>
                <a:cs typeface="Courier New" panose="02070309020205020404" pitchFamily="49" charset="0"/>
              </a:rPr>
              <a:t>BLogicParam</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param</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 new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insertUser.setPassword</a:t>
            </a:r>
            <a:r>
              <a:rPr kumimoji="1" lang="en-US" altLang="ja-JP" sz="1200" dirty="0">
                <a:latin typeface="Courier New" panose="02070309020205020404" pitchFamily="49" charset="0"/>
                <a:ea typeface="ＭＳ Ｐゴシック" charset="-128"/>
                <a:cs typeface="Courier New" panose="02070309020205020404" pitchFamily="49" charset="0"/>
              </a:rPr>
              <a:t>("password");</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insertUser.setUserName</a:t>
            </a:r>
            <a:r>
              <a:rPr kumimoji="1" lang="en-US" altLang="ja-JP" sz="1200" dirty="0">
                <a:latin typeface="Courier New" panose="02070309020205020404" pitchFamily="49" charset="0"/>
                <a:ea typeface="ＭＳ Ｐゴシック" charset="-128"/>
                <a:cs typeface="Courier New" panose="02070309020205020404" pitchFamily="49" charset="0"/>
              </a:rPr>
              <a:t>(param.getJobArgNm1());</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b000002Dao.insertUser(</a:t>
            </a:r>
            <a:r>
              <a:rPr kumimoji="1" lang="en-US" altLang="ja-JP" sz="1200" dirty="0" err="1" smtClean="0">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return </a:t>
            </a:r>
            <a:r>
              <a:rPr kumimoji="1" lang="en-US" altLang="ja-JP" sz="1200" dirty="0" smtClean="0">
                <a:latin typeface="Courier New" panose="02070309020205020404" pitchFamily="49" charset="0"/>
                <a:ea typeface="ＭＳ Ｐゴシック" charset="-128"/>
                <a:cs typeface="Courier New" panose="02070309020205020404" pitchFamily="49" charset="0"/>
              </a:rPr>
              <a:t>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ja-JP" altLang="en-US" sz="1200" dirty="0"/>
              <a:t>・・・</a:t>
            </a:r>
          </a:p>
        </p:txBody>
      </p:sp>
      <p:sp>
        <p:nvSpPr>
          <p:cNvPr id="210953" name="AutoShape 9"/>
          <p:cNvSpPr>
            <a:spLocks noChangeArrowheads="1"/>
          </p:cNvSpPr>
          <p:nvPr/>
        </p:nvSpPr>
        <p:spPr bwMode="auto">
          <a:xfrm>
            <a:off x="5673080" y="2367968"/>
            <a:ext cx="3389710" cy="484188"/>
          </a:xfrm>
          <a:prstGeom prst="wedgeRoundRectCallout">
            <a:avLst>
              <a:gd name="adj1" fmla="val -38379"/>
              <a:gd name="adj2" fmla="val 8652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Courier New" panose="02070309020205020404" pitchFamily="49" charset="0"/>
                <a:ea typeface="ＭＳ Ｐゴシック" charset="-128"/>
                <a:cs typeface="Courier New" panose="02070309020205020404" pitchFamily="49" charset="0"/>
              </a:rPr>
              <a:t>@Component</a:t>
            </a:r>
          </a:p>
          <a:p>
            <a:r>
              <a:rPr lang="en-US" altLang="ja-JP" sz="1100" dirty="0" smtClean="0">
                <a:latin typeface="Courier New" panose="02070309020205020404" pitchFamily="49" charset="0"/>
                <a:ea typeface="ＭＳ Ｐゴシック" charset="-128"/>
                <a:cs typeface="Courier New" panose="02070309020205020404" pitchFamily="49" charset="0"/>
              </a:rPr>
              <a:t>public class B000002BLogic  implements </a:t>
            </a:r>
            <a:r>
              <a:rPr lang="en-US" altLang="ja-JP" sz="1100" dirty="0" err="1" smtClean="0">
                <a:latin typeface="Courier New" panose="02070309020205020404" pitchFamily="49" charset="0"/>
                <a:ea typeface="ＭＳ Ｐゴシック" charset="-128"/>
                <a:cs typeface="Courier New" panose="02070309020205020404" pitchFamily="49" charset="0"/>
              </a:rPr>
              <a:t>BLogic</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ja-JP" altLang="en-US" sz="1100" dirty="0" smtClean="0">
                <a:latin typeface="Courier New" panose="02070309020205020404" pitchFamily="49" charset="0"/>
                <a:ea typeface="ＭＳ Ｐゴシック" charset="-128"/>
                <a:cs typeface="Courier New" panose="02070309020205020404" pitchFamily="49" charset="0"/>
              </a:rPr>
              <a:t>　　 　・・・</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@Inject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PlatformTransactionManager </a:t>
            </a:r>
            <a:r>
              <a:rPr lang="en-US" altLang="ja-JP" sz="1100" dirty="0" smtClean="0">
                <a:latin typeface="Courier New" panose="02070309020205020404" pitchFamily="49" charset="0"/>
                <a:ea typeface="ＭＳ Ｐゴシック" charset="-128"/>
                <a:cs typeface="Courier New" panose="02070309020205020404" pitchFamily="49" charset="0"/>
              </a:rPr>
              <a:t>transactionManager ;</a:t>
            </a:r>
          </a:p>
          <a:p>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public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execute(</a:t>
            </a:r>
            <a:r>
              <a:rPr lang="en-US" altLang="ja-JP" sz="1100" dirty="0" err="1" smtClean="0">
                <a:latin typeface="Courier New" panose="02070309020205020404" pitchFamily="49" charset="0"/>
                <a:ea typeface="ＭＳ Ｐゴシック" charset="-128"/>
                <a:cs typeface="Courier New" panose="02070309020205020404" pitchFamily="49" charset="0"/>
              </a:rPr>
              <a:t>BLogicParam</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param</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TransactionStatus</a:t>
            </a:r>
            <a:r>
              <a:rPr lang="en-US" altLang="ja-JP" sz="1100" dirty="0" smtClean="0">
                <a:latin typeface="Courier New" panose="02070309020205020404" pitchFamily="49" charset="0"/>
                <a:ea typeface="ＭＳ Ｐゴシック" charset="-128"/>
                <a:cs typeface="Courier New" panose="02070309020205020404" pitchFamily="49" charset="0"/>
              </a:rPr>
              <a:t> stat = null;</a:t>
            </a:r>
          </a:p>
          <a:p>
            <a:r>
              <a:rPr lang="en-US" altLang="ja-JP" sz="1100" dirty="0" smtClean="0">
                <a:latin typeface="Courier New" panose="02070309020205020404" pitchFamily="49" charset="0"/>
                <a:ea typeface="ＭＳ Ｐゴシック" charset="-128"/>
                <a:cs typeface="Courier New" panose="02070309020205020404" pitchFamily="49" charset="0"/>
              </a:rPr>
              <a:t>        Collector&lt;</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&gt; collector = </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略</a:t>
            </a:r>
            <a:r>
              <a:rPr lang="en-US" altLang="ja-JP" sz="1100" dirty="0" smtClean="0">
                <a:latin typeface="Courier New" pitchFamily="49" charset="0"/>
                <a:cs typeface="Courier New"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try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inputData</a:t>
            </a:r>
            <a:r>
              <a:rPr lang="en-US" altLang="ja-JP" sz="1100" dirty="0" smtClean="0">
                <a:latin typeface="Courier New" panose="02070309020205020404" pitchFamily="49" charset="0"/>
                <a:ea typeface="ＭＳ Ｐゴシック" charset="-128"/>
                <a:cs typeface="Courier New" panose="02070309020205020404" pitchFamily="49" charset="0"/>
              </a:rPr>
              <a:t> = null;</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0;</a:t>
            </a:r>
          </a:p>
          <a:p>
            <a:r>
              <a:rPr lang="en-US" altLang="ja-JP" sz="1100" dirty="0" smtClean="0">
                <a:latin typeface="Courier New" panose="02070309020205020404" pitchFamily="49" charset="0"/>
                <a:ea typeface="ＭＳ Ｐゴシック" charset="-128"/>
                <a:cs typeface="Courier New" panose="02070309020205020404" pitchFamily="49" charset="0"/>
              </a:rPr>
              <a:t>            while (</a:t>
            </a:r>
            <a:r>
              <a:rPr lang="en-US" altLang="ja-JP" sz="1100" dirty="0" err="1" smtClean="0">
                <a:latin typeface="Courier New" panose="02070309020205020404" pitchFamily="49" charset="0"/>
                <a:ea typeface="ＭＳ Ｐゴシック" charset="-128"/>
                <a:cs typeface="Courier New" panose="02070309020205020404" pitchFamily="49" charset="0"/>
              </a:rPr>
              <a:t>collector.hasNext</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a:latin typeface="Courier New" panose="02070309020205020404" pitchFamily="49" charset="0"/>
                <a:cs typeface="Courier New" pitchFamily="49" charset="0"/>
              </a:rPr>
              <a:t> </a:t>
            </a:r>
            <a:r>
              <a:rPr lang="en-US" altLang="ja-JP" sz="1100" dirty="0" smtClean="0">
                <a:latin typeface="Courier New" pitchFamily="49" charset="0"/>
                <a:cs typeface="Courier New" pitchFamily="49" charset="0"/>
              </a:rPr>
              <a:t>DB</a:t>
            </a:r>
            <a:r>
              <a:rPr lang="ja-JP" altLang="en-US" sz="1100" dirty="0" err="1" smtClean="0">
                <a:latin typeface="Courier New" pitchFamily="49" charset="0"/>
                <a:cs typeface="Courier New" pitchFamily="49" charset="0"/>
              </a:rPr>
              <a:t>への</a:t>
            </a:r>
            <a:r>
              <a:rPr lang="ja-JP" altLang="en-US" sz="1100" dirty="0" smtClean="0">
                <a:latin typeface="Courier New" pitchFamily="49" charset="0"/>
                <a:cs typeface="Courier New" pitchFamily="49" charset="0"/>
              </a:rPr>
              <a:t>更新処理</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itchFamily="49" charset="0"/>
                <a:cs typeface="Courier New" pitchFamily="49" charset="0"/>
              </a:rPr>
              <a:t>    ・・・省略</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if(</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1000 == 0){</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 </a:t>
            </a:r>
            <a:r>
              <a:rPr lang="ja-JP" altLang="en-US" sz="1100" dirty="0" smtClean="0">
                <a:latin typeface="Courier New" pitchFamily="49" charset="0"/>
                <a:cs typeface="Courier New" pitchFamily="49" charset="0"/>
              </a:rPr>
              <a:t>残りのデータのコミット</a:t>
            </a:r>
            <a:endParaRPr lang="ja-JP" altLang="en-US"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 catch (Exception e)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BatchUtil.rollbackTransaction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 finally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6765180" y="2929573"/>
            <a:ext cx="1716352" cy="484188"/>
          </a:xfrm>
          <a:prstGeom prst="wedgeRoundRectCallout">
            <a:avLst>
              <a:gd name="adj1" fmla="val -72144"/>
              <a:gd name="adj2" fmla="val 4278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6351571" y="3885108"/>
            <a:ext cx="1793742" cy="407988"/>
          </a:xfrm>
          <a:prstGeom prst="wedgeRoundRectCallout">
            <a:avLst>
              <a:gd name="adj1" fmla="val -39488"/>
              <a:gd name="adj2" fmla="val 8424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679537" y="1487277"/>
            <a:ext cx="3212571" cy="484188"/>
          </a:xfrm>
          <a:prstGeom prst="wedgeRoundRectCallout">
            <a:avLst>
              <a:gd name="adj1" fmla="val -62203"/>
              <a:gd name="adj2" fmla="val 5393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5245174"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592904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5452798"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6692817" y="5352092"/>
            <a:ext cx="2760265" cy="407988"/>
          </a:xfrm>
          <a:prstGeom prst="wedgeRoundRectCallout">
            <a:avLst>
              <a:gd name="adj1" fmla="val -55532"/>
              <a:gd name="adj2" fmla="val 4572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1085850" y="2060848"/>
            <a:ext cx="504825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レアノテーションによる設定</a:t>
            </a:r>
            <a:r>
              <a:rPr kumimoji="1" lang="ja-JP" altLang="en-US" sz="1100" b="0" dirty="0" smtClean="0">
                <a:latin typeface="HGP創英角ｺﾞｼｯｸUB 本文"/>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a:t>
            </a:r>
            <a:r>
              <a:rPr kumimoji="1" lang="en-US" altLang="ja-JP" sz="1100" b="0" dirty="0" err="1">
                <a:latin typeface="Courier New" panose="02070309020205020404" pitchFamily="49" charset="0"/>
                <a:ea typeface="ＭＳ Ｐゴシック" charset="-128"/>
                <a:cs typeface="Courier New" panose="02070309020205020404" pitchFamily="49" charset="0"/>
              </a:rPr>
              <a:t>context:annotation-config</a:t>
            </a:r>
            <a:r>
              <a:rPr kumimoji="1" lang="en-US" altLang="ja-JP" sz="1100" b="0" dirty="0">
                <a:latin typeface="Courier New" panose="02070309020205020404" pitchFamily="49" charset="0"/>
                <a:ea typeface="ＭＳ Ｐゴシック" charset="-128"/>
                <a:cs typeface="Courier New" panose="02070309020205020404" pitchFamily="49" charset="0"/>
              </a:rPr>
              <a:t>/&gt;</a:t>
            </a:r>
          </a:p>
          <a:p>
            <a:pPr algn="l"/>
            <a:endParaRPr kumimoji="1" lang="en-US" altLang="ja-JP" sz="1100" b="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共通コンテキスト</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フレームワークの共通機能を使う場合、必ずインポートすること。</a:t>
            </a:r>
            <a:r>
              <a:rPr lang="en-US" altLang="ja-JP" sz="1100" dirty="0" smtClean="0">
                <a:latin typeface="Courier New" pitchFamily="49" charset="0"/>
                <a:cs typeface="Courier New" pitchFamily="49" charset="0"/>
              </a:rPr>
              <a:t>)</a:t>
            </a:r>
            <a:r>
              <a:rPr kumimoji="1" lang="en-US" altLang="ja-JP" sz="1100" b="0" dirty="0" smtClean="0">
                <a:latin typeface="Tahoma" pitchFamily="34" charset="0"/>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&lt;import  resource="commonContext.xml" /&gt;</a:t>
            </a:r>
          </a:p>
          <a:p>
            <a:pPr algn="l"/>
            <a:endParaRPr kumimoji="1" lang="en-US" altLang="ja-JP" sz="1100" b="0" dirty="0">
              <a:latin typeface="Tahoma" pitchFamily="34" charset="0"/>
              <a:ea typeface="ＭＳ Ｐゴシック" charset="-128"/>
            </a:endParaRP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データソース設定</a:t>
            </a:r>
            <a:r>
              <a:rPr kumimoji="1" lang="en-US" altLang="ja-JP"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&lt;import  resource="dataSource.xml" /&gt;</a:t>
            </a:r>
          </a:p>
          <a:p>
            <a:pPr algn="l"/>
            <a:r>
              <a:rPr kumimoji="1" lang="en-US" altLang="ja-JP" sz="1100" dirty="0">
                <a:latin typeface="Tahoma" pitchFamily="34" charset="0"/>
                <a:ea typeface="ＭＳ Ｐゴシック" charset="-128"/>
              </a:rPr>
              <a:t>   </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コンポーネントスキャン設定</a:t>
            </a:r>
            <a:r>
              <a:rPr kumimoji="1" lang="ja-JP" altLang="en-US"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a:t>
            </a:r>
            <a:r>
              <a:rPr kumimoji="1" lang="en-US" altLang="ja-JP" sz="1100" dirty="0" err="1">
                <a:latin typeface="Courier New" panose="02070309020205020404" pitchFamily="49" charset="0"/>
                <a:ea typeface="ＭＳ Ｐゴシック" charset="-128"/>
                <a:cs typeface="Courier New" panose="02070309020205020404" pitchFamily="49" charset="0"/>
              </a:rPr>
              <a:t>context:component-scan</a:t>
            </a:r>
            <a:r>
              <a:rPr kumimoji="1" lang="en-US" altLang="ja-JP" sz="1100" dirty="0">
                <a:latin typeface="Courier New" panose="02070309020205020404" pitchFamily="49" charset="0"/>
                <a:ea typeface="ＭＳ Ｐゴシック" charset="-128"/>
                <a:cs typeface="Courier New" panose="02070309020205020404" pitchFamily="49" charset="0"/>
              </a:rPr>
              <a:t> base-package="</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 /&gt;</a:t>
            </a:r>
            <a:endParaRPr kumimoji="1" lang="ja-JP" altLang="en-US" sz="1100" dirty="0">
              <a:latin typeface="Courier New" panose="02070309020205020404" pitchFamily="49" charset="0"/>
              <a:cs typeface="Courier New" panose="02070309020205020404" pitchFamily="49" charset="0"/>
            </a:endParaRPr>
          </a:p>
          <a:p>
            <a:pPr algn="l"/>
            <a:endParaRPr kumimoji="1" lang="en-US" altLang="ja-JP" sz="1100" dirty="0" smtClean="0">
              <a:latin typeface="Courier New" panose="02070309020205020404" pitchFamily="49" charset="0"/>
              <a:cs typeface="Courier New" panose="02070309020205020404" pitchFamily="49" charset="0"/>
            </a:endParaRPr>
          </a:p>
        </p:txBody>
      </p:sp>
      <p:sp>
        <p:nvSpPr>
          <p:cNvPr id="206858" name="AutoShape 10"/>
          <p:cNvSpPr>
            <a:spLocks noChangeArrowheads="1"/>
          </p:cNvSpPr>
          <p:nvPr/>
        </p:nvSpPr>
        <p:spPr bwMode="auto">
          <a:xfrm>
            <a:off x="2453746" y="1809796"/>
            <a:ext cx="2134261" cy="527050"/>
          </a:xfrm>
          <a:prstGeom prst="wedgeRoundRectCallout">
            <a:avLst>
              <a:gd name="adj1" fmla="val -56334"/>
              <a:gd name="adj2" fmla="val 7018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672013"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284008"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855</TotalTime>
  <Words>2456</Words>
  <Application>Microsoft Office PowerPoint</Application>
  <PresentationFormat>A4 210 x 297 mm</PresentationFormat>
  <Paragraphs>548</Paragraphs>
  <Slides>17</Slides>
  <Notes>3</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2" baseType="lpstr">
      <vt:lpstr>HGP創英角ｺﾞｼｯｸUB</vt:lpstr>
      <vt:lpstr>ＭＳ 明朝</vt:lpstr>
      <vt:lpstr>HGPｺﾞｼｯｸE</vt:lpstr>
      <vt:lpstr>Wingdings</vt:lpstr>
      <vt:lpstr>ＭＳ ゴシック</vt:lpstr>
      <vt:lpstr>HGP創英角ｺﾞｼｯｸUB 本文</vt:lpstr>
      <vt:lpstr>ＭＳ Ｐゴシック</vt:lpstr>
      <vt:lpstr>Calibri</vt:lpstr>
      <vt:lpstr>ＭＳ Ｐ明朝</vt:lpstr>
      <vt:lpstr>Times New Roman</vt:lpstr>
      <vt:lpstr>Courier New</vt:lpstr>
      <vt:lpstr>Arial</vt:lpstr>
      <vt:lpstr>Tahoma</vt:lpstr>
      <vt:lpstr>プレゼンテーションテンプレート</vt:lpstr>
      <vt:lpstr>Visio</vt:lpstr>
      <vt:lpstr>TERASOLUNA Batch Framework for Java Version 3.5.1 説明資料</vt:lpstr>
      <vt:lpstr>TERAバッチ3.5.0アーキテクチャのコンセプト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katoustm</dc:creator>
  <cp:lastModifiedBy>KOMODA Naoki / 菰田 直樹</cp:lastModifiedBy>
  <cp:revision>110</cp:revision>
  <cp:lastPrinted>2011-11-22T23:58:23Z</cp:lastPrinted>
  <dcterms:created xsi:type="dcterms:W3CDTF">2012-03-23T07:39:41Z</dcterms:created>
  <dcterms:modified xsi:type="dcterms:W3CDTF">2015-12-16T12:02:07Z</dcterms:modified>
</cp:coreProperties>
</file>