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E172-D878-4286-ACAF-9C12F4A7F772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AB480-DA01-4882-8C24-AA781CDE3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9300" indent="-28892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52525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14488" indent="-23177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74863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320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892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464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9036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fld id="{6598AEEC-69B0-4727-A2E5-8D416FF9472B}" type="slidenum">
              <a:rPr lang="en-US" altLang="ja-JP" sz="1200" b="0">
                <a:ea typeface="ＭＳ Ｐゴシック" pitchFamily="50" charset="-128"/>
              </a:rPr>
              <a:pPr eaLnBrk="1" hangingPunct="1"/>
              <a:t>1</a:t>
            </a:fld>
            <a:endParaRPr lang="en-US" altLang="ja-JP" sz="1200" b="0">
              <a:ea typeface="ＭＳ Ｐゴシック" pitchFamily="50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38504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4" name="AutoShape 5"/>
          <p:cNvSpPr>
            <a:spLocks noChangeArrowheads="1"/>
          </p:cNvSpPr>
          <p:nvPr/>
        </p:nvSpPr>
        <p:spPr bwMode="gray">
          <a:xfrm>
            <a:off x="2332038" y="1754188"/>
            <a:ext cx="2411412" cy="3387725"/>
          </a:xfrm>
          <a:prstGeom prst="roundRect">
            <a:avLst>
              <a:gd name="adj" fmla="val 5620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78" name="Rectangle 31"/>
          <p:cNvSpPr>
            <a:spLocks noChangeArrowheads="1"/>
          </p:cNvSpPr>
          <p:nvPr/>
        </p:nvSpPr>
        <p:spPr bwMode="auto">
          <a:xfrm>
            <a:off x="2869629" y="3040063"/>
            <a:ext cx="1219200" cy="728662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76" name="Rectangle 31"/>
          <p:cNvSpPr>
            <a:spLocks noChangeArrowheads="1"/>
          </p:cNvSpPr>
          <p:nvPr/>
        </p:nvSpPr>
        <p:spPr bwMode="auto">
          <a:xfrm>
            <a:off x="2887092" y="1970088"/>
            <a:ext cx="1219200" cy="769937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52" name="AutoShape 2"/>
          <p:cNvSpPr>
            <a:spLocks noChangeArrowheads="1"/>
          </p:cNvSpPr>
          <p:nvPr/>
        </p:nvSpPr>
        <p:spPr bwMode="gray">
          <a:xfrm>
            <a:off x="4932040" y="3587750"/>
            <a:ext cx="3456384" cy="1554163"/>
          </a:xfrm>
          <a:prstGeom prst="roundRect">
            <a:avLst>
              <a:gd name="adj" fmla="val 4468"/>
            </a:avLst>
          </a:prstGeom>
          <a:solidFill>
            <a:srgbClr val="CBDB7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54" name="AutoShape 13"/>
          <p:cNvSpPr>
            <a:spLocks noChangeArrowheads="1"/>
          </p:cNvSpPr>
          <p:nvPr/>
        </p:nvSpPr>
        <p:spPr bwMode="auto">
          <a:xfrm>
            <a:off x="6334448" y="4583113"/>
            <a:ext cx="639762" cy="45085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>
                <a:latin typeface="HGPｺﾞｼｯｸE" pitchFamily="50" charset="-128"/>
                <a:ea typeface="HGPｺﾞｼｯｸE" pitchFamily="50" charset="-128"/>
              </a:rPr>
              <a:t>DB</a:t>
            </a:r>
          </a:p>
        </p:txBody>
      </p:sp>
      <p:sp>
        <p:nvSpPr>
          <p:cNvPr id="13355" name="Line 16"/>
          <p:cNvSpPr>
            <a:spLocks noChangeShapeType="1"/>
          </p:cNvSpPr>
          <p:nvPr/>
        </p:nvSpPr>
        <p:spPr bwMode="gray">
          <a:xfrm>
            <a:off x="6338019" y="4186240"/>
            <a:ext cx="340916" cy="3841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gray">
          <a:xfrm>
            <a:off x="5499024" y="3881299"/>
            <a:ext cx="1475185" cy="278089"/>
          </a:xfrm>
          <a:prstGeom prst="rect">
            <a:avLst/>
          </a:prstGeom>
          <a:solidFill>
            <a:srgbClr val="83B51E"/>
          </a:solidFill>
          <a:ln w="57150" cmpd="thickThin" algn="ctr">
            <a:solidFill>
              <a:srgbClr val="003300"/>
            </a:solidFill>
            <a:miter lim="800000"/>
            <a:headEnd/>
            <a:tailEnd/>
          </a:ln>
        </p:spPr>
        <p:txBody>
          <a:bodyPr wrap="square"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2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DAO</a:t>
            </a:r>
          </a:p>
        </p:txBody>
      </p:sp>
      <p:grpSp>
        <p:nvGrpSpPr>
          <p:cNvPr id="13416" name="Group 104"/>
          <p:cNvGrpSpPr>
            <a:grpSpLocks/>
          </p:cNvGrpSpPr>
          <p:nvPr/>
        </p:nvGrpSpPr>
        <p:grpSpPr bwMode="auto">
          <a:xfrm>
            <a:off x="6645349" y="4149080"/>
            <a:ext cx="1743075" cy="320675"/>
            <a:chOff x="4022" y="3553"/>
            <a:chExt cx="1098" cy="202"/>
          </a:xfrm>
        </p:grpSpPr>
        <p:sp>
          <p:nvSpPr>
            <p:cNvPr id="13358" name="AutoShape 46"/>
            <p:cNvSpPr>
              <a:spLocks noChangeArrowheads="1"/>
            </p:cNvSpPr>
            <p:nvPr/>
          </p:nvSpPr>
          <p:spPr bwMode="gray">
            <a:xfrm>
              <a:off x="4061" y="3583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339966"/>
            </a:solidFill>
            <a:ln w="38100" algn="ctr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gray">
            <a:xfrm>
              <a:off x="4022" y="3553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ja-JP" altLang="en-US" sz="1600" b="0" i="1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マッピングファイル</a:t>
              </a:r>
              <a:endPara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3361" name="AutoShape 49"/>
          <p:cNvSpPr>
            <a:spLocks noChangeArrowheads="1"/>
          </p:cNvSpPr>
          <p:nvPr/>
        </p:nvSpPr>
        <p:spPr bwMode="gray">
          <a:xfrm>
            <a:off x="4932039" y="1724595"/>
            <a:ext cx="3418285" cy="1776413"/>
          </a:xfrm>
          <a:prstGeom prst="roundRect">
            <a:avLst>
              <a:gd name="adj" fmla="val 6426"/>
            </a:avLst>
          </a:prstGeom>
          <a:solidFill>
            <a:srgbClr val="F6C27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62" name="AutoShape 57"/>
          <p:cNvSpPr>
            <a:spLocks noChangeArrowheads="1"/>
          </p:cNvSpPr>
          <p:nvPr/>
        </p:nvSpPr>
        <p:spPr bwMode="gray">
          <a:xfrm flipH="1">
            <a:off x="5499025" y="2650108"/>
            <a:ext cx="1633538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ビジネス</a:t>
            </a:r>
            <a:r>
              <a:rPr kumimoji="1" lang="ja-JP" altLang="en-US" sz="1400" b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ロジック</a:t>
            </a:r>
            <a:endParaRPr kumimoji="1" lang="ja-JP" altLang="en-US" sz="1400" b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365" name="Rectangle 17"/>
          <p:cNvSpPr>
            <a:spLocks noChangeArrowheads="1"/>
          </p:cNvSpPr>
          <p:nvPr/>
        </p:nvSpPr>
        <p:spPr bwMode="auto">
          <a:xfrm>
            <a:off x="2888679" y="1978025"/>
            <a:ext cx="1225550" cy="757238"/>
          </a:xfrm>
          <a:prstGeom prst="rect">
            <a:avLst/>
          </a:prstGeom>
          <a:solidFill>
            <a:srgbClr val="40AAD1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66" name="Rectangle 18"/>
          <p:cNvSpPr>
            <a:spLocks noChangeArrowheads="1"/>
          </p:cNvSpPr>
          <p:nvPr/>
        </p:nvSpPr>
        <p:spPr bwMode="gray">
          <a:xfrm>
            <a:off x="2974404" y="2101850"/>
            <a:ext cx="1060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SyncBatchExecutor</a:t>
            </a:r>
          </a:p>
        </p:txBody>
      </p:sp>
      <p:sp>
        <p:nvSpPr>
          <p:cNvPr id="13368" name="Line 17"/>
          <p:cNvSpPr>
            <a:spLocks noChangeShapeType="1"/>
          </p:cNvSpPr>
          <p:nvPr/>
        </p:nvSpPr>
        <p:spPr bwMode="gray">
          <a:xfrm>
            <a:off x="4160266" y="2251074"/>
            <a:ext cx="1246683" cy="581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13370" name="Rectangle 18"/>
          <p:cNvSpPr>
            <a:spLocks noChangeArrowheads="1"/>
          </p:cNvSpPr>
          <p:nvPr/>
        </p:nvSpPr>
        <p:spPr bwMode="gray">
          <a:xfrm>
            <a:off x="2904554" y="3113088"/>
            <a:ext cx="115093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AsyncBatch</a:t>
            </a:r>
          </a:p>
          <a:p>
            <a:pPr algn="ctr" eaLnBrk="1" hangingPunct="1"/>
            <a:r>
              <a:rPr kumimoji="1" lang="en-US" altLang="ja-JP" sz="14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Executor</a:t>
            </a:r>
          </a:p>
        </p:txBody>
      </p:sp>
      <p:sp>
        <p:nvSpPr>
          <p:cNvPr id="13373" name="AutoShape 13"/>
          <p:cNvSpPr>
            <a:spLocks noChangeArrowheads="1"/>
          </p:cNvSpPr>
          <p:nvPr/>
        </p:nvSpPr>
        <p:spPr bwMode="auto">
          <a:xfrm>
            <a:off x="2890267" y="4290864"/>
            <a:ext cx="1270000" cy="355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000" b="0">
                <a:latin typeface="HGPｺﾞｼｯｸE" pitchFamily="50" charset="-128"/>
                <a:ea typeface="HGPｺﾞｼｯｸE" pitchFamily="50" charset="-128"/>
              </a:rPr>
              <a:t>ジョブ管理テーブル</a:t>
            </a:r>
          </a:p>
        </p:txBody>
      </p:sp>
      <p:sp>
        <p:nvSpPr>
          <p:cNvPr id="13380" name="Line 17"/>
          <p:cNvSpPr>
            <a:spLocks noChangeShapeType="1"/>
          </p:cNvSpPr>
          <p:nvPr/>
        </p:nvSpPr>
        <p:spPr bwMode="gray">
          <a:xfrm flipV="1">
            <a:off x="1828800" y="2144711"/>
            <a:ext cx="1040829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13381" name="Line 17"/>
          <p:cNvSpPr>
            <a:spLocks noChangeShapeType="1"/>
          </p:cNvSpPr>
          <p:nvPr/>
        </p:nvSpPr>
        <p:spPr bwMode="gray">
          <a:xfrm>
            <a:off x="1865313" y="3044378"/>
            <a:ext cx="953516" cy="3126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grpSp>
        <p:nvGrpSpPr>
          <p:cNvPr id="13382" name="Group 75"/>
          <p:cNvGrpSpPr>
            <a:grpSpLocks/>
          </p:cNvGrpSpPr>
          <p:nvPr/>
        </p:nvGrpSpPr>
        <p:grpSpPr bwMode="auto">
          <a:xfrm>
            <a:off x="2756917" y="4692501"/>
            <a:ext cx="1743075" cy="320675"/>
            <a:chOff x="3676" y="1960"/>
            <a:chExt cx="1098" cy="202"/>
          </a:xfrm>
        </p:grpSpPr>
        <p:sp>
          <p:nvSpPr>
            <p:cNvPr id="13383" name="AutoShape 76"/>
            <p:cNvSpPr>
              <a:spLocks noChangeArrowheads="1"/>
            </p:cNvSpPr>
            <p:nvPr/>
          </p:nvSpPr>
          <p:spPr bwMode="gray">
            <a:xfrm>
              <a:off x="3715" y="1990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006699"/>
            </a:solidFill>
            <a:ln w="38100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3384" name="Rectangle 77"/>
            <p:cNvSpPr>
              <a:spLocks noChangeArrowheads="1"/>
            </p:cNvSpPr>
            <p:nvPr/>
          </p:nvSpPr>
          <p:spPr bwMode="gray">
            <a:xfrm>
              <a:off x="3676" y="1960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en-US" altLang="ja-JP" sz="1600" b="0" i="1" dirty="0" err="1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batch.properties</a:t>
              </a:r>
              <a:endPara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3386" name="AutoShape 76"/>
          <p:cNvSpPr>
            <a:spLocks noChangeArrowheads="1"/>
          </p:cNvSpPr>
          <p:nvPr/>
        </p:nvSpPr>
        <p:spPr bwMode="gray">
          <a:xfrm>
            <a:off x="5421238" y="2250058"/>
            <a:ext cx="1785937" cy="27305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87" name="Rectangle 77"/>
          <p:cNvSpPr>
            <a:spLocks noChangeArrowheads="1"/>
          </p:cNvSpPr>
          <p:nvPr/>
        </p:nvSpPr>
        <p:spPr bwMode="gray">
          <a:xfrm>
            <a:off x="5364088" y="2226245"/>
            <a:ext cx="17875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  <a:r>
              <a:rPr kumimoji="1" lang="en-US" altLang="ja-JP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Bean</a:t>
            </a:r>
            <a:r>
              <a:rPr kumimoji="1" lang="ja-JP" altLang="en-US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定義</a:t>
            </a:r>
            <a:r>
              <a:rPr kumimoji="1" lang="en-US" altLang="ja-JP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.xml</a:t>
            </a:r>
          </a:p>
        </p:txBody>
      </p:sp>
      <p:sp>
        <p:nvSpPr>
          <p:cNvPr id="13409" name="Rectangle 8"/>
          <p:cNvSpPr>
            <a:spLocks noChangeArrowheads="1"/>
          </p:cNvSpPr>
          <p:nvPr/>
        </p:nvSpPr>
        <p:spPr bwMode="auto">
          <a:xfrm>
            <a:off x="411163" y="3478211"/>
            <a:ext cx="1809352" cy="166370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0" name="Text Box 9"/>
          <p:cNvSpPr txBox="1">
            <a:spLocks noChangeArrowheads="1"/>
          </p:cNvSpPr>
          <p:nvPr/>
        </p:nvSpPr>
        <p:spPr bwMode="gray">
          <a:xfrm>
            <a:off x="409178" y="4754563"/>
            <a:ext cx="1687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ja-JP" altLang="en-US" sz="1400" b="0" dirty="0">
                <a:latin typeface="HGPｺﾞｼｯｸE" pitchFamily="50" charset="-128"/>
                <a:ea typeface="HGPｺﾞｼｯｸE" pitchFamily="50" charset="-128"/>
              </a:rPr>
              <a:t>開発者が新規作成</a:t>
            </a:r>
          </a:p>
        </p:txBody>
      </p:sp>
      <p:sp>
        <p:nvSpPr>
          <p:cNvPr id="13411" name="AutoShape 12"/>
          <p:cNvSpPr>
            <a:spLocks noChangeArrowheads="1"/>
          </p:cNvSpPr>
          <p:nvPr/>
        </p:nvSpPr>
        <p:spPr bwMode="auto">
          <a:xfrm flipH="1">
            <a:off x="555625" y="4311649"/>
            <a:ext cx="668338" cy="333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0000" tIns="46800" rIns="90000" b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ja-JP" altLang="ja-JP" sz="1200" b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2" name="Rectangle 14"/>
          <p:cNvSpPr>
            <a:spLocks noChangeArrowheads="1"/>
          </p:cNvSpPr>
          <p:nvPr/>
        </p:nvSpPr>
        <p:spPr bwMode="auto">
          <a:xfrm>
            <a:off x="571500" y="3554412"/>
            <a:ext cx="636588" cy="331788"/>
          </a:xfrm>
          <a:prstGeom prst="rect">
            <a:avLst/>
          </a:prstGeom>
          <a:solidFill>
            <a:schemeClr val="bg1"/>
          </a:solidFill>
          <a:ln w="57150" cmpd="thickThin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endParaRPr kumimoji="1" lang="ja-JP" altLang="ja-JP" sz="1200" b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3" name="Text Box 15"/>
          <p:cNvSpPr txBox="1">
            <a:spLocks noChangeArrowheads="1"/>
          </p:cNvSpPr>
          <p:nvPr/>
        </p:nvSpPr>
        <p:spPr bwMode="gray">
          <a:xfrm>
            <a:off x="370482" y="3985420"/>
            <a:ext cx="215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en-US" sz="1400" b="0" dirty="0" smtClean="0">
                <a:latin typeface="HGPｺﾞｼｯｸE" pitchFamily="50" charset="-128"/>
                <a:ea typeface="HGPｺﾞｼｯｸE" pitchFamily="50" charset="-128"/>
              </a:rPr>
              <a:t>TERASOLUNA</a:t>
            </a:r>
            <a:r>
              <a:rPr kumimoji="1" lang="ja-JP" altLang="en-US" sz="1400" b="0" dirty="0" smtClean="0">
                <a:latin typeface="HGPｺﾞｼｯｸE" pitchFamily="50" charset="-128"/>
                <a:ea typeface="HGPｺﾞｼｯｸE" pitchFamily="50" charset="-128"/>
              </a:rPr>
              <a:t>提供</a:t>
            </a:r>
            <a:endParaRPr kumimoji="1" lang="en-US" altLang="en-US" sz="14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8" name="AutoShape 43"/>
          <p:cNvSpPr>
            <a:spLocks noChangeArrowheads="1"/>
          </p:cNvSpPr>
          <p:nvPr/>
        </p:nvSpPr>
        <p:spPr bwMode="gray">
          <a:xfrm>
            <a:off x="5406950" y="1819845"/>
            <a:ext cx="1785938" cy="31750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9" name="Rectangle 44"/>
          <p:cNvSpPr>
            <a:spLocks noChangeArrowheads="1"/>
          </p:cNvSpPr>
          <p:nvPr/>
        </p:nvSpPr>
        <p:spPr bwMode="gray">
          <a:xfrm>
            <a:off x="5621263" y="1819845"/>
            <a:ext cx="14335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Validator</a:t>
            </a:r>
          </a:p>
        </p:txBody>
      </p:sp>
      <p:sp>
        <p:nvSpPr>
          <p:cNvPr id="13422" name="AutoShape 110"/>
          <p:cNvSpPr>
            <a:spLocks noChangeArrowheads="1"/>
          </p:cNvSpPr>
          <p:nvPr/>
        </p:nvSpPr>
        <p:spPr bwMode="auto">
          <a:xfrm>
            <a:off x="401638" y="1771650"/>
            <a:ext cx="1463675" cy="16652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3346" name="Oval 10"/>
          <p:cNvSpPr>
            <a:spLocks noChangeArrowheads="1"/>
          </p:cNvSpPr>
          <p:nvPr/>
        </p:nvSpPr>
        <p:spPr bwMode="gray">
          <a:xfrm>
            <a:off x="484188" y="2900363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cron</a:t>
            </a:r>
          </a:p>
        </p:txBody>
      </p:sp>
      <p:sp>
        <p:nvSpPr>
          <p:cNvPr id="13347" name="Oval 10"/>
          <p:cNvSpPr>
            <a:spLocks noChangeArrowheads="1"/>
          </p:cNvSpPr>
          <p:nvPr/>
        </p:nvSpPr>
        <p:spPr bwMode="gray">
          <a:xfrm>
            <a:off x="484188" y="1849438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8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</a:p>
          <a:p>
            <a:pPr algn="ctr" eaLnBrk="1" hangingPunct="1"/>
            <a:r>
              <a:rPr kumimoji="1" lang="ja-JP" altLang="en-US" sz="8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スケジューラ</a:t>
            </a:r>
          </a:p>
        </p:txBody>
      </p:sp>
      <p:sp>
        <p:nvSpPr>
          <p:cNvPr id="13379" name="Oval 10"/>
          <p:cNvSpPr>
            <a:spLocks noChangeArrowheads="1"/>
          </p:cNvSpPr>
          <p:nvPr/>
        </p:nvSpPr>
        <p:spPr bwMode="gray">
          <a:xfrm>
            <a:off x="493713" y="2401888"/>
            <a:ext cx="1317625" cy="43021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手動起動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gray">
          <a:xfrm flipH="1">
            <a:off x="1865313" y="2325689"/>
            <a:ext cx="953516" cy="324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3" name="メモ 2"/>
          <p:cNvSpPr/>
          <p:nvPr/>
        </p:nvSpPr>
        <p:spPr>
          <a:xfrm>
            <a:off x="5292080" y="4597011"/>
            <a:ext cx="747712" cy="450849"/>
          </a:xfrm>
          <a:prstGeom prst="foldedCorner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39999">
                <a:schemeClr val="bg1">
                  <a:lumMod val="8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ファイル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gray">
          <a:xfrm flipH="1">
            <a:off x="5624488" y="4186239"/>
            <a:ext cx="315664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gray">
          <a:xfrm flipH="1" flipV="1">
            <a:off x="4139952" y="2348880"/>
            <a:ext cx="1249859" cy="606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gray">
          <a:xfrm flipV="1">
            <a:off x="4139953" y="3113088"/>
            <a:ext cx="1281285" cy="2529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gray">
          <a:xfrm flipH="1">
            <a:off x="4160266" y="3239579"/>
            <a:ext cx="1260971" cy="261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gray">
          <a:xfrm>
            <a:off x="5812158" y="337565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gray">
          <a:xfrm flipV="1">
            <a:off x="6391114" y="3376612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gray">
          <a:xfrm>
            <a:off x="3200956" y="379768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gray">
          <a:xfrm flipV="1">
            <a:off x="3779912" y="3789040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0515" y="1856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27952" y="1960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35597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1625" y="2411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265632" y="33130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66655" y="380075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1960" y="29876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92243" y="343693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753053" y="378904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326764" y="33993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546700" y="26369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388871" y="33917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1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smtClean="0"/>
              <a:t> </a:t>
            </a:r>
          </a:p>
        </p:txBody>
      </p:sp>
      <p:sp>
        <p:nvSpPr>
          <p:cNvPr id="18436" name="AutoShape 4"/>
          <p:cNvSpPr>
            <a:spLocks noChangeAspect="1" noChangeArrowheads="1"/>
          </p:cNvSpPr>
          <p:nvPr/>
        </p:nvSpPr>
        <p:spPr bwMode="auto">
          <a:xfrm>
            <a:off x="3016250" y="382587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Sync</a:t>
            </a:r>
            <a:r>
              <a:rPr kumimoji="1" lang="en-US" altLang="en-US" sz="100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8437" name="AutoShape 6"/>
          <p:cNvSpPr>
            <a:spLocks noChangeAspect="1" noChangeArrowheads="1"/>
          </p:cNvSpPr>
          <p:nvPr/>
        </p:nvSpPr>
        <p:spPr bwMode="auto">
          <a:xfrm>
            <a:off x="1233488" y="2149475"/>
            <a:ext cx="208756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cron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、ジョブスケジューラ、手動など 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一定間隔、定時、任意タイミング</a:t>
            </a:r>
            <a:r>
              <a:rPr kumimoji="1" lang="en-US" altLang="ja-JP" sz="1000">
                <a:latin typeface="Arial" charset="0"/>
                <a:ea typeface="ＭＳ Ｐゴシック" charset="-128"/>
              </a:rPr>
              <a:t>)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gray">
          <a:xfrm>
            <a:off x="3382963" y="2727325"/>
            <a:ext cx="21558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①起動するジョブ業務コードと引数を指定して、バッチエグゼキュータを実行</a:t>
            </a:r>
          </a:p>
        </p:txBody>
      </p:sp>
      <p:sp>
        <p:nvSpPr>
          <p:cNvPr id="18439" name="Rectangle 14"/>
          <p:cNvSpPr>
            <a:spLocks noChangeArrowheads="1"/>
          </p:cNvSpPr>
          <p:nvPr/>
        </p:nvSpPr>
        <p:spPr bwMode="gray">
          <a:xfrm>
            <a:off x="1611313" y="4776788"/>
            <a:ext cx="2163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②ジョブ業務コードに対応する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定義ファイルを読み込み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8440" name="AutoShape 15"/>
          <p:cNvSpPr>
            <a:spLocks noChangeArrowheads="1"/>
          </p:cNvSpPr>
          <p:nvPr/>
        </p:nvSpPr>
        <p:spPr bwMode="auto">
          <a:xfrm rot="-5400000">
            <a:off x="4949825" y="3409950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8441" name="AutoShape 16"/>
          <p:cNvSpPr>
            <a:spLocks noChangeAspect="1" noChangeArrowheads="1"/>
          </p:cNvSpPr>
          <p:nvPr/>
        </p:nvSpPr>
        <p:spPr bwMode="auto">
          <a:xfrm>
            <a:off x="5959475" y="3840163"/>
            <a:ext cx="1728788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gray">
          <a:xfrm>
            <a:off x="4154488" y="3390900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③ビジネスロジックのインスタンスを</a:t>
            </a:r>
          </a:p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8443" name="AutoShape 19"/>
          <p:cNvSpPr>
            <a:spLocks noChangeArrowheads="1"/>
          </p:cNvSpPr>
          <p:nvPr/>
        </p:nvSpPr>
        <p:spPr bwMode="auto">
          <a:xfrm>
            <a:off x="4592638" y="4200525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8444" name="Rectangle 21"/>
          <p:cNvSpPr>
            <a:spLocks noChangeArrowheads="1"/>
          </p:cNvSpPr>
          <p:nvPr/>
        </p:nvSpPr>
        <p:spPr bwMode="auto">
          <a:xfrm>
            <a:off x="704850" y="3795713"/>
            <a:ext cx="1370013" cy="8636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8445" name="AutoShape 22"/>
          <p:cNvSpPr>
            <a:spLocks noChangeArrowheads="1"/>
          </p:cNvSpPr>
          <p:nvPr/>
        </p:nvSpPr>
        <p:spPr bwMode="auto">
          <a:xfrm>
            <a:off x="6267450" y="2813050"/>
            <a:ext cx="2278063" cy="417513"/>
          </a:xfrm>
          <a:prstGeom prst="wedgeRoundRectCallout">
            <a:avLst>
              <a:gd name="adj1" fmla="val -65403"/>
              <a:gd name="adj2" fmla="val 23060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起動時に指定した引数が渡される。</a:t>
            </a:r>
          </a:p>
        </p:txBody>
      </p:sp>
      <p:sp>
        <p:nvSpPr>
          <p:cNvPr id="18446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4048125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>
                <a:latin typeface="+mn-lt"/>
                <a:ea typeface="+mn-ea"/>
              </a:rPr>
              <a:t>- </a:t>
            </a:r>
            <a:fld id="{A5DEFBAF-6144-4E0B-8ABF-978419074D35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2</a:t>
            </a:fld>
            <a:r>
              <a:rPr lang="en-US" altLang="ja-JP" sz="1200" b="0">
                <a:latin typeface="+mn-lt"/>
                <a:ea typeface="+mn-ea"/>
              </a:rPr>
              <a:t> -</a:t>
            </a:r>
          </a:p>
        </p:txBody>
      </p:sp>
      <p:sp>
        <p:nvSpPr>
          <p:cNvPr id="18448" name="AutoShape 29"/>
          <p:cNvSpPr>
            <a:spLocks noChangeArrowheads="1"/>
          </p:cNvSpPr>
          <p:nvPr/>
        </p:nvSpPr>
        <p:spPr bwMode="auto">
          <a:xfrm>
            <a:off x="550863" y="1027113"/>
            <a:ext cx="3289300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en-US" altLang="ja-JP" sz="1600">
                <a:latin typeface="Arial" charset="0"/>
                <a:ea typeface="ＭＳ Ｐゴシック" charset="-128"/>
              </a:rPr>
              <a:t>SyncBatchExecutor</a:t>
            </a:r>
            <a:r>
              <a:rPr lang="ja-JP" altLang="en-US" sz="160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8449" name="AutoShape 5"/>
          <p:cNvSpPr>
            <a:spLocks noChangeArrowheads="1"/>
          </p:cNvSpPr>
          <p:nvPr/>
        </p:nvSpPr>
        <p:spPr bwMode="auto">
          <a:xfrm rot="-2164809">
            <a:off x="2849563" y="2603500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>
              <a:latin typeface="Arial" charset="0"/>
              <a:ea typeface="ＭＳ Ｐゴシック" charset="-128"/>
            </a:endParaRPr>
          </a:p>
        </p:txBody>
      </p:sp>
      <p:sp>
        <p:nvSpPr>
          <p:cNvPr id="18450" name="AutoShape 32"/>
          <p:cNvSpPr>
            <a:spLocks noChangeArrowheads="1"/>
          </p:cNvSpPr>
          <p:nvPr/>
        </p:nvSpPr>
        <p:spPr bwMode="auto">
          <a:xfrm rot="-2164809" flipH="1" flipV="1">
            <a:off x="2152650" y="2630488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>
              <a:latin typeface="Arial" charset="0"/>
              <a:ea typeface="ＭＳ Ｐゴシック" charset="-128"/>
            </a:endParaRPr>
          </a:p>
        </p:txBody>
      </p:sp>
      <p:sp>
        <p:nvSpPr>
          <p:cNvPr id="18451" name="Rectangle 33"/>
          <p:cNvSpPr>
            <a:spLocks noChangeArrowheads="1"/>
          </p:cNvSpPr>
          <p:nvPr/>
        </p:nvSpPr>
        <p:spPr bwMode="auto">
          <a:xfrm>
            <a:off x="2328863" y="31369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結果</a:t>
            </a:r>
          </a:p>
        </p:txBody>
      </p:sp>
      <p:sp>
        <p:nvSpPr>
          <p:cNvPr id="18452" name="Rectangle 34"/>
          <p:cNvSpPr>
            <a:spLocks noChangeArrowheads="1"/>
          </p:cNvSpPr>
          <p:nvPr/>
        </p:nvSpPr>
        <p:spPr bwMode="auto">
          <a:xfrm>
            <a:off x="2978150" y="30353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実行</a:t>
            </a:r>
          </a:p>
        </p:txBody>
      </p:sp>
      <p:sp>
        <p:nvSpPr>
          <p:cNvPr id="18453" name="Rectangle 35"/>
          <p:cNvSpPr>
            <a:spLocks noChangeArrowheads="1"/>
          </p:cNvSpPr>
          <p:nvPr/>
        </p:nvSpPr>
        <p:spPr bwMode="gray">
          <a:xfrm>
            <a:off x="4256088" y="4665663"/>
            <a:ext cx="20891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④戻り値もしくは例外が返される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8454" name="Rectangle 36"/>
          <p:cNvSpPr>
            <a:spLocks noChangeArrowheads="1"/>
          </p:cNvSpPr>
          <p:nvPr/>
        </p:nvSpPr>
        <p:spPr bwMode="gray">
          <a:xfrm>
            <a:off x="411163" y="2733675"/>
            <a:ext cx="17875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⑤実行結果ステータスが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exit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コードとして設定される</a:t>
            </a:r>
          </a:p>
        </p:txBody>
      </p:sp>
      <p:sp>
        <p:nvSpPr>
          <p:cNvPr id="18455" name="AutoShape 37"/>
          <p:cNvSpPr>
            <a:spLocks noChangeArrowheads="1"/>
          </p:cNvSpPr>
          <p:nvPr/>
        </p:nvSpPr>
        <p:spPr bwMode="auto">
          <a:xfrm>
            <a:off x="2093913" y="3922713"/>
            <a:ext cx="914400" cy="566737"/>
          </a:xfrm>
          <a:prstGeom prst="curvedRightArrow">
            <a:avLst>
              <a:gd name="adj1" fmla="val 20000"/>
              <a:gd name="adj2" fmla="val 40000"/>
              <a:gd name="adj3" fmla="val 537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8456" name="Rectangle 38"/>
          <p:cNvSpPr>
            <a:spLocks noChangeArrowheads="1"/>
          </p:cNvSpPr>
          <p:nvPr/>
        </p:nvSpPr>
        <p:spPr bwMode="auto">
          <a:xfrm>
            <a:off x="2301875" y="4043363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読み込み</a:t>
            </a:r>
          </a:p>
        </p:txBody>
      </p:sp>
    </p:spTree>
    <p:extLst>
      <p:ext uri="{BB962C8B-B14F-4D97-AF65-F5344CB8AC3E}">
        <p14:creationId xmlns:p14="http://schemas.microsoft.com/office/powerpoint/2010/main" val="15454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smtClean="0"/>
              <a:t> </a:t>
            </a:r>
          </a:p>
        </p:txBody>
      </p:sp>
      <p:sp>
        <p:nvSpPr>
          <p:cNvPr id="19460" name="AutoShape 4"/>
          <p:cNvSpPr>
            <a:spLocks noChangeAspect="1" noChangeArrowheads="1"/>
          </p:cNvSpPr>
          <p:nvPr/>
        </p:nvSpPr>
        <p:spPr bwMode="auto">
          <a:xfrm>
            <a:off x="2806700" y="329247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Async</a:t>
            </a:r>
            <a:r>
              <a:rPr kumimoji="1" lang="en-US" altLang="en-US" sz="100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9461" name="AutoShape 6"/>
          <p:cNvSpPr>
            <a:spLocks noChangeAspect="1" noChangeArrowheads="1"/>
          </p:cNvSpPr>
          <p:nvPr/>
        </p:nvSpPr>
        <p:spPr bwMode="auto">
          <a:xfrm>
            <a:off x="471488" y="1714500"/>
            <a:ext cx="187801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ジョブスケジューラ、手動など 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任意タイミング</a:t>
            </a:r>
            <a:r>
              <a:rPr kumimoji="1" lang="en-US" altLang="ja-JP" sz="1000">
                <a:latin typeface="Arial" charset="0"/>
                <a:ea typeface="ＭＳ Ｐゴシック" charset="-128"/>
              </a:rPr>
              <a:t>)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/>
        </p:nvGraphicFramePr>
        <p:xfrm>
          <a:off x="4298950" y="1389063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046607" imgH="1232154" progId="Visio.Drawing.11">
                  <p:embed/>
                </p:oleObj>
              </mc:Choice>
              <mc:Fallback>
                <p:oleObj name="Visio" r:id="rId3" imgW="1046607" imgH="12321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1389063"/>
                        <a:ext cx="1368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/>
          <p:cNvSpPr>
            <a:spLocks noChangeArrowheads="1"/>
          </p:cNvSpPr>
          <p:nvPr/>
        </p:nvSpPr>
        <p:spPr bwMode="gray">
          <a:xfrm>
            <a:off x="4456113" y="1466850"/>
            <a:ext cx="9366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ジョブ管理情報 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gray">
          <a:xfrm>
            <a:off x="358775" y="2263775"/>
            <a:ext cx="17986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①バッチエグゼキュータを実行</a:t>
            </a: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gray">
          <a:xfrm>
            <a:off x="2693988" y="1601788"/>
            <a:ext cx="1655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②処理対象のジョブレコードを一件ずつ取得</a:t>
            </a:r>
          </a:p>
        </p:txBody>
      </p:sp>
      <p:sp>
        <p:nvSpPr>
          <p:cNvPr id="19466" name="AutoShape 15"/>
          <p:cNvSpPr>
            <a:spLocks noChangeArrowheads="1"/>
          </p:cNvSpPr>
          <p:nvPr/>
        </p:nvSpPr>
        <p:spPr bwMode="auto">
          <a:xfrm rot="-5400000">
            <a:off x="5402263" y="4327525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67" name="AutoShape 16"/>
          <p:cNvSpPr>
            <a:spLocks noChangeAspect="1" noChangeArrowheads="1"/>
          </p:cNvSpPr>
          <p:nvPr/>
        </p:nvSpPr>
        <p:spPr bwMode="auto">
          <a:xfrm>
            <a:off x="6411913" y="4757738"/>
            <a:ext cx="1728787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ビジネスロジック実装クラス</a:t>
            </a: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gray">
          <a:xfrm>
            <a:off x="5002213" y="4319588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⑥ビジネスロジックのインスタンスを</a:t>
            </a:r>
          </a:p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gray">
          <a:xfrm>
            <a:off x="4965700" y="3317875"/>
            <a:ext cx="1979613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⑧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実行結果ステータスを設定、</a:t>
            </a:r>
          </a:p>
          <a:p>
            <a:pPr algn="l"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ジョブステータスを</a:t>
            </a:r>
            <a:r>
              <a:rPr kumimoji="1" lang="en-US" altLang="ja-JP" sz="100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処理済</a:t>
            </a:r>
            <a:r>
              <a:rPr kumimoji="1" lang="en-US" altLang="ja-JP" sz="1000">
                <a:latin typeface="Arial" charset="0"/>
                <a:ea typeface="ＭＳ Ｐゴシック" charset="-128"/>
              </a:rPr>
              <a:t>』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に更新</a:t>
            </a:r>
          </a:p>
        </p:txBody>
      </p:sp>
      <p:sp>
        <p:nvSpPr>
          <p:cNvPr id="19470" name="AutoShape 19"/>
          <p:cNvSpPr>
            <a:spLocks noChangeArrowheads="1"/>
          </p:cNvSpPr>
          <p:nvPr/>
        </p:nvSpPr>
        <p:spPr bwMode="auto">
          <a:xfrm>
            <a:off x="5045075" y="5118100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401638" y="4764088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</a:t>
            </a:r>
          </a:p>
          <a:p>
            <a:pPr eaLnBrk="1" hangingPunct="1"/>
            <a:endParaRPr kumimoji="1" lang="ja-JP" altLang="en-US" sz="1000">
              <a:latin typeface="Arial" charset="0"/>
              <a:ea typeface="ＭＳ Ｐゴシック" charset="-128"/>
            </a:endParaRPr>
          </a:p>
        </p:txBody>
      </p:sp>
      <p:sp>
        <p:nvSpPr>
          <p:cNvPr id="19472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4048125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>
                <a:latin typeface="+mn-lt"/>
                <a:ea typeface="+mn-ea"/>
              </a:rPr>
              <a:t>- </a:t>
            </a:r>
            <a:fld id="{49137782-D1A0-4E8A-A2D3-FDE907B519EC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3</a:t>
            </a:fld>
            <a:r>
              <a:rPr lang="en-US" altLang="ja-JP" sz="1200" b="0">
                <a:latin typeface="+mn-lt"/>
                <a:ea typeface="+mn-ea"/>
              </a:rPr>
              <a:t> -</a:t>
            </a:r>
          </a:p>
        </p:txBody>
      </p:sp>
      <p:sp>
        <p:nvSpPr>
          <p:cNvPr id="19474" name="AutoShape 28"/>
          <p:cNvSpPr>
            <a:spLocks noChangeArrowheads="1"/>
          </p:cNvSpPr>
          <p:nvPr/>
        </p:nvSpPr>
        <p:spPr bwMode="auto">
          <a:xfrm>
            <a:off x="550863" y="1027113"/>
            <a:ext cx="3287712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600">
                <a:latin typeface="Arial" charset="0"/>
                <a:ea typeface="ＭＳ Ｐゴシック" charset="-128"/>
              </a:rPr>
              <a:t>AsyncBatchExecutor</a:t>
            </a:r>
            <a:r>
              <a:rPr kumimoji="1" lang="ja-JP" altLang="en-US" sz="160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9475" name="AutoShape 29"/>
          <p:cNvSpPr>
            <a:spLocks noChangeArrowheads="1"/>
          </p:cNvSpPr>
          <p:nvPr/>
        </p:nvSpPr>
        <p:spPr bwMode="auto">
          <a:xfrm>
            <a:off x="1990725" y="4881563"/>
            <a:ext cx="1509713" cy="439737"/>
          </a:xfrm>
          <a:prstGeom prst="curvedRightArrow">
            <a:avLst>
              <a:gd name="adj1" fmla="val 20000"/>
              <a:gd name="adj2" fmla="val 40000"/>
              <a:gd name="adj3" fmla="val 1144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476" name="Rectangle 30"/>
          <p:cNvSpPr>
            <a:spLocks noChangeArrowheads="1"/>
          </p:cNvSpPr>
          <p:nvPr/>
        </p:nvSpPr>
        <p:spPr bwMode="auto">
          <a:xfrm>
            <a:off x="2446338" y="4946650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読み込み</a:t>
            </a:r>
          </a:p>
        </p:txBody>
      </p:sp>
      <p:sp>
        <p:nvSpPr>
          <p:cNvPr id="19477" name="Rectangle 31"/>
          <p:cNvSpPr>
            <a:spLocks noChangeArrowheads="1"/>
          </p:cNvSpPr>
          <p:nvPr/>
        </p:nvSpPr>
        <p:spPr bwMode="gray">
          <a:xfrm>
            <a:off x="1579563" y="4464050"/>
            <a:ext cx="2163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⑤ジョブ業務コードに対応する</a:t>
            </a:r>
          </a:p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定義ファイルを読み込み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9478" name="AutoShape 32"/>
          <p:cNvSpPr>
            <a:spLocks noChangeArrowheads="1"/>
          </p:cNvSpPr>
          <p:nvPr/>
        </p:nvSpPr>
        <p:spPr bwMode="auto">
          <a:xfrm rot="1628034">
            <a:off x="3825875" y="1881188"/>
            <a:ext cx="407988" cy="1387475"/>
          </a:xfrm>
          <a:prstGeom prst="curvedDownArrow">
            <a:avLst>
              <a:gd name="adj1" fmla="val 20000"/>
              <a:gd name="adj2" fmla="val 40000"/>
              <a:gd name="adj3" fmla="val 1133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3663950" y="2303463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読み込み</a:t>
            </a:r>
          </a:p>
        </p:txBody>
      </p:sp>
      <p:sp>
        <p:nvSpPr>
          <p:cNvPr id="19480" name="AutoShape 35"/>
          <p:cNvSpPr>
            <a:spLocks noChangeAspect="1" noChangeArrowheads="1"/>
          </p:cNvSpPr>
          <p:nvPr/>
        </p:nvSpPr>
        <p:spPr bwMode="auto">
          <a:xfrm>
            <a:off x="3549650" y="4770438"/>
            <a:ext cx="1439863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BatchServant</a:t>
            </a:r>
          </a:p>
        </p:txBody>
      </p:sp>
      <p:sp>
        <p:nvSpPr>
          <p:cNvPr id="19481" name="AutoShape 36"/>
          <p:cNvSpPr>
            <a:spLocks noChangeArrowheads="1"/>
          </p:cNvSpPr>
          <p:nvPr/>
        </p:nvSpPr>
        <p:spPr bwMode="auto">
          <a:xfrm rot="-2164809">
            <a:off x="3451225" y="3954463"/>
            <a:ext cx="720725" cy="804862"/>
          </a:xfrm>
          <a:prstGeom prst="downArrow">
            <a:avLst>
              <a:gd name="adj1" fmla="val 50000"/>
              <a:gd name="adj2" fmla="val 2791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>
              <a:latin typeface="Arial" charset="0"/>
              <a:ea typeface="ＭＳ Ｐゴシック" charset="-128"/>
            </a:endParaRPr>
          </a:p>
        </p:txBody>
      </p:sp>
      <p:sp>
        <p:nvSpPr>
          <p:cNvPr id="19482" name="Rectangle 37"/>
          <p:cNvSpPr>
            <a:spLocks noChangeArrowheads="1"/>
          </p:cNvSpPr>
          <p:nvPr/>
        </p:nvSpPr>
        <p:spPr bwMode="auto">
          <a:xfrm>
            <a:off x="3481388" y="4206875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処理委譲</a:t>
            </a:r>
          </a:p>
        </p:txBody>
      </p:sp>
      <p:sp>
        <p:nvSpPr>
          <p:cNvPr id="19483" name="AutoShape 51"/>
          <p:cNvSpPr>
            <a:spLocks noChangeArrowheads="1"/>
          </p:cNvSpPr>
          <p:nvPr/>
        </p:nvSpPr>
        <p:spPr bwMode="auto">
          <a:xfrm rot="-5400000">
            <a:off x="5456238" y="4392613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84" name="AutoShape 52"/>
          <p:cNvSpPr>
            <a:spLocks noChangeAspect="1" noChangeArrowheads="1"/>
          </p:cNvSpPr>
          <p:nvPr/>
        </p:nvSpPr>
        <p:spPr bwMode="auto">
          <a:xfrm>
            <a:off x="6465888" y="4822825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ビジネスロジック実装クラス</a:t>
            </a:r>
          </a:p>
        </p:txBody>
      </p:sp>
      <p:sp>
        <p:nvSpPr>
          <p:cNvPr id="19485" name="AutoShape 53"/>
          <p:cNvSpPr>
            <a:spLocks noChangeArrowheads="1"/>
          </p:cNvSpPr>
          <p:nvPr/>
        </p:nvSpPr>
        <p:spPr bwMode="auto">
          <a:xfrm>
            <a:off x="5099050" y="518318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86" name="AutoShape 54"/>
          <p:cNvSpPr>
            <a:spLocks noChangeAspect="1" noChangeArrowheads="1"/>
          </p:cNvSpPr>
          <p:nvPr/>
        </p:nvSpPr>
        <p:spPr bwMode="auto">
          <a:xfrm>
            <a:off x="3603625" y="483552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BatchServant</a:t>
            </a:r>
          </a:p>
        </p:txBody>
      </p:sp>
      <p:sp>
        <p:nvSpPr>
          <p:cNvPr id="19487" name="AutoShape 55"/>
          <p:cNvSpPr>
            <a:spLocks noChangeArrowheads="1"/>
          </p:cNvSpPr>
          <p:nvPr/>
        </p:nvSpPr>
        <p:spPr bwMode="auto">
          <a:xfrm rot="-5400000">
            <a:off x="5529263" y="4456113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88" name="AutoShape 56"/>
          <p:cNvSpPr>
            <a:spLocks noChangeAspect="1" noChangeArrowheads="1"/>
          </p:cNvSpPr>
          <p:nvPr/>
        </p:nvSpPr>
        <p:spPr bwMode="auto">
          <a:xfrm>
            <a:off x="6538913" y="4886325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9489" name="AutoShape 57"/>
          <p:cNvSpPr>
            <a:spLocks noChangeArrowheads="1"/>
          </p:cNvSpPr>
          <p:nvPr/>
        </p:nvSpPr>
        <p:spPr bwMode="auto">
          <a:xfrm>
            <a:off x="5172075" y="524668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90" name="AutoShape 58"/>
          <p:cNvSpPr>
            <a:spLocks noChangeAspect="1" noChangeArrowheads="1"/>
          </p:cNvSpPr>
          <p:nvPr/>
        </p:nvSpPr>
        <p:spPr bwMode="auto">
          <a:xfrm>
            <a:off x="3676650" y="489902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err="1" smtClean="0">
                <a:latin typeface="Arial" charset="0"/>
                <a:ea typeface="ＭＳ Ｐゴシック" charset="-128"/>
              </a:rPr>
              <a:t>AsyncJobWorker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1" name="AutoShape 34"/>
          <p:cNvSpPr>
            <a:spLocks noChangeArrowheads="1"/>
          </p:cNvSpPr>
          <p:nvPr/>
        </p:nvSpPr>
        <p:spPr bwMode="auto">
          <a:xfrm>
            <a:off x="7164388" y="4233863"/>
            <a:ext cx="1638300" cy="417512"/>
          </a:xfrm>
          <a:prstGeom prst="wedgeRoundRectCallout">
            <a:avLst>
              <a:gd name="adj1" fmla="val -94088"/>
              <a:gd name="adj2" fmla="val 136690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ジョブレコードに指定した</a:t>
            </a:r>
          </a:p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引数が渡される。</a:t>
            </a:r>
          </a:p>
        </p:txBody>
      </p:sp>
      <p:sp>
        <p:nvSpPr>
          <p:cNvPr id="19492" name="Rectangle 59"/>
          <p:cNvSpPr>
            <a:spLocks noChangeArrowheads="1"/>
          </p:cNvSpPr>
          <p:nvPr/>
        </p:nvSpPr>
        <p:spPr bwMode="gray">
          <a:xfrm>
            <a:off x="4878388" y="5707063"/>
            <a:ext cx="20891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⑦戻り値もしくは例外が返される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9493" name="AutoShape 60"/>
          <p:cNvSpPr>
            <a:spLocks/>
          </p:cNvSpPr>
          <p:nvPr/>
        </p:nvSpPr>
        <p:spPr bwMode="auto">
          <a:xfrm rot="-2054942">
            <a:off x="3417888" y="5294313"/>
            <a:ext cx="209550" cy="357187"/>
          </a:xfrm>
          <a:prstGeom prst="leftBrace">
            <a:avLst>
              <a:gd name="adj1" fmla="val 142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494" name="Rectangle 61"/>
          <p:cNvSpPr>
            <a:spLocks noChangeArrowheads="1"/>
          </p:cNvSpPr>
          <p:nvPr/>
        </p:nvSpPr>
        <p:spPr bwMode="auto">
          <a:xfrm>
            <a:off x="2844800" y="5559425"/>
            <a:ext cx="969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処理スレッド数</a:t>
            </a:r>
          </a:p>
        </p:txBody>
      </p:sp>
      <p:sp>
        <p:nvSpPr>
          <p:cNvPr id="19495" name="Rectangle 62"/>
          <p:cNvSpPr>
            <a:spLocks noChangeArrowheads="1"/>
          </p:cNvSpPr>
          <p:nvPr/>
        </p:nvSpPr>
        <p:spPr bwMode="auto">
          <a:xfrm>
            <a:off x="465138" y="4835525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</a:t>
            </a:r>
          </a:p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6" name="Rectangle 63"/>
          <p:cNvSpPr>
            <a:spLocks noChangeArrowheads="1"/>
          </p:cNvSpPr>
          <p:nvPr/>
        </p:nvSpPr>
        <p:spPr bwMode="auto">
          <a:xfrm>
            <a:off x="547688" y="4906963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9497" name="Rectangle 64"/>
          <p:cNvSpPr>
            <a:spLocks noChangeArrowheads="1"/>
          </p:cNvSpPr>
          <p:nvPr/>
        </p:nvSpPr>
        <p:spPr bwMode="gray">
          <a:xfrm>
            <a:off x="1290638" y="4000500"/>
            <a:ext cx="2128837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④空き処理スレッドに処理を委譲する</a:t>
            </a:r>
            <a:endParaRPr kumimoji="1" lang="en-US" altLang="ja-JP" sz="1000">
              <a:latin typeface="Arial" charset="0"/>
              <a:ea typeface="ＭＳ Ｐゴシック" charset="-128"/>
            </a:endParaRPr>
          </a:p>
        </p:txBody>
      </p:sp>
      <p:sp>
        <p:nvSpPr>
          <p:cNvPr id="19498" name="AutoShape 65"/>
          <p:cNvSpPr>
            <a:spLocks noChangeArrowheads="1"/>
          </p:cNvSpPr>
          <p:nvPr/>
        </p:nvSpPr>
        <p:spPr bwMode="auto">
          <a:xfrm>
            <a:off x="2368550" y="3365500"/>
            <a:ext cx="438150" cy="539750"/>
          </a:xfrm>
          <a:prstGeom prst="curvedRightArrow">
            <a:avLst>
              <a:gd name="adj1" fmla="val 24638"/>
              <a:gd name="adj2" fmla="val 49275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499" name="Rectangle 66"/>
          <p:cNvSpPr>
            <a:spLocks noChangeArrowheads="1"/>
          </p:cNvSpPr>
          <p:nvPr/>
        </p:nvSpPr>
        <p:spPr bwMode="auto">
          <a:xfrm>
            <a:off x="2397125" y="347345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>
                <a:ea typeface="ＭＳ Ｐゴシック" charset="-128"/>
              </a:rPr>
              <a:t>常駐</a:t>
            </a:r>
          </a:p>
        </p:txBody>
      </p:sp>
      <p:sp>
        <p:nvSpPr>
          <p:cNvPr id="19500" name="AutoShape 5"/>
          <p:cNvSpPr>
            <a:spLocks noChangeArrowheads="1"/>
          </p:cNvSpPr>
          <p:nvPr/>
        </p:nvSpPr>
        <p:spPr bwMode="auto">
          <a:xfrm rot="-2164809">
            <a:off x="2311400" y="2155825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501" name="AutoShape 68"/>
          <p:cNvSpPr>
            <a:spLocks noChangeArrowheads="1"/>
          </p:cNvSpPr>
          <p:nvPr/>
        </p:nvSpPr>
        <p:spPr bwMode="auto">
          <a:xfrm rot="1420703">
            <a:off x="4359275" y="1881188"/>
            <a:ext cx="133350" cy="1450975"/>
          </a:xfrm>
          <a:prstGeom prst="upArrow">
            <a:avLst>
              <a:gd name="adj1" fmla="val 50000"/>
              <a:gd name="adj2" fmla="val 27202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502" name="AutoShape 72"/>
          <p:cNvSpPr>
            <a:spLocks noChangeArrowheads="1"/>
          </p:cNvSpPr>
          <p:nvPr/>
        </p:nvSpPr>
        <p:spPr bwMode="auto">
          <a:xfrm>
            <a:off x="4843463" y="1908175"/>
            <a:ext cx="133350" cy="2868613"/>
          </a:xfrm>
          <a:prstGeom prst="upArrow">
            <a:avLst>
              <a:gd name="adj1" fmla="val 50000"/>
              <a:gd name="adj2" fmla="val 53779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503" name="Rectangle 67"/>
          <p:cNvSpPr>
            <a:spLocks noChangeArrowheads="1"/>
          </p:cNvSpPr>
          <p:nvPr/>
        </p:nvSpPr>
        <p:spPr bwMode="gray">
          <a:xfrm>
            <a:off x="5568950" y="2432050"/>
            <a:ext cx="12731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kumimoji="1" lang="ja-JP" altLang="en-US" sz="1000">
                <a:latin typeface="Arial" charset="0"/>
                <a:ea typeface="ＭＳ Ｐゴシック" charset="-128"/>
              </a:rPr>
              <a:t>③ジョブステータスを</a:t>
            </a:r>
          </a:p>
          <a:p>
            <a:pPr algn="l" eaLnBrk="1" hangingPunct="1"/>
            <a:r>
              <a:rPr kumimoji="1" lang="en-US" altLang="ja-JP" sz="100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実行中</a:t>
            </a:r>
            <a:r>
              <a:rPr kumimoji="1" lang="en-US" altLang="ja-JP"/>
              <a:t>』</a:t>
            </a:r>
            <a:r>
              <a:rPr kumimoji="1" lang="ja-JP" altLang="en-US" sz="1000">
                <a:latin typeface="Arial" charset="0"/>
                <a:ea typeface="ＭＳ Ｐゴシック" charset="-128"/>
              </a:rPr>
              <a:t>に更新</a:t>
            </a:r>
          </a:p>
        </p:txBody>
      </p:sp>
      <p:sp>
        <p:nvSpPr>
          <p:cNvPr id="19504" name="Line 73"/>
          <p:cNvSpPr>
            <a:spLocks noChangeShapeType="1"/>
          </p:cNvSpPr>
          <p:nvPr/>
        </p:nvSpPr>
        <p:spPr bwMode="auto">
          <a:xfrm flipV="1">
            <a:off x="4279900" y="2562225"/>
            <a:ext cx="13065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682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301</Words>
  <Application>Microsoft Office PowerPoint</Application>
  <PresentationFormat>画面に合わせる (4:3)</PresentationFormat>
  <Paragraphs>97</Paragraphs>
  <Slides>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HGPｺﾞｼｯｸE</vt:lpstr>
      <vt:lpstr>ＭＳ Ｐゴシック</vt:lpstr>
      <vt:lpstr>ＭＳ Ｐ明朝</vt:lpstr>
      <vt:lpstr>Arial</vt:lpstr>
      <vt:lpstr>Calibri</vt:lpstr>
      <vt:lpstr>Times New Roman</vt:lpstr>
      <vt:lpstr>Wingdings</vt:lpstr>
      <vt:lpstr>Office テーマ</vt:lpstr>
      <vt:lpstr>Visio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 Shinya / 山田 真也</dc:creator>
  <cp:lastModifiedBy>KOMODA Naoki / 菰田 直樹</cp:lastModifiedBy>
  <cp:revision>8</cp:revision>
  <dcterms:created xsi:type="dcterms:W3CDTF">2015-01-07T03:36:46Z</dcterms:created>
  <dcterms:modified xsi:type="dcterms:W3CDTF">2015-12-15T05:24:08Z</dcterms:modified>
</cp:coreProperties>
</file>