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6E172-D878-4286-ACAF-9C12F4A7F772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AB480-DA01-4882-8C24-AA781CDE3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6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9300" indent="-288925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52525" indent="-230188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14488" indent="-231775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74863" indent="-230188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320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892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464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9036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fld id="{6598AEEC-69B0-4727-A2E5-8D416FF9472B}" type="slidenum">
              <a:rPr lang="en-US" altLang="ja-JP" sz="1200" b="0">
                <a:ea typeface="ＭＳ Ｐゴシック" pitchFamily="50" charset="-128"/>
              </a:rPr>
              <a:pPr eaLnBrk="1" hangingPunct="1"/>
              <a:t>1</a:t>
            </a:fld>
            <a:endParaRPr lang="en-US" altLang="ja-JP" sz="1200" b="0">
              <a:ea typeface="ＭＳ Ｐゴシック" pitchFamily="50" charset="-128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4" name="AutoShape 5"/>
          <p:cNvSpPr>
            <a:spLocks noChangeArrowheads="1"/>
          </p:cNvSpPr>
          <p:nvPr/>
        </p:nvSpPr>
        <p:spPr bwMode="gray">
          <a:xfrm>
            <a:off x="2332038" y="1754188"/>
            <a:ext cx="2411412" cy="3387725"/>
          </a:xfrm>
          <a:prstGeom prst="roundRect">
            <a:avLst>
              <a:gd name="adj" fmla="val 5620"/>
            </a:avLst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78" name="Rectangle 31"/>
          <p:cNvSpPr>
            <a:spLocks noChangeArrowheads="1"/>
          </p:cNvSpPr>
          <p:nvPr/>
        </p:nvSpPr>
        <p:spPr bwMode="auto">
          <a:xfrm>
            <a:off x="2869629" y="3040063"/>
            <a:ext cx="1219200" cy="728662"/>
          </a:xfrm>
          <a:prstGeom prst="rect">
            <a:avLst/>
          </a:prstGeom>
          <a:solidFill>
            <a:srgbClr val="40AAD1"/>
          </a:solidFill>
          <a:ln w="57150" cmpd="thickThin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76" name="Rectangle 31"/>
          <p:cNvSpPr>
            <a:spLocks noChangeArrowheads="1"/>
          </p:cNvSpPr>
          <p:nvPr/>
        </p:nvSpPr>
        <p:spPr bwMode="auto">
          <a:xfrm>
            <a:off x="2887092" y="1970088"/>
            <a:ext cx="1219200" cy="769937"/>
          </a:xfrm>
          <a:prstGeom prst="rect">
            <a:avLst/>
          </a:prstGeom>
          <a:solidFill>
            <a:srgbClr val="40AAD1"/>
          </a:solidFill>
          <a:ln w="57150" cmpd="thickThin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52" name="AutoShape 2"/>
          <p:cNvSpPr>
            <a:spLocks noChangeArrowheads="1"/>
          </p:cNvSpPr>
          <p:nvPr/>
        </p:nvSpPr>
        <p:spPr bwMode="gray">
          <a:xfrm>
            <a:off x="4932040" y="3587750"/>
            <a:ext cx="3456384" cy="1554163"/>
          </a:xfrm>
          <a:prstGeom prst="roundRect">
            <a:avLst>
              <a:gd name="adj" fmla="val 4468"/>
            </a:avLst>
          </a:prstGeom>
          <a:solidFill>
            <a:srgbClr val="CBDB7B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54" name="AutoShape 13"/>
          <p:cNvSpPr>
            <a:spLocks noChangeArrowheads="1"/>
          </p:cNvSpPr>
          <p:nvPr/>
        </p:nvSpPr>
        <p:spPr bwMode="auto">
          <a:xfrm>
            <a:off x="6334448" y="4583113"/>
            <a:ext cx="639762" cy="45085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19050">
            <a:solidFill>
              <a:srgbClr val="969696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>
                <a:latin typeface="HGPｺﾞｼｯｸE" pitchFamily="50" charset="-128"/>
                <a:ea typeface="HGPｺﾞｼｯｸE" pitchFamily="50" charset="-128"/>
              </a:rPr>
              <a:t>DB</a:t>
            </a:r>
          </a:p>
        </p:txBody>
      </p:sp>
      <p:sp>
        <p:nvSpPr>
          <p:cNvPr id="13355" name="Line 16"/>
          <p:cNvSpPr>
            <a:spLocks noChangeShapeType="1"/>
          </p:cNvSpPr>
          <p:nvPr/>
        </p:nvSpPr>
        <p:spPr bwMode="gray">
          <a:xfrm>
            <a:off x="6338019" y="4186240"/>
            <a:ext cx="340916" cy="3841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13356" name="Rectangle 24"/>
          <p:cNvSpPr>
            <a:spLocks noChangeArrowheads="1"/>
          </p:cNvSpPr>
          <p:nvPr/>
        </p:nvSpPr>
        <p:spPr bwMode="gray">
          <a:xfrm>
            <a:off x="5499024" y="3881299"/>
            <a:ext cx="1475185" cy="278089"/>
          </a:xfrm>
          <a:prstGeom prst="rect">
            <a:avLst/>
          </a:prstGeom>
          <a:solidFill>
            <a:srgbClr val="83B51E"/>
          </a:solidFill>
          <a:ln w="57150" cmpd="thickThin" algn="ctr">
            <a:solidFill>
              <a:srgbClr val="003300"/>
            </a:solidFill>
            <a:miter lim="800000"/>
            <a:headEnd/>
            <a:tailEnd/>
          </a:ln>
        </p:spPr>
        <p:txBody>
          <a:bodyPr wrap="square"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200" b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DAO</a:t>
            </a:r>
          </a:p>
        </p:txBody>
      </p:sp>
      <p:grpSp>
        <p:nvGrpSpPr>
          <p:cNvPr id="13416" name="Group 104"/>
          <p:cNvGrpSpPr>
            <a:grpSpLocks/>
          </p:cNvGrpSpPr>
          <p:nvPr/>
        </p:nvGrpSpPr>
        <p:grpSpPr bwMode="auto">
          <a:xfrm>
            <a:off x="6645349" y="4149080"/>
            <a:ext cx="1743075" cy="320675"/>
            <a:chOff x="4022" y="3553"/>
            <a:chExt cx="1098" cy="202"/>
          </a:xfrm>
        </p:grpSpPr>
        <p:sp>
          <p:nvSpPr>
            <p:cNvPr id="13358" name="AutoShape 46"/>
            <p:cNvSpPr>
              <a:spLocks noChangeArrowheads="1"/>
            </p:cNvSpPr>
            <p:nvPr/>
          </p:nvSpPr>
          <p:spPr bwMode="gray">
            <a:xfrm>
              <a:off x="4061" y="3583"/>
              <a:ext cx="1035" cy="172"/>
            </a:xfrm>
            <a:prstGeom prst="roundRect">
              <a:avLst>
                <a:gd name="adj" fmla="val 27440"/>
              </a:avLst>
            </a:prstGeom>
            <a:solidFill>
              <a:srgbClr val="339966"/>
            </a:solidFill>
            <a:ln w="38100" algn="ctr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gray">
            <a:xfrm>
              <a:off x="4022" y="3553"/>
              <a:ext cx="109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algn="ctr" eaLnBrk="1" hangingPunct="1"/>
              <a:r>
                <a:rPr kumimoji="1" lang="ja-JP" altLang="en-US" sz="1600" b="0" i="1" dirty="0" smtClean="0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マッピングファイル</a:t>
              </a:r>
              <a:endParaRPr kumimoji="1" lang="en-US" altLang="ja-JP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3361" name="AutoShape 49"/>
          <p:cNvSpPr>
            <a:spLocks noChangeArrowheads="1"/>
          </p:cNvSpPr>
          <p:nvPr/>
        </p:nvSpPr>
        <p:spPr bwMode="gray">
          <a:xfrm>
            <a:off x="4932039" y="1724595"/>
            <a:ext cx="3418285" cy="1776413"/>
          </a:xfrm>
          <a:prstGeom prst="roundRect">
            <a:avLst>
              <a:gd name="adj" fmla="val 6426"/>
            </a:avLst>
          </a:prstGeom>
          <a:solidFill>
            <a:srgbClr val="F6C27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62" name="AutoShape 57"/>
          <p:cNvSpPr>
            <a:spLocks noChangeArrowheads="1"/>
          </p:cNvSpPr>
          <p:nvPr/>
        </p:nvSpPr>
        <p:spPr bwMode="gray">
          <a:xfrm flipH="1">
            <a:off x="5499025" y="2650108"/>
            <a:ext cx="1633538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993366"/>
            </a:solidFill>
            <a:prstDash val="sysDot"/>
            <a:round/>
            <a:headEnd/>
            <a:tailEnd/>
          </a:ln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4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ビジネス</a:t>
            </a:r>
            <a:r>
              <a:rPr kumimoji="1" lang="ja-JP" altLang="en-US" sz="1400" b="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ロジック</a:t>
            </a:r>
            <a:endParaRPr kumimoji="1" lang="ja-JP" altLang="en-US" sz="1400" b="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365" name="Rectangle 17"/>
          <p:cNvSpPr>
            <a:spLocks noChangeArrowheads="1"/>
          </p:cNvSpPr>
          <p:nvPr/>
        </p:nvSpPr>
        <p:spPr bwMode="auto">
          <a:xfrm>
            <a:off x="2888679" y="1978025"/>
            <a:ext cx="1225550" cy="757238"/>
          </a:xfrm>
          <a:prstGeom prst="rect">
            <a:avLst/>
          </a:prstGeom>
          <a:solidFill>
            <a:srgbClr val="40AAD1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66" name="Rectangle 18"/>
          <p:cNvSpPr>
            <a:spLocks noChangeArrowheads="1"/>
          </p:cNvSpPr>
          <p:nvPr/>
        </p:nvSpPr>
        <p:spPr bwMode="gray">
          <a:xfrm>
            <a:off x="2974404" y="2101850"/>
            <a:ext cx="1060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SyncBatchExecutor</a:t>
            </a:r>
          </a:p>
        </p:txBody>
      </p:sp>
      <p:sp>
        <p:nvSpPr>
          <p:cNvPr id="13368" name="Line 17"/>
          <p:cNvSpPr>
            <a:spLocks noChangeShapeType="1"/>
          </p:cNvSpPr>
          <p:nvPr/>
        </p:nvSpPr>
        <p:spPr bwMode="gray">
          <a:xfrm>
            <a:off x="4160266" y="2251074"/>
            <a:ext cx="1246683" cy="5810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13370" name="Rectangle 18"/>
          <p:cNvSpPr>
            <a:spLocks noChangeArrowheads="1"/>
          </p:cNvSpPr>
          <p:nvPr/>
        </p:nvSpPr>
        <p:spPr bwMode="gray">
          <a:xfrm>
            <a:off x="2904554" y="3113088"/>
            <a:ext cx="115093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AsyncBatch</a:t>
            </a:r>
          </a:p>
          <a:p>
            <a:pPr algn="ctr" eaLnBrk="1" hangingPunct="1"/>
            <a:r>
              <a:rPr kumimoji="1" lang="en-US" altLang="ja-JP" sz="1400" b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Executor</a:t>
            </a:r>
          </a:p>
        </p:txBody>
      </p:sp>
      <p:sp>
        <p:nvSpPr>
          <p:cNvPr id="13373" name="AutoShape 13"/>
          <p:cNvSpPr>
            <a:spLocks noChangeArrowheads="1"/>
          </p:cNvSpPr>
          <p:nvPr/>
        </p:nvSpPr>
        <p:spPr bwMode="auto">
          <a:xfrm>
            <a:off x="2890267" y="4290864"/>
            <a:ext cx="1270000" cy="355600"/>
          </a:xfrm>
          <a:prstGeom prst="can">
            <a:avLst>
              <a:gd name="adj" fmla="val 25000"/>
            </a:avLst>
          </a:prstGeom>
          <a:solidFill>
            <a:srgbClr val="66FFFF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000" b="0">
                <a:latin typeface="HGPｺﾞｼｯｸE" pitchFamily="50" charset="-128"/>
                <a:ea typeface="HGPｺﾞｼｯｸE" pitchFamily="50" charset="-128"/>
              </a:rPr>
              <a:t>ジョブ管理テーブル</a:t>
            </a:r>
          </a:p>
        </p:txBody>
      </p:sp>
      <p:sp>
        <p:nvSpPr>
          <p:cNvPr id="13380" name="Line 17"/>
          <p:cNvSpPr>
            <a:spLocks noChangeShapeType="1"/>
          </p:cNvSpPr>
          <p:nvPr/>
        </p:nvSpPr>
        <p:spPr bwMode="gray">
          <a:xfrm flipV="1">
            <a:off x="1828800" y="2144711"/>
            <a:ext cx="1040829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13381" name="Line 17"/>
          <p:cNvSpPr>
            <a:spLocks noChangeShapeType="1"/>
          </p:cNvSpPr>
          <p:nvPr/>
        </p:nvSpPr>
        <p:spPr bwMode="gray">
          <a:xfrm>
            <a:off x="1865313" y="3044378"/>
            <a:ext cx="953516" cy="3126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grpSp>
        <p:nvGrpSpPr>
          <p:cNvPr id="13382" name="Group 75"/>
          <p:cNvGrpSpPr>
            <a:grpSpLocks/>
          </p:cNvGrpSpPr>
          <p:nvPr/>
        </p:nvGrpSpPr>
        <p:grpSpPr bwMode="auto">
          <a:xfrm>
            <a:off x="2756917" y="4692501"/>
            <a:ext cx="1743075" cy="320675"/>
            <a:chOff x="3676" y="1960"/>
            <a:chExt cx="1098" cy="202"/>
          </a:xfrm>
        </p:grpSpPr>
        <p:sp>
          <p:nvSpPr>
            <p:cNvPr id="13383" name="AutoShape 76"/>
            <p:cNvSpPr>
              <a:spLocks noChangeArrowheads="1"/>
            </p:cNvSpPr>
            <p:nvPr/>
          </p:nvSpPr>
          <p:spPr bwMode="gray">
            <a:xfrm>
              <a:off x="3715" y="1990"/>
              <a:ext cx="1035" cy="172"/>
            </a:xfrm>
            <a:prstGeom prst="roundRect">
              <a:avLst>
                <a:gd name="adj" fmla="val 27440"/>
              </a:avLst>
            </a:prstGeom>
            <a:solidFill>
              <a:srgbClr val="006699"/>
            </a:solidFill>
            <a:ln w="38100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3384" name="Rectangle 77"/>
            <p:cNvSpPr>
              <a:spLocks noChangeArrowheads="1"/>
            </p:cNvSpPr>
            <p:nvPr/>
          </p:nvSpPr>
          <p:spPr bwMode="gray">
            <a:xfrm>
              <a:off x="3676" y="1960"/>
              <a:ext cx="109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algn="ctr" eaLnBrk="1" hangingPunct="1"/>
              <a:r>
                <a:rPr kumimoji="1" lang="en-US" altLang="ja-JP" sz="1600" b="0" i="1" dirty="0" err="1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batch.properties</a:t>
              </a:r>
              <a:endParaRPr kumimoji="1" lang="en-US" altLang="ja-JP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3386" name="AutoShape 76"/>
          <p:cNvSpPr>
            <a:spLocks noChangeArrowheads="1"/>
          </p:cNvSpPr>
          <p:nvPr/>
        </p:nvSpPr>
        <p:spPr bwMode="gray">
          <a:xfrm>
            <a:off x="5421238" y="2250058"/>
            <a:ext cx="1785937" cy="273050"/>
          </a:xfrm>
          <a:prstGeom prst="roundRect">
            <a:avLst>
              <a:gd name="adj" fmla="val 27440"/>
            </a:avLst>
          </a:prstGeom>
          <a:solidFill>
            <a:srgbClr val="FF9900"/>
          </a:solidFill>
          <a:ln w="38100" algn="ctr">
            <a:solidFill>
              <a:srgbClr val="CC6600"/>
            </a:solidFill>
            <a:prstDash val="sysDot"/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87" name="Rectangle 77"/>
          <p:cNvSpPr>
            <a:spLocks noChangeArrowheads="1"/>
          </p:cNvSpPr>
          <p:nvPr/>
        </p:nvSpPr>
        <p:spPr bwMode="gray">
          <a:xfrm>
            <a:off x="5364088" y="2226245"/>
            <a:ext cx="17875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600" b="0" i="1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ジョブ</a:t>
            </a:r>
            <a:r>
              <a:rPr kumimoji="1" lang="en-US" altLang="ja-JP" sz="1600" b="0" i="1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Bean</a:t>
            </a:r>
            <a:r>
              <a:rPr kumimoji="1" lang="ja-JP" altLang="en-US" sz="1600" b="0" i="1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定義</a:t>
            </a:r>
            <a:r>
              <a:rPr kumimoji="1" lang="en-US" altLang="ja-JP" sz="1600" b="0" i="1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.xml</a:t>
            </a:r>
          </a:p>
        </p:txBody>
      </p:sp>
      <p:sp>
        <p:nvSpPr>
          <p:cNvPr id="13409" name="Rectangle 8"/>
          <p:cNvSpPr>
            <a:spLocks noChangeArrowheads="1"/>
          </p:cNvSpPr>
          <p:nvPr/>
        </p:nvSpPr>
        <p:spPr bwMode="auto">
          <a:xfrm>
            <a:off x="411163" y="3478211"/>
            <a:ext cx="1809352" cy="166370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10" name="Text Box 9"/>
          <p:cNvSpPr txBox="1">
            <a:spLocks noChangeArrowheads="1"/>
          </p:cNvSpPr>
          <p:nvPr/>
        </p:nvSpPr>
        <p:spPr bwMode="gray">
          <a:xfrm>
            <a:off x="409178" y="4754563"/>
            <a:ext cx="1687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ja-JP" altLang="en-US" sz="1400" b="0" dirty="0">
                <a:latin typeface="HGPｺﾞｼｯｸE" pitchFamily="50" charset="-128"/>
                <a:ea typeface="HGPｺﾞｼｯｸE" pitchFamily="50" charset="-128"/>
              </a:rPr>
              <a:t>開発者が新規作成</a:t>
            </a:r>
          </a:p>
        </p:txBody>
      </p:sp>
      <p:sp>
        <p:nvSpPr>
          <p:cNvPr id="13411" name="AutoShape 12"/>
          <p:cNvSpPr>
            <a:spLocks noChangeArrowheads="1"/>
          </p:cNvSpPr>
          <p:nvPr/>
        </p:nvSpPr>
        <p:spPr bwMode="auto">
          <a:xfrm flipH="1">
            <a:off x="555625" y="4311649"/>
            <a:ext cx="668338" cy="333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90000" tIns="46800" rIns="90000" b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kumimoji="1" lang="ja-JP" altLang="ja-JP" sz="1200" b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2" name="Rectangle 14"/>
          <p:cNvSpPr>
            <a:spLocks noChangeArrowheads="1"/>
          </p:cNvSpPr>
          <p:nvPr/>
        </p:nvSpPr>
        <p:spPr bwMode="auto">
          <a:xfrm>
            <a:off x="571500" y="3554412"/>
            <a:ext cx="636588" cy="331788"/>
          </a:xfrm>
          <a:prstGeom prst="rect">
            <a:avLst/>
          </a:prstGeom>
          <a:solidFill>
            <a:schemeClr val="bg1"/>
          </a:solidFill>
          <a:ln w="57150" cmpd="thickThin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endParaRPr kumimoji="1" lang="ja-JP" altLang="ja-JP" sz="1200" b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3" name="Text Box 15"/>
          <p:cNvSpPr txBox="1">
            <a:spLocks noChangeArrowheads="1"/>
          </p:cNvSpPr>
          <p:nvPr/>
        </p:nvSpPr>
        <p:spPr bwMode="gray">
          <a:xfrm>
            <a:off x="370482" y="3985420"/>
            <a:ext cx="2157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en-US" sz="1400" b="0" dirty="0" smtClean="0">
                <a:latin typeface="HGPｺﾞｼｯｸE" pitchFamily="50" charset="-128"/>
                <a:ea typeface="HGPｺﾞｼｯｸE" pitchFamily="50" charset="-128"/>
              </a:rPr>
              <a:t>TERASOLUNA</a:t>
            </a:r>
            <a:r>
              <a:rPr kumimoji="1" lang="ja-JP" altLang="en-US" sz="1400" b="0" dirty="0" smtClean="0">
                <a:latin typeface="HGPｺﾞｼｯｸE" pitchFamily="50" charset="-128"/>
                <a:ea typeface="HGPｺﾞｼｯｸE" pitchFamily="50" charset="-128"/>
              </a:rPr>
              <a:t>提供</a:t>
            </a:r>
            <a:endParaRPr kumimoji="1" lang="en-US" altLang="en-US" sz="1400" b="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8" name="AutoShape 43"/>
          <p:cNvSpPr>
            <a:spLocks noChangeArrowheads="1"/>
          </p:cNvSpPr>
          <p:nvPr/>
        </p:nvSpPr>
        <p:spPr bwMode="gray">
          <a:xfrm>
            <a:off x="5406950" y="1819845"/>
            <a:ext cx="1785938" cy="317500"/>
          </a:xfrm>
          <a:prstGeom prst="roundRect">
            <a:avLst>
              <a:gd name="adj" fmla="val 27440"/>
            </a:avLst>
          </a:prstGeom>
          <a:solidFill>
            <a:srgbClr val="FF9900"/>
          </a:solidFill>
          <a:ln w="38100" algn="ctr">
            <a:solidFill>
              <a:srgbClr val="CC6600"/>
            </a:solidFill>
            <a:prstDash val="sysDot"/>
            <a:round/>
            <a:headEnd/>
            <a:tailEnd/>
          </a:ln>
        </p:spPr>
        <p:txBody>
          <a:bodyPr lIns="36000" tIns="36000" rIns="36000" bIns="360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19" name="Rectangle 44"/>
          <p:cNvSpPr>
            <a:spLocks noChangeArrowheads="1"/>
          </p:cNvSpPr>
          <p:nvPr/>
        </p:nvSpPr>
        <p:spPr bwMode="gray">
          <a:xfrm>
            <a:off x="5621263" y="1819845"/>
            <a:ext cx="14335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6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Validator</a:t>
            </a:r>
          </a:p>
        </p:txBody>
      </p:sp>
      <p:sp>
        <p:nvSpPr>
          <p:cNvPr id="13422" name="AutoShape 110"/>
          <p:cNvSpPr>
            <a:spLocks noChangeArrowheads="1"/>
          </p:cNvSpPr>
          <p:nvPr/>
        </p:nvSpPr>
        <p:spPr bwMode="auto">
          <a:xfrm>
            <a:off x="401638" y="1771650"/>
            <a:ext cx="1463675" cy="16652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3346" name="Oval 10"/>
          <p:cNvSpPr>
            <a:spLocks noChangeArrowheads="1"/>
          </p:cNvSpPr>
          <p:nvPr/>
        </p:nvSpPr>
        <p:spPr bwMode="gray">
          <a:xfrm>
            <a:off x="484188" y="2900363"/>
            <a:ext cx="1317625" cy="47625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600" b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cron</a:t>
            </a:r>
          </a:p>
        </p:txBody>
      </p:sp>
      <p:sp>
        <p:nvSpPr>
          <p:cNvPr id="13347" name="Oval 10"/>
          <p:cNvSpPr>
            <a:spLocks noChangeArrowheads="1"/>
          </p:cNvSpPr>
          <p:nvPr/>
        </p:nvSpPr>
        <p:spPr bwMode="gray">
          <a:xfrm>
            <a:off x="484188" y="1849438"/>
            <a:ext cx="1317625" cy="47625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800" b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ジョブ</a:t>
            </a:r>
          </a:p>
          <a:p>
            <a:pPr algn="ctr" eaLnBrk="1" hangingPunct="1"/>
            <a:r>
              <a:rPr kumimoji="1" lang="ja-JP" altLang="en-US" sz="800" b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スケジューラ</a:t>
            </a:r>
          </a:p>
        </p:txBody>
      </p:sp>
      <p:sp>
        <p:nvSpPr>
          <p:cNvPr id="13379" name="Oval 10"/>
          <p:cNvSpPr>
            <a:spLocks noChangeArrowheads="1"/>
          </p:cNvSpPr>
          <p:nvPr/>
        </p:nvSpPr>
        <p:spPr bwMode="gray">
          <a:xfrm>
            <a:off x="493713" y="2401888"/>
            <a:ext cx="1317625" cy="430212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400" b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手動起動</a:t>
            </a:r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gray">
          <a:xfrm flipH="1">
            <a:off x="1865313" y="2325689"/>
            <a:ext cx="953516" cy="3244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3" name="メモ 2"/>
          <p:cNvSpPr/>
          <p:nvPr/>
        </p:nvSpPr>
        <p:spPr>
          <a:xfrm>
            <a:off x="5292080" y="4597011"/>
            <a:ext cx="747712" cy="450849"/>
          </a:xfrm>
          <a:prstGeom prst="foldedCorner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39999">
                <a:schemeClr val="bg1">
                  <a:lumMod val="85000"/>
                </a:schemeClr>
              </a:gs>
              <a:gs pos="7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ファイル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gray">
          <a:xfrm flipH="1">
            <a:off x="5624488" y="4186239"/>
            <a:ext cx="315664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gray">
          <a:xfrm flipH="1" flipV="1">
            <a:off x="4139952" y="2348880"/>
            <a:ext cx="1249859" cy="6062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gray">
          <a:xfrm flipV="1">
            <a:off x="4139953" y="3113088"/>
            <a:ext cx="1281285" cy="25298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2" name="Line 17"/>
          <p:cNvSpPr>
            <a:spLocks noChangeShapeType="1"/>
          </p:cNvSpPr>
          <p:nvPr/>
        </p:nvSpPr>
        <p:spPr bwMode="gray">
          <a:xfrm flipH="1">
            <a:off x="4160266" y="3239579"/>
            <a:ext cx="1260971" cy="261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gray">
          <a:xfrm>
            <a:off x="5812158" y="3375654"/>
            <a:ext cx="0" cy="444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4" name="Line 17"/>
          <p:cNvSpPr>
            <a:spLocks noChangeShapeType="1"/>
          </p:cNvSpPr>
          <p:nvPr/>
        </p:nvSpPr>
        <p:spPr bwMode="gray">
          <a:xfrm flipV="1">
            <a:off x="6391114" y="3376612"/>
            <a:ext cx="0" cy="443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gray">
          <a:xfrm>
            <a:off x="3200956" y="3797684"/>
            <a:ext cx="0" cy="444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6" name="Line 17"/>
          <p:cNvSpPr>
            <a:spLocks noChangeShapeType="1"/>
          </p:cNvSpPr>
          <p:nvPr/>
        </p:nvSpPr>
        <p:spPr bwMode="gray">
          <a:xfrm flipV="1">
            <a:off x="3779912" y="3789040"/>
            <a:ext cx="0" cy="443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20515" y="1856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327952" y="1960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355976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11625" y="2411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265632" y="331301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66655" y="380075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11960" y="29876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92243" y="343693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753053" y="378904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⑤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326764" y="339939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546700" y="26369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388871" y="339171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31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ja-JP" altLang="en-US" smtClean="0"/>
              <a:t> </a:t>
            </a:r>
          </a:p>
        </p:txBody>
      </p:sp>
      <p:sp>
        <p:nvSpPr>
          <p:cNvPr id="18436" name="AutoShape 4"/>
          <p:cNvSpPr>
            <a:spLocks noChangeAspect="1" noChangeArrowheads="1"/>
          </p:cNvSpPr>
          <p:nvPr/>
        </p:nvSpPr>
        <p:spPr bwMode="auto">
          <a:xfrm>
            <a:off x="3016250" y="3825875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Sync</a:t>
            </a:r>
            <a:r>
              <a:rPr kumimoji="1" lang="en-US" altLang="en-US" sz="1000">
                <a:latin typeface="Arial" charset="0"/>
                <a:ea typeface="ＭＳ Ｐゴシック" charset="-128"/>
              </a:rPr>
              <a:t>BatchExecutor</a:t>
            </a:r>
            <a:endParaRPr kumimoji="1" lang="en-US" altLang="ja-JP" sz="1000">
              <a:latin typeface="Arial" charset="0"/>
              <a:ea typeface="ＭＳ Ｐゴシック" charset="-128"/>
            </a:endParaRPr>
          </a:p>
        </p:txBody>
      </p:sp>
      <p:sp>
        <p:nvSpPr>
          <p:cNvPr id="18437" name="AutoShape 6"/>
          <p:cNvSpPr>
            <a:spLocks noChangeAspect="1" noChangeArrowheads="1"/>
          </p:cNvSpPr>
          <p:nvPr/>
        </p:nvSpPr>
        <p:spPr bwMode="auto">
          <a:xfrm>
            <a:off x="1233488" y="2149475"/>
            <a:ext cx="2087562" cy="5032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cron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、ジョブスケジューラ、手動など </a:t>
            </a:r>
          </a:p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(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一定間隔、定時、任意タイミング</a:t>
            </a:r>
            <a:r>
              <a:rPr kumimoji="1" lang="en-US" altLang="ja-JP" sz="1000">
                <a:latin typeface="Arial" charset="0"/>
                <a:ea typeface="ＭＳ Ｐゴシック" charset="-128"/>
              </a:rPr>
              <a:t>)</a:t>
            </a: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gray">
          <a:xfrm>
            <a:off x="3382963" y="2727325"/>
            <a:ext cx="21558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①起動するジョブ業務コードと引数を指定して、バッチエグゼキュータを実行</a:t>
            </a:r>
          </a:p>
        </p:txBody>
      </p:sp>
      <p:sp>
        <p:nvSpPr>
          <p:cNvPr id="18439" name="Rectangle 14"/>
          <p:cNvSpPr>
            <a:spLocks noChangeArrowheads="1"/>
          </p:cNvSpPr>
          <p:nvPr/>
        </p:nvSpPr>
        <p:spPr bwMode="gray">
          <a:xfrm>
            <a:off x="1611313" y="4776788"/>
            <a:ext cx="216376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②ジョブ業務コードに対応する</a:t>
            </a:r>
          </a:p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定義ファイルを読み込み</a:t>
            </a:r>
            <a:endParaRPr kumimoji="1" lang="en-US" altLang="ja-JP" sz="1000">
              <a:latin typeface="Arial" charset="0"/>
              <a:ea typeface="ＭＳ Ｐゴシック" charset="-128"/>
            </a:endParaRPr>
          </a:p>
        </p:txBody>
      </p:sp>
      <p:sp>
        <p:nvSpPr>
          <p:cNvPr id="18440" name="AutoShape 15"/>
          <p:cNvSpPr>
            <a:spLocks noChangeArrowheads="1"/>
          </p:cNvSpPr>
          <p:nvPr/>
        </p:nvSpPr>
        <p:spPr bwMode="auto">
          <a:xfrm rot="-5400000">
            <a:off x="4949825" y="3409950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8441" name="AutoShape 16"/>
          <p:cNvSpPr>
            <a:spLocks noChangeAspect="1" noChangeArrowheads="1"/>
          </p:cNvSpPr>
          <p:nvPr/>
        </p:nvSpPr>
        <p:spPr bwMode="auto">
          <a:xfrm>
            <a:off x="5959475" y="3840163"/>
            <a:ext cx="1728788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ビジネスロジック実装クラス </a:t>
            </a:r>
          </a:p>
        </p:txBody>
      </p:sp>
      <p:sp>
        <p:nvSpPr>
          <p:cNvPr id="18442" name="Rectangle 17"/>
          <p:cNvSpPr>
            <a:spLocks noChangeArrowheads="1"/>
          </p:cNvSpPr>
          <p:nvPr/>
        </p:nvSpPr>
        <p:spPr bwMode="gray">
          <a:xfrm>
            <a:off x="4154488" y="3390900"/>
            <a:ext cx="20891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③ビジネスロジックのインスタンスを</a:t>
            </a:r>
          </a:p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取得し、実行する</a:t>
            </a:r>
          </a:p>
        </p:txBody>
      </p:sp>
      <p:sp>
        <p:nvSpPr>
          <p:cNvPr id="18443" name="AutoShape 19"/>
          <p:cNvSpPr>
            <a:spLocks noChangeArrowheads="1"/>
          </p:cNvSpPr>
          <p:nvPr/>
        </p:nvSpPr>
        <p:spPr bwMode="auto">
          <a:xfrm>
            <a:off x="4592638" y="4200525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8444" name="Rectangle 21"/>
          <p:cNvSpPr>
            <a:spLocks noChangeArrowheads="1"/>
          </p:cNvSpPr>
          <p:nvPr/>
        </p:nvSpPr>
        <p:spPr bwMode="auto">
          <a:xfrm>
            <a:off x="704850" y="3795713"/>
            <a:ext cx="1370013" cy="8636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定義ファイル </a:t>
            </a:r>
          </a:p>
        </p:txBody>
      </p:sp>
      <p:sp>
        <p:nvSpPr>
          <p:cNvPr id="18445" name="AutoShape 22"/>
          <p:cNvSpPr>
            <a:spLocks noChangeArrowheads="1"/>
          </p:cNvSpPr>
          <p:nvPr/>
        </p:nvSpPr>
        <p:spPr bwMode="auto">
          <a:xfrm>
            <a:off x="6267450" y="2813050"/>
            <a:ext cx="2278063" cy="417513"/>
          </a:xfrm>
          <a:prstGeom prst="wedgeRoundRectCallout">
            <a:avLst>
              <a:gd name="adj1" fmla="val -65403"/>
              <a:gd name="adj2" fmla="val 230606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起動時に指定した引数が渡される。</a:t>
            </a:r>
          </a:p>
        </p:txBody>
      </p:sp>
      <p:sp>
        <p:nvSpPr>
          <p:cNvPr id="18446" name="フッター プレースホルダ 4"/>
          <p:cNvSpPr txBox="1">
            <a:spLocks noGrp="1"/>
          </p:cNvSpPr>
          <p:nvPr/>
        </p:nvSpPr>
        <p:spPr bwMode="auto">
          <a:xfrm>
            <a:off x="-7938" y="6553200"/>
            <a:ext cx="4056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9900"/>
              </a:buClr>
              <a:buSzPct val="80000"/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FF9900"/>
              </a:buClr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ja-JP" sz="1000" i="1"/>
              <a:t>Copyright (c) 2011 NTT DATA Corporation.</a:t>
            </a:r>
          </a:p>
        </p:txBody>
      </p:sp>
      <p:sp>
        <p:nvSpPr>
          <p:cNvPr id="6" name="スライド番号プレースホルダ 5"/>
          <p:cNvSpPr txBox="1">
            <a:spLocks noGrp="1"/>
          </p:cNvSpPr>
          <p:nvPr/>
        </p:nvSpPr>
        <p:spPr bwMode="auto">
          <a:xfrm>
            <a:off x="4048125" y="6400800"/>
            <a:ext cx="741363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1200" b="0">
                <a:latin typeface="+mn-lt"/>
                <a:ea typeface="+mn-ea"/>
              </a:rPr>
              <a:t>- </a:t>
            </a:r>
            <a:fld id="{A5DEFBAF-6144-4E0B-8ABF-978419074D35}" type="slidenum">
              <a:rPr lang="en-US" altLang="ja-JP" sz="1200" b="0">
                <a:latin typeface="+mn-lt"/>
                <a:ea typeface="+mn-ea"/>
              </a:rPr>
              <a:pPr algn="r">
                <a:spcBef>
                  <a:spcPct val="50000"/>
                </a:spcBef>
                <a:defRPr/>
              </a:pPr>
              <a:t>2</a:t>
            </a:fld>
            <a:r>
              <a:rPr lang="en-US" altLang="ja-JP" sz="1200" b="0">
                <a:latin typeface="+mn-lt"/>
                <a:ea typeface="+mn-ea"/>
              </a:rPr>
              <a:t> -</a:t>
            </a:r>
          </a:p>
        </p:txBody>
      </p:sp>
      <p:sp>
        <p:nvSpPr>
          <p:cNvPr id="18448" name="AutoShape 29"/>
          <p:cNvSpPr>
            <a:spLocks noChangeArrowheads="1"/>
          </p:cNvSpPr>
          <p:nvPr/>
        </p:nvSpPr>
        <p:spPr bwMode="auto">
          <a:xfrm>
            <a:off x="550863" y="1027113"/>
            <a:ext cx="3289300" cy="365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en-US" altLang="ja-JP" sz="1600">
                <a:latin typeface="Arial" charset="0"/>
                <a:ea typeface="ＭＳ Ｐゴシック" charset="-128"/>
              </a:rPr>
              <a:t>SyncBatchExecutor</a:t>
            </a:r>
            <a:r>
              <a:rPr lang="ja-JP" altLang="en-US" sz="1600">
                <a:latin typeface="Arial" charset="0"/>
                <a:ea typeface="ＭＳ Ｐゴシック" charset="-128"/>
              </a:rPr>
              <a:t>のイメージ </a:t>
            </a:r>
          </a:p>
        </p:txBody>
      </p:sp>
      <p:sp>
        <p:nvSpPr>
          <p:cNvPr id="18449" name="AutoShape 5"/>
          <p:cNvSpPr>
            <a:spLocks noChangeArrowheads="1"/>
          </p:cNvSpPr>
          <p:nvPr/>
        </p:nvSpPr>
        <p:spPr bwMode="auto">
          <a:xfrm rot="-2164809">
            <a:off x="2849563" y="2603500"/>
            <a:ext cx="720725" cy="1222375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>
              <a:latin typeface="Arial" charset="0"/>
              <a:ea typeface="ＭＳ Ｐゴシック" charset="-128"/>
            </a:endParaRPr>
          </a:p>
        </p:txBody>
      </p:sp>
      <p:sp>
        <p:nvSpPr>
          <p:cNvPr id="18450" name="AutoShape 32"/>
          <p:cNvSpPr>
            <a:spLocks noChangeArrowheads="1"/>
          </p:cNvSpPr>
          <p:nvPr/>
        </p:nvSpPr>
        <p:spPr bwMode="auto">
          <a:xfrm rot="-2164809" flipH="1" flipV="1">
            <a:off x="2152650" y="2630488"/>
            <a:ext cx="720725" cy="1222375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>
              <a:latin typeface="Arial" charset="0"/>
              <a:ea typeface="ＭＳ Ｐゴシック" charset="-128"/>
            </a:endParaRPr>
          </a:p>
        </p:txBody>
      </p:sp>
      <p:sp>
        <p:nvSpPr>
          <p:cNvPr id="18451" name="Rectangle 33"/>
          <p:cNvSpPr>
            <a:spLocks noChangeArrowheads="1"/>
          </p:cNvSpPr>
          <p:nvPr/>
        </p:nvSpPr>
        <p:spPr bwMode="auto">
          <a:xfrm>
            <a:off x="2328863" y="3136900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>
                <a:ea typeface="ＭＳ Ｐゴシック" charset="-128"/>
              </a:rPr>
              <a:t>結果</a:t>
            </a:r>
          </a:p>
        </p:txBody>
      </p:sp>
      <p:sp>
        <p:nvSpPr>
          <p:cNvPr id="18452" name="Rectangle 34"/>
          <p:cNvSpPr>
            <a:spLocks noChangeArrowheads="1"/>
          </p:cNvSpPr>
          <p:nvPr/>
        </p:nvSpPr>
        <p:spPr bwMode="auto">
          <a:xfrm>
            <a:off x="2978150" y="3035300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>
                <a:ea typeface="ＭＳ Ｐゴシック" charset="-128"/>
              </a:rPr>
              <a:t>実行</a:t>
            </a:r>
          </a:p>
        </p:txBody>
      </p:sp>
      <p:sp>
        <p:nvSpPr>
          <p:cNvPr id="18453" name="Rectangle 35"/>
          <p:cNvSpPr>
            <a:spLocks noChangeArrowheads="1"/>
          </p:cNvSpPr>
          <p:nvPr/>
        </p:nvSpPr>
        <p:spPr bwMode="gray">
          <a:xfrm>
            <a:off x="4256088" y="4665663"/>
            <a:ext cx="20891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④戻り値もしくは例外が返される</a:t>
            </a:r>
            <a:endParaRPr kumimoji="1" lang="en-US" altLang="ja-JP" sz="1000">
              <a:latin typeface="Arial" charset="0"/>
              <a:ea typeface="ＭＳ Ｐゴシック" charset="-128"/>
            </a:endParaRPr>
          </a:p>
        </p:txBody>
      </p:sp>
      <p:sp>
        <p:nvSpPr>
          <p:cNvPr id="18454" name="Rectangle 36"/>
          <p:cNvSpPr>
            <a:spLocks noChangeArrowheads="1"/>
          </p:cNvSpPr>
          <p:nvPr/>
        </p:nvSpPr>
        <p:spPr bwMode="gray">
          <a:xfrm>
            <a:off x="411163" y="2733675"/>
            <a:ext cx="17875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⑤実行結果ステータスが</a:t>
            </a:r>
          </a:p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exit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コードとして設定される</a:t>
            </a:r>
          </a:p>
        </p:txBody>
      </p:sp>
      <p:sp>
        <p:nvSpPr>
          <p:cNvPr id="18455" name="AutoShape 37"/>
          <p:cNvSpPr>
            <a:spLocks noChangeArrowheads="1"/>
          </p:cNvSpPr>
          <p:nvPr/>
        </p:nvSpPr>
        <p:spPr bwMode="auto">
          <a:xfrm>
            <a:off x="2093913" y="3922713"/>
            <a:ext cx="914400" cy="566737"/>
          </a:xfrm>
          <a:prstGeom prst="curvedRightArrow">
            <a:avLst>
              <a:gd name="adj1" fmla="val 20000"/>
              <a:gd name="adj2" fmla="val 40000"/>
              <a:gd name="adj3" fmla="val 537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8456" name="Rectangle 38"/>
          <p:cNvSpPr>
            <a:spLocks noChangeArrowheads="1"/>
          </p:cNvSpPr>
          <p:nvPr/>
        </p:nvSpPr>
        <p:spPr bwMode="auto">
          <a:xfrm>
            <a:off x="2301875" y="4043363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>
                <a:ea typeface="ＭＳ Ｐゴシック" charset="-128"/>
              </a:rPr>
              <a:t>読み込み</a:t>
            </a:r>
          </a:p>
        </p:txBody>
      </p:sp>
    </p:spTree>
    <p:extLst>
      <p:ext uri="{BB962C8B-B14F-4D97-AF65-F5344CB8AC3E}">
        <p14:creationId xmlns:p14="http://schemas.microsoft.com/office/powerpoint/2010/main" val="15454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ja-JP" altLang="en-US" smtClean="0"/>
              <a:t> </a:t>
            </a:r>
          </a:p>
        </p:txBody>
      </p:sp>
      <p:sp>
        <p:nvSpPr>
          <p:cNvPr id="19460" name="AutoShape 4"/>
          <p:cNvSpPr>
            <a:spLocks noChangeAspect="1" noChangeArrowheads="1"/>
          </p:cNvSpPr>
          <p:nvPr/>
        </p:nvSpPr>
        <p:spPr bwMode="auto">
          <a:xfrm>
            <a:off x="2806700" y="3292475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Async</a:t>
            </a:r>
            <a:r>
              <a:rPr kumimoji="1" lang="en-US" altLang="en-US" sz="1000">
                <a:latin typeface="Arial" charset="0"/>
                <a:ea typeface="ＭＳ Ｐゴシック" charset="-128"/>
              </a:rPr>
              <a:t>BatchExecutor</a:t>
            </a:r>
            <a:endParaRPr kumimoji="1" lang="en-US" altLang="ja-JP" sz="1000">
              <a:latin typeface="Arial" charset="0"/>
              <a:ea typeface="ＭＳ Ｐゴシック" charset="-128"/>
            </a:endParaRPr>
          </a:p>
        </p:txBody>
      </p:sp>
      <p:sp>
        <p:nvSpPr>
          <p:cNvPr id="19461" name="AutoShape 6"/>
          <p:cNvSpPr>
            <a:spLocks noChangeAspect="1" noChangeArrowheads="1"/>
          </p:cNvSpPr>
          <p:nvPr/>
        </p:nvSpPr>
        <p:spPr bwMode="auto">
          <a:xfrm>
            <a:off x="471488" y="1714500"/>
            <a:ext cx="1878012" cy="5032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ジョブスケジューラ、手動など </a:t>
            </a:r>
          </a:p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(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任意タイミング</a:t>
            </a:r>
            <a:r>
              <a:rPr kumimoji="1" lang="en-US" altLang="ja-JP" sz="1000">
                <a:latin typeface="Arial" charset="0"/>
                <a:ea typeface="ＭＳ Ｐゴシック" charset="-128"/>
              </a:rPr>
              <a:t>)</a:t>
            </a:r>
          </a:p>
        </p:txBody>
      </p:sp>
      <p:graphicFrame>
        <p:nvGraphicFramePr>
          <p:cNvPr id="19462" name="Object 7"/>
          <p:cNvGraphicFramePr>
            <a:graphicFrameLocks noChangeAspect="1"/>
          </p:cNvGraphicFramePr>
          <p:nvPr/>
        </p:nvGraphicFramePr>
        <p:xfrm>
          <a:off x="4298950" y="1389063"/>
          <a:ext cx="13684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1046607" imgH="1232154" progId="Visio.Drawing.11">
                  <p:embed/>
                </p:oleObj>
              </mc:Choice>
              <mc:Fallback>
                <p:oleObj name="Visio" r:id="rId3" imgW="1046607" imgH="12321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1389063"/>
                        <a:ext cx="13684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8"/>
          <p:cNvSpPr>
            <a:spLocks noChangeArrowheads="1"/>
          </p:cNvSpPr>
          <p:nvPr/>
        </p:nvSpPr>
        <p:spPr bwMode="gray">
          <a:xfrm>
            <a:off x="4456113" y="1466850"/>
            <a:ext cx="9366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ジョブ管理情報 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gray">
          <a:xfrm>
            <a:off x="358775" y="2263775"/>
            <a:ext cx="1798638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①バッチエグゼキュータを実行</a:t>
            </a: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gray">
          <a:xfrm>
            <a:off x="2693988" y="1601788"/>
            <a:ext cx="165576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②処理対象のジョブレコードを一件ずつ取得</a:t>
            </a:r>
          </a:p>
        </p:txBody>
      </p:sp>
      <p:sp>
        <p:nvSpPr>
          <p:cNvPr id="19466" name="AutoShape 15"/>
          <p:cNvSpPr>
            <a:spLocks noChangeArrowheads="1"/>
          </p:cNvSpPr>
          <p:nvPr/>
        </p:nvSpPr>
        <p:spPr bwMode="auto">
          <a:xfrm rot="-5400000">
            <a:off x="5402263" y="4327525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9467" name="AutoShape 16"/>
          <p:cNvSpPr>
            <a:spLocks noChangeAspect="1" noChangeArrowheads="1"/>
          </p:cNvSpPr>
          <p:nvPr/>
        </p:nvSpPr>
        <p:spPr bwMode="auto">
          <a:xfrm>
            <a:off x="6411913" y="4757738"/>
            <a:ext cx="1728787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ビジネスロジック実装クラス</a:t>
            </a:r>
          </a:p>
        </p:txBody>
      </p:sp>
      <p:sp>
        <p:nvSpPr>
          <p:cNvPr id="19468" name="Rectangle 17"/>
          <p:cNvSpPr>
            <a:spLocks noChangeArrowheads="1"/>
          </p:cNvSpPr>
          <p:nvPr/>
        </p:nvSpPr>
        <p:spPr bwMode="gray">
          <a:xfrm>
            <a:off x="5002213" y="4319588"/>
            <a:ext cx="20891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⑥ビジネスロジックのインスタンスを</a:t>
            </a:r>
          </a:p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取得し、実行する</a:t>
            </a:r>
          </a:p>
        </p:txBody>
      </p:sp>
      <p:sp>
        <p:nvSpPr>
          <p:cNvPr id="19469" name="Rectangle 18"/>
          <p:cNvSpPr>
            <a:spLocks noChangeArrowheads="1"/>
          </p:cNvSpPr>
          <p:nvPr/>
        </p:nvSpPr>
        <p:spPr bwMode="gray">
          <a:xfrm>
            <a:off x="4965700" y="3317875"/>
            <a:ext cx="1979613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l"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⑧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実行結果ステータスを設定、</a:t>
            </a:r>
          </a:p>
          <a:p>
            <a:pPr algn="l"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ジョブステータスを</a:t>
            </a:r>
            <a:r>
              <a:rPr kumimoji="1" lang="en-US" altLang="ja-JP" sz="1000">
                <a:latin typeface="Arial" charset="0"/>
                <a:ea typeface="ＭＳ Ｐゴシック" charset="-128"/>
              </a:rPr>
              <a:t>『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処理済</a:t>
            </a:r>
            <a:r>
              <a:rPr kumimoji="1" lang="en-US" altLang="ja-JP" sz="1000">
                <a:latin typeface="Arial" charset="0"/>
                <a:ea typeface="ＭＳ Ｐゴシック" charset="-128"/>
              </a:rPr>
              <a:t>』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に更新</a:t>
            </a:r>
          </a:p>
        </p:txBody>
      </p:sp>
      <p:sp>
        <p:nvSpPr>
          <p:cNvPr id="19470" name="AutoShape 19"/>
          <p:cNvSpPr>
            <a:spLocks noChangeArrowheads="1"/>
          </p:cNvSpPr>
          <p:nvPr/>
        </p:nvSpPr>
        <p:spPr bwMode="auto">
          <a:xfrm>
            <a:off x="5045075" y="5118100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71" name="Rectangle 21"/>
          <p:cNvSpPr>
            <a:spLocks noChangeArrowheads="1"/>
          </p:cNvSpPr>
          <p:nvPr/>
        </p:nvSpPr>
        <p:spPr bwMode="auto">
          <a:xfrm>
            <a:off x="401638" y="4764088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定義ファイル</a:t>
            </a:r>
          </a:p>
          <a:p>
            <a:pPr eaLnBrk="1" hangingPunct="1"/>
            <a:endParaRPr kumimoji="1" lang="ja-JP" altLang="en-US" sz="1000">
              <a:latin typeface="Arial" charset="0"/>
              <a:ea typeface="ＭＳ Ｐゴシック" charset="-128"/>
            </a:endParaRPr>
          </a:p>
        </p:txBody>
      </p:sp>
      <p:sp>
        <p:nvSpPr>
          <p:cNvPr id="19472" name="フッター プレースホルダ 4"/>
          <p:cNvSpPr txBox="1">
            <a:spLocks noGrp="1"/>
          </p:cNvSpPr>
          <p:nvPr/>
        </p:nvSpPr>
        <p:spPr bwMode="auto">
          <a:xfrm>
            <a:off x="-7938" y="6553200"/>
            <a:ext cx="4056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9900"/>
              </a:buClr>
              <a:buSzPct val="80000"/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FF9900"/>
              </a:buClr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ja-JP" sz="1000" i="1"/>
              <a:t>Copyright (c) 2011 NTT DATA Corporation.</a:t>
            </a:r>
          </a:p>
        </p:txBody>
      </p:sp>
      <p:sp>
        <p:nvSpPr>
          <p:cNvPr id="6" name="スライド番号プレースホルダ 5"/>
          <p:cNvSpPr txBox="1">
            <a:spLocks noGrp="1"/>
          </p:cNvSpPr>
          <p:nvPr/>
        </p:nvSpPr>
        <p:spPr bwMode="auto">
          <a:xfrm>
            <a:off x="4048125" y="6400800"/>
            <a:ext cx="741363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1200" b="0">
                <a:latin typeface="+mn-lt"/>
                <a:ea typeface="+mn-ea"/>
              </a:rPr>
              <a:t>- </a:t>
            </a:r>
            <a:fld id="{49137782-D1A0-4E8A-A2D3-FDE907B519EC}" type="slidenum">
              <a:rPr lang="en-US" altLang="ja-JP" sz="1200" b="0">
                <a:latin typeface="+mn-lt"/>
                <a:ea typeface="+mn-ea"/>
              </a:rPr>
              <a:pPr algn="r">
                <a:spcBef>
                  <a:spcPct val="50000"/>
                </a:spcBef>
                <a:defRPr/>
              </a:pPr>
              <a:t>3</a:t>
            </a:fld>
            <a:r>
              <a:rPr lang="en-US" altLang="ja-JP" sz="1200" b="0">
                <a:latin typeface="+mn-lt"/>
                <a:ea typeface="+mn-ea"/>
              </a:rPr>
              <a:t> -</a:t>
            </a:r>
          </a:p>
        </p:txBody>
      </p:sp>
      <p:sp>
        <p:nvSpPr>
          <p:cNvPr id="19474" name="AutoShape 28"/>
          <p:cNvSpPr>
            <a:spLocks noChangeArrowheads="1"/>
          </p:cNvSpPr>
          <p:nvPr/>
        </p:nvSpPr>
        <p:spPr bwMode="auto">
          <a:xfrm>
            <a:off x="550863" y="1027113"/>
            <a:ext cx="3287712" cy="365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600">
                <a:latin typeface="Arial" charset="0"/>
                <a:ea typeface="ＭＳ Ｐゴシック" charset="-128"/>
              </a:rPr>
              <a:t>AsyncBatchExecutor</a:t>
            </a:r>
            <a:r>
              <a:rPr kumimoji="1" lang="ja-JP" altLang="en-US" sz="1600">
                <a:latin typeface="Arial" charset="0"/>
                <a:ea typeface="ＭＳ Ｐゴシック" charset="-128"/>
              </a:rPr>
              <a:t>のイメージ </a:t>
            </a:r>
          </a:p>
        </p:txBody>
      </p:sp>
      <p:sp>
        <p:nvSpPr>
          <p:cNvPr id="19475" name="AutoShape 29"/>
          <p:cNvSpPr>
            <a:spLocks noChangeArrowheads="1"/>
          </p:cNvSpPr>
          <p:nvPr/>
        </p:nvSpPr>
        <p:spPr bwMode="auto">
          <a:xfrm>
            <a:off x="1990725" y="4881563"/>
            <a:ext cx="1509713" cy="439737"/>
          </a:xfrm>
          <a:prstGeom prst="curvedRightArrow">
            <a:avLst>
              <a:gd name="adj1" fmla="val 20000"/>
              <a:gd name="adj2" fmla="val 40000"/>
              <a:gd name="adj3" fmla="val 11444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9476" name="Rectangle 30"/>
          <p:cNvSpPr>
            <a:spLocks noChangeArrowheads="1"/>
          </p:cNvSpPr>
          <p:nvPr/>
        </p:nvSpPr>
        <p:spPr bwMode="auto">
          <a:xfrm>
            <a:off x="2446338" y="4946650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>
                <a:ea typeface="ＭＳ Ｐゴシック" charset="-128"/>
              </a:rPr>
              <a:t>読み込み</a:t>
            </a:r>
          </a:p>
        </p:txBody>
      </p:sp>
      <p:sp>
        <p:nvSpPr>
          <p:cNvPr id="19477" name="Rectangle 31"/>
          <p:cNvSpPr>
            <a:spLocks noChangeArrowheads="1"/>
          </p:cNvSpPr>
          <p:nvPr/>
        </p:nvSpPr>
        <p:spPr bwMode="gray">
          <a:xfrm>
            <a:off x="1579563" y="4464050"/>
            <a:ext cx="216376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⑤ジョブ業務コードに対応する</a:t>
            </a:r>
          </a:p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定義ファイルを読み込み</a:t>
            </a:r>
            <a:endParaRPr kumimoji="1" lang="en-US" altLang="ja-JP" sz="1000">
              <a:latin typeface="Arial" charset="0"/>
              <a:ea typeface="ＭＳ Ｐゴシック" charset="-128"/>
            </a:endParaRPr>
          </a:p>
        </p:txBody>
      </p:sp>
      <p:sp>
        <p:nvSpPr>
          <p:cNvPr id="19478" name="AutoShape 32"/>
          <p:cNvSpPr>
            <a:spLocks noChangeArrowheads="1"/>
          </p:cNvSpPr>
          <p:nvPr/>
        </p:nvSpPr>
        <p:spPr bwMode="auto">
          <a:xfrm rot="1628034">
            <a:off x="3825875" y="1881188"/>
            <a:ext cx="407988" cy="1387475"/>
          </a:xfrm>
          <a:prstGeom prst="curvedDownArrow">
            <a:avLst>
              <a:gd name="adj1" fmla="val 20000"/>
              <a:gd name="adj2" fmla="val 40000"/>
              <a:gd name="adj3" fmla="val 11335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9479" name="Rectangle 33"/>
          <p:cNvSpPr>
            <a:spLocks noChangeArrowheads="1"/>
          </p:cNvSpPr>
          <p:nvPr/>
        </p:nvSpPr>
        <p:spPr bwMode="auto">
          <a:xfrm>
            <a:off x="3663950" y="2303463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>
                <a:ea typeface="ＭＳ Ｐゴシック" charset="-128"/>
              </a:rPr>
              <a:t>読み込み</a:t>
            </a:r>
          </a:p>
        </p:txBody>
      </p:sp>
      <p:sp>
        <p:nvSpPr>
          <p:cNvPr id="19480" name="AutoShape 35"/>
          <p:cNvSpPr>
            <a:spLocks noChangeAspect="1" noChangeArrowheads="1"/>
          </p:cNvSpPr>
          <p:nvPr/>
        </p:nvSpPr>
        <p:spPr bwMode="auto">
          <a:xfrm>
            <a:off x="3549650" y="4770438"/>
            <a:ext cx="1439863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BatchServant</a:t>
            </a:r>
          </a:p>
        </p:txBody>
      </p:sp>
      <p:sp>
        <p:nvSpPr>
          <p:cNvPr id="19481" name="AutoShape 36"/>
          <p:cNvSpPr>
            <a:spLocks noChangeArrowheads="1"/>
          </p:cNvSpPr>
          <p:nvPr/>
        </p:nvSpPr>
        <p:spPr bwMode="auto">
          <a:xfrm rot="-2164809">
            <a:off x="3451225" y="3954463"/>
            <a:ext cx="720725" cy="804862"/>
          </a:xfrm>
          <a:prstGeom prst="downArrow">
            <a:avLst>
              <a:gd name="adj1" fmla="val 50000"/>
              <a:gd name="adj2" fmla="val 2791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>
              <a:latin typeface="Arial" charset="0"/>
              <a:ea typeface="ＭＳ Ｐゴシック" charset="-128"/>
            </a:endParaRPr>
          </a:p>
        </p:txBody>
      </p:sp>
      <p:sp>
        <p:nvSpPr>
          <p:cNvPr id="19482" name="Rectangle 37"/>
          <p:cNvSpPr>
            <a:spLocks noChangeArrowheads="1"/>
          </p:cNvSpPr>
          <p:nvPr/>
        </p:nvSpPr>
        <p:spPr bwMode="auto">
          <a:xfrm>
            <a:off x="3481388" y="4206875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>
                <a:ea typeface="ＭＳ Ｐゴシック" charset="-128"/>
              </a:rPr>
              <a:t>処理委譲</a:t>
            </a:r>
          </a:p>
        </p:txBody>
      </p:sp>
      <p:sp>
        <p:nvSpPr>
          <p:cNvPr id="19483" name="AutoShape 51"/>
          <p:cNvSpPr>
            <a:spLocks noChangeArrowheads="1"/>
          </p:cNvSpPr>
          <p:nvPr/>
        </p:nvSpPr>
        <p:spPr bwMode="auto">
          <a:xfrm rot="-5400000">
            <a:off x="5456238" y="4392613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9484" name="AutoShape 52"/>
          <p:cNvSpPr>
            <a:spLocks noChangeAspect="1" noChangeArrowheads="1"/>
          </p:cNvSpPr>
          <p:nvPr/>
        </p:nvSpPr>
        <p:spPr bwMode="auto">
          <a:xfrm>
            <a:off x="6465888" y="4822825"/>
            <a:ext cx="1728787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ビジネスロジック実装クラス</a:t>
            </a:r>
          </a:p>
        </p:txBody>
      </p:sp>
      <p:sp>
        <p:nvSpPr>
          <p:cNvPr id="19485" name="AutoShape 53"/>
          <p:cNvSpPr>
            <a:spLocks noChangeArrowheads="1"/>
          </p:cNvSpPr>
          <p:nvPr/>
        </p:nvSpPr>
        <p:spPr bwMode="auto">
          <a:xfrm>
            <a:off x="5099050" y="5183188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86" name="AutoShape 54"/>
          <p:cNvSpPr>
            <a:spLocks noChangeAspect="1" noChangeArrowheads="1"/>
          </p:cNvSpPr>
          <p:nvPr/>
        </p:nvSpPr>
        <p:spPr bwMode="auto">
          <a:xfrm>
            <a:off x="3603625" y="4835525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BatchServant</a:t>
            </a:r>
          </a:p>
        </p:txBody>
      </p:sp>
      <p:sp>
        <p:nvSpPr>
          <p:cNvPr id="19487" name="AutoShape 55"/>
          <p:cNvSpPr>
            <a:spLocks noChangeArrowheads="1"/>
          </p:cNvSpPr>
          <p:nvPr/>
        </p:nvSpPr>
        <p:spPr bwMode="auto">
          <a:xfrm rot="-5400000">
            <a:off x="5529263" y="4456113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9488" name="AutoShape 56"/>
          <p:cNvSpPr>
            <a:spLocks noChangeAspect="1" noChangeArrowheads="1"/>
          </p:cNvSpPr>
          <p:nvPr/>
        </p:nvSpPr>
        <p:spPr bwMode="auto">
          <a:xfrm>
            <a:off x="6538913" y="4886325"/>
            <a:ext cx="1728787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ビジネスロジック実装クラス </a:t>
            </a:r>
          </a:p>
        </p:txBody>
      </p:sp>
      <p:sp>
        <p:nvSpPr>
          <p:cNvPr id="19489" name="AutoShape 57"/>
          <p:cNvSpPr>
            <a:spLocks noChangeArrowheads="1"/>
          </p:cNvSpPr>
          <p:nvPr/>
        </p:nvSpPr>
        <p:spPr bwMode="auto">
          <a:xfrm>
            <a:off x="5172075" y="5246688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90" name="AutoShape 58"/>
          <p:cNvSpPr>
            <a:spLocks noChangeAspect="1" noChangeArrowheads="1"/>
          </p:cNvSpPr>
          <p:nvPr/>
        </p:nvSpPr>
        <p:spPr bwMode="auto">
          <a:xfrm>
            <a:off x="3676650" y="4899025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JobExecutorTemplate</a:t>
            </a:r>
          </a:p>
        </p:txBody>
      </p:sp>
      <p:sp>
        <p:nvSpPr>
          <p:cNvPr id="19491" name="AutoShape 34"/>
          <p:cNvSpPr>
            <a:spLocks noChangeArrowheads="1"/>
          </p:cNvSpPr>
          <p:nvPr/>
        </p:nvSpPr>
        <p:spPr bwMode="auto">
          <a:xfrm>
            <a:off x="7164388" y="4233863"/>
            <a:ext cx="1638300" cy="417512"/>
          </a:xfrm>
          <a:prstGeom prst="wedgeRoundRectCallout">
            <a:avLst>
              <a:gd name="adj1" fmla="val -94088"/>
              <a:gd name="adj2" fmla="val 136690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ジョブレコードに指定した</a:t>
            </a:r>
          </a:p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引数が渡される。</a:t>
            </a:r>
          </a:p>
        </p:txBody>
      </p:sp>
      <p:sp>
        <p:nvSpPr>
          <p:cNvPr id="19492" name="Rectangle 59"/>
          <p:cNvSpPr>
            <a:spLocks noChangeArrowheads="1"/>
          </p:cNvSpPr>
          <p:nvPr/>
        </p:nvSpPr>
        <p:spPr bwMode="gray">
          <a:xfrm>
            <a:off x="4878388" y="5707063"/>
            <a:ext cx="20891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⑦戻り値もしくは例外が返される</a:t>
            </a:r>
            <a:endParaRPr kumimoji="1" lang="en-US" altLang="ja-JP" sz="1000">
              <a:latin typeface="Arial" charset="0"/>
              <a:ea typeface="ＭＳ Ｐゴシック" charset="-128"/>
            </a:endParaRPr>
          </a:p>
        </p:txBody>
      </p:sp>
      <p:sp>
        <p:nvSpPr>
          <p:cNvPr id="19493" name="AutoShape 60"/>
          <p:cNvSpPr>
            <a:spLocks/>
          </p:cNvSpPr>
          <p:nvPr/>
        </p:nvSpPr>
        <p:spPr bwMode="auto">
          <a:xfrm rot="-2054942">
            <a:off x="3417888" y="5294313"/>
            <a:ext cx="209550" cy="357187"/>
          </a:xfrm>
          <a:prstGeom prst="leftBrace">
            <a:avLst>
              <a:gd name="adj1" fmla="val 142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9494" name="Rectangle 61"/>
          <p:cNvSpPr>
            <a:spLocks noChangeArrowheads="1"/>
          </p:cNvSpPr>
          <p:nvPr/>
        </p:nvSpPr>
        <p:spPr bwMode="auto">
          <a:xfrm>
            <a:off x="2844800" y="5559425"/>
            <a:ext cx="9699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>
                <a:ea typeface="ＭＳ Ｐゴシック" charset="-128"/>
              </a:rPr>
              <a:t>処理スレッド数</a:t>
            </a:r>
          </a:p>
        </p:txBody>
      </p:sp>
      <p:sp>
        <p:nvSpPr>
          <p:cNvPr id="19495" name="Rectangle 62"/>
          <p:cNvSpPr>
            <a:spLocks noChangeArrowheads="1"/>
          </p:cNvSpPr>
          <p:nvPr/>
        </p:nvSpPr>
        <p:spPr bwMode="auto">
          <a:xfrm>
            <a:off x="465138" y="4835525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</a:t>
            </a:r>
          </a:p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6" name="Rectangle 63"/>
          <p:cNvSpPr>
            <a:spLocks noChangeArrowheads="1"/>
          </p:cNvSpPr>
          <p:nvPr/>
        </p:nvSpPr>
        <p:spPr bwMode="auto">
          <a:xfrm>
            <a:off x="547688" y="4906963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定義ファイル </a:t>
            </a:r>
          </a:p>
        </p:txBody>
      </p:sp>
      <p:sp>
        <p:nvSpPr>
          <p:cNvPr id="19497" name="Rectangle 64"/>
          <p:cNvSpPr>
            <a:spLocks noChangeArrowheads="1"/>
          </p:cNvSpPr>
          <p:nvPr/>
        </p:nvSpPr>
        <p:spPr bwMode="gray">
          <a:xfrm>
            <a:off x="1290638" y="4000500"/>
            <a:ext cx="2128837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④空き処理スレッドに処理を委譲する</a:t>
            </a:r>
            <a:endParaRPr kumimoji="1" lang="en-US" altLang="ja-JP" sz="1000">
              <a:latin typeface="Arial" charset="0"/>
              <a:ea typeface="ＭＳ Ｐゴシック" charset="-128"/>
            </a:endParaRPr>
          </a:p>
        </p:txBody>
      </p:sp>
      <p:sp>
        <p:nvSpPr>
          <p:cNvPr id="19498" name="AutoShape 65"/>
          <p:cNvSpPr>
            <a:spLocks noChangeArrowheads="1"/>
          </p:cNvSpPr>
          <p:nvPr/>
        </p:nvSpPr>
        <p:spPr bwMode="auto">
          <a:xfrm>
            <a:off x="2368550" y="3365500"/>
            <a:ext cx="438150" cy="539750"/>
          </a:xfrm>
          <a:prstGeom prst="curvedRightArrow">
            <a:avLst>
              <a:gd name="adj1" fmla="val 24638"/>
              <a:gd name="adj2" fmla="val 49275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9499" name="Rectangle 66"/>
          <p:cNvSpPr>
            <a:spLocks noChangeArrowheads="1"/>
          </p:cNvSpPr>
          <p:nvPr/>
        </p:nvSpPr>
        <p:spPr bwMode="auto">
          <a:xfrm>
            <a:off x="2397125" y="3473450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>
                <a:ea typeface="ＭＳ Ｐゴシック" charset="-128"/>
              </a:rPr>
              <a:t>常駐</a:t>
            </a:r>
          </a:p>
        </p:txBody>
      </p:sp>
      <p:sp>
        <p:nvSpPr>
          <p:cNvPr id="19500" name="AutoShape 5"/>
          <p:cNvSpPr>
            <a:spLocks noChangeArrowheads="1"/>
          </p:cNvSpPr>
          <p:nvPr/>
        </p:nvSpPr>
        <p:spPr bwMode="auto">
          <a:xfrm rot="-2164809">
            <a:off x="2311400" y="2155825"/>
            <a:ext cx="720725" cy="1222375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9501" name="AutoShape 68"/>
          <p:cNvSpPr>
            <a:spLocks noChangeArrowheads="1"/>
          </p:cNvSpPr>
          <p:nvPr/>
        </p:nvSpPr>
        <p:spPr bwMode="auto">
          <a:xfrm rot="1420703">
            <a:off x="4359275" y="1881188"/>
            <a:ext cx="133350" cy="1450975"/>
          </a:xfrm>
          <a:prstGeom prst="upArrow">
            <a:avLst>
              <a:gd name="adj1" fmla="val 50000"/>
              <a:gd name="adj2" fmla="val 27202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9502" name="AutoShape 72"/>
          <p:cNvSpPr>
            <a:spLocks noChangeArrowheads="1"/>
          </p:cNvSpPr>
          <p:nvPr/>
        </p:nvSpPr>
        <p:spPr bwMode="auto">
          <a:xfrm>
            <a:off x="4843463" y="1908175"/>
            <a:ext cx="133350" cy="2868613"/>
          </a:xfrm>
          <a:prstGeom prst="upArrow">
            <a:avLst>
              <a:gd name="adj1" fmla="val 50000"/>
              <a:gd name="adj2" fmla="val 53779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9503" name="Rectangle 67"/>
          <p:cNvSpPr>
            <a:spLocks noChangeArrowheads="1"/>
          </p:cNvSpPr>
          <p:nvPr/>
        </p:nvSpPr>
        <p:spPr bwMode="gray">
          <a:xfrm>
            <a:off x="5568950" y="2432050"/>
            <a:ext cx="127317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l"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③ジョブステータスを</a:t>
            </a:r>
          </a:p>
          <a:p>
            <a:pPr algn="l"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『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実行中</a:t>
            </a:r>
            <a:r>
              <a:rPr kumimoji="1" lang="en-US" altLang="ja-JP"/>
              <a:t>』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に更新</a:t>
            </a:r>
          </a:p>
        </p:txBody>
      </p:sp>
      <p:sp>
        <p:nvSpPr>
          <p:cNvPr id="19504" name="Line 73"/>
          <p:cNvSpPr>
            <a:spLocks noChangeShapeType="1"/>
          </p:cNvSpPr>
          <p:nvPr/>
        </p:nvSpPr>
        <p:spPr bwMode="auto">
          <a:xfrm flipV="1">
            <a:off x="4279900" y="2562225"/>
            <a:ext cx="13065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682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301</Words>
  <Application>Microsoft Office PowerPoint</Application>
  <PresentationFormat>画面に合わせる (4:3)</PresentationFormat>
  <Paragraphs>97</Paragraphs>
  <Slides>3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5" baseType="lpstr">
      <vt:lpstr>Office テーマ</vt:lpstr>
      <vt:lpstr>Microsoft Visio 図面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 Shinya / 山田 真也</dc:creator>
  <cp:lastModifiedBy>KOMODA Naoki / 菰田 直樹</cp:lastModifiedBy>
  <cp:revision>6</cp:revision>
  <dcterms:created xsi:type="dcterms:W3CDTF">2015-01-07T03:36:46Z</dcterms:created>
  <dcterms:modified xsi:type="dcterms:W3CDTF">2015-12-10T03:31:54Z</dcterms:modified>
</cp:coreProperties>
</file>