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8"/>
  </p:notesMasterIdLst>
  <p:handoutMasterIdLst>
    <p:handoutMasterId r:id="rId19"/>
  </p:handoutMasterIdLst>
  <p:sldIdLst>
    <p:sldId id="263"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15" r:id="rId17"/>
  </p:sldIdLst>
  <p:sldSz cx="9906000" cy="6858000" type="A4"/>
  <p:notesSz cx="6794500" cy="9931400"/>
  <p:embeddedFontLst>
    <p:embeddedFont>
      <p:font typeface="HGPｺﾞｼｯｸE" panose="020B0900000000000000" pitchFamily="50" charset="-128"/>
      <p:regular r:id="rId20"/>
    </p:embeddedFont>
    <p:embeddedFont>
      <p:font typeface="Calibri" panose="020F0502020204030204" pitchFamily="34" charset="0"/>
      <p:regular r:id="rId21"/>
      <p:bold r:id="rId22"/>
      <p:italic r:id="rId23"/>
      <p:boldItalic r:id="rId24"/>
    </p:embeddedFont>
    <p:embeddedFont>
      <p:font typeface="HGP創英角ｺﾞｼｯｸUB" panose="020B0900000000000000" pitchFamily="50" charset="-128"/>
      <p:regular r:id="rId25"/>
    </p:embeddedFont>
    <p:embeddedFont>
      <p:font typeface="Tahoma" panose="020B0604030504040204" pitchFamily="34" charset="0"/>
      <p:regular r:id="rId26"/>
      <p:bold r:id="rId27"/>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84" d="100"/>
          <a:sy n="84" d="100"/>
        </p:scale>
        <p:origin x="-504" y="-7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2014/11/28</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2014/11/28</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2014/11/28</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16</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2014/11/28</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a:t>
            </a:r>
            <a:r>
              <a:rPr lang="en-US" sz="600" baseline="0" dirty="0" smtClean="0">
                <a:latin typeface="Arial"/>
                <a:cs typeface="Arial"/>
              </a:rPr>
              <a:t>4 NTT </a:t>
            </a:r>
            <a:r>
              <a:rPr lang="en-US" sz="600" baseline="0" dirty="0" smtClean="0">
                <a:latin typeface="Arial"/>
                <a:cs typeface="Arial"/>
              </a:rPr>
              <a:t>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2014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3.x</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kumimoji="1" lang="en-US" altLang="ja-JP" dirty="0" err="1" smtClean="0"/>
              <a:t>iBATIS</a:t>
            </a:r>
            <a:r>
              <a:rPr kumimoji="1" lang="ja-JP" altLang="en-US" dirty="0" smtClean="0"/>
              <a:t>を利用して、データベースアクセスを行うコンポーネントです。</a:t>
            </a:r>
            <a:endParaRPr kumimoji="1" lang="en-US" altLang="ja-JP" dirty="0" smtClean="0"/>
          </a:p>
          <a:p>
            <a:r>
              <a:rPr lang="en-US" altLang="ja-JP" dirty="0" smtClean="0"/>
              <a:t>TERASOLUNA Server/Batch Framework for Java Version2.x</a:t>
            </a:r>
            <a:r>
              <a:rPr lang="ja-JP" altLang="en-US" dirty="0" smtClean="0"/>
              <a:t>と同じものを利用します。</a:t>
            </a:r>
            <a:endParaRPr lang="en-US" altLang="ja-JP" dirty="0" smtClean="0"/>
          </a:p>
          <a:p>
            <a:pPr lvl="1"/>
            <a:r>
              <a:rPr lang="en-US" altLang="ja-JP" sz="1400" dirty="0" err="1" smtClean="0"/>
              <a:t>QueryDAO</a:t>
            </a:r>
            <a:r>
              <a:rPr lang="ja-JP" altLang="en-US" sz="1400" dirty="0" smtClean="0"/>
              <a:t>・・・参照系のデータベースアクセスを行う</a:t>
            </a:r>
            <a:r>
              <a:rPr lang="en-US" altLang="ja-JP" sz="1400" dirty="0" smtClean="0"/>
              <a:t>DAO</a:t>
            </a:r>
            <a:endParaRPr lang="ja-JP" altLang="en-US" sz="1400" dirty="0" smtClean="0"/>
          </a:p>
          <a:p>
            <a:pPr lvl="1"/>
            <a:r>
              <a:rPr lang="en-US" altLang="ja-JP" sz="1400" dirty="0" err="1" smtClean="0"/>
              <a:t>UpdateDAO</a:t>
            </a:r>
            <a:r>
              <a:rPr lang="ja-JP" altLang="en-US" sz="1400" dirty="0" smtClean="0"/>
              <a:t>・・・更新系のデータベースアクセスを行う</a:t>
            </a:r>
            <a:r>
              <a:rPr lang="en-US" altLang="ja-JP" sz="1400" dirty="0" smtClean="0"/>
              <a:t>DAO</a:t>
            </a:r>
            <a:endParaRPr lang="ja-JP" altLang="en-US" sz="1400" dirty="0" smtClean="0"/>
          </a:p>
          <a:p>
            <a:pPr lvl="1"/>
            <a:r>
              <a:rPr lang="en-US" altLang="ja-JP" sz="1400" dirty="0" err="1" smtClean="0"/>
              <a:t>StoredProcedureDAO</a:t>
            </a:r>
            <a:r>
              <a:rPr lang="ja-JP" altLang="en-US" sz="1400" dirty="0" smtClean="0"/>
              <a:t>・・・ストアドプロシージャを実行する</a:t>
            </a:r>
            <a:r>
              <a:rPr lang="en-US" altLang="ja-JP" sz="1400" dirty="0" smtClean="0"/>
              <a:t>DAO</a:t>
            </a:r>
            <a:endParaRPr lang="ja-JP" altLang="en-US" sz="1400" dirty="0" smtClean="0"/>
          </a:p>
          <a:p>
            <a:pPr lvl="1"/>
            <a:r>
              <a:rPr lang="en-US" altLang="ja-JP" sz="1400" dirty="0" err="1" smtClean="0"/>
              <a:t>QueryRowHandleDAO</a:t>
            </a:r>
            <a:r>
              <a:rPr lang="ja-JP" altLang="en-US" sz="1400" dirty="0" smtClean="0"/>
              <a:t>・・・参照系のデータベースアクセスの結果を</a:t>
            </a:r>
            <a:r>
              <a:rPr lang="en-US" altLang="ja-JP" sz="1400" dirty="0" smtClean="0"/>
              <a:t>1</a:t>
            </a:r>
            <a:r>
              <a:rPr lang="ja-JP" altLang="en-US" sz="1400" dirty="0" smtClean="0"/>
              <a:t>件ずつ処理するための</a:t>
            </a:r>
            <a:r>
              <a:rPr lang="en-US" altLang="ja-JP" sz="1400" dirty="0" smtClean="0"/>
              <a:t>DAO</a:t>
            </a:r>
          </a:p>
          <a:p>
            <a:pPr>
              <a:buNone/>
            </a:pPr>
            <a:r>
              <a:rPr lang="en-US" altLang="ja-JP" sz="1100" dirty="0" smtClean="0"/>
              <a:t>		</a:t>
            </a:r>
            <a:r>
              <a:rPr lang="ja-JP" altLang="en-US" sz="1100" dirty="0" smtClean="0"/>
              <a:t>　　 </a:t>
            </a:r>
            <a:r>
              <a:rPr lang="en-US" altLang="ja-JP" sz="1100" dirty="0" smtClean="0"/>
              <a:t>※</a:t>
            </a:r>
            <a:r>
              <a:rPr lang="ja-JP" altLang="en-US" sz="1100" dirty="0" smtClean="0"/>
              <a:t>大量データの読み込みを行う場合は、「コレクタ」を同時に利用します。</a:t>
            </a:r>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a:t>
            </a:r>
            <a:endParaRPr kumimoji="1" lang="ja-JP" altLang="en-US" dirty="0"/>
          </a:p>
        </p:txBody>
      </p:sp>
      <p:sp>
        <p:nvSpPr>
          <p:cNvPr id="8" name="正方形/長方形 7"/>
          <p:cNvSpPr/>
          <p:nvPr/>
        </p:nvSpPr>
        <p:spPr bwMode="auto">
          <a:xfrm>
            <a:off x="272480" y="3140968"/>
            <a:ext cx="8928992" cy="33123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QueryBLogic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Autowired</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QueryDAO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queryDAO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SelectUserArgBean</a:t>
            </a:r>
            <a:r>
              <a:rPr lang="en-US" altLang="ja-JP" sz="1200" dirty="0" smtClean="0">
                <a:latin typeface="Courier New" pitchFamily="49" charset="0"/>
                <a:cs typeface="Courier New" pitchFamily="49" charset="0"/>
              </a:rPr>
              <a:t> bean = new </a:t>
            </a:r>
            <a:r>
              <a:rPr lang="en-US" altLang="ja-JP" sz="1200" dirty="0" err="1" smtClean="0">
                <a:latin typeface="Courier New" pitchFamily="49" charset="0"/>
                <a:cs typeface="Courier New" pitchFamily="49" charset="0"/>
              </a:rPr>
              <a:t>SelectUserArgBean</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SelectUserResult</a:t>
            </a:r>
            <a:r>
              <a:rPr lang="en-US" altLang="ja-JP" sz="1200" b="1" dirty="0" smtClean="0">
                <a:solidFill>
                  <a:srgbClr val="FF0000"/>
                </a:solidFill>
                <a:latin typeface="Courier New" pitchFamily="49" charset="0"/>
                <a:cs typeface="Courier New" pitchFamily="49" charset="0"/>
              </a:rPr>
              <a:t> result =</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queryDAO.queryForObject</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select.user</a:t>
            </a:r>
            <a:r>
              <a:rPr lang="en-US" altLang="ja-JP" sz="1200" b="1" dirty="0" smtClean="0">
                <a:solidFill>
                  <a:srgbClr val="FF0000"/>
                </a:solidFill>
                <a:latin typeface="Courier New" pitchFamily="49" charset="0"/>
                <a:cs typeface="Courier New" pitchFamily="49" charset="0"/>
              </a:rPr>
              <a:t>", bean, </a:t>
            </a:r>
            <a:r>
              <a:rPr lang="en-US" altLang="ja-JP" sz="1200" b="1" dirty="0" err="1" smtClean="0">
                <a:solidFill>
                  <a:srgbClr val="FF0000"/>
                </a:solidFill>
                <a:latin typeface="Courier New" pitchFamily="49" charset="0"/>
                <a:cs typeface="Courier New" pitchFamily="49" charset="0"/>
              </a:rPr>
              <a:t>SelectUserResult.class</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第一引数は実行する設定の</a:t>
            </a:r>
            <a:r>
              <a:rPr lang="en-US" altLang="ja-JP" sz="1200" dirty="0" smtClean="0">
                <a:latin typeface="Courier New" pitchFamily="49" charset="0"/>
                <a:cs typeface="Courier New" pitchFamily="49" charset="0"/>
              </a:rPr>
              <a:t>ID(DAO</a:t>
            </a:r>
            <a:r>
              <a:rPr lang="ja-JP" altLang="en-US" sz="1200" dirty="0" smtClean="0">
                <a:latin typeface="Courier New" pitchFamily="49" charset="0"/>
                <a:cs typeface="Courier New" pitchFamily="49" charset="0"/>
              </a:rPr>
              <a:t>の実装に依存する</a:t>
            </a:r>
            <a:r>
              <a:rPr lang="en-US" altLang="ja-JP" sz="1200" dirty="0" smtClean="0">
                <a:latin typeface="Courier New" pitchFamily="49" charset="0"/>
                <a:cs typeface="Courier New" pitchFamily="49" charset="0"/>
              </a:rPr>
              <a:t>)</a:t>
            </a: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第二引数は</a:t>
            </a:r>
            <a:r>
              <a:rPr lang="en-US" altLang="ja-JP" sz="1200" dirty="0" smtClean="0">
                <a:latin typeface="Courier New" pitchFamily="49" charset="0"/>
                <a:cs typeface="Courier New" pitchFamily="49" charset="0"/>
              </a:rPr>
              <a:t>SQL</a:t>
            </a:r>
            <a:r>
              <a:rPr lang="ja-JP" altLang="en-US" sz="1200" dirty="0" smtClean="0">
                <a:latin typeface="Courier New" pitchFamily="49" charset="0"/>
                <a:cs typeface="Courier New" pitchFamily="49" charset="0"/>
              </a:rPr>
              <a:t>などにプレースホルダがある場合の置換文字列を格納した</a:t>
            </a:r>
            <a:r>
              <a:rPr lang="en-US" altLang="ja-JP" sz="1200" dirty="0" smtClean="0">
                <a:latin typeface="Courier New" pitchFamily="49" charset="0"/>
                <a:cs typeface="Courier New" pitchFamily="49" charset="0"/>
              </a:rPr>
              <a:t>POJO</a:t>
            </a:r>
            <a:r>
              <a:rPr lang="ja-JP" altLang="en-US" sz="1200" dirty="0" err="1" smtClean="0">
                <a:latin typeface="Courier New" pitchFamily="49" charset="0"/>
                <a:cs typeface="Courier New" pitchFamily="49" charset="0"/>
              </a:rPr>
              <a:t>。</a:t>
            </a:r>
            <a:r>
              <a:rPr lang="ja-JP" altLang="en-US" sz="1200" dirty="0" smtClean="0">
                <a:latin typeface="Courier New" pitchFamily="49" charset="0"/>
                <a:cs typeface="Courier New" pitchFamily="49" charset="0"/>
              </a:rPr>
              <a:t>不要であれば</a:t>
            </a:r>
            <a:r>
              <a:rPr lang="en-US" altLang="ja-JP" sz="1200" dirty="0" smtClean="0">
                <a:latin typeface="Courier New" pitchFamily="49" charset="0"/>
                <a:cs typeface="Courier New" pitchFamily="49" charset="0"/>
              </a:rPr>
              <a:t>null</a:t>
            </a:r>
            <a:r>
              <a:rPr lang="ja-JP" altLang="en-US" sz="1200" dirty="0" err="1" smtClean="0">
                <a:latin typeface="Courier New" pitchFamily="49" charset="0"/>
                <a:cs typeface="Courier New" pitchFamily="49" charset="0"/>
              </a:rPr>
              <a:t>。</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第三引数は戻り値のクラス</a:t>
            </a:r>
          </a:p>
          <a:p>
            <a:r>
              <a:rPr lang="ja-JP" altLang="en-US" sz="1200" dirty="0" smtClean="0">
                <a:latin typeface="Courier New" pitchFamily="49" charset="0"/>
                <a:cs typeface="Courier New" pitchFamily="49" charset="0"/>
              </a:rPr>
              <a:t>　　　　　　　・・・省略</a:t>
            </a: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r>
              <a:rPr lang="en-US" altLang="ja-JP" dirty="0" smtClean="0"/>
              <a:t>TERASOLUNA Batch Framework for Java Version2.x</a:t>
            </a:r>
            <a:r>
              <a:rPr lang="ja-JP" altLang="en-US" dirty="0" smtClean="0"/>
              <a:t>と同じものを利用します。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err="1" smtClean="0">
                <a:latin typeface="Tahoma" pitchFamily="34" charset="0"/>
                <a:ea typeface="ＭＳ Ｐゴシック" charset="-128"/>
              </a:rPr>
              <a:t>Aurtowired</a:t>
            </a:r>
            <a:endParaRPr lang="en-US" altLang="ja-JP" sz="100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@Qualifier(value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csvFileQueryDAO =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csvFileQueryDAO.execute(basePath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err="1" smtClean="0"/>
              <a:t>QueryRowHandleDAO</a:t>
            </a:r>
            <a:r>
              <a:rPr lang="ja-JP" altLang="en-US" dirty="0" smtClean="0"/>
              <a:t>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564904"/>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DBCollector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this.queryRowHandleDAO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pic>
        <p:nvPicPr>
          <p:cNvPr id="2051" name="Picture 3"/>
          <p:cNvPicPr>
            <a:picLocks noChangeAspect="1" noChangeArrowheads="1"/>
          </p:cNvPicPr>
          <p:nvPr/>
        </p:nvPicPr>
        <p:blipFill>
          <a:blip r:embed="rId2" cstate="print"/>
          <a:srcRect/>
          <a:stretch>
            <a:fillRect/>
          </a:stretch>
        </p:blipFill>
        <p:spPr bwMode="auto">
          <a:xfrm>
            <a:off x="5055363" y="4354071"/>
            <a:ext cx="4722173" cy="2027257"/>
          </a:xfrm>
          <a:prstGeom prst="rect">
            <a:avLst/>
          </a:prstGeom>
          <a:noFill/>
          <a:ln w="9525">
            <a:noFill/>
            <a:miter lim="800000"/>
            <a:headEnd/>
            <a:tailEnd/>
          </a:ln>
        </p:spPr>
      </p:pic>
      <p:sp>
        <p:nvSpPr>
          <p:cNvPr id="11" name="テキスト ボックス 10"/>
          <p:cNvSpPr txBox="1"/>
          <p:nvPr/>
        </p:nvSpPr>
        <p:spPr>
          <a:xfrm>
            <a:off x="5097016" y="4077072"/>
            <a:ext cx="2448272" cy="276999"/>
          </a:xfrm>
          <a:prstGeom prst="rect">
            <a:avLst/>
          </a:prstGeom>
          <a:noFill/>
        </p:spPr>
        <p:txBody>
          <a:bodyPr wrap="square" rtlCol="0">
            <a:spAutoFit/>
          </a:bodyPr>
          <a:lstStyle/>
          <a:p>
            <a:r>
              <a:rPr lang="ja-JP" altLang="en-US" sz="1200" dirty="0" smtClean="0"/>
              <a:t>コレクタの内部構造</a:t>
            </a:r>
            <a:endParaRPr kumimoji="1" lang="ja-JP" alt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TERASOLUNA</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Autowired</a:t>
            </a:r>
            <a:endParaRPr lang="en-US" altLang="ja-JP" sz="1000" dirty="0" smtClean="0">
              <a:latin typeface="Tahoma" pitchFamily="34" charset="0"/>
              <a:ea typeface="ＭＳ ゴシック" pitchFamily="49" charset="-128"/>
            </a:endParaRPr>
          </a:p>
          <a:p>
            <a:r>
              <a:rPr lang="en-US" altLang="ja-JP" sz="1000" dirty="0" smtClean="0">
                <a:latin typeface="Tahoma" pitchFamily="34" charset="0"/>
                <a:ea typeface="ＭＳ ゴシック" pitchFamily="49" charset="-128"/>
              </a:rPr>
              <a:t>    @Qualifier(value = "</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DBValidateCollector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this.queryRowHandleDAO</a:t>
            </a:r>
            <a:r>
              <a:rPr lang="en-US" altLang="ja-JP" sz="1000" dirty="0" smtClean="0">
                <a:latin typeface="Tahoma" pitchFamily="34" charset="0"/>
                <a:ea typeface="ＭＳ ゴシック" pitchFamily="49" charset="-128"/>
              </a:rPr>
              <a:t>, "Sample.selectData01", null, </a:t>
            </a:r>
            <a:r>
              <a:rPr lang="en-US" altLang="ja-JP" sz="1000" dirty="0" err="1"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DBValidateCollector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err="1" smtClean="0">
                <a:latin typeface="Arial" charset="0"/>
                <a:ea typeface="ＭＳ Ｐゴシック" charset="-128"/>
              </a:rPr>
              <a:t>BeanValidator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nvGraphicFramePr>
        <p:xfrm>
          <a:off x="5889104" y="781756"/>
          <a:ext cx="3806056" cy="6031620"/>
        </p:xfrm>
        <a:graphic>
          <a:graphicData uri="http://schemas.openxmlformats.org/drawingml/2006/table">
            <a:tbl>
              <a:tblPr firstRow="1" bandRow="1">
                <a:tableStyleId>{5C22544A-7EE6-4342-B048-85BDC9FD1C3A}</a:tableStyleId>
              </a:tblPr>
              <a:tblGrid>
                <a:gridCol w="1468950"/>
                <a:gridCol w="2337106"/>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required</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a:solidFill>
                            <a:schemeClr val="tx1"/>
                          </a:solidFill>
                          <a:latin typeface="Times New Roman"/>
                          <a:ea typeface="ＭＳ Ｐ明朝"/>
                          <a:cs typeface="Times New Roman"/>
                        </a:rPr>
                        <a:t>必須入力チェック</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mask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正規表現一致チェック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byte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byte</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short</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short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integer</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long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long</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date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日付形式チェック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a:solidFill>
                            <a:schemeClr val="tx1"/>
                          </a:solidFill>
                          <a:latin typeface="Times New Roman"/>
                          <a:ea typeface="ＭＳ Ｐ明朝"/>
                          <a:cs typeface="Times New Roman"/>
                        </a:rPr>
                        <a:t>int</a:t>
                      </a:r>
                      <a:r>
                        <a:rPr lang="ja-JP" altLang="en-US" sz="1000" b="0" i="0" u="none" strike="noStrike" kern="1200" baseline="0">
                          <a:solidFill>
                            <a:schemeClr val="tx1"/>
                          </a:solidFill>
                          <a:latin typeface="Times New Roman"/>
                          <a:ea typeface="ＭＳ Ｐ明朝"/>
                          <a:cs typeface="Times New Roman"/>
                        </a:rPr>
                        <a:t>型範囲チェック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r>
                        <a:rPr lang="ja-JP" altLang="en-US" sz="1000" b="0" i="0" u="none" strike="noStrike" kern="1200" baseline="0">
                          <a:solidFill>
                            <a:schemeClr val="tx1"/>
                          </a:solidFill>
                          <a:latin typeface="Times New Roman"/>
                          <a:ea typeface="ＭＳ Ｐ明朝"/>
                          <a:cs typeface="Times New Roman"/>
                        </a:rPr>
                        <a:t>型範囲チェック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r>
                        <a:rPr lang="ja-JP" altLang="en-US" sz="1000" b="0" i="0" u="none" strike="noStrike" kern="1200" baseline="0">
                          <a:solidFill>
                            <a:schemeClr val="tx1"/>
                          </a:solidFill>
                          <a:latin typeface="Times New Roman"/>
                          <a:ea typeface="ＭＳ Ｐ明朝"/>
                          <a:cs typeface="Times New Roman"/>
                        </a:rPr>
                        <a:t>型範囲</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maxLength</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zh-CN" altLang="en-US" sz="1000" b="0" i="0" u="none" strike="noStrike" kern="1200" baseline="0">
                          <a:solidFill>
                            <a:schemeClr val="tx1"/>
                          </a:solidFill>
                          <a:latin typeface="Times New Roman"/>
                          <a:ea typeface="ＭＳ Ｐ明朝"/>
                          <a:cs typeface="Times New Roman"/>
                        </a:rPr>
                        <a:t>最大文字数制限</a:t>
                      </a:r>
                      <a:endParaRPr lang="zh-CN"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minLength</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zh-CN" altLang="en-US" sz="1000" b="0" i="0" u="none" strike="noStrike" kern="1200" baseline="0">
                          <a:solidFill>
                            <a:schemeClr val="tx1"/>
                          </a:solidFill>
                          <a:latin typeface="Times New Roman"/>
                          <a:ea typeface="ＭＳ Ｐ明朝"/>
                          <a:cs typeface="Times New Roman"/>
                        </a:rPr>
                        <a:t>最小文字数制限</a:t>
                      </a:r>
                      <a:endParaRPr lang="zh-CN"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alphaNumericString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半角英数字文字列チェック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hankakuKanaString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半角カナ文字列チェック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hankakuString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zenkakuString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全角文字列チェック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zenkakuKanaString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全角カナ文字列チェック</a:t>
                      </a:r>
                      <a:endParaRPr lang="ja-JP" altLang="en-US" sz="1800" b="0" i="0" u="none" strike="noStrike">
                        <a:latin typeface="Arial"/>
                      </a:endParaRPr>
                    </a:p>
                  </a:txBody>
                  <a:tcPr marL="90043" marR="90043" marT="46863" marB="46863"/>
                </a:tc>
              </a:tr>
              <a:tr h="162424">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a:solidFill>
                            <a:schemeClr val="tx1"/>
                          </a:solidFill>
                          <a:latin typeface="Times New Roman"/>
                          <a:ea typeface="ＭＳ Ｐ明朝"/>
                          <a:cs typeface="Times New Roman"/>
                        </a:rPr>
                        <a:t>capAlphaNumericString</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a:solidFill>
                            <a:schemeClr val="tx1"/>
                          </a:solidFill>
                          <a:latin typeface="Times New Roman"/>
                          <a:ea typeface="ＭＳ Ｐ明朝"/>
                          <a:cs typeface="Times New Roman"/>
                        </a:rPr>
                        <a:t>大文字半角英数字文字列チェック</a:t>
                      </a:r>
                      <a:endParaRPr lang="ja-JP" altLang="en-US" sz="1800" b="0" i="0" u="none" strike="noStrike" dirty="0">
                        <a:latin typeface="Arial"/>
                      </a:endParaRPr>
                    </a:p>
                  </a:txBody>
                  <a:tcPr marL="90043" marR="90043" marT="46863" marB="46863"/>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number</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数値チェック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numericString</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数字文字列チェック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prohibited</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禁止文字列チェック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stringLength</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文字列長チェック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byteRange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byte</a:t>
                      </a: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列長範囲チェック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dateRange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date</a:t>
                      </a: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型範囲チェック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arrayRange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配列要素数チェック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url</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URL</a:t>
                      </a:r>
                      <a:r>
                        <a:rPr kumimoji="0" lang="ja-JP" altLang="en-US"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形式チェック</a:t>
                      </a:r>
                    </a:p>
                  </a:txBody>
                  <a:tcPr marL="90000" marR="90000" marT="46800" marB="46800" horzOverflow="overflow"/>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&lt;</a:t>
            </a:r>
            <a:r>
              <a:rPr kumimoji="1" lang="en-US" altLang="ja-JP" sz="800" b="0" dirty="0">
                <a:latin typeface="Tahoma" pitchFamily="34" charset="0"/>
                <a:ea typeface="ＭＳ Ｐゴシック" charset="-128"/>
              </a:rPr>
              <a:t>form-validation&gt;</a:t>
            </a:r>
          </a:p>
          <a:p>
            <a:pPr algn="l"/>
            <a:r>
              <a:rPr kumimoji="1" lang="en-US" altLang="ja-JP" sz="800" b="0" dirty="0">
                <a:latin typeface="Tahoma" pitchFamily="34" charset="0"/>
                <a:ea typeface="ＭＳ Ｐゴシック" charset="-128"/>
              </a:rPr>
              <a:t>    &lt;</a:t>
            </a:r>
            <a:r>
              <a:rPr kumimoji="1" lang="en-US" altLang="ja-JP" sz="800" b="0" dirty="0" err="1">
                <a:latin typeface="Tahoma" pitchFamily="34" charset="0"/>
                <a:ea typeface="ＭＳ Ｐゴシック" charset="-128"/>
              </a:rPr>
              <a:t>formset</a:t>
            </a:r>
            <a:r>
              <a:rPr kumimoji="1" lang="en-US" altLang="ja-JP" sz="800" b="0" dirty="0" smtClean="0">
                <a:latin typeface="Tahoma" pitchFamily="34" charset="0"/>
                <a:ea typeface="ＭＳ Ｐゴシック" charset="-128"/>
              </a:rPr>
              <a:t>&gt;</a:t>
            </a:r>
          </a:p>
          <a:p>
            <a:pPr algn="l"/>
            <a:r>
              <a:rPr kumimoji="1" lang="en-US" altLang="ja-JP" sz="800" dirty="0" smtClean="0">
                <a:latin typeface="Tahoma" pitchFamily="34" charset="0"/>
                <a:ea typeface="ＭＳ Ｐゴシック" charset="-128"/>
              </a:rPr>
              <a:t>        &lt;form name="jp.terasoluna.batch.sample.b000010.dto.CsvRecord"&gt;</a:t>
            </a:r>
          </a:p>
          <a:p>
            <a:pPr algn="l"/>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&lt;field property="id"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key="id</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property="num"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key="num</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property="name"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key="name</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property="old"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key="old</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&lt;/form</a:t>
            </a:r>
            <a:r>
              <a:rPr kumimoji="1" lang="en-US" altLang="ja-JP" sz="800" dirty="0" smtClean="0">
                <a:latin typeface="Tahoma" pitchFamily="34" charset="0"/>
                <a:ea typeface="ＭＳ Ｐゴシック" charset="-128"/>
              </a:rPr>
              <a:t>&gt;</a:t>
            </a:r>
            <a:endParaRPr kumimoji="1" lang="en-US" altLang="ja-JP" sz="800" dirty="0">
              <a:latin typeface="Tahoma" pitchFamily="34" charset="0"/>
              <a:ea typeface="ＭＳ Ｐゴシック" charset="-128"/>
            </a:endParaRPr>
          </a:p>
          <a:p>
            <a:pPr algn="l"/>
            <a:r>
              <a:rPr kumimoji="1" lang="en-US" altLang="ja-JP" sz="800" b="0" dirty="0">
                <a:latin typeface="Tahoma" pitchFamily="34" charset="0"/>
                <a:ea typeface="ＭＳ Ｐゴシック" charset="-128"/>
              </a:rPr>
              <a:t>    &lt;/</a:t>
            </a:r>
            <a:r>
              <a:rPr kumimoji="1" lang="en-US" altLang="ja-JP" sz="800" b="0" dirty="0" err="1">
                <a:latin typeface="Tahoma" pitchFamily="34" charset="0"/>
                <a:ea typeface="ＭＳ Ｐゴシック" charset="-128"/>
              </a:rPr>
              <a:t>formset</a:t>
            </a:r>
            <a:r>
              <a:rPr kumimoji="1" lang="en-US" altLang="ja-JP" sz="800" b="0" dirty="0" smtClean="0">
                <a:latin typeface="Tahoma" pitchFamily="34" charset="0"/>
                <a:ea typeface="ＭＳ Ｐゴシック" charset="-128"/>
              </a:rPr>
              <a:t>&gt;</a:t>
            </a:r>
            <a:endParaRPr kumimoji="1" lang="en-US" altLang="ja-JP" sz="800" b="0" dirty="0">
              <a:latin typeface="Tahoma" pitchFamily="34" charset="0"/>
              <a:ea typeface="ＭＳ Ｐゴシック" charset="-128"/>
            </a:endParaRPr>
          </a:p>
          <a:p>
            <a:pPr algn="l"/>
            <a:r>
              <a:rPr kumimoji="1" lang="en-US" altLang="ja-JP" sz="800" b="0" dirty="0">
                <a:latin typeface="Tahoma" pitchFamily="34" charset="0"/>
                <a:ea typeface="ＭＳ Ｐゴシック" charset="-128"/>
              </a:rPr>
              <a:t>&lt;/form-validation&gt;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a:p>
            <a:pPr>
              <a:buFont typeface="Arial" pitchFamily="34" charset="0"/>
              <a:buChar char="•"/>
            </a:pPr>
            <a:r>
              <a:rPr kumimoji="1" lang="en-US" altLang="ja-JP" sz="1600" dirty="0" err="1" smtClean="0">
                <a:solidFill>
                  <a:schemeClr val="bg1">
                    <a:lumMod val="10000"/>
                  </a:schemeClr>
                </a:solidFill>
              </a:rPr>
              <a:t>Visc</a:t>
            </a:r>
            <a:r>
              <a:rPr lang="ja-JP" altLang="en-US" sz="1600" dirty="0" smtClean="0">
                <a:solidFill>
                  <a:schemeClr val="bg1">
                    <a:lumMod val="10000"/>
                  </a:schemeClr>
                </a:solidFill>
              </a:rPr>
              <a:t>に採用されています</a:t>
            </a:r>
            <a:endParaRPr kumimoji="1" lang="ja-JP" altLang="en-US" sz="1600" dirty="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3.x</a:t>
            </a:r>
            <a:r>
              <a:rPr kumimoji="1" lang="ja-JP" altLang="en-US" dirty="0" smtClean="0"/>
              <a:t>アーキテクチャのコンセプト</a:t>
            </a:r>
            <a:endParaRPr kumimoji="1" lang="ja-JP" altLang="en-US" dirty="0"/>
          </a:p>
        </p:txBody>
      </p:sp>
      <p:pic>
        <p:nvPicPr>
          <p:cNvPr id="1028" name="Picture 4" descr="C:\Users\btfujimotoku\Desktop\TERASOLUNA Batch Framework for Java Version 3.x 説明資料.png"/>
          <p:cNvPicPr>
            <a:picLocks noChangeAspect="1" noChangeArrowheads="1"/>
          </p:cNvPicPr>
          <p:nvPr/>
        </p:nvPicPr>
        <p:blipFill>
          <a:blip r:embed="rId2"/>
          <a:srcRect/>
          <a:stretch>
            <a:fillRect/>
          </a:stretch>
        </p:blipFill>
        <p:spPr bwMode="auto">
          <a:xfrm>
            <a:off x="0" y="2653577"/>
            <a:ext cx="9906000" cy="400232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nvGraphicFramePr>
        <p:xfrm>
          <a:off x="380968" y="1484784"/>
          <a:ext cx="9110902" cy="4068430"/>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463850">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err="1" smtClean="0"/>
                        <a:t>iBATIS</a:t>
                      </a:r>
                      <a:r>
                        <a:rPr kumimoji="1" lang="ja-JP" altLang="en-US" sz="1200" dirty="0" smtClean="0"/>
                        <a:t>を利用した、</a:t>
                      </a:r>
                      <a:r>
                        <a:rPr kumimoji="1" lang="en-US" altLang="ja-JP" sz="1200" dirty="0" smtClean="0"/>
                        <a:t>OR</a:t>
                      </a:r>
                      <a:r>
                        <a:rPr kumimoji="1" lang="ja-JP" altLang="en-US" sz="1200" dirty="0" smtClean="0"/>
                        <a:t>マッピング機能（</a:t>
                      </a:r>
                      <a:r>
                        <a:rPr kumimoji="1" lang="en-US" altLang="ja-JP" sz="1200" dirty="0" smtClean="0"/>
                        <a:t>TERASOLUNA</a:t>
                      </a:r>
                      <a:r>
                        <a:rPr kumimoji="1" lang="ja-JP" altLang="en-US" sz="1200" dirty="0" smtClean="0"/>
                        <a:t>の、</a:t>
                      </a:r>
                      <a:r>
                        <a:rPr kumimoji="1" lang="en-US" altLang="ja-JP" sz="1200" dirty="0" err="1" smtClean="0"/>
                        <a:t>QueryDAO</a:t>
                      </a:r>
                      <a:r>
                        <a:rPr kumimoji="1" lang="ja-JP" altLang="en-US" sz="1200" dirty="0" err="1" smtClean="0"/>
                        <a:t>、</a:t>
                      </a:r>
                      <a:r>
                        <a:rPr kumimoji="1" lang="en-US" altLang="ja-JP" sz="1200" dirty="0" err="1" smtClean="0"/>
                        <a:t>UpdateDAO</a:t>
                      </a:r>
                      <a:r>
                        <a:rPr kumimoji="1" lang="ja-JP" altLang="en-US" sz="1200" dirty="0" err="1" smtClean="0"/>
                        <a:t>、</a:t>
                      </a:r>
                      <a:r>
                        <a:rPr kumimoji="1" lang="en-US" altLang="ja-JP" sz="1200" dirty="0" err="1" smtClean="0"/>
                        <a:t>QueryRowHandleDAO</a:t>
                      </a:r>
                      <a:r>
                        <a:rPr kumimoji="1" lang="ja-JP" altLang="en-US" sz="1200" dirty="0" smtClean="0"/>
                        <a:t>などをそのまま利用）</a:t>
                      </a:r>
                      <a:endParaRPr kumimoji="1" lang="en-US" altLang="ja-JP" sz="1200" dirty="0" smtClean="0"/>
                    </a:p>
                  </a:txBody>
                  <a:tcPr/>
                </a:tc>
              </a:tr>
              <a:tr h="463850">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や固定長ファイルを、オブジェクトにマッピングする機能（現行バッチ</a:t>
                      </a:r>
                      <a:r>
                        <a:rPr kumimoji="1" lang="en-US" altLang="ja-JP" sz="1200" dirty="0" smtClean="0"/>
                        <a:t>FW</a:t>
                      </a:r>
                      <a:r>
                        <a:rPr kumimoji="1" lang="ja-JP" altLang="en-US" sz="1200" dirty="0" smtClean="0"/>
                        <a:t>（</a:t>
                      </a:r>
                      <a:r>
                        <a:rPr kumimoji="1" lang="en-US" altLang="ja-JP" sz="1200" dirty="0" smtClean="0"/>
                        <a:t>Version2</a:t>
                      </a:r>
                      <a:r>
                        <a:rPr kumimoji="1" lang="ja-JP" altLang="en-US" sz="1200" dirty="0" smtClean="0"/>
                        <a:t>）の、</a:t>
                      </a:r>
                      <a:r>
                        <a:rPr kumimoji="1" lang="en-US" altLang="ja-JP" sz="1200" dirty="0" err="1" smtClean="0"/>
                        <a:t>FileDAO</a:t>
                      </a:r>
                      <a:r>
                        <a:rPr kumimoji="1" lang="ja-JP" altLang="en-US" sz="1200" dirty="0" smtClean="0"/>
                        <a:t>をそのまま利用）</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err="1" smtClean="0"/>
                        <a:t>QueryRowHandleDAO</a:t>
                      </a:r>
                      <a:r>
                        <a:rPr kumimoji="1" lang="ja-JP" altLang="en-US" sz="1200" dirty="0" smtClean="0"/>
                        <a:t>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3669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設定ファイルベースのバリデータ（</a:t>
                      </a:r>
                      <a:r>
                        <a:rPr kumimoji="1" lang="en-US" altLang="ja-JP" sz="1200" dirty="0" smtClean="0"/>
                        <a:t>TERASOLUNA</a:t>
                      </a:r>
                      <a:r>
                        <a:rPr kumimoji="1" lang="ja-JP" altLang="en-US" sz="1200" baseline="0" dirty="0" smtClean="0"/>
                        <a:t> </a:t>
                      </a:r>
                      <a:r>
                        <a:rPr kumimoji="1" lang="en-US" altLang="ja-JP" sz="1200" baseline="0" dirty="0" smtClean="0"/>
                        <a:t>Server Framework for Java(Rich</a:t>
                      </a:r>
                      <a:r>
                        <a:rPr kumimoji="1" lang="ja-JP" altLang="en-US" sz="1200" baseline="0" dirty="0" smtClean="0"/>
                        <a:t>版</a:t>
                      </a:r>
                      <a:r>
                        <a:rPr kumimoji="1" lang="en-US" altLang="ja-JP" sz="1200" baseline="0" dirty="0" smtClean="0"/>
                        <a:t>)</a:t>
                      </a:r>
                      <a:r>
                        <a:rPr kumimoji="1" lang="ja-JP" altLang="en-US" sz="1200" baseline="0" dirty="0" smtClean="0"/>
                        <a:t>で利用しているバリデータ）</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r h="463850">
                <a:tc>
                  <a:txBody>
                    <a:bodyPr/>
                    <a:lstStyle/>
                    <a:p>
                      <a:r>
                        <a:rPr kumimoji="1" lang="ja-JP" altLang="en-US" sz="1200" dirty="0" smtClean="0"/>
                        <a:t>バッチ更新最適化</a:t>
                      </a:r>
                      <a:endParaRPr kumimoji="1" lang="ja-JP" altLang="en-US" sz="1200" dirty="0"/>
                    </a:p>
                  </a:txBody>
                  <a:tcPr/>
                </a:tc>
                <a:tc>
                  <a:txBody>
                    <a:bodyPr/>
                    <a:lstStyle/>
                    <a:p>
                      <a:r>
                        <a:rPr kumimoji="1" lang="ja-JP" altLang="en-US" sz="1200" dirty="0" smtClean="0"/>
                        <a:t>一括して同種の</a:t>
                      </a:r>
                      <a:r>
                        <a:rPr kumimoji="1" lang="en-US" altLang="ja-JP" sz="1200" dirty="0" smtClean="0"/>
                        <a:t>SQL</a:t>
                      </a:r>
                      <a:r>
                        <a:rPr kumimoji="1" lang="ja-JP" altLang="en-US" sz="1200" dirty="0" smtClean="0"/>
                        <a:t>を実行することでスループット向上を実現するしくみ</a:t>
                      </a:r>
                      <a:endParaRPr kumimoji="1" lang="ja-JP" altLang="en-US" sz="12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51"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75"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Log </a:t>
            </a:r>
            <a:r>
              <a:rPr kumimoji="1" lang="en-US" altLang="ja-JP" sz="1200" dirty="0" err="1">
                <a:latin typeface="Tahoma" pitchFamily="34" charset="0"/>
                <a:ea typeface="ＭＳ Ｐゴシック" charset="-128"/>
              </a:rPr>
              <a:t>log</a:t>
            </a:r>
            <a:r>
              <a:rPr kumimoji="1" lang="en-US" altLang="ja-JP" sz="1200" dirty="0">
                <a:latin typeface="Tahoma" pitchFamily="34" charset="0"/>
                <a:ea typeface="ＭＳ Ｐゴシック" charset="-128"/>
              </a:rPr>
              <a:t> = </a:t>
            </a:r>
            <a:r>
              <a:rPr kumimoji="1" lang="en-US" altLang="ja-JP" sz="1200" dirty="0" err="1">
                <a:latin typeface="Tahoma" pitchFamily="34" charset="0"/>
                <a:ea typeface="ＭＳ Ｐゴシック" charset="-128"/>
              </a:rPr>
              <a:t>LogFactory.getLog</a:t>
            </a:r>
            <a:r>
              <a:rPr kumimoji="1" lang="en-US" altLang="ja-JP" sz="1200" dirty="0">
                <a:latin typeface="Tahoma" pitchFamily="34" charset="0"/>
                <a:ea typeface="ＭＳ Ｐゴシック" charset="-128"/>
              </a:rPr>
              <a:t>(B000002BLogic.class</a:t>
            </a:r>
            <a:r>
              <a:rPr kumimoji="1" lang="en-US" altLang="ja-JP" sz="1200" dirty="0" smtClean="0">
                <a:latin typeface="Tahoma" pitchFamily="34" charset="0"/>
                <a:ea typeface="ＭＳ Ｐゴシック" charset="-128"/>
              </a:rPr>
              <a:t>);</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a:t>
            </a:r>
            <a:r>
              <a:rPr lang="en-US" altLang="ja-JP" sz="1200" dirty="0" err="1" smtClean="0">
                <a:latin typeface="Tahoma" pitchFamily="34" charset="0"/>
                <a:ea typeface="ＭＳ Ｐゴシック" charset="-128"/>
              </a:rPr>
              <a:t>Autowired</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a:t>
            </a:r>
            <a:r>
              <a:rPr kumimoji="1" lang="en-US" altLang="ja-JP" sz="1200" dirty="0" err="1">
                <a:latin typeface="Tahoma" pitchFamily="34" charset="0"/>
                <a:ea typeface="ＭＳ Ｐゴシック" charset="-128"/>
              </a:rPr>
              <a:t>UpdateDAO</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updateDAO</a:t>
            </a:r>
            <a:r>
              <a:rPr kumimoji="1" lang="en-US" altLang="ja-JP" sz="1200" dirty="0">
                <a:latin typeface="Tahoma" pitchFamily="34" charset="0"/>
                <a:ea typeface="ＭＳ Ｐゴシック" charset="-128"/>
              </a:rPr>
              <a:t> =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updateDAO.execute</a:t>
            </a:r>
            <a:r>
              <a:rPr kumimoji="1" lang="en-US" altLang="ja-JP" sz="1200" dirty="0">
                <a:latin typeface="Tahoma" pitchFamily="34" charset="0"/>
                <a:ea typeface="ＭＳ Ｐゴシック" charset="-128"/>
              </a:rPr>
              <a:t>("b000002.insertUser",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Autowired</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smtClean="0">
                <a:latin typeface="Tahoma" pitchFamily="34" charset="0"/>
                <a:ea typeface="ＭＳ Ｐゴシック" charset="-128"/>
              </a:rPr>
              <a:t>への更新処理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commitTransaction</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commitTransaction</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366963"/>
            <a:ext cx="8578321" cy="375920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p>
          <a:p>
            <a:pPr algn="l"/>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a:p>
            <a:pPr algn="l"/>
            <a:r>
              <a:rPr kumimoji="1" lang="ja-JP" altLang="en-US" sz="1100" dirty="0" smtClean="0">
                <a:latin typeface="Tahoma" pitchFamily="34" charset="0"/>
              </a:rPr>
              <a:t>・</a:t>
            </a:r>
            <a:r>
              <a:rPr kumimoji="1" lang="ja-JP" altLang="en-US" sz="1100" dirty="0">
                <a:latin typeface="Tahoma" pitchFamily="34" charset="0"/>
              </a:rPr>
              <a:t>・・</a:t>
            </a:r>
          </a:p>
        </p:txBody>
      </p:sp>
      <p:sp>
        <p:nvSpPr>
          <p:cNvPr id="206858" name="AutoShape 10"/>
          <p:cNvSpPr>
            <a:spLocks noChangeArrowheads="1"/>
          </p:cNvSpPr>
          <p:nvPr/>
        </p:nvSpPr>
        <p:spPr bwMode="auto">
          <a:xfrm>
            <a:off x="7039108" y="1676400"/>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06788"/>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err="1" smtClean="0">
                <a:latin typeface="Arial" charset="0"/>
                <a:ea typeface="ＭＳ Ｐゴシック" charset="-128"/>
              </a:rPr>
              <a:t>QueryDAO</a:t>
            </a:r>
            <a:r>
              <a:rPr kumimoji="1" lang="ja-JP" altLang="en-US" sz="1000" dirty="0" smtClean="0">
                <a:latin typeface="Arial" charset="0"/>
                <a:ea typeface="ＭＳ Ｐゴシック" charset="-128"/>
              </a:rPr>
              <a:t>や</a:t>
            </a:r>
            <a:r>
              <a:rPr kumimoji="1" lang="en-US" altLang="ja-JP" sz="1000" dirty="0" err="1">
                <a:latin typeface="Arial" charset="0"/>
                <a:ea typeface="ＭＳ Ｐゴシック" charset="-128"/>
              </a:rPr>
              <a:t>UpdateDAO</a:t>
            </a:r>
            <a:r>
              <a:rPr kumimoji="1" lang="ja-JP" altLang="en-US" sz="1000" dirty="0">
                <a:latin typeface="Arial" charset="0"/>
                <a:ea typeface="ＭＳ Ｐゴシック" charset="-128"/>
              </a:rPr>
              <a:t>を使用する場合に追加する</a:t>
            </a:r>
          </a:p>
        </p:txBody>
      </p:sp>
      <p:sp>
        <p:nvSpPr>
          <p:cNvPr id="206860" name="Rectangle 12"/>
          <p:cNvSpPr>
            <a:spLocks noChangeArrowheads="1"/>
          </p:cNvSpPr>
          <p:nvPr/>
        </p:nvSpPr>
        <p:spPr bwMode="auto">
          <a:xfrm>
            <a:off x="696505" y="2112963"/>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74110"/>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16896"/>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36938"/>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281</TotalTime>
  <Words>2239</Words>
  <Application>Microsoft Office PowerPoint</Application>
  <PresentationFormat>A4 210 x 297 mm</PresentationFormat>
  <Paragraphs>537</Paragraphs>
  <Slides>16</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30" baseType="lpstr">
      <vt:lpstr>Arial</vt:lpstr>
      <vt:lpstr>ＭＳ Ｐゴシック</vt:lpstr>
      <vt:lpstr>HGPｺﾞｼｯｸE</vt:lpstr>
      <vt:lpstr>Times New Roman</vt:lpstr>
      <vt:lpstr>Calibri</vt:lpstr>
      <vt:lpstr>ＭＳ Ｐ明朝</vt:lpstr>
      <vt:lpstr>Courier New</vt:lpstr>
      <vt:lpstr>ＭＳ ゴシック</vt:lpstr>
      <vt:lpstr>HGP創英角ｺﾞｼｯｸUB</vt:lpstr>
      <vt:lpstr>Tahoma</vt:lpstr>
      <vt:lpstr>ＭＳ 明朝</vt:lpstr>
      <vt:lpstr>Wingdings</vt:lpstr>
      <vt:lpstr>プレゼンテーションテンプレート</vt:lpstr>
      <vt:lpstr>Visio</vt:lpstr>
      <vt:lpstr>TERASOLUNA Batch Framework for Java Version 3.x 説明資料</vt:lpstr>
      <vt:lpstr>TERAバッチ3.xアーキテクチャのコンセプト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HASEGAWA Mitsuyoshi / 長谷川 光良</cp:lastModifiedBy>
  <cp:revision>65</cp:revision>
  <cp:lastPrinted>2011-11-22T23:58:23Z</cp:lastPrinted>
  <dcterms:created xsi:type="dcterms:W3CDTF">2012-03-23T07:39:41Z</dcterms:created>
  <dcterms:modified xsi:type="dcterms:W3CDTF">2014-11-28T14:05:49Z</dcterms:modified>
</cp:coreProperties>
</file>