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2011/10/28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5164" y="354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</a:rPr>
              <a:t>【</a:t>
            </a:r>
            <a:r>
              <a:rPr lang="ja-JP" altLang="en-US" dirty="0" smtClean="0">
                <a:latin typeface="Times New Roman" pitchFamily="18" charset="0"/>
              </a:rPr>
              <a:t>機能使用前</a:t>
            </a:r>
            <a:r>
              <a:rPr lang="en-US" altLang="ja-JP" dirty="0" smtClean="0">
                <a:latin typeface="Times New Roman" pitchFamily="18" charset="0"/>
              </a:rPr>
              <a:t>】</a:t>
            </a:r>
            <a:endParaRPr kumimoji="1" lang="ja-JP" altLang="en-US" dirty="0">
              <a:latin typeface="Times New Roman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5164" y="4211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</a:rPr>
              <a:t>【</a:t>
            </a:r>
            <a:r>
              <a:rPr lang="ja-JP" altLang="en-US" dirty="0" smtClean="0">
                <a:latin typeface="Times New Roman" pitchFamily="18" charset="0"/>
              </a:rPr>
              <a:t>機能使用後</a:t>
            </a:r>
            <a:r>
              <a:rPr lang="en-US" altLang="ja-JP" dirty="0" smtClean="0">
                <a:latin typeface="Times New Roman" pitchFamily="18" charset="0"/>
              </a:rPr>
              <a:t>】</a:t>
            </a:r>
            <a:endParaRPr kumimoji="1" lang="ja-JP" altLang="en-US" dirty="0">
              <a:latin typeface="Times New Roman" pitchFamily="18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967964" y="467544"/>
            <a:ext cx="4896544" cy="36004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Times New Roman" pitchFamily="18" charset="0"/>
              </a:rPr>
              <a:t>ビジネスロジック内で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</a:rPr>
              <a:t>SQL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Times New Roman" pitchFamily="18" charset="0"/>
              </a:rPr>
              <a:t>リストに加えた順にバッチ更新を行う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67964" y="4653300"/>
            <a:ext cx="4896544" cy="36004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</a:rPr>
              <a:t>SQL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Times New Roman" pitchFamily="18" charset="0"/>
              </a:rPr>
              <a:t>の発行順を最適化してバッチ更新を行う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43928" y="1043608"/>
            <a:ext cx="5544616" cy="288032"/>
            <a:chOff x="692696" y="1403648"/>
            <a:chExt cx="5544616" cy="288032"/>
          </a:xfrm>
        </p:grpSpPr>
        <p:sp>
          <p:nvSpPr>
            <p:cNvPr id="9" name="正方形/長方形 8"/>
            <p:cNvSpPr/>
            <p:nvPr/>
          </p:nvSpPr>
          <p:spPr>
            <a:xfrm>
              <a:off x="692696" y="1403648"/>
              <a:ext cx="136815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/>
                  </a:solidFill>
                  <a:latin typeface="Times New Roman" pitchFamily="18" charset="0"/>
                </a:rPr>
                <a:t>ビジネスロジック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81128" y="1403648"/>
              <a:ext cx="165618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  <a:latin typeface="Times New Roman" pitchFamily="18" charset="0"/>
                </a:rPr>
                <a:t>UpdateDAOiBatisImpl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12" name="直線矢印コネクタ 11"/>
            <p:cNvCxnSpPr>
              <a:stCxn id="9" idx="3"/>
              <a:endCxn id="10" idx="1"/>
            </p:cNvCxnSpPr>
            <p:nvPr/>
          </p:nvCxnSpPr>
          <p:spPr>
            <a:xfrm>
              <a:off x="2060848" y="1547664"/>
              <a:ext cx="252028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571920" y="5229364"/>
            <a:ext cx="5688632" cy="720080"/>
            <a:chOff x="548680" y="5940152"/>
            <a:chExt cx="5688632" cy="720080"/>
          </a:xfrm>
        </p:grpSpPr>
        <p:sp>
          <p:nvSpPr>
            <p:cNvPr id="15" name="正方形/長方形 14"/>
            <p:cNvSpPr/>
            <p:nvPr/>
          </p:nvSpPr>
          <p:spPr>
            <a:xfrm>
              <a:off x="548680" y="5940152"/>
              <a:ext cx="136815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/>
                  </a:solidFill>
                  <a:latin typeface="Times New Roman" pitchFamily="18" charset="0"/>
                </a:rPr>
                <a:t>ビジネスロジック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581128" y="5940152"/>
              <a:ext cx="165618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  <a:latin typeface="Times New Roman" pitchFamily="18" charset="0"/>
                </a:rPr>
                <a:t>UpdateDAOiBatisImpl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180480" y="6372200"/>
              <a:ext cx="2137000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  <a:latin typeface="Times New Roman" pitchFamily="18" charset="0"/>
                </a:rPr>
                <a:t>BatchUpdateSupportImpl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3" name="カギ線コネクタ 22"/>
            <p:cNvCxnSpPr>
              <a:stCxn id="15" idx="2"/>
              <a:endCxn id="18" idx="1"/>
            </p:cNvCxnSpPr>
            <p:nvPr/>
          </p:nvCxnSpPr>
          <p:spPr>
            <a:xfrm rot="16200000" flipH="1">
              <a:off x="1562602" y="5898338"/>
              <a:ext cx="288032" cy="947724"/>
            </a:xfrm>
            <a:prstGeom prst="bentConnector2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カギ線コネクタ 23"/>
            <p:cNvCxnSpPr>
              <a:stCxn id="18" idx="3"/>
              <a:endCxn id="16" idx="2"/>
            </p:cNvCxnSpPr>
            <p:nvPr/>
          </p:nvCxnSpPr>
          <p:spPr>
            <a:xfrm flipV="1">
              <a:off x="4317480" y="6228184"/>
              <a:ext cx="1091740" cy="288032"/>
            </a:xfrm>
            <a:prstGeom prst="bentConnector2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角丸四角形吹き出し 29"/>
          <p:cNvSpPr/>
          <p:nvPr/>
        </p:nvSpPr>
        <p:spPr>
          <a:xfrm>
            <a:off x="548680" y="1547664"/>
            <a:ext cx="1656184" cy="2232248"/>
          </a:xfrm>
          <a:prstGeom prst="wedgeRoundRectCallout">
            <a:avLst>
              <a:gd name="adj1" fmla="val -76"/>
              <a:gd name="adj2" fmla="val -57431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  <a:latin typeface="Times New Roman" pitchFamily="18" charset="0"/>
              </a:rPr>
              <a:t>リストの作成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728700" y="1907704"/>
            <a:ext cx="1296144" cy="1728192"/>
            <a:chOff x="2924944" y="2195736"/>
            <a:chExt cx="1296144" cy="1728192"/>
          </a:xfrm>
        </p:grpSpPr>
        <p:sp>
          <p:nvSpPr>
            <p:cNvPr id="31" name="正方形/長方形 30"/>
            <p:cNvSpPr/>
            <p:nvPr/>
          </p:nvSpPr>
          <p:spPr>
            <a:xfrm>
              <a:off x="2924944" y="2411760"/>
              <a:ext cx="1296144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SQLID=delete01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924944" y="2627784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2924944" y="2843808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924944" y="3059832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924944" y="3275856"/>
              <a:ext cx="1296144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SQLID=delete01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924944" y="3491880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924944" y="2195736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924944" y="3707904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" name="角丸四角形吹き出し 41"/>
          <p:cNvSpPr/>
          <p:nvPr/>
        </p:nvSpPr>
        <p:spPr>
          <a:xfrm>
            <a:off x="4437112" y="1547664"/>
            <a:ext cx="1728192" cy="2232248"/>
          </a:xfrm>
          <a:prstGeom prst="wedgeRoundRectCallout">
            <a:avLst>
              <a:gd name="adj1" fmla="val -76"/>
              <a:gd name="adj2" fmla="val -57431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Times New Roman" pitchFamily="18" charset="0"/>
              </a:rPr>
              <a:t>バッチ更新の実行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581128" y="1907704"/>
            <a:ext cx="1296144" cy="1728192"/>
            <a:chOff x="2924944" y="2195736"/>
            <a:chExt cx="1296144" cy="1728192"/>
          </a:xfrm>
        </p:grpSpPr>
        <p:sp>
          <p:nvSpPr>
            <p:cNvPr id="44" name="正方形/長方形 43"/>
            <p:cNvSpPr/>
            <p:nvPr/>
          </p:nvSpPr>
          <p:spPr>
            <a:xfrm>
              <a:off x="2924944" y="2411760"/>
              <a:ext cx="1296144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SQLID=delete01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2924944" y="2627784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924944" y="2843808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2924944" y="3059832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2924944" y="3275856"/>
              <a:ext cx="1296144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SQLID=delete01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924944" y="3491880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2924944" y="2195736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2924944" y="3707904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53" name="直線矢印コネクタ 52"/>
          <p:cNvCxnSpPr/>
          <p:nvPr/>
        </p:nvCxnSpPr>
        <p:spPr>
          <a:xfrm rot="5400000">
            <a:off x="5084390" y="2771800"/>
            <a:ext cx="172819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867980" y="2167718"/>
            <a:ext cx="369332" cy="99803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kumimoji="1" lang="en-US" altLang="ja-JP" sz="1200" dirty="0" smtClean="0">
                <a:latin typeface="Times New Roman" pitchFamily="18" charset="0"/>
              </a:rPr>
              <a:t>SQL</a:t>
            </a:r>
            <a:r>
              <a:rPr kumimoji="1" lang="ja-JP" altLang="en-US" sz="1200" dirty="0" smtClean="0"/>
              <a:t>の発行順</a:t>
            </a:r>
            <a:endParaRPr kumimoji="1" lang="ja-JP" altLang="en-US" sz="1200" dirty="0"/>
          </a:p>
        </p:txBody>
      </p:sp>
      <p:sp>
        <p:nvSpPr>
          <p:cNvPr id="55" name="下矢印 54"/>
          <p:cNvSpPr/>
          <p:nvPr/>
        </p:nvSpPr>
        <p:spPr>
          <a:xfrm>
            <a:off x="3099440" y="399593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吹き出し 55"/>
          <p:cNvSpPr/>
          <p:nvPr/>
        </p:nvSpPr>
        <p:spPr>
          <a:xfrm>
            <a:off x="548680" y="6093460"/>
            <a:ext cx="1656184" cy="2232248"/>
          </a:xfrm>
          <a:prstGeom prst="wedgeRoundRectCallout">
            <a:avLst>
              <a:gd name="adj1" fmla="val -21701"/>
              <a:gd name="adj2" fmla="val -74840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  <a:latin typeface="Times New Roman" pitchFamily="18" charset="0"/>
              </a:rPr>
              <a:t>リストの作成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727651" y="6453500"/>
            <a:ext cx="1296144" cy="1728192"/>
            <a:chOff x="2923895" y="2195736"/>
            <a:chExt cx="1296144" cy="1728192"/>
          </a:xfrm>
        </p:grpSpPr>
        <p:sp>
          <p:nvSpPr>
            <p:cNvPr id="58" name="正方形/長方形 57"/>
            <p:cNvSpPr/>
            <p:nvPr/>
          </p:nvSpPr>
          <p:spPr>
            <a:xfrm>
              <a:off x="2923895" y="2627784"/>
              <a:ext cx="1296144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SQLID=delete01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923895" y="2843808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923895" y="2411760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2923895" y="3059832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2923895" y="3275856"/>
              <a:ext cx="1296144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SQLID=delete01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2923895" y="3491880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923895" y="2195736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923895" y="3707904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6" name="角丸四角形吹き出し 65"/>
          <p:cNvSpPr/>
          <p:nvPr/>
        </p:nvSpPr>
        <p:spPr>
          <a:xfrm>
            <a:off x="4439779" y="6093460"/>
            <a:ext cx="1728192" cy="2232248"/>
          </a:xfrm>
          <a:prstGeom prst="wedgeRoundRectCallout">
            <a:avLst>
              <a:gd name="adj1" fmla="val 23734"/>
              <a:gd name="adj2" fmla="val -74840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Times New Roman" pitchFamily="18" charset="0"/>
              </a:rPr>
              <a:t>バッチ更新の実行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4581128" y="6453500"/>
            <a:ext cx="1296144" cy="1728192"/>
            <a:chOff x="2996952" y="6444208"/>
            <a:chExt cx="1296144" cy="1728192"/>
          </a:xfrm>
        </p:grpSpPr>
        <p:sp>
          <p:nvSpPr>
            <p:cNvPr id="68" name="正方形/長方形 67"/>
            <p:cNvSpPr/>
            <p:nvPr/>
          </p:nvSpPr>
          <p:spPr>
            <a:xfrm>
              <a:off x="2996952" y="7092280"/>
              <a:ext cx="1296144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SQLID=delete01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2996952" y="7524328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2996952" y="6660232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2996952" y="7740352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996952" y="7308304"/>
              <a:ext cx="1296144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SQLID=delete01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996952" y="6876256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2996952" y="6444208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2996952" y="7956376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76" name="直線矢印コネクタ 75"/>
          <p:cNvCxnSpPr/>
          <p:nvPr/>
        </p:nvCxnSpPr>
        <p:spPr>
          <a:xfrm rot="5400000">
            <a:off x="5084390" y="7317596"/>
            <a:ext cx="172819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5867980" y="6713514"/>
            <a:ext cx="369332" cy="99803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kumimoji="1" lang="en-US" altLang="ja-JP" sz="1200" dirty="0" smtClean="0">
                <a:latin typeface="Times New Roman" pitchFamily="18" charset="0"/>
              </a:rPr>
              <a:t>SQL</a:t>
            </a:r>
            <a:r>
              <a:rPr kumimoji="1" lang="ja-JP" altLang="en-US" sz="1200" dirty="0" smtClean="0"/>
              <a:t>の発行順</a:t>
            </a:r>
            <a:endParaRPr kumimoji="1" lang="ja-JP" altLang="en-US" sz="12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816424" y="3899828"/>
            <a:ext cx="2996952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lang="ja-JP" altLang="en-US" sz="1100" dirty="0" smtClean="0"/>
              <a:t>このように複数種類の</a:t>
            </a:r>
            <a:r>
              <a:rPr lang="en-US" altLang="ja-JP" sz="1100" dirty="0" smtClean="0"/>
              <a:t>SQL</a:t>
            </a:r>
            <a:r>
              <a:rPr lang="ja-JP" altLang="en-US" sz="1100" dirty="0" smtClean="0"/>
              <a:t>が混在する場合は、</a:t>
            </a:r>
            <a:endParaRPr lang="en-US" altLang="ja-JP" sz="1100" dirty="0" smtClean="0"/>
          </a:p>
          <a:p>
            <a:r>
              <a:rPr lang="ja-JP" altLang="en-US" sz="1100" dirty="0" smtClean="0"/>
              <a:t>バッチ更新を行ったとしても性能が発揮されない。</a:t>
            </a:r>
            <a:endParaRPr kumimoji="1" lang="ja-JP" altLang="en-US" sz="1100" dirty="0" smtClean="0"/>
          </a:p>
        </p:txBody>
      </p:sp>
      <p:cxnSp>
        <p:nvCxnSpPr>
          <p:cNvPr id="80" name="直線コネクタ 79"/>
          <p:cNvCxnSpPr/>
          <p:nvPr/>
        </p:nvCxnSpPr>
        <p:spPr>
          <a:xfrm rot="5400000" flipH="1" flipV="1">
            <a:off x="5319216" y="3840262"/>
            <a:ext cx="1080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64" idx="3"/>
          </p:cNvCxnSpPr>
          <p:nvPr/>
        </p:nvCxnSpPr>
        <p:spPr>
          <a:xfrm>
            <a:off x="2023795" y="6561512"/>
            <a:ext cx="2557333" cy="158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60" idx="3"/>
          </p:cNvCxnSpPr>
          <p:nvPr/>
        </p:nvCxnSpPr>
        <p:spPr>
          <a:xfrm>
            <a:off x="2023795" y="6777536"/>
            <a:ext cx="2557333" cy="158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63" idx="3"/>
          </p:cNvCxnSpPr>
          <p:nvPr/>
        </p:nvCxnSpPr>
        <p:spPr>
          <a:xfrm flipV="1">
            <a:off x="2023795" y="6993560"/>
            <a:ext cx="2557333" cy="86409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3899719" y="8542893"/>
            <a:ext cx="2808312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kumimoji="1" lang="ja-JP" altLang="en-US" sz="1100" dirty="0" smtClean="0"/>
              <a:t>本機能ではバッチ更新前に</a:t>
            </a:r>
            <a:r>
              <a:rPr kumimoji="1" lang="en-US" altLang="ja-JP" sz="1100" dirty="0" smtClean="0"/>
              <a:t>SQL</a:t>
            </a:r>
            <a:r>
              <a:rPr kumimoji="1" lang="ja-JP" altLang="en-US" sz="1100" dirty="0" smtClean="0"/>
              <a:t>発行順を最適化する事により、性能向上を実現している。</a:t>
            </a:r>
          </a:p>
        </p:txBody>
      </p:sp>
      <p:cxnSp>
        <p:nvCxnSpPr>
          <p:cNvPr id="103" name="直線コネクタ 102"/>
          <p:cNvCxnSpPr/>
          <p:nvPr/>
        </p:nvCxnSpPr>
        <p:spPr>
          <a:xfrm rot="16200000" flipV="1">
            <a:off x="5195283" y="8432967"/>
            <a:ext cx="217185" cy="2667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2780928" y="7677636"/>
            <a:ext cx="1368152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kumimoji="1" lang="ja-JP" altLang="en-US" sz="1100" dirty="0" smtClean="0"/>
              <a:t>同一の</a:t>
            </a:r>
            <a:r>
              <a:rPr kumimoji="1" lang="en-US" altLang="ja-JP" sz="1100" dirty="0" smtClean="0"/>
              <a:t>SQLID</a:t>
            </a:r>
            <a:r>
              <a:rPr kumimoji="1" lang="ja-JP" altLang="en-US" sz="1100" dirty="0" smtClean="0"/>
              <a:t>の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順序は保持される。</a:t>
            </a:r>
          </a:p>
        </p:txBody>
      </p:sp>
      <p:cxnSp>
        <p:nvCxnSpPr>
          <p:cNvPr id="106" name="直線コネクタ 105"/>
          <p:cNvCxnSpPr/>
          <p:nvPr/>
        </p:nvCxnSpPr>
        <p:spPr>
          <a:xfrm rot="16200000" flipV="1">
            <a:off x="3247663" y="7533636"/>
            <a:ext cx="2880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角丸四角形吹き出し 107"/>
          <p:cNvSpPr/>
          <p:nvPr/>
        </p:nvSpPr>
        <p:spPr>
          <a:xfrm>
            <a:off x="2348880" y="5134116"/>
            <a:ext cx="1872208" cy="360040"/>
          </a:xfrm>
          <a:prstGeom prst="wedgeRoundRectCallout">
            <a:avLst>
              <a:gd name="adj1" fmla="val -20399"/>
              <a:gd name="adj2" fmla="val 92782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  <a:latin typeface="Times New Roman" pitchFamily="18" charset="0"/>
              </a:rPr>
              <a:t>発行順の最適化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746702" y="198562"/>
            <a:ext cx="1296144" cy="648072"/>
            <a:chOff x="746702" y="1403648"/>
            <a:chExt cx="1296144" cy="648072"/>
          </a:xfrm>
        </p:grpSpPr>
        <p:sp>
          <p:nvSpPr>
            <p:cNvPr id="5" name="正方形/長方形 4"/>
            <p:cNvSpPr/>
            <p:nvPr/>
          </p:nvSpPr>
          <p:spPr>
            <a:xfrm>
              <a:off x="746702" y="1835696"/>
              <a:ext cx="1296144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SQLID=delete01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46702" y="1403648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46702" y="1619672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746702" y="1115616"/>
            <a:ext cx="1296144" cy="648072"/>
            <a:chOff x="746702" y="2267744"/>
            <a:chExt cx="1296144" cy="648072"/>
          </a:xfrm>
        </p:grpSpPr>
        <p:sp>
          <p:nvSpPr>
            <p:cNvPr id="13" name="正方形/長方形 12"/>
            <p:cNvSpPr/>
            <p:nvPr/>
          </p:nvSpPr>
          <p:spPr>
            <a:xfrm>
              <a:off x="746702" y="2699792"/>
              <a:ext cx="1296144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SQLID=delete01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46702" y="2267744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746702" y="2483768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2492896" y="1475656"/>
            <a:ext cx="1296144" cy="432048"/>
            <a:chOff x="2492896" y="2483768"/>
            <a:chExt cx="1296144" cy="432048"/>
          </a:xfrm>
        </p:grpSpPr>
        <p:sp>
          <p:nvSpPr>
            <p:cNvPr id="20" name="正方形/長方形 19"/>
            <p:cNvSpPr/>
            <p:nvPr/>
          </p:nvSpPr>
          <p:spPr>
            <a:xfrm>
              <a:off x="2492896" y="2699792"/>
              <a:ext cx="1296144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SQLID=delete01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492896" y="2483768"/>
              <a:ext cx="1296144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SQLID=delete01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2492896" y="827584"/>
            <a:ext cx="1296144" cy="432048"/>
            <a:chOff x="2492896" y="2051720"/>
            <a:chExt cx="1296144" cy="432048"/>
          </a:xfrm>
        </p:grpSpPr>
        <p:sp>
          <p:nvSpPr>
            <p:cNvPr id="22" name="正方形/長方形 21"/>
            <p:cNvSpPr/>
            <p:nvPr/>
          </p:nvSpPr>
          <p:spPr>
            <a:xfrm>
              <a:off x="2492896" y="2051720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492896" y="2267744"/>
              <a:ext cx="1296144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SQLID=update01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2492896" y="179512"/>
            <a:ext cx="1296144" cy="432048"/>
            <a:chOff x="2492896" y="1403648"/>
            <a:chExt cx="1296144" cy="432048"/>
          </a:xfrm>
        </p:grpSpPr>
        <p:sp>
          <p:nvSpPr>
            <p:cNvPr id="21" name="正方形/長方形 20"/>
            <p:cNvSpPr/>
            <p:nvPr/>
          </p:nvSpPr>
          <p:spPr>
            <a:xfrm>
              <a:off x="2492896" y="1403648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492896" y="1619672"/>
              <a:ext cx="1296144" cy="216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Times New Roman" pitchFamily="18" charset="0"/>
                </a:rPr>
                <a:t>SQLID=insert01</a:t>
              </a:r>
              <a:endParaRPr kumimoji="1" lang="ja-JP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845275" y="2267744"/>
            <a:ext cx="2260555" cy="2664296"/>
            <a:chOff x="557243" y="3563888"/>
            <a:chExt cx="2260555" cy="2664296"/>
          </a:xfrm>
        </p:grpSpPr>
        <p:sp>
          <p:nvSpPr>
            <p:cNvPr id="77" name="角丸四角形 76"/>
            <p:cNvSpPr/>
            <p:nvPr/>
          </p:nvSpPr>
          <p:spPr>
            <a:xfrm>
              <a:off x="895431" y="4067944"/>
              <a:ext cx="1584176" cy="216024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Times New Roman" pitchFamily="18" charset="0"/>
                </a:rPr>
                <a:t>SQL</a:t>
              </a:r>
              <a:r>
                <a:rPr lang="ja-JP" altLang="en-US" sz="1400" dirty="0" smtClean="0">
                  <a:solidFill>
                    <a:schemeClr val="tx1"/>
                  </a:solidFill>
                  <a:latin typeface="Times New Roman" pitchFamily="18" charset="0"/>
                </a:rPr>
                <a:t>リスト</a:t>
              </a:r>
              <a:endParaRPr lang="en-US" altLang="ja-JP" sz="1400" dirty="0" smtClean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1039447" y="5652120"/>
              <a:ext cx="1296144" cy="432048"/>
              <a:chOff x="2492896" y="2483768"/>
              <a:chExt cx="1296144" cy="432048"/>
            </a:xfrm>
          </p:grpSpPr>
          <p:sp>
            <p:nvSpPr>
              <p:cNvPr id="33" name="正方形/長方形 32"/>
              <p:cNvSpPr/>
              <p:nvPr/>
            </p:nvSpPr>
            <p:spPr>
              <a:xfrm>
                <a:off x="2492896" y="2699792"/>
                <a:ext cx="1296144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SQLID=delete99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2492896" y="2483768"/>
                <a:ext cx="1296144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SQLID=delete99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5" name="グループ化 34"/>
            <p:cNvGrpSpPr/>
            <p:nvPr/>
          </p:nvGrpSpPr>
          <p:grpSpPr>
            <a:xfrm>
              <a:off x="1039447" y="5040051"/>
              <a:ext cx="1296144" cy="432048"/>
              <a:chOff x="2492896" y="2051720"/>
              <a:chExt cx="1296144" cy="432048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2492896" y="2051720"/>
                <a:ext cx="1296144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SQLID=update01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2492896" y="2267744"/>
                <a:ext cx="1296144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SQLID=update01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1039447" y="4427984"/>
              <a:ext cx="1296144" cy="432048"/>
              <a:chOff x="2492896" y="1403648"/>
              <a:chExt cx="1296144" cy="432048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2492896" y="1403648"/>
                <a:ext cx="1296144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SQLID=insert09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2492896" y="1619672"/>
                <a:ext cx="1296144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SQLID=insert09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1" name="テキスト ボックス 40"/>
            <p:cNvSpPr txBox="1"/>
            <p:nvPr/>
          </p:nvSpPr>
          <p:spPr>
            <a:xfrm>
              <a:off x="1487464" y="4814107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…</a:t>
              </a:r>
              <a:endParaRPr kumimoji="1" lang="ja-JP" altLang="en-US" sz="1400" dirty="0">
                <a:latin typeface="+mn-ea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487464" y="5426174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…</a:t>
              </a:r>
              <a:endParaRPr kumimoji="1" lang="ja-JP" altLang="en-US" sz="1400" dirty="0">
                <a:latin typeface="+mn-ea"/>
              </a:endParaRPr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557243" y="3563888"/>
              <a:ext cx="2260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 smtClean="0"/>
                <a:t>デフォルトでは、</a:t>
              </a:r>
              <a:r>
                <a:rPr lang="en-US" altLang="ja-JP" sz="1200" dirty="0" smtClean="0"/>
                <a:t>SQL</a:t>
              </a:r>
              <a:r>
                <a:rPr lang="ja-JP" altLang="en-US" sz="1200" dirty="0" smtClean="0"/>
                <a:t>発行順は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ユニークな</a:t>
              </a:r>
              <a:r>
                <a:rPr lang="en-US" altLang="ja-JP" sz="1200" dirty="0" smtClean="0"/>
                <a:t>SQLID</a:t>
              </a:r>
              <a:r>
                <a:rPr lang="ja-JP" altLang="en-US" sz="1200" dirty="0" smtClean="0"/>
                <a:t>の登録順となる</a:t>
              </a:r>
              <a:endParaRPr lang="ja-JP" altLang="en-US" sz="1200" dirty="0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073827" y="2267744"/>
            <a:ext cx="1659429" cy="2664296"/>
            <a:chOff x="3785795" y="3563888"/>
            <a:chExt cx="1659429" cy="2664296"/>
          </a:xfrm>
        </p:grpSpPr>
        <p:sp>
          <p:nvSpPr>
            <p:cNvPr id="80" name="角丸四角形 79"/>
            <p:cNvSpPr/>
            <p:nvPr/>
          </p:nvSpPr>
          <p:spPr>
            <a:xfrm>
              <a:off x="3823421" y="4067944"/>
              <a:ext cx="1584176" cy="216024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Times New Roman" pitchFamily="18" charset="0"/>
                </a:rPr>
                <a:t>SQL</a:t>
              </a:r>
              <a:r>
                <a:rPr lang="ja-JP" altLang="en-US" sz="1400" dirty="0" smtClean="0">
                  <a:solidFill>
                    <a:schemeClr val="tx1"/>
                  </a:solidFill>
                  <a:latin typeface="Times New Roman" pitchFamily="18" charset="0"/>
                </a:rPr>
                <a:t>リスト</a:t>
              </a:r>
              <a:endParaRPr lang="en-US" altLang="ja-JP" sz="1400" dirty="0" smtClean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65" name="グループ化 64"/>
            <p:cNvGrpSpPr/>
            <p:nvPr/>
          </p:nvGrpSpPr>
          <p:grpSpPr>
            <a:xfrm>
              <a:off x="3967437" y="5652120"/>
              <a:ext cx="1296144" cy="432048"/>
              <a:chOff x="2492896" y="2483768"/>
              <a:chExt cx="1296144" cy="432048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2492896" y="2699792"/>
                <a:ext cx="1296144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SQLID=delete99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2492896" y="2483768"/>
                <a:ext cx="1296144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SQLID=delete99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8" name="グループ化 67"/>
            <p:cNvGrpSpPr/>
            <p:nvPr/>
          </p:nvGrpSpPr>
          <p:grpSpPr>
            <a:xfrm>
              <a:off x="3967437" y="4427984"/>
              <a:ext cx="1296144" cy="432048"/>
              <a:chOff x="2492896" y="2051720"/>
              <a:chExt cx="1296144" cy="432048"/>
            </a:xfrm>
          </p:grpSpPr>
          <p:sp>
            <p:nvSpPr>
              <p:cNvPr id="69" name="正方形/長方形 68"/>
              <p:cNvSpPr/>
              <p:nvPr/>
            </p:nvSpPr>
            <p:spPr>
              <a:xfrm>
                <a:off x="2492896" y="2051720"/>
                <a:ext cx="1296144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SQLID=update01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2492896" y="2267744"/>
                <a:ext cx="1296144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SQLID=update01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>
              <a:off x="3967437" y="5040052"/>
              <a:ext cx="1296144" cy="432048"/>
              <a:chOff x="2492896" y="1403648"/>
              <a:chExt cx="1296144" cy="432048"/>
            </a:xfrm>
          </p:grpSpPr>
          <p:sp>
            <p:nvSpPr>
              <p:cNvPr id="72" name="正方形/長方形 71"/>
              <p:cNvSpPr/>
              <p:nvPr/>
            </p:nvSpPr>
            <p:spPr>
              <a:xfrm>
                <a:off x="2492896" y="1403648"/>
                <a:ext cx="1296144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SQLID=insert09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2492896" y="1619672"/>
                <a:ext cx="1296144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SQLID=insert09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4" name="テキスト ボックス 73"/>
            <p:cNvSpPr txBox="1"/>
            <p:nvPr/>
          </p:nvSpPr>
          <p:spPr>
            <a:xfrm>
              <a:off x="4415454" y="4814108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…</a:t>
              </a:r>
              <a:endParaRPr kumimoji="1" lang="ja-JP" altLang="en-US" sz="1400" dirty="0">
                <a:latin typeface="+mn-ea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4415454" y="5426176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…</a:t>
              </a:r>
              <a:endParaRPr kumimoji="1" lang="ja-JP" altLang="en-US" sz="1400" dirty="0">
                <a:latin typeface="+mn-ea"/>
              </a:endParaRPr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3785795" y="3563888"/>
              <a:ext cx="1659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 smtClean="0"/>
                <a:t>最適化時には</a:t>
              </a:r>
              <a:endParaRPr lang="en-US" altLang="ja-JP" sz="1200" dirty="0" smtClean="0"/>
            </a:p>
            <a:p>
              <a:pPr algn="ctr"/>
              <a:r>
                <a:rPr kumimoji="1" lang="ja-JP" altLang="en-US" sz="1200" dirty="0" smtClean="0"/>
                <a:t>末尾の番号順にしたい</a:t>
              </a:r>
              <a:endParaRPr kumimoji="1" lang="ja-JP" altLang="en-US" sz="1200" dirty="0"/>
            </a:p>
          </p:txBody>
        </p:sp>
      </p:grpSp>
      <p:sp>
        <p:nvSpPr>
          <p:cNvPr id="83" name="右矢印 82"/>
          <p:cNvSpPr/>
          <p:nvPr/>
        </p:nvSpPr>
        <p:spPr>
          <a:xfrm>
            <a:off x="3187518" y="363589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6" name="グループ化 85"/>
          <p:cNvGrpSpPr/>
          <p:nvPr/>
        </p:nvGrpSpPr>
        <p:grpSpPr>
          <a:xfrm>
            <a:off x="845272" y="5724128"/>
            <a:ext cx="2260555" cy="2664296"/>
            <a:chOff x="557240" y="3563888"/>
            <a:chExt cx="2260555" cy="2664296"/>
          </a:xfrm>
        </p:grpSpPr>
        <p:sp>
          <p:nvSpPr>
            <p:cNvPr id="87" name="角丸四角形 86"/>
            <p:cNvSpPr/>
            <p:nvPr/>
          </p:nvSpPr>
          <p:spPr>
            <a:xfrm>
              <a:off x="895431" y="4067944"/>
              <a:ext cx="1584176" cy="216024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Times New Roman" pitchFamily="18" charset="0"/>
                </a:rPr>
                <a:t>SQL</a:t>
              </a:r>
              <a:r>
                <a:rPr lang="ja-JP" altLang="en-US" sz="1400" dirty="0" smtClean="0">
                  <a:solidFill>
                    <a:schemeClr val="tx1"/>
                  </a:solidFill>
                  <a:latin typeface="Times New Roman" pitchFamily="18" charset="0"/>
                </a:rPr>
                <a:t>リスト</a:t>
              </a:r>
              <a:endParaRPr lang="en-US" altLang="ja-JP" sz="1400" dirty="0" smtClean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88" name="グループ化 31"/>
            <p:cNvGrpSpPr/>
            <p:nvPr/>
          </p:nvGrpSpPr>
          <p:grpSpPr>
            <a:xfrm>
              <a:off x="1039447" y="5652120"/>
              <a:ext cx="1296144" cy="432048"/>
              <a:chOff x="2492896" y="2483768"/>
              <a:chExt cx="1296144" cy="432048"/>
            </a:xfrm>
          </p:grpSpPr>
          <p:sp>
            <p:nvSpPr>
              <p:cNvPr id="98" name="正方形/長方形 97"/>
              <p:cNvSpPr/>
              <p:nvPr/>
            </p:nvSpPr>
            <p:spPr>
              <a:xfrm>
                <a:off x="2492896" y="2699792"/>
                <a:ext cx="1296144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SQLID=delete99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" name="正方形/長方形 98"/>
              <p:cNvSpPr/>
              <p:nvPr/>
            </p:nvSpPr>
            <p:spPr>
              <a:xfrm>
                <a:off x="2492896" y="2483768"/>
                <a:ext cx="1296144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SQLID=delete99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9" name="グループ化 34"/>
            <p:cNvGrpSpPr/>
            <p:nvPr/>
          </p:nvGrpSpPr>
          <p:grpSpPr>
            <a:xfrm>
              <a:off x="1039447" y="5040051"/>
              <a:ext cx="1296144" cy="432048"/>
              <a:chOff x="2492896" y="2051720"/>
              <a:chExt cx="1296144" cy="432048"/>
            </a:xfrm>
          </p:grpSpPr>
          <p:sp>
            <p:nvSpPr>
              <p:cNvPr id="96" name="正方形/長方形 95"/>
              <p:cNvSpPr/>
              <p:nvPr/>
            </p:nvSpPr>
            <p:spPr>
              <a:xfrm>
                <a:off x="2492896" y="2051720"/>
                <a:ext cx="1296144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SQLID=update01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>
                <a:off x="2492896" y="2267744"/>
                <a:ext cx="1296144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SQLID=update01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0" name="グループ化 37"/>
            <p:cNvGrpSpPr/>
            <p:nvPr/>
          </p:nvGrpSpPr>
          <p:grpSpPr>
            <a:xfrm>
              <a:off x="1039447" y="4427984"/>
              <a:ext cx="1296144" cy="432048"/>
              <a:chOff x="2492896" y="1403648"/>
              <a:chExt cx="1296144" cy="432048"/>
            </a:xfrm>
          </p:grpSpPr>
          <p:sp>
            <p:nvSpPr>
              <p:cNvPr id="94" name="正方形/長方形 93"/>
              <p:cNvSpPr/>
              <p:nvPr/>
            </p:nvSpPr>
            <p:spPr>
              <a:xfrm>
                <a:off x="2492896" y="1403648"/>
                <a:ext cx="1296144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SQLID=insert09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2492896" y="1619672"/>
                <a:ext cx="1296144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SQLID=insert09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91" name="テキスト ボックス 90"/>
            <p:cNvSpPr txBox="1"/>
            <p:nvPr/>
          </p:nvSpPr>
          <p:spPr>
            <a:xfrm>
              <a:off x="1487464" y="4814107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…</a:t>
              </a:r>
              <a:endParaRPr kumimoji="1" lang="ja-JP" altLang="en-US" sz="1400" dirty="0">
                <a:latin typeface="+mn-ea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1487464" y="5426174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…</a:t>
              </a:r>
              <a:endParaRPr kumimoji="1" lang="ja-JP" altLang="en-US" sz="1400" dirty="0">
                <a:latin typeface="+mn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557240" y="3563888"/>
              <a:ext cx="2260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 smtClean="0"/>
                <a:t>デフォルトでは、</a:t>
              </a:r>
              <a:r>
                <a:rPr lang="en-US" altLang="ja-JP" sz="1200" dirty="0" smtClean="0"/>
                <a:t>SQL</a:t>
              </a:r>
              <a:r>
                <a:rPr lang="ja-JP" altLang="en-US" sz="1200" dirty="0" smtClean="0"/>
                <a:t>発行順は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ユニークな</a:t>
              </a:r>
              <a:r>
                <a:rPr lang="en-US" altLang="ja-JP" sz="1200" dirty="0" smtClean="0"/>
                <a:t>SQLID</a:t>
              </a:r>
              <a:r>
                <a:rPr lang="ja-JP" altLang="en-US" sz="1200" dirty="0" smtClean="0"/>
                <a:t>の登録順となる</a:t>
              </a:r>
              <a:endParaRPr lang="ja-JP" altLang="en-US" sz="1200" dirty="0"/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3968832" y="5724128"/>
            <a:ext cx="1869422" cy="2664296"/>
            <a:chOff x="3968832" y="5724128"/>
            <a:chExt cx="1869422" cy="2664296"/>
          </a:xfrm>
        </p:grpSpPr>
        <p:sp>
          <p:nvSpPr>
            <p:cNvPr id="101" name="角丸四角形 100"/>
            <p:cNvSpPr/>
            <p:nvPr/>
          </p:nvSpPr>
          <p:spPr>
            <a:xfrm>
              <a:off x="4111455" y="6228184"/>
              <a:ext cx="1584176" cy="216024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Times New Roman" pitchFamily="18" charset="0"/>
                </a:rPr>
                <a:t>SQL</a:t>
              </a:r>
              <a:r>
                <a:rPr lang="ja-JP" altLang="en-US" sz="1400" dirty="0" smtClean="0">
                  <a:solidFill>
                    <a:schemeClr val="tx1"/>
                  </a:solidFill>
                  <a:latin typeface="Times New Roman" pitchFamily="18" charset="0"/>
                </a:rPr>
                <a:t>リスト</a:t>
              </a:r>
              <a:endParaRPr lang="en-US" altLang="ja-JP" sz="1400" dirty="0" smtClean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102" name="グループ化 64"/>
            <p:cNvGrpSpPr/>
            <p:nvPr/>
          </p:nvGrpSpPr>
          <p:grpSpPr>
            <a:xfrm>
              <a:off x="4255471" y="7202388"/>
              <a:ext cx="1296144" cy="432048"/>
              <a:chOff x="2492896" y="3097932"/>
              <a:chExt cx="1296144" cy="432048"/>
            </a:xfrm>
          </p:grpSpPr>
          <p:sp>
            <p:nvSpPr>
              <p:cNvPr id="112" name="正方形/長方形 111"/>
              <p:cNvSpPr/>
              <p:nvPr/>
            </p:nvSpPr>
            <p:spPr>
              <a:xfrm>
                <a:off x="2492896" y="3313956"/>
                <a:ext cx="1296144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SQLID=delete99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正方形/長方形 112"/>
              <p:cNvSpPr/>
              <p:nvPr/>
            </p:nvSpPr>
            <p:spPr>
              <a:xfrm>
                <a:off x="2492896" y="3097932"/>
                <a:ext cx="1296144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SQLID=delete99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" name="グループ化 67"/>
            <p:cNvGrpSpPr/>
            <p:nvPr/>
          </p:nvGrpSpPr>
          <p:grpSpPr>
            <a:xfrm>
              <a:off x="4255471" y="7812360"/>
              <a:ext cx="1296144" cy="432048"/>
              <a:chOff x="2492896" y="2051720"/>
              <a:chExt cx="1296144" cy="432048"/>
            </a:xfrm>
          </p:grpSpPr>
          <p:sp>
            <p:nvSpPr>
              <p:cNvPr id="110" name="正方形/長方形 109"/>
              <p:cNvSpPr/>
              <p:nvPr/>
            </p:nvSpPr>
            <p:spPr>
              <a:xfrm>
                <a:off x="2492896" y="2051720"/>
                <a:ext cx="1296144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SQLID=update01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2492896" y="2267744"/>
                <a:ext cx="1296144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SQLID=update01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4" name="グループ化 70"/>
            <p:cNvGrpSpPr/>
            <p:nvPr/>
          </p:nvGrpSpPr>
          <p:grpSpPr>
            <a:xfrm>
              <a:off x="4255471" y="6588224"/>
              <a:ext cx="1296144" cy="432048"/>
              <a:chOff x="2492896" y="791579"/>
              <a:chExt cx="1296144" cy="432048"/>
            </a:xfrm>
          </p:grpSpPr>
          <p:sp>
            <p:nvSpPr>
              <p:cNvPr id="108" name="正方形/長方形 107"/>
              <p:cNvSpPr/>
              <p:nvPr/>
            </p:nvSpPr>
            <p:spPr>
              <a:xfrm>
                <a:off x="2492896" y="791579"/>
                <a:ext cx="1296144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SQLID=insert09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9" name="正方形/長方形 108"/>
              <p:cNvSpPr/>
              <p:nvPr/>
            </p:nvSpPr>
            <p:spPr>
              <a:xfrm>
                <a:off x="2492896" y="1007603"/>
                <a:ext cx="1296144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SQLID=insert09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05" name="テキスト ボックス 104"/>
            <p:cNvSpPr txBox="1"/>
            <p:nvPr/>
          </p:nvSpPr>
          <p:spPr>
            <a:xfrm>
              <a:off x="4703488" y="6974348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…</a:t>
              </a:r>
              <a:endParaRPr kumimoji="1" lang="ja-JP" altLang="en-US" sz="1400" dirty="0">
                <a:latin typeface="+mn-ea"/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4703488" y="7586417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…</a:t>
              </a:r>
              <a:endParaRPr kumimoji="1" lang="ja-JP" altLang="en-US" sz="1400" dirty="0">
                <a:latin typeface="+mn-ea"/>
              </a:endParaRPr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3968832" y="5724128"/>
              <a:ext cx="1869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 smtClean="0"/>
                <a:t>sort()</a:t>
              </a:r>
              <a:r>
                <a:rPr lang="ja-JP" altLang="en-US" sz="1200" dirty="0" smtClean="0"/>
                <a:t>メソッドを使用せずに</a:t>
              </a:r>
              <a:endParaRPr lang="en-US" altLang="ja-JP" sz="1200" dirty="0" smtClean="0"/>
            </a:p>
            <a:p>
              <a:pPr algn="ctr"/>
              <a:r>
                <a:rPr kumimoji="1" lang="ja-JP" altLang="en-US" sz="1200" dirty="0" smtClean="0"/>
                <a:t>以下のような順番にしたい</a:t>
              </a:r>
              <a:endParaRPr kumimoji="1" lang="ja-JP" altLang="en-US" sz="1200" dirty="0"/>
            </a:p>
          </p:txBody>
        </p:sp>
      </p:grpSp>
      <p:sp>
        <p:nvSpPr>
          <p:cNvPr id="114" name="右矢印 113"/>
          <p:cNvSpPr/>
          <p:nvPr/>
        </p:nvSpPr>
        <p:spPr>
          <a:xfrm>
            <a:off x="3187518" y="7092280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5" name="グループ化 114"/>
          <p:cNvGrpSpPr/>
          <p:nvPr/>
        </p:nvGrpSpPr>
        <p:grpSpPr>
          <a:xfrm>
            <a:off x="2990927" y="467544"/>
            <a:ext cx="300082" cy="513348"/>
            <a:chOff x="4365104" y="827584"/>
            <a:chExt cx="300082" cy="51334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4365104" y="8275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</a:t>
              </a:r>
              <a:endParaRPr kumimoji="1" lang="ja-JP" altLang="en-US" dirty="0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4365104" y="8995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</a:t>
              </a:r>
              <a:endParaRPr kumimoji="1" lang="ja-JP" altLang="en-US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4365104" y="971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</a:t>
              </a:r>
              <a:endParaRPr kumimoji="1" lang="ja-JP" altLang="en-US" dirty="0"/>
            </a:p>
          </p:txBody>
        </p:sp>
      </p:grpSp>
      <p:grpSp>
        <p:nvGrpSpPr>
          <p:cNvPr id="117" name="グループ化 116"/>
          <p:cNvGrpSpPr/>
          <p:nvPr/>
        </p:nvGrpSpPr>
        <p:grpSpPr>
          <a:xfrm>
            <a:off x="2990927" y="1115616"/>
            <a:ext cx="300082" cy="513348"/>
            <a:chOff x="4365104" y="827584"/>
            <a:chExt cx="300082" cy="513348"/>
          </a:xfrm>
        </p:grpSpPr>
        <p:sp>
          <p:nvSpPr>
            <p:cNvPr id="118" name="テキスト ボックス 117"/>
            <p:cNvSpPr txBox="1"/>
            <p:nvPr/>
          </p:nvSpPr>
          <p:spPr>
            <a:xfrm>
              <a:off x="4365104" y="8275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</a:t>
              </a:r>
              <a:endParaRPr kumimoji="1" lang="ja-JP" altLang="en-US" dirty="0"/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4365104" y="8995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4365104" y="971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</a:t>
              </a:r>
              <a:endParaRPr kumimoji="1" lang="ja-JP" altLang="en-US" dirty="0"/>
            </a:p>
          </p:txBody>
        </p:sp>
      </p:grpSp>
      <p:grpSp>
        <p:nvGrpSpPr>
          <p:cNvPr id="121" name="グループ化 120"/>
          <p:cNvGrpSpPr/>
          <p:nvPr/>
        </p:nvGrpSpPr>
        <p:grpSpPr>
          <a:xfrm>
            <a:off x="1244733" y="727234"/>
            <a:ext cx="300082" cy="513348"/>
            <a:chOff x="4365104" y="827584"/>
            <a:chExt cx="300082" cy="513348"/>
          </a:xfrm>
        </p:grpSpPr>
        <p:sp>
          <p:nvSpPr>
            <p:cNvPr id="122" name="テキスト ボックス 121"/>
            <p:cNvSpPr txBox="1"/>
            <p:nvPr/>
          </p:nvSpPr>
          <p:spPr>
            <a:xfrm>
              <a:off x="4365104" y="8275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</a:t>
              </a:r>
              <a:endParaRPr kumimoji="1" lang="ja-JP" altLang="en-US" dirty="0"/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4365104" y="8995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</a:t>
              </a:r>
              <a:endParaRPr kumimoji="1" lang="ja-JP" altLang="en-US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4365104" y="971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右矢印 82"/>
          <p:cNvSpPr/>
          <p:nvPr/>
        </p:nvSpPr>
        <p:spPr>
          <a:xfrm>
            <a:off x="3187518" y="363589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3" name="グループ化 132"/>
          <p:cNvGrpSpPr/>
          <p:nvPr/>
        </p:nvGrpSpPr>
        <p:grpSpPr>
          <a:xfrm>
            <a:off x="4111453" y="2267744"/>
            <a:ext cx="1584176" cy="2664296"/>
            <a:chOff x="4111453" y="2267744"/>
            <a:chExt cx="1584176" cy="2664296"/>
          </a:xfrm>
        </p:grpSpPr>
        <p:sp>
          <p:nvSpPr>
            <p:cNvPr id="120" name="角丸四角形 119"/>
            <p:cNvSpPr/>
            <p:nvPr/>
          </p:nvSpPr>
          <p:spPr>
            <a:xfrm>
              <a:off x="4111453" y="2771800"/>
              <a:ext cx="1584176" cy="216024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Times New Roman" pitchFamily="18" charset="0"/>
                </a:rPr>
                <a:t>SQL</a:t>
              </a:r>
              <a:r>
                <a:rPr lang="ja-JP" altLang="en-US" sz="1400" dirty="0" smtClean="0">
                  <a:solidFill>
                    <a:schemeClr val="tx1"/>
                  </a:solidFill>
                  <a:latin typeface="Times New Roman" pitchFamily="18" charset="0"/>
                </a:rPr>
                <a:t>リスト</a:t>
              </a:r>
              <a:endParaRPr lang="en-US" altLang="ja-JP" sz="1400" dirty="0" smtClean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121" name="グループ化 64"/>
            <p:cNvGrpSpPr/>
            <p:nvPr/>
          </p:nvGrpSpPr>
          <p:grpSpPr>
            <a:xfrm>
              <a:off x="4255469" y="3131840"/>
              <a:ext cx="1296144" cy="432048"/>
              <a:chOff x="2492896" y="2483768"/>
              <a:chExt cx="1296144" cy="432048"/>
            </a:xfrm>
          </p:grpSpPr>
          <p:sp>
            <p:nvSpPr>
              <p:cNvPr id="131" name="正方形/長方形 130"/>
              <p:cNvSpPr/>
              <p:nvPr/>
            </p:nvSpPr>
            <p:spPr>
              <a:xfrm>
                <a:off x="2492896" y="2699792"/>
                <a:ext cx="1296144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SQLID=delete99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>
                <a:off x="2492896" y="2483768"/>
                <a:ext cx="1296144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SQLID=delete99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22" name="グループ化 67"/>
            <p:cNvGrpSpPr/>
            <p:nvPr/>
          </p:nvGrpSpPr>
          <p:grpSpPr>
            <a:xfrm>
              <a:off x="4255469" y="4355976"/>
              <a:ext cx="1296144" cy="432048"/>
              <a:chOff x="2492896" y="2051720"/>
              <a:chExt cx="1296144" cy="432048"/>
            </a:xfrm>
          </p:grpSpPr>
          <p:sp>
            <p:nvSpPr>
              <p:cNvPr id="129" name="正方形/長方形 128"/>
              <p:cNvSpPr/>
              <p:nvPr/>
            </p:nvSpPr>
            <p:spPr>
              <a:xfrm>
                <a:off x="2492896" y="2051720"/>
                <a:ext cx="1296144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SQLID=update01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正方形/長方形 129"/>
              <p:cNvSpPr/>
              <p:nvPr/>
            </p:nvSpPr>
            <p:spPr>
              <a:xfrm>
                <a:off x="2492896" y="2267744"/>
                <a:ext cx="1296144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SQLID=update01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23" name="グループ化 70"/>
            <p:cNvGrpSpPr/>
            <p:nvPr/>
          </p:nvGrpSpPr>
          <p:grpSpPr>
            <a:xfrm>
              <a:off x="4255469" y="3743907"/>
              <a:ext cx="1296144" cy="432048"/>
              <a:chOff x="2492896" y="1403648"/>
              <a:chExt cx="1296144" cy="432048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2492896" y="1403648"/>
                <a:ext cx="1296144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SQLID=insert09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2492896" y="1619672"/>
                <a:ext cx="1296144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SQLID=insert09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24" name="テキスト ボックス 123"/>
            <p:cNvSpPr txBox="1"/>
            <p:nvPr/>
          </p:nvSpPr>
          <p:spPr>
            <a:xfrm>
              <a:off x="4703486" y="3517963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…</a:t>
              </a:r>
              <a:endParaRPr kumimoji="1" lang="ja-JP" altLang="en-US" sz="1400" dirty="0">
                <a:latin typeface="+mn-ea"/>
              </a:endParaRPr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4703486" y="4130030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…</a:t>
              </a:r>
              <a:endParaRPr kumimoji="1" lang="ja-JP" altLang="en-US" sz="1400" dirty="0">
                <a:latin typeface="+mn-ea"/>
              </a:endParaRPr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4118711" y="2267744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 smtClean="0"/>
                <a:t>最適化時には</a:t>
              </a:r>
              <a:endParaRPr lang="en-US" altLang="ja-JP" sz="1200" dirty="0" smtClean="0"/>
            </a:p>
            <a:p>
              <a:pPr algn="ctr"/>
              <a:r>
                <a:rPr lang="en-US" altLang="ja-JP" sz="1200" dirty="0" smtClean="0"/>
                <a:t>SQLID</a:t>
              </a:r>
              <a:r>
                <a:rPr lang="ja-JP" altLang="en-US" sz="1200" dirty="0" smtClean="0"/>
                <a:t>の昇順に</a:t>
              </a:r>
              <a:r>
                <a:rPr kumimoji="1" lang="ja-JP" altLang="en-US" sz="1200" dirty="0" smtClean="0"/>
                <a:t>したい</a:t>
              </a:r>
              <a:endParaRPr kumimoji="1" lang="ja-JP" altLang="en-US" sz="1200" dirty="0"/>
            </a:p>
          </p:txBody>
        </p:sp>
      </p:grpSp>
      <p:grpSp>
        <p:nvGrpSpPr>
          <p:cNvPr id="134" name="グループ化 133"/>
          <p:cNvGrpSpPr/>
          <p:nvPr/>
        </p:nvGrpSpPr>
        <p:grpSpPr>
          <a:xfrm>
            <a:off x="845275" y="2267744"/>
            <a:ext cx="2260555" cy="2664296"/>
            <a:chOff x="557243" y="3563888"/>
            <a:chExt cx="2260555" cy="2664296"/>
          </a:xfrm>
        </p:grpSpPr>
        <p:sp>
          <p:nvSpPr>
            <p:cNvPr id="135" name="角丸四角形 134"/>
            <p:cNvSpPr/>
            <p:nvPr/>
          </p:nvSpPr>
          <p:spPr>
            <a:xfrm>
              <a:off x="895431" y="4067944"/>
              <a:ext cx="1584176" cy="216024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Times New Roman" pitchFamily="18" charset="0"/>
                </a:rPr>
                <a:t>SQL</a:t>
              </a:r>
              <a:r>
                <a:rPr lang="ja-JP" altLang="en-US" sz="1400" dirty="0" smtClean="0">
                  <a:solidFill>
                    <a:schemeClr val="tx1"/>
                  </a:solidFill>
                  <a:latin typeface="Times New Roman" pitchFamily="18" charset="0"/>
                </a:rPr>
                <a:t>リスト</a:t>
              </a:r>
              <a:endParaRPr lang="en-US" altLang="ja-JP" sz="1400" dirty="0" smtClean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136" name="グループ化 31"/>
            <p:cNvGrpSpPr/>
            <p:nvPr/>
          </p:nvGrpSpPr>
          <p:grpSpPr>
            <a:xfrm>
              <a:off x="1039447" y="5652120"/>
              <a:ext cx="1296144" cy="432048"/>
              <a:chOff x="2492896" y="2483768"/>
              <a:chExt cx="1296144" cy="432048"/>
            </a:xfrm>
          </p:grpSpPr>
          <p:sp>
            <p:nvSpPr>
              <p:cNvPr id="146" name="正方形/長方形 145"/>
              <p:cNvSpPr/>
              <p:nvPr/>
            </p:nvSpPr>
            <p:spPr>
              <a:xfrm>
                <a:off x="2492896" y="2699792"/>
                <a:ext cx="1296144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SQLID=delete99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>
                <a:off x="2492896" y="2483768"/>
                <a:ext cx="1296144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SQLID=delete99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37" name="グループ化 34"/>
            <p:cNvGrpSpPr/>
            <p:nvPr/>
          </p:nvGrpSpPr>
          <p:grpSpPr>
            <a:xfrm>
              <a:off x="1039447" y="5040051"/>
              <a:ext cx="1296144" cy="432048"/>
              <a:chOff x="2492896" y="2051720"/>
              <a:chExt cx="1296144" cy="432048"/>
            </a:xfrm>
          </p:grpSpPr>
          <p:sp>
            <p:nvSpPr>
              <p:cNvPr id="144" name="正方形/長方形 143"/>
              <p:cNvSpPr/>
              <p:nvPr/>
            </p:nvSpPr>
            <p:spPr>
              <a:xfrm>
                <a:off x="2492896" y="2051720"/>
                <a:ext cx="1296144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SQLID=update01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2492896" y="2267744"/>
                <a:ext cx="1296144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SQLID=update01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38" name="グループ化 37"/>
            <p:cNvGrpSpPr/>
            <p:nvPr/>
          </p:nvGrpSpPr>
          <p:grpSpPr>
            <a:xfrm>
              <a:off x="1039447" y="4427984"/>
              <a:ext cx="1296144" cy="432048"/>
              <a:chOff x="2492896" y="1403648"/>
              <a:chExt cx="1296144" cy="432048"/>
            </a:xfrm>
          </p:grpSpPr>
          <p:sp>
            <p:nvSpPr>
              <p:cNvPr id="142" name="正方形/長方形 141"/>
              <p:cNvSpPr/>
              <p:nvPr/>
            </p:nvSpPr>
            <p:spPr>
              <a:xfrm>
                <a:off x="2492896" y="1403648"/>
                <a:ext cx="1296144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SQLID=insert09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2492896" y="1619672"/>
                <a:ext cx="1296144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SQLID=insert09</a:t>
                </a:r>
                <a:endParaRPr kumimoji="1" lang="ja-JP" altLang="en-US" sz="12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39" name="テキスト ボックス 138"/>
            <p:cNvSpPr txBox="1"/>
            <p:nvPr/>
          </p:nvSpPr>
          <p:spPr>
            <a:xfrm>
              <a:off x="1487464" y="4814107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…</a:t>
              </a:r>
              <a:endParaRPr kumimoji="1" lang="ja-JP" altLang="en-US" sz="1400" dirty="0">
                <a:latin typeface="+mn-ea"/>
              </a:endParaRPr>
            </a:p>
          </p:txBody>
        </p:sp>
        <p:sp>
          <p:nvSpPr>
            <p:cNvPr id="140" name="テキスト ボックス 139"/>
            <p:cNvSpPr txBox="1"/>
            <p:nvPr/>
          </p:nvSpPr>
          <p:spPr>
            <a:xfrm>
              <a:off x="1487464" y="5426174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…</a:t>
              </a:r>
              <a:endParaRPr kumimoji="1" lang="ja-JP" altLang="en-US" sz="1400" dirty="0">
                <a:latin typeface="+mn-ea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557243" y="3563888"/>
              <a:ext cx="2260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dirty="0" smtClean="0"/>
                <a:t>デフォルトでは、</a:t>
              </a:r>
              <a:r>
                <a:rPr lang="en-US" altLang="ja-JP" sz="1200" dirty="0" smtClean="0"/>
                <a:t>SQL</a:t>
              </a:r>
              <a:r>
                <a:rPr lang="ja-JP" altLang="en-US" sz="1200" dirty="0" smtClean="0"/>
                <a:t>発行順は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ユニークな</a:t>
              </a:r>
              <a:r>
                <a:rPr lang="en-US" altLang="ja-JP" sz="1200" dirty="0" smtClean="0"/>
                <a:t>SQLID</a:t>
              </a:r>
              <a:r>
                <a:rPr lang="ja-JP" altLang="en-US" sz="1200" dirty="0" smtClean="0"/>
                <a:t>の登録順となる</a:t>
              </a:r>
              <a:endParaRPr lang="ja-JP" altLang="en-U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316</Words>
  <Application>Microsoft Office PowerPoint</Application>
  <PresentationFormat>画面に合わせる (4:3)</PresentationFormat>
  <Paragraphs>140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スライド 1</vt:lpstr>
      <vt:lpstr>スライド 2</vt:lpstr>
      <vt:lpstr>スライド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YAMURA Tomofumi / 矢村 知史</dc:creator>
  <cp:lastModifiedBy>YAMURA Tomofumi / 矢村 知史</cp:lastModifiedBy>
  <cp:revision>66</cp:revision>
  <dcterms:created xsi:type="dcterms:W3CDTF">2011-08-26T06:11:49Z</dcterms:created>
  <dcterms:modified xsi:type="dcterms:W3CDTF">2011-10-28T02:09:32Z</dcterms:modified>
</cp:coreProperties>
</file>