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1"/>
  </p:sldMasterIdLst>
  <p:notesMasterIdLst>
    <p:notesMasterId r:id="rId19"/>
  </p:notesMasterIdLst>
  <p:handoutMasterIdLst>
    <p:handoutMasterId r:id="rId20"/>
  </p:handoutMasterIdLst>
  <p:sldIdLst>
    <p:sldId id="263" r:id="rId2"/>
    <p:sldId id="352" r:id="rId3"/>
    <p:sldId id="353" r:id="rId4"/>
    <p:sldId id="354" r:id="rId5"/>
    <p:sldId id="355" r:id="rId6"/>
    <p:sldId id="356" r:id="rId7"/>
    <p:sldId id="357" r:id="rId8"/>
    <p:sldId id="358" r:id="rId9"/>
    <p:sldId id="359" r:id="rId10"/>
    <p:sldId id="366" r:id="rId11"/>
    <p:sldId id="360" r:id="rId12"/>
    <p:sldId id="361" r:id="rId13"/>
    <p:sldId id="362" r:id="rId14"/>
    <p:sldId id="363" r:id="rId15"/>
    <p:sldId id="364" r:id="rId16"/>
    <p:sldId id="365" r:id="rId17"/>
    <p:sldId id="315" r:id="rId18"/>
  </p:sldIdLst>
  <p:sldSz cx="9906000" cy="6858000" type="A4"/>
  <p:notesSz cx="6794500" cy="9931400"/>
  <p:embeddedFontLst>
    <p:embeddedFont>
      <p:font typeface="HGPｺﾞｼｯｸE" panose="020B0900000000000000" pitchFamily="50" charset="-128"/>
      <p:regular r:id="rId21"/>
    </p:embeddedFont>
    <p:embeddedFont>
      <p:font typeface="Tahoma" panose="020B0604030504040204" pitchFamily="34" charset="0"/>
      <p:regular r:id="rId22"/>
      <p:bold r:id="rId23"/>
    </p:embeddedFont>
    <p:embeddedFont>
      <p:font typeface="Calibri" panose="020F0502020204030204" pitchFamily="34" charset="0"/>
      <p:regular r:id="rId24"/>
      <p:bold r:id="rId25"/>
      <p:italic r:id="rId26"/>
      <p:boldItalic r:id="rId27"/>
    </p:embeddedFont>
    <p:embeddedFont>
      <p:font typeface="HGP創英角ｺﾞｼｯｸUB" panose="020B0900000000000000" pitchFamily="50" charset="-128"/>
      <p:regular r:id="rId28"/>
    </p:embeddedFont>
  </p:embeddedFontLst>
  <p:defaultTex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85C1"/>
    <a:srgbClr val="C2CEE6"/>
    <a:srgbClr val="E1E7F3"/>
    <a:srgbClr val="A4B6DA"/>
    <a:srgbClr val="0080B1"/>
    <a:srgbClr val="E6B600"/>
    <a:srgbClr val="C96953"/>
    <a:srgbClr val="008075"/>
    <a:srgbClr val="6F7796"/>
    <a:srgbClr val="3F4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1" autoAdjust="0"/>
    <p:restoredTop sz="92857" autoAdjust="0"/>
  </p:normalViewPr>
  <p:slideViewPr>
    <p:cSldViewPr snapToGrid="0" showGuides="1">
      <p:cViewPr>
        <p:scale>
          <a:sx n="100" d="100"/>
          <a:sy n="100" d="100"/>
        </p:scale>
        <p:origin x="-72" y="-72"/>
      </p:cViewPr>
      <p:guideLst>
        <p:guide orient="horz" pos="2375"/>
        <p:guide pos="6081"/>
        <p:guide pos="31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47" d="100"/>
          <a:sy n="47" d="100"/>
        </p:scale>
        <p:origin x="-1554" y="-120"/>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48646" y="0"/>
            <a:ext cx="2944283" cy="496570"/>
          </a:xfrm>
          <a:prstGeom prst="rect">
            <a:avLst/>
          </a:prstGeom>
        </p:spPr>
        <p:txBody>
          <a:bodyPr vert="horz" lIns="93177" tIns="46589" rIns="93177" bIns="46589" rtlCol="0"/>
          <a:lstStyle>
            <a:lvl1pPr algn="r">
              <a:defRPr sz="1200"/>
            </a:lvl1pPr>
          </a:lstStyle>
          <a:p>
            <a:fld id="{BB253DA6-D017-4D4C-A6F0-8D6175E3AD1A}" type="datetime1">
              <a:rPr lang="ja-JP" altLang="en-US" smtClean="0"/>
              <a:pPr/>
              <a:t>2015/5/11</a:t>
            </a:fld>
            <a:endParaRPr lang="en-US"/>
          </a:p>
        </p:txBody>
      </p:sp>
      <p:sp>
        <p:nvSpPr>
          <p:cNvPr id="4" name="Footer Placeholder 3"/>
          <p:cNvSpPr>
            <a:spLocks noGrp="1"/>
          </p:cNvSpPr>
          <p:nvPr>
            <p:ph type="ftr" sz="quarter" idx="2"/>
          </p:nvPr>
        </p:nvSpPr>
        <p:spPr>
          <a:xfrm>
            <a:off x="1" y="9433107"/>
            <a:ext cx="2944283" cy="49657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8646" y="9433107"/>
            <a:ext cx="2944283" cy="496570"/>
          </a:xfrm>
          <a:prstGeom prst="rect">
            <a:avLst/>
          </a:prstGeom>
        </p:spPr>
        <p:txBody>
          <a:bodyPr vert="horz" lIns="93177" tIns="46589" rIns="93177" bIns="46589" rtlCol="0" anchor="b"/>
          <a:lstStyle>
            <a:lvl1pPr algn="r">
              <a:defRPr sz="1200"/>
            </a:lvl1pPr>
          </a:lstStyle>
          <a:p>
            <a:fld id="{B72825E8-8F73-8141-9884-9E441E953D64}" type="slidenum">
              <a:rPr lang="en-US" smtClean="0"/>
              <a:pPr/>
              <a:t>‹#›</a:t>
            </a:fld>
            <a:endParaRPr lang="en-US"/>
          </a:p>
        </p:txBody>
      </p:sp>
    </p:spTree>
    <p:extLst>
      <p:ext uri="{BB962C8B-B14F-4D97-AF65-F5344CB8AC3E}">
        <p14:creationId xmlns:p14="http://schemas.microsoft.com/office/powerpoint/2010/main" val="15398953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48646" y="0"/>
            <a:ext cx="2944283" cy="496570"/>
          </a:xfrm>
          <a:prstGeom prst="rect">
            <a:avLst/>
          </a:prstGeom>
        </p:spPr>
        <p:txBody>
          <a:bodyPr vert="horz" lIns="93177" tIns="46589" rIns="93177" bIns="46589" rtlCol="0"/>
          <a:lstStyle>
            <a:lvl1pPr algn="r">
              <a:defRPr sz="1200"/>
            </a:lvl1pPr>
          </a:lstStyle>
          <a:p>
            <a:fld id="{971E307F-04E7-4216-B3F9-BBF58478B729}" type="datetime1">
              <a:rPr lang="ja-JP" altLang="en-US" smtClean="0"/>
              <a:pPr/>
              <a:t>2015/5/11</a:t>
            </a:fld>
            <a:endParaRPr lang="en-US"/>
          </a:p>
        </p:txBody>
      </p:sp>
      <p:sp>
        <p:nvSpPr>
          <p:cNvPr id="4" name="Slide Image Placeholder 3"/>
          <p:cNvSpPr>
            <a:spLocks noGrp="1" noRot="1" noChangeAspect="1"/>
          </p:cNvSpPr>
          <p:nvPr>
            <p:ph type="sldImg" idx="2"/>
          </p:nvPr>
        </p:nvSpPr>
        <p:spPr>
          <a:xfrm>
            <a:off x="708025" y="744538"/>
            <a:ext cx="5378450" cy="37242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79451" y="4717416"/>
            <a:ext cx="5435600" cy="446913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48646" y="9433107"/>
            <a:ext cx="2944283" cy="496570"/>
          </a:xfrm>
          <a:prstGeom prst="rect">
            <a:avLst/>
          </a:prstGeom>
        </p:spPr>
        <p:txBody>
          <a:bodyPr vert="horz" lIns="93177" tIns="46589" rIns="93177" bIns="46589" rtlCol="0" anchor="b"/>
          <a:lstStyle>
            <a:lvl1pPr algn="r">
              <a:defRPr sz="1200"/>
            </a:lvl1pPr>
          </a:lstStyle>
          <a:p>
            <a:fld id="{ED2226E8-6E60-C943-AEE2-C58FEC61AEE7}" type="slidenum">
              <a:rPr lang="en-US" smtClean="0"/>
              <a:pPr/>
              <a:t>‹#›</a:t>
            </a:fld>
            <a:endParaRPr lang="en-US"/>
          </a:p>
        </p:txBody>
      </p:sp>
    </p:spTree>
    <p:extLst>
      <p:ext uri="{BB962C8B-B14F-4D97-AF65-F5344CB8AC3E}">
        <p14:creationId xmlns:p14="http://schemas.microsoft.com/office/powerpoint/2010/main" val="3738181558"/>
      </p:ext>
    </p:extLst>
  </p:cSld>
  <p:clrMap bg1="lt1" tx1="dk1" bg2="lt2" tx2="dk2" accent1="accent1" accent2="accent2" accent3="accent3" accent4="accent4" accent5="accent5" accent6="accent6" hlink="hlink" folHlink="folHlink"/>
  <p:hf hdr="0"/>
  <p:notesStyle>
    <a:lvl1pPr marL="0" algn="l" defTabSz="457133" rtl="0" eaLnBrk="1" latinLnBrk="0" hangingPunct="1">
      <a:defRPr sz="1200" kern="1200">
        <a:solidFill>
          <a:schemeClr val="tx1"/>
        </a:solidFill>
        <a:latin typeface="+mn-lt"/>
        <a:ea typeface="+mn-ea"/>
        <a:cs typeface="+mn-cs"/>
      </a:defRPr>
    </a:lvl1pPr>
    <a:lvl2pPr marL="457133" algn="l" defTabSz="457133" rtl="0" eaLnBrk="1" latinLnBrk="0" hangingPunct="1">
      <a:defRPr sz="1200" kern="1200">
        <a:solidFill>
          <a:schemeClr val="tx1"/>
        </a:solidFill>
        <a:latin typeface="+mn-lt"/>
        <a:ea typeface="+mn-ea"/>
        <a:cs typeface="+mn-cs"/>
      </a:defRPr>
    </a:lvl2pPr>
    <a:lvl3pPr marL="914268" algn="l" defTabSz="457133" rtl="0" eaLnBrk="1" latinLnBrk="0" hangingPunct="1">
      <a:defRPr sz="1200" kern="1200">
        <a:solidFill>
          <a:schemeClr val="tx1"/>
        </a:solidFill>
        <a:latin typeface="+mn-lt"/>
        <a:ea typeface="+mn-ea"/>
        <a:cs typeface="+mn-cs"/>
      </a:defRPr>
    </a:lvl3pPr>
    <a:lvl4pPr marL="1371401" algn="l" defTabSz="457133" rtl="0" eaLnBrk="1" latinLnBrk="0" hangingPunct="1">
      <a:defRPr sz="1200" kern="1200">
        <a:solidFill>
          <a:schemeClr val="tx1"/>
        </a:solidFill>
        <a:latin typeface="+mn-lt"/>
        <a:ea typeface="+mn-ea"/>
        <a:cs typeface="+mn-cs"/>
      </a:defRPr>
    </a:lvl4pPr>
    <a:lvl5pPr marL="1828535" algn="l" defTabSz="457133" rtl="0" eaLnBrk="1" latinLnBrk="0" hangingPunct="1">
      <a:defRPr sz="1200" kern="1200">
        <a:solidFill>
          <a:schemeClr val="tx1"/>
        </a:solidFill>
        <a:latin typeface="+mn-lt"/>
        <a:ea typeface="+mn-ea"/>
        <a:cs typeface="+mn-cs"/>
      </a:defRPr>
    </a:lvl5pPr>
    <a:lvl6pPr marL="2285669" algn="l" defTabSz="457133" rtl="0" eaLnBrk="1" latinLnBrk="0" hangingPunct="1">
      <a:defRPr sz="1200" kern="1200">
        <a:solidFill>
          <a:schemeClr val="tx1"/>
        </a:solidFill>
        <a:latin typeface="+mn-lt"/>
        <a:ea typeface="+mn-ea"/>
        <a:cs typeface="+mn-cs"/>
      </a:defRPr>
    </a:lvl6pPr>
    <a:lvl7pPr marL="2742803" algn="l" defTabSz="457133" rtl="0" eaLnBrk="1" latinLnBrk="0" hangingPunct="1">
      <a:defRPr sz="1200" kern="1200">
        <a:solidFill>
          <a:schemeClr val="tx1"/>
        </a:solidFill>
        <a:latin typeface="+mn-lt"/>
        <a:ea typeface="+mn-ea"/>
        <a:cs typeface="+mn-cs"/>
      </a:defRPr>
    </a:lvl7pPr>
    <a:lvl8pPr marL="3199936" algn="l" defTabSz="457133" rtl="0" eaLnBrk="1" latinLnBrk="0" hangingPunct="1">
      <a:defRPr sz="1200" kern="1200">
        <a:solidFill>
          <a:schemeClr val="tx1"/>
        </a:solidFill>
        <a:latin typeface="+mn-lt"/>
        <a:ea typeface="+mn-ea"/>
        <a:cs typeface="+mn-cs"/>
      </a:defRPr>
    </a:lvl8pPr>
    <a:lvl9pPr marL="3657070" algn="l" defTabSz="4571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a:t>
            </a:fld>
            <a:endParaRPr lang="en-US"/>
          </a:p>
        </p:txBody>
      </p:sp>
      <p:sp>
        <p:nvSpPr>
          <p:cNvPr id="6" name="日付プレースホルダー 5"/>
          <p:cNvSpPr>
            <a:spLocks noGrp="1"/>
          </p:cNvSpPr>
          <p:nvPr>
            <p:ph type="dt" idx="12"/>
          </p:nvPr>
        </p:nvSpPr>
        <p:spPr/>
        <p:txBody>
          <a:bodyPr/>
          <a:lstStyle/>
          <a:p>
            <a:fld id="{BB7B7D7C-7587-458D-9F40-96275B4E0BF8}" type="datetime1">
              <a:rPr lang="ja-JP" altLang="en-US" smtClean="0"/>
              <a:pPr/>
              <a:t>2015/5/11</a:t>
            </a:fld>
            <a:endParaRPr lang="en-US"/>
          </a:p>
        </p:txBody>
      </p:sp>
    </p:spTree>
    <p:extLst>
      <p:ext uri="{BB962C8B-B14F-4D97-AF65-F5344CB8AC3E}">
        <p14:creationId xmlns:p14="http://schemas.microsoft.com/office/powerpoint/2010/main" val="265498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98BE240F-5C72-4EF3-9325-0A9988ECF457}" type="slidenum">
              <a:rPr lang="en-US" altLang="ja-JP" smtClean="0"/>
              <a:pPr/>
              <a:t>8</a:t>
            </a:fld>
            <a:endParaRPr lang="en-US"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17</a:t>
            </a:fld>
            <a:endParaRPr lang="en-US"/>
          </a:p>
        </p:txBody>
      </p:sp>
      <p:sp>
        <p:nvSpPr>
          <p:cNvPr id="6" name="日付プレースホルダー 5"/>
          <p:cNvSpPr>
            <a:spLocks noGrp="1"/>
          </p:cNvSpPr>
          <p:nvPr>
            <p:ph type="dt" idx="12"/>
          </p:nvPr>
        </p:nvSpPr>
        <p:spPr/>
        <p:txBody>
          <a:bodyPr/>
          <a:lstStyle/>
          <a:p>
            <a:fld id="{79DDA3DF-8EBA-4683-A96B-9C379AE68A32}" type="datetime1">
              <a:rPr lang="ja-JP" altLang="en-US" smtClean="0"/>
              <a:pPr/>
              <a:t>2015/5/11</a:t>
            </a:fld>
            <a:endParaRPr lang="en-US"/>
          </a:p>
        </p:txBody>
      </p:sp>
    </p:spTree>
    <p:extLst>
      <p:ext uri="{BB962C8B-B14F-4D97-AF65-F5344CB8AC3E}">
        <p14:creationId xmlns:p14="http://schemas.microsoft.com/office/powerpoint/2010/main" val="2266582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
    <p:spTree>
      <p:nvGrpSpPr>
        <p:cNvPr id="1" name=""/>
        <p:cNvGrpSpPr/>
        <p:nvPr/>
      </p:nvGrpSpPr>
      <p:grpSpPr>
        <a:xfrm>
          <a:off x="0" y="0"/>
          <a:ext cx="0" cy="0"/>
          <a:chOff x="0" y="0"/>
          <a:chExt cx="0" cy="0"/>
        </a:xfrm>
      </p:grpSpPr>
      <p:sp>
        <p:nvSpPr>
          <p:cNvPr id="30" name="Rectangle 29"/>
          <p:cNvSpPr/>
          <p:nvPr userDrawn="1"/>
        </p:nvSpPr>
        <p:spPr>
          <a:xfrm>
            <a:off x="2346055" y="0"/>
            <a:ext cx="7559945" cy="3367021"/>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dirty="0"/>
          </a:p>
        </p:txBody>
      </p:sp>
      <p:sp>
        <p:nvSpPr>
          <p:cNvPr id="41"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42" name="TextBox 41"/>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43" name="Picture 42" descr="NTT_Title_Slide_w_Image.jpg"/>
          <p:cNvPicPr>
            <a:picLocks noChangeAspect="1"/>
          </p:cNvPicPr>
          <p:nvPr userDrawn="1"/>
        </p:nvPicPr>
        <p:blipFill>
          <a:blip r:embed="rId2"/>
          <a:stretch>
            <a:fillRect/>
          </a:stretch>
        </p:blipFill>
        <p:spPr>
          <a:xfrm>
            <a:off x="0" y="3323243"/>
            <a:ext cx="2355901" cy="2308024"/>
          </a:xfrm>
          <a:prstGeom prst="rect">
            <a:avLst/>
          </a:prstGeom>
        </p:spPr>
      </p:pic>
      <p:pic>
        <p:nvPicPr>
          <p:cNvPr id="44" name="Picture 43" descr="NTT_logo_RGB.png"/>
          <p:cNvPicPr>
            <a:picLocks noChangeAspect="1"/>
          </p:cNvPicPr>
          <p:nvPr userDrawn="1"/>
        </p:nvPicPr>
        <p:blipFill>
          <a:blip r:embed="rId3"/>
          <a:stretch>
            <a:fillRect/>
          </a:stretch>
        </p:blipFill>
        <p:spPr>
          <a:xfrm>
            <a:off x="7930542" y="6185858"/>
            <a:ext cx="1567776" cy="224161"/>
          </a:xfrm>
          <a:prstGeom prst="rect">
            <a:avLst/>
          </a:prstGeom>
        </p:spPr>
      </p:pic>
      <p:sp>
        <p:nvSpPr>
          <p:cNvPr id="45" name="Rectangle 44"/>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46" name="Rectangle 45"/>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47"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p>
          <a:p>
            <a:pPr lvl="0"/>
            <a:r>
              <a:rPr lang="ja-JP" altLang="en-US" dirty="0" smtClean="0"/>
              <a:t>技術開発本部</a:t>
            </a:r>
            <a:endParaRPr lang="en-US" altLang="ja-JP" dirty="0"/>
          </a:p>
        </p:txBody>
      </p:sp>
      <p:sp>
        <p:nvSpPr>
          <p:cNvPr id="48"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つの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060"/>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コンテンツ プレースホルダー 6"/>
          <p:cNvSpPr>
            <a:spLocks noGrp="1"/>
          </p:cNvSpPr>
          <p:nvPr>
            <p:ph sz="quarter" idx="12"/>
          </p:nvPr>
        </p:nvSpPr>
        <p:spPr>
          <a:xfrm>
            <a:off x="4946600" y="946148"/>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4217589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Tree>
    <p:extLst>
      <p:ext uri="{BB962C8B-B14F-4D97-AF65-F5344CB8AC3E}">
        <p14:creationId xmlns:p14="http://schemas.microsoft.com/office/powerpoint/2010/main" val="3741291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4144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ブランドスライド">
    <p:spTree>
      <p:nvGrpSpPr>
        <p:cNvPr id="1" name=""/>
        <p:cNvGrpSpPr/>
        <p:nvPr/>
      </p:nvGrpSpPr>
      <p:grpSpPr>
        <a:xfrm>
          <a:off x="0" y="0"/>
          <a:ext cx="0" cy="0"/>
          <a:chOff x="0" y="0"/>
          <a:chExt cx="0" cy="0"/>
        </a:xfrm>
      </p:grpSpPr>
      <p:sp>
        <p:nvSpPr>
          <p:cNvPr id="7" name="TextBox 6"/>
          <p:cNvSpPr txBox="1"/>
          <p:nvPr userDrawn="1"/>
        </p:nvSpPr>
        <p:spPr>
          <a:xfrm>
            <a:off x="-255" y="6129641"/>
            <a:ext cx="2371673" cy="92333"/>
          </a:xfrm>
          <a:prstGeom prst="rect">
            <a:avLst/>
          </a:prstGeom>
          <a:noFill/>
        </p:spPr>
        <p:txBody>
          <a:bodyPr wrap="square" lIns="84024" tIns="0" rIns="84024" bIns="0" rtlCol="0">
            <a:spAutoFit/>
          </a:bodyPr>
          <a:lstStyle/>
          <a:p>
            <a:r>
              <a:rPr lang="en-US" sz="600" dirty="0" smtClean="0">
                <a:latin typeface="Arial"/>
                <a:cs typeface="Arial"/>
              </a:rPr>
              <a:t>Copyright © 2011</a:t>
            </a:r>
            <a:r>
              <a:rPr lang="en-US" sz="600" baseline="0" dirty="0" smtClean="0">
                <a:latin typeface="Arial"/>
                <a:cs typeface="Arial"/>
              </a:rPr>
              <a:t> NTT DATA Corporation</a:t>
            </a:r>
            <a:endParaRPr lang="en-US" sz="600" dirty="0">
              <a:latin typeface="Arial"/>
              <a:cs typeface="Arial"/>
            </a:endParaRPr>
          </a:p>
        </p:txBody>
      </p:sp>
      <p:sp>
        <p:nvSpPr>
          <p:cNvPr id="8" name="Rectangle 7"/>
          <p:cNvSpPr/>
          <p:nvPr userDrawn="1"/>
        </p:nvSpPr>
        <p:spPr>
          <a:xfrm>
            <a:off x="-2" y="0"/>
            <a:ext cx="2355901" cy="685800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8" descr="NTT_Brand_Slide.jpg"/>
          <p:cNvPicPr>
            <a:picLocks noChangeAspect="1"/>
          </p:cNvPicPr>
          <p:nvPr userDrawn="1"/>
        </p:nvPicPr>
        <p:blipFill>
          <a:blip r:embed="rId2"/>
          <a:stretch>
            <a:fillRect/>
          </a:stretch>
        </p:blipFill>
        <p:spPr>
          <a:xfrm>
            <a:off x="0" y="2277871"/>
            <a:ext cx="2355901" cy="2308024"/>
          </a:xfrm>
          <a:prstGeom prst="rect">
            <a:avLst/>
          </a:prstGeom>
        </p:spPr>
      </p:pic>
      <p:sp>
        <p:nvSpPr>
          <p:cNvPr id="18" name="TextBox 17"/>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0"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81090" y="2842015"/>
            <a:ext cx="4501333" cy="1119379"/>
          </a:xfrm>
          <a:prstGeom prst="rect">
            <a:avLst/>
          </a:prstGeom>
        </p:spPr>
      </p:pic>
      <p:sp>
        <p:nvSpPr>
          <p:cNvPr id="11" name="テキスト ボックス 10"/>
          <p:cNvSpPr txBox="1"/>
          <p:nvPr userDrawn="1"/>
        </p:nvSpPr>
        <p:spPr>
          <a:xfrm>
            <a:off x="2227336" y="6156024"/>
            <a:ext cx="7673900" cy="461665"/>
          </a:xfrm>
          <a:prstGeom prst="rect">
            <a:avLst/>
          </a:prstGeom>
          <a:noFill/>
        </p:spPr>
        <p:txBody>
          <a:bodyPr wrap="square" rtlCol="0">
            <a:spAutoFit/>
          </a:bodyPr>
          <a:lstStyle/>
          <a:p>
            <a:pPr algn="r"/>
            <a:r>
              <a:rPr lang="ja-JP" altLang="ja-JP" sz="1200" dirty="0" smtClean="0"/>
              <a:t>「テラソルナ＼</a:t>
            </a:r>
            <a:r>
              <a:rPr lang="en-US" altLang="ja-JP" sz="1200" dirty="0" smtClean="0"/>
              <a:t>TERASOLUNA</a:t>
            </a:r>
            <a:r>
              <a:rPr lang="ja-JP" altLang="ja-JP" sz="1200" dirty="0" smtClean="0"/>
              <a:t>」及びそのロゴは、日本及び中国における株式会社</a:t>
            </a:r>
            <a:r>
              <a:rPr lang="en-US" altLang="ja-JP" sz="1200" dirty="0" smtClean="0"/>
              <a:t>NTT</a:t>
            </a:r>
            <a:r>
              <a:rPr lang="ja-JP" altLang="ja-JP" sz="1200" dirty="0" smtClean="0"/>
              <a:t>データの商標または登録商標です。</a:t>
            </a:r>
            <a:endParaRPr lang="en-US" altLang="ja-JP" sz="1200" dirty="0" smtClean="0"/>
          </a:p>
          <a:p>
            <a:pPr algn="r"/>
            <a:r>
              <a:rPr lang="ja-JP" altLang="ja-JP" sz="1200" dirty="0" smtClean="0"/>
              <a:t>その他、記載されている会社名、商品名、サービス名等は、各社の商標または登録商標です。</a:t>
            </a:r>
            <a:endParaRPr lang="ja-JP" altLang="ja-JP" sz="120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イメージ付）">
    <p:spTree>
      <p:nvGrpSpPr>
        <p:cNvPr id="1" name=""/>
        <p:cNvGrpSpPr/>
        <p:nvPr/>
      </p:nvGrpSpPr>
      <p:grpSpPr>
        <a:xfrm>
          <a:off x="0" y="0"/>
          <a:ext cx="0" cy="0"/>
          <a:chOff x="0" y="0"/>
          <a:chExt cx="0" cy="0"/>
        </a:xfrm>
      </p:grpSpPr>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6055" y="360"/>
            <a:ext cx="7559945" cy="3328814"/>
          </a:xfrm>
          <a:prstGeom prst="rect">
            <a:avLst/>
          </a:prstGeom>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タイトルスライド（イメージ付）">
    <p:spTree>
      <p:nvGrpSpPr>
        <p:cNvPr id="1" name=""/>
        <p:cNvGrpSpPr/>
        <p:nvPr/>
      </p:nvGrpSpPr>
      <p:grpSpPr>
        <a:xfrm>
          <a:off x="0" y="0"/>
          <a:ext cx="0" cy="0"/>
          <a:chOff x="0" y="0"/>
          <a:chExt cx="0" cy="0"/>
        </a:xfrm>
      </p:grpSpPr>
      <p:pic>
        <p:nvPicPr>
          <p:cNvPr id="1030" name="Picture 6"/>
          <p:cNvPicPr>
            <a:picLocks noChangeAspect="1" noChangeArrowheads="1"/>
          </p:cNvPicPr>
          <p:nvPr userDrawn="1"/>
        </p:nvPicPr>
        <p:blipFill>
          <a:blip r:embed="rId2"/>
          <a:srcRect/>
          <a:stretch>
            <a:fillRect/>
          </a:stretch>
        </p:blipFill>
        <p:spPr bwMode="auto">
          <a:xfrm>
            <a:off x="2324100" y="0"/>
            <a:ext cx="7581900" cy="449580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タイトルスライド（イメージ付）">
    <p:spTree>
      <p:nvGrpSpPr>
        <p:cNvPr id="1" name=""/>
        <p:cNvGrpSpPr/>
        <p:nvPr/>
      </p:nvGrpSpPr>
      <p:grpSpPr>
        <a:xfrm>
          <a:off x="0" y="0"/>
          <a:ext cx="0" cy="0"/>
          <a:chOff x="0" y="0"/>
          <a:chExt cx="0" cy="0"/>
        </a:xfrm>
      </p:grpSpPr>
      <p:pic>
        <p:nvPicPr>
          <p:cNvPr id="2056" name="Picture 8"/>
          <p:cNvPicPr>
            <a:picLocks noChangeAspect="1" noChangeArrowheads="1"/>
          </p:cNvPicPr>
          <p:nvPr userDrawn="1"/>
        </p:nvPicPr>
        <p:blipFill>
          <a:blip r:embed="rId2"/>
          <a:srcRect/>
          <a:stretch>
            <a:fillRect/>
          </a:stretch>
        </p:blipFill>
        <p:spPr bwMode="auto">
          <a:xfrm>
            <a:off x="2343150" y="0"/>
            <a:ext cx="7562850" cy="394335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タイトルスライド（イメージ付）">
    <p:spTree>
      <p:nvGrpSpPr>
        <p:cNvPr id="1" name=""/>
        <p:cNvGrpSpPr/>
        <p:nvPr/>
      </p:nvGrpSpPr>
      <p:grpSpPr>
        <a:xfrm>
          <a:off x="0" y="0"/>
          <a:ext cx="0" cy="0"/>
          <a:chOff x="0" y="0"/>
          <a:chExt cx="0" cy="0"/>
        </a:xfrm>
      </p:grpSpPr>
      <p:pic>
        <p:nvPicPr>
          <p:cNvPr id="1026" name="Picture 2" descr="C:\Users\katoustm.RDH\Downloads\Scene_DynSmORG_20110117224716.jpg"/>
          <p:cNvPicPr>
            <a:picLocks noChangeAspect="1" noChangeArrowheads="1"/>
          </p:cNvPicPr>
          <p:nvPr userDrawn="1"/>
        </p:nvPicPr>
        <p:blipFill>
          <a:blip r:embed="rId2"/>
          <a:srcRect/>
          <a:stretch>
            <a:fillRect/>
          </a:stretch>
        </p:blipFill>
        <p:spPr bwMode="auto">
          <a:xfrm>
            <a:off x="2346569" y="0"/>
            <a:ext cx="7560000" cy="5023647"/>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タイトルスライド（イメージ付）">
    <p:spTree>
      <p:nvGrpSpPr>
        <p:cNvPr id="1" name=""/>
        <p:cNvGrpSpPr/>
        <p:nvPr/>
      </p:nvGrpSpPr>
      <p:grpSpPr>
        <a:xfrm>
          <a:off x="0" y="0"/>
          <a:ext cx="0" cy="0"/>
          <a:chOff x="0" y="0"/>
          <a:chExt cx="0" cy="0"/>
        </a:xfrm>
      </p:grpSpPr>
      <p:pic>
        <p:nvPicPr>
          <p:cNvPr id="2050" name="Picture 2" descr="C:\Users\katoustm.RDH\Desktop\SmDel_85996912\SmDel_S_85996912.jpg"/>
          <p:cNvPicPr>
            <a:picLocks noChangeAspect="1" noChangeArrowheads="1"/>
          </p:cNvPicPr>
          <p:nvPr userDrawn="1"/>
        </p:nvPicPr>
        <p:blipFill>
          <a:blip r:embed="rId2"/>
          <a:srcRect/>
          <a:stretch>
            <a:fillRect/>
          </a:stretch>
        </p:blipFill>
        <p:spPr bwMode="auto">
          <a:xfrm>
            <a:off x="2346569" y="0"/>
            <a:ext cx="7560000" cy="5425440"/>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4"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18" name="Picture 17" descr="NTT_Section_Divider.jpg"/>
          <p:cNvPicPr>
            <a:picLocks noChangeAspect="1"/>
          </p:cNvPicPr>
          <p:nvPr userDrawn="1"/>
        </p:nvPicPr>
        <p:blipFill>
          <a:blip r:embed="rId2"/>
          <a:stretch>
            <a:fillRect/>
          </a:stretch>
        </p:blipFill>
        <p:spPr>
          <a:xfrm>
            <a:off x="0" y="2045070"/>
            <a:ext cx="1415235" cy="1386475"/>
          </a:xfrm>
          <a:prstGeom prst="rect">
            <a:avLst/>
          </a:prstGeom>
        </p:spPr>
      </p:pic>
      <p:sp>
        <p:nvSpPr>
          <p:cNvPr id="19" name="Rectangle 18"/>
          <p:cNvSpPr/>
          <p:nvPr userDrawn="1"/>
        </p:nvSpPr>
        <p:spPr>
          <a:xfrm>
            <a:off x="234" y="6743488"/>
            <a:ext cx="9905766" cy="114513"/>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0" name="TextBox 19"/>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sp>
        <p:nvSpPr>
          <p:cNvPr id="21" name="Rectangle 20"/>
          <p:cNvSpPr/>
          <p:nvPr userDrawn="1"/>
        </p:nvSpPr>
        <p:spPr>
          <a:xfrm>
            <a:off x="1409654" y="2045743"/>
            <a:ext cx="8496346" cy="694736"/>
          </a:xfrm>
          <a:prstGeom prst="rect">
            <a:avLst/>
          </a:prstGeom>
          <a:solidFill>
            <a:schemeClr val="accent2"/>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2" name="Rectangle 21"/>
          <p:cNvSpPr/>
          <p:nvPr userDrawn="1"/>
        </p:nvSpPr>
        <p:spPr>
          <a:xfrm>
            <a:off x="1410370" y="2740479"/>
            <a:ext cx="8495630" cy="691404"/>
          </a:xfrm>
          <a:prstGeom prst="rect">
            <a:avLst/>
          </a:prstGeom>
          <a:solidFill>
            <a:srgbClr val="A4B6DA"/>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3" name="Title 1"/>
          <p:cNvSpPr>
            <a:spLocks noGrp="1"/>
          </p:cNvSpPr>
          <p:nvPr>
            <p:ph type="title"/>
          </p:nvPr>
        </p:nvSpPr>
        <p:spPr>
          <a:xfrm>
            <a:off x="1530112" y="2061238"/>
            <a:ext cx="7491659" cy="662074"/>
          </a:xfrm>
          <a:prstGeom prst="rect">
            <a:avLst/>
          </a:prstGeom>
        </p:spPr>
        <p:txBody>
          <a:bodyPr lIns="84024" tIns="42012" rIns="84024" bIns="42012" anchor="ctr" anchorCtr="0">
            <a:normAutofit/>
          </a:bodyPr>
          <a:lstStyle>
            <a:lvl1pPr>
              <a:defRPr>
                <a:solidFill>
                  <a:schemeClr val="bg1"/>
                </a:solidFill>
              </a:defRPr>
            </a:lvl1pPr>
          </a:lstStyle>
          <a:p>
            <a:r>
              <a:rPr lang="ja-JP" altLang="en-US" sz="2000" dirty="0" smtClean="0"/>
              <a:t>マスタ タイトルの書式設定</a:t>
            </a:r>
            <a:endParaRPr lang="en-US" sz="2000" dirty="0"/>
          </a:p>
        </p:txBody>
      </p:sp>
      <p:sp>
        <p:nvSpPr>
          <p:cNvPr id="1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インデックス">
    <p:spTree>
      <p:nvGrpSpPr>
        <p:cNvPr id="1" name=""/>
        <p:cNvGrpSpPr/>
        <p:nvPr/>
      </p:nvGrpSpPr>
      <p:grpSpPr>
        <a:xfrm>
          <a:off x="0" y="0"/>
          <a:ext cx="0" cy="0"/>
          <a:chOff x="0" y="0"/>
          <a:chExt cx="0" cy="0"/>
        </a:xfrm>
      </p:grpSpPr>
      <p:grpSp>
        <p:nvGrpSpPr>
          <p:cNvPr id="28" name="Group 51"/>
          <p:cNvGrpSpPr/>
          <p:nvPr userDrawn="1"/>
        </p:nvGrpSpPr>
        <p:grpSpPr>
          <a:xfrm>
            <a:off x="0" y="6738104"/>
            <a:ext cx="9906000" cy="119896"/>
            <a:chOff x="0" y="6731877"/>
            <a:chExt cx="10688638" cy="132052"/>
          </a:xfrm>
        </p:grpSpPr>
        <p:sp>
          <p:nvSpPr>
            <p:cNvPr id="29"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3"/>
            <p:cNvGrpSpPr/>
            <p:nvPr userDrawn="1"/>
          </p:nvGrpSpPr>
          <p:grpSpPr>
            <a:xfrm>
              <a:off x="0" y="6731877"/>
              <a:ext cx="735013" cy="132052"/>
              <a:chOff x="0" y="6296155"/>
              <a:chExt cx="735013" cy="132052"/>
            </a:xfrm>
          </p:grpSpPr>
          <p:sp>
            <p:nvSpPr>
              <p:cNvPr id="31"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3"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6"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3" name="Rectangle 20"/>
          <p:cNvSpPr/>
          <p:nvPr userDrawn="1"/>
        </p:nvSpPr>
        <p:spPr>
          <a:xfrm>
            <a:off x="0" y="0"/>
            <a:ext cx="8380302"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a:p>
        </p:txBody>
      </p:sp>
      <p:pic>
        <p:nvPicPr>
          <p:cNvPr id="4" name="Picture 23" descr="NTT_Title_Slide_w_Image.jpg"/>
          <p:cNvPicPr>
            <a:picLocks noChangeAspect="1"/>
          </p:cNvPicPr>
          <p:nvPr userDrawn="1"/>
        </p:nvPicPr>
        <p:blipFill>
          <a:blip r:embed="rId2"/>
          <a:stretch>
            <a:fillRect/>
          </a:stretch>
        </p:blipFill>
        <p:spPr>
          <a:xfrm>
            <a:off x="0" y="0"/>
            <a:ext cx="677957" cy="664180"/>
          </a:xfrm>
          <a:prstGeom prst="rect">
            <a:avLst/>
          </a:prstGeom>
        </p:spPr>
      </p:pic>
      <p:sp>
        <p:nvSpPr>
          <p:cNvPr id="5" name="Rectangle 40"/>
          <p:cNvSpPr/>
          <p:nvPr userDrawn="1"/>
        </p:nvSpPr>
        <p:spPr>
          <a:xfrm>
            <a:off x="8380597" y="0"/>
            <a:ext cx="1525403" cy="664180"/>
          </a:xfrm>
          <a:prstGeom prst="rect">
            <a:avLst/>
          </a:prstGeom>
          <a:solidFill>
            <a:srgbClr val="E1E7F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6" name="Picture 41" descr="NTT_logo_RGB.png"/>
          <p:cNvPicPr>
            <a:picLocks noChangeAspect="1"/>
          </p:cNvPicPr>
          <p:nvPr userDrawn="1"/>
        </p:nvPicPr>
        <p:blipFill>
          <a:blip r:embed="rId3"/>
          <a:stretch>
            <a:fillRect/>
          </a:stretch>
        </p:blipFill>
        <p:spPr>
          <a:xfrm>
            <a:off x="8564211" y="281447"/>
            <a:ext cx="1161001" cy="165999"/>
          </a:xfrm>
          <a:prstGeom prst="rect">
            <a:avLst/>
          </a:prstGeom>
        </p:spPr>
      </p:pic>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17" name="TextBox 37"/>
          <p:cNvSpPr txBox="1"/>
          <p:nvPr userDrawn="1"/>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a:t>
            </a:r>
            <a:r>
              <a:rPr lang="en-US" sz="600" baseline="0" dirty="0" smtClean="0">
                <a:latin typeface="Arial"/>
                <a:cs typeface="Arial"/>
              </a:rPr>
              <a:t> NTT DATA Corporation</a:t>
            </a:r>
            <a:endParaRPr lang="en-US" sz="600" dirty="0">
              <a:latin typeface="Arial"/>
              <a:cs typeface="Arial"/>
            </a:endParaRPr>
          </a:p>
        </p:txBody>
      </p:sp>
      <p:sp>
        <p:nvSpPr>
          <p:cNvPr id="18" name="Content Placeholder 2"/>
          <p:cNvSpPr>
            <a:spLocks noGrp="1"/>
          </p:cNvSpPr>
          <p:nvPr>
            <p:ph idx="1"/>
          </p:nvPr>
        </p:nvSpPr>
        <p:spPr>
          <a:xfrm>
            <a:off x="674785" y="1273519"/>
            <a:ext cx="8935491" cy="4653361"/>
          </a:xfrm>
          <a:prstGeom prst="rect">
            <a:avLst/>
          </a:prstGeom>
        </p:spPr>
        <p:txBody>
          <a:bodyPr lIns="168048" tIns="42012" rIns="84024" bIns="42012">
            <a:normAutofit/>
          </a:bodyPr>
          <a:lstStyle>
            <a:lvl1pPr marL="420121" marR="0" indent="-420121" algn="l" defTabSz="420121" rtl="0" eaLnBrk="1" fontAlgn="auto" latinLnBrk="0" hangingPunct="1">
              <a:lnSpc>
                <a:spcPct val="150000"/>
              </a:lnSpc>
              <a:spcBef>
                <a:spcPts val="0"/>
              </a:spcBef>
              <a:spcAft>
                <a:spcPts val="0"/>
              </a:spcAft>
              <a:buClrTx/>
              <a:buSzTx/>
              <a:buFont typeface="Wingdings" charset="2"/>
              <a:buNone/>
              <a:tabLst/>
              <a:defRPr sz="2000">
                <a:latin typeface="+mn-ea"/>
                <a:ea typeface="+mn-ea"/>
              </a:defRPr>
            </a:lvl1pPr>
            <a:lvl2pPr marL="840242" indent="-420121">
              <a:buFont typeface="+mj-lt"/>
              <a:buAutoNum type="arabicPeriod"/>
              <a:defRPr/>
            </a:lvl2pPr>
            <a:lvl3pPr marL="1260363" indent="-420121">
              <a:buFont typeface="+mj-lt"/>
              <a:buAutoNum type="arabicPeriod"/>
              <a:defRPr/>
            </a:lvl3pPr>
            <a:lvl4pPr marL="1575454" indent="-315091">
              <a:buFont typeface="+mj-lt"/>
              <a:buAutoNum type="arabicPeriod"/>
              <a:defRPr/>
            </a:lvl4pPr>
            <a:lvl5pPr marL="1995575" indent="-315091">
              <a:buFont typeface="+mj-lt"/>
              <a:buAutoNum type="arabicPeriod"/>
              <a:defRPr/>
            </a:lvl5pPr>
          </a:lstStyle>
          <a:p>
            <a:pPr lvl="0"/>
            <a:r>
              <a:rPr lang="ja-JP" altLang="en-US" dirty="0" smtClean="0"/>
              <a:t>マスタ テキストの書式設定</a:t>
            </a:r>
          </a:p>
        </p:txBody>
      </p:sp>
      <p:sp>
        <p:nvSpPr>
          <p:cNvPr id="2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extLst>
      <p:ext uri="{BB962C8B-B14F-4D97-AF65-F5344CB8AC3E}">
        <p14:creationId xmlns:p14="http://schemas.microsoft.com/office/powerpoint/2010/main" val="28981962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0" indent="0">
              <a:buFont typeface="Wingdings" pitchFamily="2" charset="2"/>
              <a:buNone/>
              <a:defRPr/>
            </a:lvl1pPr>
            <a:lvl2pPr marL="444500" indent="12700">
              <a:buFont typeface="Wingdings" pitchFamily="2" charset="2"/>
              <a:buNone/>
              <a:defRPr/>
            </a:lvl2pPr>
            <a:lvl3pPr marL="901700" indent="12700">
              <a:buNone/>
              <a:defRPr/>
            </a:lvl3pPr>
            <a:lvl4pPr marL="1346200" indent="0">
              <a:buNone/>
              <a:defRPr/>
            </a:lvl4pPr>
            <a:lvl5pPr marL="1789113" indent="0">
              <a:buNone/>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30"/>
          <p:cNvSpPr/>
          <p:nvPr/>
        </p:nvSpPr>
        <p:spPr>
          <a:xfrm>
            <a:off x="0" y="0"/>
            <a:ext cx="8379887"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7" name="Picture 31" descr="NTT_Title_and_Content.jpg"/>
          <p:cNvPicPr>
            <a:picLocks noChangeAspect="1"/>
          </p:cNvPicPr>
          <p:nvPr/>
        </p:nvPicPr>
        <p:blipFill>
          <a:blip r:embed="rId16"/>
          <a:stretch>
            <a:fillRect/>
          </a:stretch>
        </p:blipFill>
        <p:spPr>
          <a:xfrm>
            <a:off x="0" y="0"/>
            <a:ext cx="677957" cy="664180"/>
          </a:xfrm>
          <a:prstGeom prst="rect">
            <a:avLst/>
          </a:prstGeom>
        </p:spPr>
      </p:pic>
      <p:sp>
        <p:nvSpPr>
          <p:cNvPr id="8" name="Rectangle 32"/>
          <p:cNvSpPr/>
          <p:nvPr/>
        </p:nvSpPr>
        <p:spPr>
          <a:xfrm>
            <a:off x="8380597" y="0"/>
            <a:ext cx="1525403" cy="664180"/>
          </a:xfrm>
          <a:prstGeom prst="rect">
            <a:avLst/>
          </a:prstGeom>
          <a:solidFill>
            <a:srgbClr val="E1E7F3">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33" descr="NTT_logo_RGB.png"/>
          <p:cNvPicPr>
            <a:picLocks noChangeAspect="1"/>
          </p:cNvPicPr>
          <p:nvPr/>
        </p:nvPicPr>
        <p:blipFill>
          <a:blip r:embed="rId17"/>
          <a:stretch>
            <a:fillRect/>
          </a:stretch>
        </p:blipFill>
        <p:spPr>
          <a:xfrm>
            <a:off x="8564211" y="281447"/>
            <a:ext cx="1161001" cy="165999"/>
          </a:xfrm>
          <a:prstGeom prst="rect">
            <a:avLst/>
          </a:prstGeom>
        </p:spPr>
      </p:pic>
      <p:grpSp>
        <p:nvGrpSpPr>
          <p:cNvPr id="10" name="Group 51"/>
          <p:cNvGrpSpPr/>
          <p:nvPr/>
        </p:nvGrpSpPr>
        <p:grpSpPr>
          <a:xfrm>
            <a:off x="0" y="6738104"/>
            <a:ext cx="9906000" cy="119896"/>
            <a:chOff x="0" y="6731877"/>
            <a:chExt cx="10688638" cy="132052"/>
          </a:xfrm>
        </p:grpSpPr>
        <p:sp>
          <p:nvSpPr>
            <p:cNvPr id="11"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3"/>
            <p:cNvGrpSpPr/>
            <p:nvPr userDrawn="1"/>
          </p:nvGrpSpPr>
          <p:grpSpPr>
            <a:xfrm>
              <a:off x="0" y="6731877"/>
              <a:ext cx="735013" cy="132052"/>
              <a:chOff x="0" y="6296155"/>
              <a:chExt cx="735013" cy="132052"/>
            </a:xfrm>
          </p:grpSpPr>
          <p:sp>
            <p:nvSpPr>
              <p:cNvPr id="13"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5"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8"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19" name="TextBox 60"/>
          <p:cNvSpPr txBox="1"/>
          <p:nvPr/>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
        <p:nvSpPr>
          <p:cNvPr id="20" name="TextBox 61"/>
          <p:cNvSpPr txBox="1"/>
          <p:nvPr/>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sp>
        <p:nvSpPr>
          <p:cNvPr id="2" name="タイトル プレースホルダー 1"/>
          <p:cNvSpPr>
            <a:spLocks noGrp="1"/>
          </p:cNvSpPr>
          <p:nvPr>
            <p:ph type="title"/>
          </p:nvPr>
        </p:nvSpPr>
        <p:spPr>
          <a:xfrm>
            <a:off x="678251" y="0"/>
            <a:ext cx="7625690" cy="664180"/>
          </a:xfrm>
          <a:prstGeom prst="rect">
            <a:avLst/>
          </a:prstGeom>
          <a:noFill/>
        </p:spPr>
        <p:txBody>
          <a:bodyPr vert="horz" lIns="168048" tIns="42012" rIns="168048" bIns="42012" anchor="ctr" anchorCtr="0">
            <a:normAutofit/>
          </a:bodyPr>
          <a:lstStyle/>
          <a:p>
            <a:pPr marL="0" lvl="0" indent="0">
              <a:spcBef>
                <a:spcPct val="20000"/>
              </a:spcBef>
              <a:buFont typeface="Arial"/>
            </a:pPr>
            <a:r>
              <a:rPr kumimoji="1" lang="ja-JP" altLang="en-US" smtClean="0"/>
              <a:t>マスター タイトルの書式設定</a:t>
            </a:r>
            <a:endParaRPr kumimoji="1" lang="ja-JP" altLang="en-US"/>
          </a:p>
        </p:txBody>
      </p:sp>
    </p:spTree>
  </p:cSld>
  <p:clrMap bg1="lt1" tx1="dk1" bg2="lt2" tx2="dk2" accent1="accent1" accent2="accent2" accent3="accent3" accent4="accent4" accent5="accent5" accent6="accent6" hlink="hlink" folHlink="folHlink"/>
  <p:sldLayoutIdLst>
    <p:sldLayoutId id="2147483666" r:id="rId1"/>
    <p:sldLayoutId id="2147483682" r:id="rId2"/>
    <p:sldLayoutId id="2147483716" r:id="rId3"/>
    <p:sldLayoutId id="2147483717" r:id="rId4"/>
    <p:sldLayoutId id="2147483719" r:id="rId5"/>
    <p:sldLayoutId id="2147483720" r:id="rId6"/>
    <p:sldLayoutId id="2147483673" r:id="rId7"/>
    <p:sldLayoutId id="2147483685" r:id="rId8"/>
    <p:sldLayoutId id="2147483718" r:id="rId9"/>
    <p:sldLayoutId id="2147483683" r:id="rId10"/>
    <p:sldLayoutId id="2147483688" r:id="rId11"/>
    <p:sldLayoutId id="2147483686" r:id="rId12"/>
    <p:sldLayoutId id="2147483687" r:id="rId13"/>
    <p:sldLayoutId id="2147483670" r:id="rId14"/>
  </p:sldLayoutIdLst>
  <p:timing>
    <p:tnLst>
      <p:par>
        <p:cTn id="1" dur="indefinite" restart="never" nodeType="tmRoot"/>
      </p:par>
    </p:tnLst>
  </p:timing>
  <p:hf hdr="0" dt="0"/>
  <p:txStyles>
    <p:title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p:titleStyle>
    <p:body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133" rtl="0" eaLnBrk="1" latinLnBrk="0" hangingPunct="1">
        <a:defRPr kumimoji="1" sz="1800" kern="1200">
          <a:solidFill>
            <a:schemeClr val="tx1"/>
          </a:solidFill>
          <a:latin typeface="+mn-lt"/>
          <a:ea typeface="+mn-ea"/>
          <a:cs typeface="+mn-cs"/>
        </a:defRPr>
      </a:lvl1pPr>
      <a:lvl2pPr marL="457133" algn="l" defTabSz="457133" rtl="0" eaLnBrk="1" latinLnBrk="0" hangingPunct="1">
        <a:defRPr kumimoji="1" sz="1800" kern="1200">
          <a:solidFill>
            <a:schemeClr val="tx1"/>
          </a:solidFill>
          <a:latin typeface="+mn-lt"/>
          <a:ea typeface="+mn-ea"/>
          <a:cs typeface="+mn-cs"/>
        </a:defRPr>
      </a:lvl2pPr>
      <a:lvl3pPr marL="914268" algn="l" defTabSz="457133" rtl="0" eaLnBrk="1" latinLnBrk="0" hangingPunct="1">
        <a:defRPr kumimoji="1" sz="1800" kern="1200">
          <a:solidFill>
            <a:schemeClr val="tx1"/>
          </a:solidFill>
          <a:latin typeface="+mn-lt"/>
          <a:ea typeface="+mn-ea"/>
          <a:cs typeface="+mn-cs"/>
        </a:defRPr>
      </a:lvl3pPr>
      <a:lvl4pPr marL="1371401" algn="l" defTabSz="457133" rtl="0" eaLnBrk="1" latinLnBrk="0" hangingPunct="1">
        <a:defRPr kumimoji="1" sz="1800" kern="1200">
          <a:solidFill>
            <a:schemeClr val="tx1"/>
          </a:solidFill>
          <a:latin typeface="+mn-lt"/>
          <a:ea typeface="+mn-ea"/>
          <a:cs typeface="+mn-cs"/>
        </a:defRPr>
      </a:lvl4pPr>
      <a:lvl5pPr marL="1828535" algn="l" defTabSz="457133" rtl="0" eaLnBrk="1" latinLnBrk="0" hangingPunct="1">
        <a:defRPr kumimoji="1" sz="1800" kern="1200">
          <a:solidFill>
            <a:schemeClr val="tx1"/>
          </a:solidFill>
          <a:latin typeface="+mn-lt"/>
          <a:ea typeface="+mn-ea"/>
          <a:cs typeface="+mn-cs"/>
        </a:defRPr>
      </a:lvl5pPr>
      <a:lvl6pPr marL="2285669" algn="l" defTabSz="457133" rtl="0" eaLnBrk="1" latinLnBrk="0" hangingPunct="1">
        <a:defRPr kumimoji="1" sz="1800" kern="1200">
          <a:solidFill>
            <a:schemeClr val="tx1"/>
          </a:solidFill>
          <a:latin typeface="+mn-lt"/>
          <a:ea typeface="+mn-ea"/>
          <a:cs typeface="+mn-cs"/>
        </a:defRPr>
      </a:lvl6pPr>
      <a:lvl7pPr marL="2742803" algn="l" defTabSz="457133" rtl="0" eaLnBrk="1" latinLnBrk="0" hangingPunct="1">
        <a:defRPr kumimoji="1" sz="1800" kern="1200">
          <a:solidFill>
            <a:schemeClr val="tx1"/>
          </a:solidFill>
          <a:latin typeface="+mn-lt"/>
          <a:ea typeface="+mn-ea"/>
          <a:cs typeface="+mn-cs"/>
        </a:defRPr>
      </a:lvl7pPr>
      <a:lvl8pPr marL="3199936" algn="l" defTabSz="457133" rtl="0" eaLnBrk="1" latinLnBrk="0" hangingPunct="1">
        <a:defRPr kumimoji="1" sz="1800" kern="1200">
          <a:solidFill>
            <a:schemeClr val="tx1"/>
          </a:solidFill>
          <a:latin typeface="+mn-lt"/>
          <a:ea typeface="+mn-ea"/>
          <a:cs typeface="+mn-cs"/>
        </a:defRPr>
      </a:lvl8pPr>
      <a:lvl9pPr marL="3657070" algn="l" defTabSz="45713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3"/>
          </p:nvPr>
        </p:nvSpPr>
        <p:spPr/>
        <p:txBody>
          <a:bodyPr>
            <a:normAutofit/>
          </a:bodyPr>
          <a:lstStyle/>
          <a:p>
            <a:pPr lvl="0"/>
            <a:r>
              <a:rPr lang="ja-JP" altLang="en-US" dirty="0" smtClean="0"/>
              <a:t>株式会社ＮＴＴデータ</a:t>
            </a:r>
          </a:p>
          <a:p>
            <a:pPr lvl="0"/>
            <a:r>
              <a:rPr lang="ja-JP" altLang="en-US" dirty="0" smtClean="0"/>
              <a:t>技術開発本部</a:t>
            </a:r>
            <a:endParaRPr lang="en-US" altLang="ja-JP" dirty="0" smtClean="0"/>
          </a:p>
          <a:p>
            <a:pPr lvl="0"/>
            <a:r>
              <a:rPr lang="ja-JP" altLang="en-US" dirty="0" smtClean="0"/>
              <a:t>ソフトウェア工学推進センタ</a:t>
            </a:r>
            <a:endParaRPr lang="en-US" altLang="ja-JP" dirty="0" smtClean="0"/>
          </a:p>
        </p:txBody>
      </p:sp>
      <p:sp>
        <p:nvSpPr>
          <p:cNvPr id="4" name="Title 3"/>
          <p:cNvSpPr>
            <a:spLocks noGrp="1"/>
          </p:cNvSpPr>
          <p:nvPr>
            <p:ph type="title"/>
          </p:nvPr>
        </p:nvSpPr>
        <p:spPr/>
        <p:txBody>
          <a:bodyPr/>
          <a:lstStyle/>
          <a:p>
            <a:r>
              <a:rPr lang="en-US" altLang="ja-JP" dirty="0" smtClean="0"/>
              <a:t>TERASOLUNA Batch Framework</a:t>
            </a:r>
            <a:br>
              <a:rPr lang="en-US" altLang="ja-JP" dirty="0" smtClean="0"/>
            </a:br>
            <a:r>
              <a:rPr lang="en-US" altLang="ja-JP" dirty="0" smtClean="0"/>
              <a:t>for Java Version</a:t>
            </a:r>
            <a:r>
              <a:rPr lang="ja-JP" altLang="en-US" dirty="0" smtClean="0"/>
              <a:t> </a:t>
            </a:r>
            <a:r>
              <a:rPr lang="en-US" altLang="ja-JP" smtClean="0"/>
              <a:t>3.5.1</a:t>
            </a:r>
            <a:r>
              <a:rPr lang="ja-JP" altLang="en-US" smtClean="0"/>
              <a:t> </a:t>
            </a:r>
            <a:r>
              <a:rPr lang="ja-JP" altLang="en-US" dirty="0" smtClean="0"/>
              <a:t>説明資料</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ja-JP" dirty="0"/>
              <a:t>DB</a:t>
            </a:r>
            <a:r>
              <a:rPr lang="ja-JP" altLang="en-US" dirty="0" smtClean="0"/>
              <a:t>アクセス</a:t>
            </a:r>
            <a:r>
              <a:rPr lang="ja-JP" altLang="en-US" dirty="0"/>
              <a:t>①</a:t>
            </a:r>
            <a:endParaRPr lang="ja-JP" altLang="en-US" dirty="0" smtClean="0"/>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400" dirty="0"/>
              <a:t>MyBatis3</a:t>
            </a:r>
            <a:r>
              <a:rPr lang="ja-JP" altLang="en-US" sz="2400" dirty="0"/>
              <a:t>を利用して、データベースアクセスを</a:t>
            </a:r>
            <a:r>
              <a:rPr lang="ja-JP" altLang="en-US" sz="2400" dirty="0" smtClean="0"/>
              <a:t>行います。</a:t>
            </a:r>
            <a:endParaRPr lang="en-US" altLang="ja-JP" sz="2400" dirty="0"/>
          </a:p>
          <a:p>
            <a:r>
              <a:rPr lang="en-US" altLang="ja-JP" sz="2400" dirty="0"/>
              <a:t>TERASOLUNA Server Framework for Java Version5.x</a:t>
            </a:r>
            <a:r>
              <a:rPr lang="ja-JP" altLang="en-US" sz="2400" dirty="0"/>
              <a:t>と同じものを利用します</a:t>
            </a:r>
            <a:endParaRPr lang="en-US" altLang="ja-JP" sz="2000" dirty="0" smtClean="0"/>
          </a:p>
        </p:txBody>
      </p:sp>
      <p:sp>
        <p:nvSpPr>
          <p:cNvPr id="206854" name="Text Box 6"/>
          <p:cNvSpPr txBox="1">
            <a:spLocks noChangeArrowheads="1"/>
          </p:cNvSpPr>
          <p:nvPr/>
        </p:nvSpPr>
        <p:spPr bwMode="auto">
          <a:xfrm>
            <a:off x="706835" y="2477318"/>
            <a:ext cx="8578321" cy="1056457"/>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smtClean="0">
                <a:latin typeface="Tahoma" pitchFamily="34" charset="0"/>
              </a:rPr>
              <a:t>・・・</a:t>
            </a:r>
            <a:endParaRPr kumimoji="1" lang="en-US" altLang="ja-JP" sz="1100" dirty="0" smtClean="0">
              <a:latin typeface="Tahoma" pitchFamily="34" charset="0"/>
            </a:endParaRPr>
          </a:p>
          <a:p>
            <a:pPr algn="l"/>
            <a:r>
              <a:rPr kumimoji="1" lang="en-US" altLang="ja-JP" sz="1100" dirty="0" smtClean="0">
                <a:latin typeface="Tahoma" pitchFamily="34" charset="0"/>
              </a:rPr>
              <a:t>    </a:t>
            </a:r>
            <a:r>
              <a:rPr kumimoji="1" lang="en-US" altLang="ja-JP" sz="1100" dirty="0" smtClean="0">
                <a:latin typeface="Courier New" panose="02070309020205020404" pitchFamily="49" charset="0"/>
                <a:cs typeface="Courier New" panose="02070309020205020404" pitchFamily="49" charset="0"/>
              </a:rPr>
              <a:t>&lt;bean id=“</a:t>
            </a:r>
            <a:r>
              <a:rPr kumimoji="1" lang="en-US" altLang="ja-JP" sz="1100" dirty="0" err="1" smtClean="0">
                <a:latin typeface="Courier New" panose="02070309020205020404" pitchFamily="49" charset="0"/>
                <a:cs typeface="Courier New" panose="02070309020205020404" pitchFamily="49" charset="0"/>
              </a:rPr>
              <a:t>sampleDao</a:t>
            </a:r>
            <a:r>
              <a:rPr kumimoji="1" lang="en-US" altLang="ja-JP" sz="1100" dirty="0" smtClean="0">
                <a:latin typeface="Courier New" panose="02070309020205020404" pitchFamily="49" charset="0"/>
                <a:cs typeface="Courier New" panose="02070309020205020404" pitchFamily="49" charset="0"/>
              </a:rPr>
              <a:t>” class=“</a:t>
            </a:r>
            <a:r>
              <a:rPr kumimoji="1" lang="en-US" altLang="ja-JP" sz="1100" dirty="0" err="1" smtClean="0">
                <a:latin typeface="Courier New" panose="02070309020205020404" pitchFamily="49" charset="0"/>
                <a:cs typeface="Courier New" panose="02070309020205020404" pitchFamily="49" charset="0"/>
              </a:rPr>
              <a:t>org.mybatis.spring.mapper.MapperFactoryBean</a:t>
            </a:r>
            <a:r>
              <a:rPr kumimoji="1" lang="en-US" altLang="ja-JP" sz="1100" dirty="0" smtClean="0">
                <a:latin typeface="Courier New" panose="02070309020205020404" pitchFamily="49" charset="0"/>
                <a:cs typeface="Courier New" panose="02070309020205020404" pitchFamily="49" charset="0"/>
              </a:rPr>
              <a:t>”&gt;</a:t>
            </a:r>
          </a:p>
          <a:p>
            <a:r>
              <a:rPr kumimoji="1" lang="en-US" altLang="ja-JP" sz="1100" dirty="0">
                <a:latin typeface="Courier New" panose="02070309020205020404" pitchFamily="49" charset="0"/>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        &lt;property name=“</a:t>
            </a:r>
            <a:r>
              <a:rPr kumimoji="1" lang="en-US" altLang="ja-JP" sz="1100" dirty="0" err="1" smtClean="0">
                <a:latin typeface="Courier New" panose="02070309020205020404" pitchFamily="49" charset="0"/>
                <a:cs typeface="Courier New" panose="02070309020205020404" pitchFamily="49" charset="0"/>
              </a:rPr>
              <a:t>mapperInterface</a:t>
            </a:r>
            <a:r>
              <a:rPr kumimoji="1" lang="en-US" altLang="ja-JP" sz="1100" dirty="0" smtClean="0">
                <a:latin typeface="Courier New" panose="02070309020205020404" pitchFamily="49" charset="0"/>
                <a:cs typeface="Courier New" panose="02070309020205020404" pitchFamily="49" charset="0"/>
              </a:rPr>
              <a:t>” value=“</a:t>
            </a:r>
            <a:r>
              <a:rPr kumimoji="1" lang="en-US" altLang="ja-JP" sz="1100" dirty="0" smtClean="0">
                <a:solidFill>
                  <a:srgbClr val="FF0000"/>
                </a:solidFill>
                <a:latin typeface="Courier New" panose="02070309020205020404" pitchFamily="49" charset="0"/>
                <a:ea typeface="ＭＳ Ｐゴシック" charset="-128"/>
                <a:cs typeface="Courier New" panose="02070309020205020404" pitchFamily="49" charset="0"/>
              </a:rPr>
              <a:t>jp.terasoluna.batch.sample.b000001.SampleDao</a:t>
            </a:r>
            <a:r>
              <a:rPr kumimoji="1" lang="en-US" altLang="ja-JP" sz="1100" dirty="0" smtClean="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&lt;property name=“</a:t>
            </a:r>
            <a:r>
              <a:rPr kumimoji="1" lang="en-US" altLang="ja-JP" sz="1100" dirty="0" err="1" smtClean="0">
                <a:latin typeface="Courier New" panose="02070309020205020404" pitchFamily="49" charset="0"/>
                <a:ea typeface="ＭＳ Ｐゴシック" charset="-128"/>
                <a:cs typeface="Courier New" panose="02070309020205020404" pitchFamily="49" charset="0"/>
              </a:rPr>
              <a:t>sqlSessionTemplate</a:t>
            </a:r>
            <a:r>
              <a:rPr kumimoji="1" lang="en-US" altLang="ja-JP" sz="1100" dirty="0" smtClean="0">
                <a:latin typeface="Courier New" panose="02070309020205020404" pitchFamily="49" charset="0"/>
                <a:ea typeface="ＭＳ Ｐゴシック" charset="-128"/>
                <a:cs typeface="Courier New" panose="02070309020205020404" pitchFamily="49" charset="0"/>
              </a:rPr>
              <a:t>” ref=“</a:t>
            </a:r>
            <a:r>
              <a:rPr kumimoji="1" lang="en-US" altLang="ja-JP" sz="1100" dirty="0" err="1">
                <a:latin typeface="Courier New" panose="02070309020205020404" pitchFamily="49" charset="0"/>
                <a:ea typeface="ＭＳ Ｐゴシック" charset="-128"/>
                <a:cs typeface="Courier New" panose="02070309020205020404" pitchFamily="49" charset="0"/>
              </a:rPr>
              <a:t>s</a:t>
            </a:r>
            <a:r>
              <a:rPr kumimoji="1" lang="en-US" altLang="ja-JP" sz="1100" dirty="0" err="1" smtClean="0">
                <a:latin typeface="Courier New" panose="02070309020205020404" pitchFamily="49" charset="0"/>
                <a:ea typeface="ＭＳ Ｐゴシック" charset="-128"/>
                <a:cs typeface="Courier New" panose="02070309020205020404" pitchFamily="49" charset="0"/>
              </a:rPr>
              <a:t>qlSessionTemplate</a:t>
            </a:r>
            <a:r>
              <a:rPr kumimoji="1" lang="en-US" altLang="ja-JP" sz="1100" dirty="0" smtClean="0">
                <a:latin typeface="Courier New" panose="02070309020205020404" pitchFamily="49" charset="0"/>
                <a:ea typeface="ＭＳ Ｐゴシック" charset="-128"/>
                <a:cs typeface="Courier New" panose="02070309020205020404" pitchFamily="49" charset="0"/>
              </a:rPr>
              <a:t>” /&gt;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&lt;/bean&gt;</a:t>
            </a:r>
          </a:p>
        </p:txBody>
      </p:sp>
      <p:sp>
        <p:nvSpPr>
          <p:cNvPr id="206858" name="AutoShape 10"/>
          <p:cNvSpPr>
            <a:spLocks noChangeArrowheads="1"/>
          </p:cNvSpPr>
          <p:nvPr/>
        </p:nvSpPr>
        <p:spPr bwMode="auto">
          <a:xfrm>
            <a:off x="2171833" y="1714546"/>
            <a:ext cx="2134261" cy="527050"/>
          </a:xfrm>
          <a:prstGeom prst="wedgeRoundRectCallout">
            <a:avLst>
              <a:gd name="adj1" fmla="val -41160"/>
              <a:gd name="adj2" fmla="val 75603"/>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60" name="Rectangle 12"/>
          <p:cNvSpPr>
            <a:spLocks noChangeArrowheads="1"/>
          </p:cNvSpPr>
          <p:nvPr/>
        </p:nvSpPr>
        <p:spPr bwMode="auto">
          <a:xfrm>
            <a:off x="696505" y="22233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964141" y="2670039"/>
            <a:ext cx="8008409" cy="73038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1" name="Text Box 6"/>
          <p:cNvSpPr txBox="1">
            <a:spLocks noChangeArrowheads="1"/>
          </p:cNvSpPr>
          <p:nvPr/>
        </p:nvSpPr>
        <p:spPr bwMode="auto">
          <a:xfrm>
            <a:off x="696505" y="4261510"/>
            <a:ext cx="8578321" cy="2196440"/>
          </a:xfrm>
          <a:prstGeom prst="rect">
            <a:avLst/>
          </a:prstGeom>
          <a:solidFill>
            <a:srgbClr val="FFFFFF"/>
          </a:solidFill>
          <a:ln w="12700" algn="ctr">
            <a:solidFill>
              <a:srgbClr val="000000"/>
            </a:solidFill>
            <a:miter lim="800000"/>
            <a:headEnd/>
            <a:tailEnd/>
          </a:ln>
          <a:effectLst/>
        </p:spPr>
        <p:txBody>
          <a:bodyPr/>
          <a:lstStyle/>
          <a:p>
            <a:r>
              <a:rPr kumimoji="1" lang="en-US" altLang="ja-JP" sz="1100" dirty="0" smtClean="0">
                <a:latin typeface="Courier New" panose="02070309020205020404" pitchFamily="49" charset="0"/>
                <a:cs typeface="Courier New" panose="02070309020205020404" pitchFamily="49" charset="0"/>
              </a:rPr>
              <a:t>&lt;mapper namespace=“</a:t>
            </a:r>
            <a:r>
              <a:rPr kumimoji="1" lang="en-US" altLang="ja-JP" sz="1100" dirty="0" smtClean="0">
                <a:solidFill>
                  <a:srgbClr val="FF0000"/>
                </a:solidFill>
                <a:latin typeface="Courier New" panose="02070309020205020404" pitchFamily="49" charset="0"/>
                <a:ea typeface="ＭＳ Ｐゴシック" charset="-128"/>
                <a:cs typeface="Courier New" panose="02070309020205020404" pitchFamily="49" charset="0"/>
              </a:rPr>
              <a:t>jp.terasoluna.batch.sample.b000001.SampleDao</a:t>
            </a:r>
            <a:r>
              <a:rPr kumimoji="1" lang="en-US" altLang="ja-JP" sz="1100" dirty="0" smtClean="0">
                <a:latin typeface="Courier New" panose="02070309020205020404" pitchFamily="49" charset="0"/>
                <a:ea typeface="ＭＳ Ｐゴシック" charset="-128"/>
                <a:cs typeface="Courier New" panose="02070309020205020404" pitchFamily="49" charset="0"/>
              </a:rPr>
              <a:t>”&gt;</a:t>
            </a:r>
          </a:p>
          <a:p>
            <a:endParaRPr kumimoji="1" lang="en-US" altLang="ja-JP" sz="1100" dirty="0" smtClean="0">
              <a:latin typeface="Courier New" panose="02070309020205020404" pitchFamily="49" charset="0"/>
              <a:ea typeface="ＭＳ Ｐゴシック" charset="-128"/>
              <a:cs typeface="Courier New" panose="02070309020205020404" pitchFamily="49" charset="0"/>
            </a:endParaRPr>
          </a:p>
          <a:p>
            <a:r>
              <a:rPr kumimoji="1" lang="en-US" altLang="ja-JP" sz="1100" dirty="0" smtClean="0">
                <a:latin typeface="Courier New" panose="02070309020205020404" pitchFamily="49" charset="0"/>
                <a:cs typeface="Courier New" panose="02070309020205020404" pitchFamily="49" charset="0"/>
              </a:rPr>
              <a:t>    &lt;select id=“</a:t>
            </a:r>
            <a:r>
              <a:rPr kumimoji="1" lang="en-US" altLang="ja-JP" sz="1100" dirty="0" err="1" smtClean="0">
                <a:solidFill>
                  <a:srgbClr val="FF0000"/>
                </a:solidFill>
                <a:latin typeface="Courier New" panose="02070309020205020404" pitchFamily="49" charset="0"/>
                <a:cs typeface="Courier New" panose="02070309020205020404" pitchFamily="49" charset="0"/>
              </a:rPr>
              <a:t>selectUser</a:t>
            </a:r>
            <a:r>
              <a:rPr kumimoji="1" lang="en-US" altLang="ja-JP" sz="1100" dirty="0" smtClean="0">
                <a:latin typeface="Courier New" panose="02070309020205020404" pitchFamily="49" charset="0"/>
                <a:cs typeface="Courier New" panose="02070309020205020404" pitchFamily="49" charset="0"/>
              </a:rPr>
              <a:t>” </a:t>
            </a:r>
            <a:r>
              <a:rPr kumimoji="1" lang="en-US" altLang="ja-JP" sz="1100" dirty="0" err="1" smtClean="0">
                <a:latin typeface="Courier New" panose="02070309020205020404" pitchFamily="49" charset="0"/>
                <a:cs typeface="Courier New" panose="02070309020205020404" pitchFamily="49" charset="0"/>
              </a:rPr>
              <a:t>parameterType</a:t>
            </a:r>
            <a:r>
              <a:rPr kumimoji="1" lang="en-US" altLang="ja-JP" sz="1100" dirty="0" smtClean="0">
                <a:latin typeface="Courier New" panose="02070309020205020404" pitchFamily="49" charset="0"/>
                <a:cs typeface="Courier New" panose="02070309020205020404" pitchFamily="49" charset="0"/>
              </a:rPr>
              <a:t>=“</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jp.terasoluna.batch.sample.b000001.SelectUserInputDto”</a:t>
            </a:r>
            <a:endParaRPr kumimoji="1" lang="en-US" altLang="ja-JP" sz="1100" dirty="0" smtClean="0">
              <a:latin typeface="Courier New" panose="02070309020205020404" pitchFamily="49" charset="0"/>
              <a:cs typeface="Courier New" panose="02070309020205020404" pitchFamily="49" charset="0"/>
            </a:endParaRPr>
          </a:p>
          <a:p>
            <a:r>
              <a:rPr kumimoji="1" lang="en-US" altLang="ja-JP" sz="1100" dirty="0">
                <a:latin typeface="Courier New" panose="02070309020205020404" pitchFamily="49" charset="0"/>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    </a:t>
            </a:r>
            <a:r>
              <a:rPr kumimoji="1" lang="en-US" altLang="ja-JP" sz="1100" dirty="0" err="1" smtClean="0">
                <a:latin typeface="Courier New" panose="02070309020205020404" pitchFamily="49" charset="0"/>
                <a:cs typeface="Courier New" panose="02070309020205020404" pitchFamily="49" charset="0"/>
              </a:rPr>
              <a:t>resultType</a:t>
            </a:r>
            <a:r>
              <a:rPr kumimoji="1" lang="en-US" altLang="ja-JP" sz="1100" dirty="0" smtClean="0">
                <a:latin typeface="Courier New" panose="02070309020205020404" pitchFamily="49" charset="0"/>
                <a:cs typeface="Courier New" panose="02070309020205020404" pitchFamily="49" charset="0"/>
              </a:rPr>
              <a:t>=“</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jp.terasoluna.batch.sample.b000001.SelectUserOutputDto”&gt;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SELECT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USER_NAME as name,</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USER_ID as id</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FROM</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USER_TABLE</a:t>
            </a:r>
          </a:p>
          <a:p>
            <a:r>
              <a:rPr kumimoji="1" lang="ja-JP" altLang="en-US" sz="1100" dirty="0">
                <a:latin typeface="Courier New" panose="02070309020205020404" pitchFamily="49" charset="0"/>
                <a:ea typeface="ＭＳ Ｐゴシック" charset="-128"/>
                <a:cs typeface="Courier New" panose="02070309020205020404" pitchFamily="49" charset="0"/>
              </a:rPr>
              <a:t>　</a:t>
            </a:r>
            <a:r>
              <a:rPr kumimoji="1" lang="ja-JP" altLang="en-US" sz="1100" dirty="0" smtClean="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WHERE</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USER_ID = #{id}</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&lt;/select&gt;</a:t>
            </a:r>
            <a:endParaRPr kumimoji="1" lang="ja-JP" altLang="en-US" sz="1100" dirty="0">
              <a:latin typeface="Courier New" panose="02070309020205020404" pitchFamily="49" charset="0"/>
              <a:cs typeface="Courier New" panose="02070309020205020404" pitchFamily="49" charset="0"/>
            </a:endParaRPr>
          </a:p>
        </p:txBody>
      </p:sp>
      <p:sp>
        <p:nvSpPr>
          <p:cNvPr id="12" name="Rectangle 12"/>
          <p:cNvSpPr>
            <a:spLocks noChangeArrowheads="1"/>
          </p:cNvSpPr>
          <p:nvPr/>
        </p:nvSpPr>
        <p:spPr bwMode="auto">
          <a:xfrm>
            <a:off x="677792" y="3997985"/>
            <a:ext cx="1778349"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a:t>マッピングファイル</a:t>
            </a:r>
            <a:r>
              <a:rPr kumimoji="1" lang="ja-JP" altLang="en-US" sz="1100" b="0" dirty="0" smtClean="0"/>
              <a:t>の</a:t>
            </a:r>
            <a:r>
              <a:rPr kumimoji="1" lang="ja-JP" altLang="en-US" sz="1100" b="0" dirty="0"/>
              <a:t>設定例</a:t>
            </a:r>
          </a:p>
        </p:txBody>
      </p:sp>
      <p:sp>
        <p:nvSpPr>
          <p:cNvPr id="13" name="AutoShape 10"/>
          <p:cNvSpPr>
            <a:spLocks noChangeArrowheads="1"/>
          </p:cNvSpPr>
          <p:nvPr/>
        </p:nvSpPr>
        <p:spPr bwMode="auto">
          <a:xfrm>
            <a:off x="2247768" y="3470935"/>
            <a:ext cx="2197883" cy="527050"/>
          </a:xfrm>
          <a:prstGeom prst="wedgeRoundRectCallout">
            <a:avLst>
              <a:gd name="adj1" fmla="val -42454"/>
              <a:gd name="adj2" fmla="val 6476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900" dirty="0" smtClean="0">
                <a:latin typeface="Arial" charset="0"/>
                <a:ea typeface="ＭＳ Ｐゴシック" charset="-128"/>
              </a:rPr>
              <a:t>マッピングファイル名</a:t>
            </a:r>
            <a:r>
              <a:rPr kumimoji="1" lang="ja-JP" altLang="en-US" sz="900" dirty="0">
                <a:latin typeface="Arial" charset="0"/>
                <a:ea typeface="ＭＳ Ｐゴシック" charset="-128"/>
              </a:rPr>
              <a:t>は</a:t>
            </a:r>
          </a:p>
          <a:p>
            <a:r>
              <a:rPr kumimoji="1" lang="ja-JP" altLang="en-US" sz="900" dirty="0" smtClean="0">
                <a:latin typeface="Arial" charset="0"/>
                <a:ea typeface="ＭＳ Ｐゴシック" charset="-128"/>
              </a:rPr>
              <a:t>「</a:t>
            </a:r>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インタフェースの</a:t>
            </a:r>
            <a:r>
              <a:rPr kumimoji="1" lang="en-US" altLang="ja-JP" sz="900" dirty="0" smtClean="0">
                <a:latin typeface="Arial" charset="0"/>
                <a:ea typeface="ＭＳ Ｐゴシック" charset="-128"/>
              </a:rPr>
              <a:t>FQCN</a:t>
            </a:r>
            <a:r>
              <a:rPr kumimoji="1" lang="ja-JP" altLang="en-US" sz="900" dirty="0" smtClean="0">
                <a:latin typeface="Arial" charset="0"/>
                <a:ea typeface="ＭＳ Ｐゴシック" charset="-128"/>
              </a:rPr>
              <a:t>」</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14" name="AutoShape 11"/>
          <p:cNvSpPr>
            <a:spLocks noChangeArrowheads="1"/>
          </p:cNvSpPr>
          <p:nvPr/>
        </p:nvSpPr>
        <p:spPr bwMode="auto">
          <a:xfrm>
            <a:off x="7415544" y="3846162"/>
            <a:ext cx="2134262" cy="527050"/>
          </a:xfrm>
          <a:prstGeom prst="wedgeRoundRectCallout">
            <a:avLst>
              <a:gd name="adj1" fmla="val -48622"/>
              <a:gd name="adj2" fmla="val 9939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a:latin typeface="Arial" charset="0"/>
                <a:ea typeface="ＭＳ Ｐゴシック" charset="-128"/>
              </a:rPr>
              <a:t>取得</a:t>
            </a:r>
            <a:r>
              <a:rPr kumimoji="1" lang="ja-JP" altLang="en-US" sz="1000" dirty="0" smtClean="0">
                <a:latin typeface="Arial" charset="0"/>
                <a:ea typeface="ＭＳ Ｐゴシック" charset="-128"/>
              </a:rPr>
              <a:t>するためのメソッド名を</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属性に指定し、メソッド呼び出し時に発行する</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を記載する。</a:t>
            </a:r>
            <a:endParaRPr kumimoji="1" lang="ja-JP" altLang="en-US" sz="1000" dirty="0">
              <a:latin typeface="Arial" charset="0"/>
              <a:ea typeface="ＭＳ Ｐゴシック" charset="-128"/>
            </a:endParaRPr>
          </a:p>
        </p:txBody>
      </p:sp>
      <p:sp>
        <p:nvSpPr>
          <p:cNvPr id="15" name="AutoShape 14"/>
          <p:cNvSpPr>
            <a:spLocks noChangeArrowheads="1"/>
          </p:cNvSpPr>
          <p:nvPr/>
        </p:nvSpPr>
        <p:spPr bwMode="auto">
          <a:xfrm>
            <a:off x="964140" y="4640591"/>
            <a:ext cx="8008409" cy="1693534"/>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6" name="AutoShape 14"/>
          <p:cNvSpPr>
            <a:spLocks noChangeArrowheads="1"/>
          </p:cNvSpPr>
          <p:nvPr/>
        </p:nvSpPr>
        <p:spPr bwMode="auto">
          <a:xfrm>
            <a:off x="764117" y="4280827"/>
            <a:ext cx="5531908" cy="229448"/>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1"/>
          <p:cNvSpPr>
            <a:spLocks noChangeArrowheads="1"/>
          </p:cNvSpPr>
          <p:nvPr/>
        </p:nvSpPr>
        <p:spPr bwMode="auto">
          <a:xfrm>
            <a:off x="4588669" y="3675909"/>
            <a:ext cx="2134262" cy="527050"/>
          </a:xfrm>
          <a:prstGeom prst="wedgeRoundRectCallout">
            <a:avLst>
              <a:gd name="adj1" fmla="val -65135"/>
              <a:gd name="adj2" fmla="val 5602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DAO</a:t>
            </a:r>
            <a:r>
              <a:rPr kumimoji="1" lang="ja-JP" altLang="en-US" sz="1000" dirty="0" smtClean="0">
                <a:latin typeface="Arial" charset="0"/>
                <a:ea typeface="ＭＳ Ｐゴシック" charset="-128"/>
              </a:rPr>
              <a:t>インタフェースの</a:t>
            </a:r>
            <a:r>
              <a:rPr kumimoji="1" lang="en-US" altLang="ja-JP" sz="1000" dirty="0" smtClean="0">
                <a:latin typeface="Arial" charset="0"/>
                <a:ea typeface="ＭＳ Ｐゴシック" charset="-128"/>
              </a:rPr>
              <a:t>FQCN</a:t>
            </a:r>
            <a:r>
              <a:rPr kumimoji="1" lang="ja-JP" altLang="en-US" sz="1000" dirty="0" smtClean="0">
                <a:latin typeface="Arial" charset="0"/>
                <a:ea typeface="ＭＳ Ｐゴシック" charset="-128"/>
              </a:rPr>
              <a:t>を</a:t>
            </a:r>
            <a:r>
              <a:rPr kumimoji="1" lang="en-US" altLang="ja-JP" sz="1000" dirty="0" smtClean="0">
                <a:latin typeface="Arial" charset="0"/>
                <a:ea typeface="ＭＳ Ｐゴシック" charset="-128"/>
              </a:rPr>
              <a:t>namespace</a:t>
            </a:r>
            <a:r>
              <a:rPr kumimoji="1" lang="ja-JP" altLang="en-US" sz="1000" dirty="0" smtClean="0">
                <a:latin typeface="Arial" charset="0"/>
                <a:ea typeface="ＭＳ Ｐゴシック" charset="-128"/>
              </a:rPr>
              <a:t>に指定する。</a:t>
            </a:r>
            <a:endParaRPr kumimoji="1" lang="ja-JP" altLang="en-US" sz="1000" dirty="0">
              <a:latin typeface="Arial" charset="0"/>
              <a:ea typeface="ＭＳ Ｐゴシック" charset="-128"/>
            </a:endParaRPr>
          </a:p>
        </p:txBody>
      </p:sp>
      <p:sp>
        <p:nvSpPr>
          <p:cNvPr id="18" name="AutoShape 10"/>
          <p:cNvSpPr>
            <a:spLocks noChangeArrowheads="1"/>
          </p:cNvSpPr>
          <p:nvPr/>
        </p:nvSpPr>
        <p:spPr bwMode="auto">
          <a:xfrm>
            <a:off x="4556858" y="1868799"/>
            <a:ext cx="2197883" cy="527050"/>
          </a:xfrm>
          <a:prstGeom prst="wedgeRoundRectCallout">
            <a:avLst>
              <a:gd name="adj1" fmla="val -54156"/>
              <a:gd name="adj2" fmla="val 100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を</a:t>
            </a:r>
            <a:r>
              <a:rPr kumimoji="1" lang="en-US" altLang="ja-JP" sz="900" dirty="0" smtClean="0">
                <a:latin typeface="Arial" charset="0"/>
                <a:ea typeface="ＭＳ Ｐゴシック" charset="-128"/>
              </a:rPr>
              <a:t>Bean</a:t>
            </a:r>
            <a:r>
              <a:rPr kumimoji="1" lang="ja-JP" altLang="en-US" sz="900" dirty="0" smtClean="0">
                <a:latin typeface="Arial" charset="0"/>
                <a:ea typeface="ＭＳ Ｐゴシック" charset="-128"/>
              </a:rPr>
              <a:t>定義する。</a:t>
            </a:r>
            <a:endParaRPr kumimoji="1" lang="ja-JP" altLang="en-US" sz="900" dirty="0">
              <a:latin typeface="Arial" charset="0"/>
              <a:ea typeface="ＭＳ Ｐゴシック" charset="-128"/>
            </a:endParaRPr>
          </a:p>
        </p:txBody>
      </p:sp>
    </p:spTree>
    <p:extLst>
      <p:ext uri="{BB962C8B-B14F-4D97-AF65-F5344CB8AC3E}">
        <p14:creationId xmlns:p14="http://schemas.microsoft.com/office/powerpoint/2010/main" val="3200909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DB</a:t>
            </a:r>
            <a:r>
              <a:rPr kumimoji="1" lang="ja-JP" altLang="en-US" dirty="0" smtClean="0"/>
              <a:t>アクセス②</a:t>
            </a:r>
            <a:endParaRPr kumimoji="1" lang="ja-JP" altLang="en-US" dirty="0"/>
          </a:p>
        </p:txBody>
      </p:sp>
      <p:sp>
        <p:nvSpPr>
          <p:cNvPr id="8" name="正方形/長方形 7"/>
          <p:cNvSpPr/>
          <p:nvPr/>
        </p:nvSpPr>
        <p:spPr bwMode="auto">
          <a:xfrm>
            <a:off x="290113" y="1653500"/>
            <a:ext cx="8928992" cy="24902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 {</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@Inject</a:t>
            </a:r>
          </a:p>
          <a:p>
            <a:r>
              <a:rPr lang="en-US" altLang="ja-JP" sz="1200" dirty="0" smtClean="0">
                <a:latin typeface="Courier New" pitchFamily="49" charset="0"/>
                <a:cs typeface="Courier New" pitchFamily="49" charset="0"/>
              </a:rPr>
              <a:t>    protected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null; // </a:t>
            </a:r>
            <a:r>
              <a:rPr lang="ja-JP" altLang="en-US" sz="1200" dirty="0" smtClean="0">
                <a:latin typeface="Courier New" pitchFamily="49" charset="0"/>
                <a:cs typeface="Courier New" pitchFamily="49" charset="0"/>
              </a:rPr>
              <a:t>インタフェースの型で</a:t>
            </a:r>
            <a:r>
              <a:rPr lang="en-US" altLang="ja-JP" sz="1200" dirty="0" smtClean="0">
                <a:latin typeface="Courier New" pitchFamily="49" charset="0"/>
                <a:cs typeface="Courier New" pitchFamily="49" charset="0"/>
              </a:rPr>
              <a:t>DAO</a:t>
            </a:r>
            <a:r>
              <a:rPr lang="ja-JP" altLang="en-US" sz="1200" dirty="0" smtClean="0">
                <a:latin typeface="Courier New" pitchFamily="49" charset="0"/>
                <a:cs typeface="Courier New" pitchFamily="49" charset="0"/>
              </a:rPr>
              <a:t>を宣言</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bean = new </a:t>
            </a:r>
            <a:r>
              <a:rPr lang="en-US" altLang="ja-JP" sz="1200" dirty="0" err="1">
                <a:latin typeface="Courier New" pitchFamily="49" charset="0"/>
                <a:cs typeface="Courier New" pitchFamily="49" charset="0"/>
              </a:rPr>
              <a:t>SelectUserInputDto</a:t>
            </a:r>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プレースホルダ置換用の</a:t>
            </a:r>
            <a:r>
              <a:rPr lang="en-US" altLang="ja-JP" sz="1200" dirty="0" smtClean="0">
                <a:latin typeface="Courier New" pitchFamily="49" charset="0"/>
                <a:cs typeface="Courier New" pitchFamily="49" charset="0"/>
              </a:rPr>
              <a:t>POJO</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p>
          <a:p>
            <a:r>
              <a:rPr lang="ja-JP" altLang="en-US" sz="1200" dirty="0" smtClean="0">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SelectUserOutputDto</a:t>
            </a:r>
            <a:r>
              <a:rPr lang="en-US" altLang="ja-JP" sz="1200" b="1" dirty="0" smtClean="0">
                <a:solidFill>
                  <a:srgbClr val="FF0000"/>
                </a:solidFill>
                <a:latin typeface="Courier New" pitchFamily="49" charset="0"/>
                <a:cs typeface="Courier New" pitchFamily="49" charset="0"/>
              </a:rPr>
              <a:t> result = </a:t>
            </a:r>
            <a:r>
              <a:rPr lang="en-US" altLang="ja-JP" sz="1200" b="1" dirty="0" err="1" smtClean="0">
                <a:solidFill>
                  <a:srgbClr val="FF0000"/>
                </a:solidFill>
                <a:latin typeface="Courier New" pitchFamily="49" charset="0"/>
                <a:cs typeface="Courier New" pitchFamily="49" charset="0"/>
              </a:rPr>
              <a:t>sampleDao.selectUser</a:t>
            </a:r>
            <a:r>
              <a:rPr lang="en-US" altLang="ja-JP" sz="1200" b="1" dirty="0" smtClean="0">
                <a:solidFill>
                  <a:srgbClr val="FF0000"/>
                </a:solidFill>
                <a:latin typeface="Courier New" pitchFamily="49" charset="0"/>
                <a:cs typeface="Courier New" pitchFamily="49" charset="0"/>
              </a:rPr>
              <a:t>(bean);</a:t>
            </a:r>
            <a:endParaRPr lang="ja-JP" altLang="en-US" sz="1200" dirty="0" smtClean="0">
              <a:latin typeface="Courier New" pitchFamily="49" charset="0"/>
              <a:cs typeface="Courier New" pitchFamily="49" charset="0"/>
            </a:endParaRPr>
          </a:p>
          <a:p>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5" name="Rectangle 12"/>
          <p:cNvSpPr>
            <a:spLocks noChangeArrowheads="1"/>
          </p:cNvSpPr>
          <p:nvPr/>
        </p:nvSpPr>
        <p:spPr bwMode="auto">
          <a:xfrm>
            <a:off x="272480" y="1384161"/>
            <a:ext cx="167896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smtClean="0"/>
              <a:t>ビジネスロジックの実装例</a:t>
            </a:r>
            <a:endParaRPr kumimoji="1" lang="ja-JP" altLang="en-US" sz="1100" b="0" dirty="0"/>
          </a:p>
        </p:txBody>
      </p:sp>
      <p:sp>
        <p:nvSpPr>
          <p:cNvPr id="6" name="正方形/長方形 5"/>
          <p:cNvSpPr/>
          <p:nvPr/>
        </p:nvSpPr>
        <p:spPr bwMode="auto">
          <a:xfrm>
            <a:off x="290112" y="4877759"/>
            <a:ext cx="8928992" cy="15773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public interface </a:t>
            </a:r>
            <a:r>
              <a:rPr lang="en-US" altLang="ja-JP" sz="1200" dirty="0" err="1" smtClean="0">
                <a:latin typeface="Courier New" pitchFamily="49" charset="0"/>
                <a:cs typeface="Courier New" pitchFamily="49" charset="0"/>
              </a:rPr>
              <a:t>SampleDao</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 SQL</a:t>
            </a:r>
            <a:r>
              <a:rPr lang="ja-JP" altLang="en-US" sz="1200" dirty="0" smtClean="0">
                <a:latin typeface="Courier New" pitchFamily="49" charset="0"/>
                <a:cs typeface="Courier New" pitchFamily="49" charset="0"/>
              </a:rPr>
              <a:t>を呼び出すメソッドを定義</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SelectUserOutputDto</a:t>
            </a:r>
            <a:r>
              <a:rPr lang="en-US" altLang="ja-JP" sz="1200" dirty="0" smtClean="0">
                <a:latin typeface="Courier New" pitchFamily="49" charset="0"/>
                <a:cs typeface="Courier New" pitchFamily="49" charset="0"/>
              </a:rPr>
              <a:t> </a:t>
            </a:r>
            <a:r>
              <a:rPr lang="en-US" altLang="ja-JP" sz="1200" dirty="0" err="1" smtClean="0">
                <a:solidFill>
                  <a:srgbClr val="FF0000"/>
                </a:solidFill>
                <a:latin typeface="Courier New" pitchFamily="49" charset="0"/>
                <a:cs typeface="Courier New" pitchFamily="49" charset="0"/>
              </a:rPr>
              <a:t>selectUser</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7" name="Rectangle 12"/>
          <p:cNvSpPr>
            <a:spLocks noChangeArrowheads="1"/>
          </p:cNvSpPr>
          <p:nvPr/>
        </p:nvSpPr>
        <p:spPr bwMode="auto">
          <a:xfrm>
            <a:off x="312596" y="4608420"/>
            <a:ext cx="99608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en-US" altLang="ja-JP" sz="1100" dirty="0" smtClean="0"/>
              <a:t>DAO</a:t>
            </a:r>
            <a:r>
              <a:rPr kumimoji="1" lang="ja-JP" altLang="en-US" sz="1100" dirty="0" smtClean="0"/>
              <a:t>の作成例</a:t>
            </a:r>
            <a:endParaRPr kumimoji="1" lang="ja-JP" altLang="en-US" sz="1100" b="0" dirty="0"/>
          </a:p>
        </p:txBody>
      </p:sp>
      <p:sp>
        <p:nvSpPr>
          <p:cNvPr id="9" name="AutoShape 11"/>
          <p:cNvSpPr>
            <a:spLocks noChangeArrowheads="1"/>
          </p:cNvSpPr>
          <p:nvPr/>
        </p:nvSpPr>
        <p:spPr bwMode="auto">
          <a:xfrm>
            <a:off x="4274344" y="4859990"/>
            <a:ext cx="2134262" cy="527050"/>
          </a:xfrm>
          <a:prstGeom prst="wedgeRoundRectCallout">
            <a:avLst>
              <a:gd name="adj1" fmla="val -77631"/>
              <a:gd name="adj2" fmla="val 6686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メソッド名とマッピングファイルの</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属性に指定した文字列が同じ</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を呼び出す。</a:t>
            </a:r>
            <a:endParaRPr kumimoji="1" lang="ja-JP" altLang="en-US" sz="1000" dirty="0">
              <a:latin typeface="Arial" charset="0"/>
              <a:ea typeface="ＭＳ Ｐゴシック" charset="-128"/>
            </a:endParaRPr>
          </a:p>
        </p:txBody>
      </p:sp>
      <p:sp>
        <p:nvSpPr>
          <p:cNvPr id="10" name="AutoShape 11"/>
          <p:cNvSpPr>
            <a:spLocks noChangeArrowheads="1"/>
          </p:cNvSpPr>
          <p:nvPr/>
        </p:nvSpPr>
        <p:spPr bwMode="auto">
          <a:xfrm>
            <a:off x="5712619" y="3609417"/>
            <a:ext cx="2202656" cy="527050"/>
          </a:xfrm>
          <a:prstGeom prst="wedgeRoundRectCallout">
            <a:avLst>
              <a:gd name="adj1" fmla="val -71829"/>
              <a:gd name="adj2" fmla="val -59637"/>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データベースアクセス処理が行われ、</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の実行結果を</a:t>
            </a:r>
            <a:r>
              <a:rPr kumimoji="1" lang="en-US" altLang="ja-JP" sz="1000" dirty="0" smtClean="0">
                <a:latin typeface="Arial" charset="0"/>
                <a:ea typeface="ＭＳ Ｐゴシック" charset="-128"/>
              </a:rPr>
              <a:t>JavaBean</a:t>
            </a:r>
            <a:r>
              <a:rPr kumimoji="1" lang="ja-JP" altLang="en-US" sz="1000" dirty="0" smtClean="0">
                <a:latin typeface="Arial" charset="0"/>
                <a:ea typeface="ＭＳ Ｐゴシック" charset="-128"/>
              </a:rPr>
              <a:t>にマッピングされた形で取得できる。</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dirty="0" smtClean="0"/>
              <a:t>CSV</a:t>
            </a:r>
            <a:r>
              <a:rPr lang="ja-JP" altLang="en-US" dirty="0" smtClean="0"/>
              <a:t>形式、固定長形式、可変長形式ファイルの入出力機能を提供します。</a:t>
            </a:r>
            <a:endParaRPr lang="en-US" altLang="ja-JP" dirty="0" smtClean="0"/>
          </a:p>
          <a:p>
            <a:endParaRPr lang="ja-JP" altLang="en-US" sz="1600" dirty="0" smtClean="0"/>
          </a:p>
          <a:p>
            <a:endParaRPr kumimoji="1" lang="ja-JP" altLang="en-US" sz="1600" dirty="0"/>
          </a:p>
        </p:txBody>
      </p:sp>
      <p:sp>
        <p:nvSpPr>
          <p:cNvPr id="2" name="タイトル 1"/>
          <p:cNvSpPr>
            <a:spLocks noGrp="1"/>
          </p:cNvSpPr>
          <p:nvPr>
            <p:ph type="title"/>
          </p:nvPr>
        </p:nvSpPr>
        <p:spPr/>
        <p:txBody>
          <a:bodyPr/>
          <a:lstStyle/>
          <a:p>
            <a:r>
              <a:rPr kumimoji="1" lang="ja-JP" altLang="en-US" dirty="0" smtClean="0"/>
              <a:t>ファイルアクセス</a:t>
            </a:r>
            <a:endParaRPr kumimoji="1" lang="ja-JP" altLang="en-US" dirty="0"/>
          </a:p>
        </p:txBody>
      </p:sp>
      <p:graphicFrame>
        <p:nvGraphicFramePr>
          <p:cNvPr id="10" name="表 9"/>
          <p:cNvGraphicFramePr>
            <a:graphicFrameLocks noGrp="1"/>
          </p:cNvGraphicFramePr>
          <p:nvPr/>
        </p:nvGraphicFramePr>
        <p:xfrm>
          <a:off x="488504" y="1772816"/>
          <a:ext cx="8496944" cy="757809"/>
        </p:xfrm>
        <a:graphic>
          <a:graphicData uri="http://schemas.openxmlformats.org/drawingml/2006/table">
            <a:tbl>
              <a:tblPr firstRow="1" bandRow="1">
                <a:tableStyleId>{5C22544A-7EE6-4342-B048-85BDC9FD1C3A}</a:tableStyleId>
              </a:tblPr>
              <a:tblGrid>
                <a:gridCol w="599867"/>
                <a:gridCol w="3216557"/>
                <a:gridCol w="4680520"/>
              </a:tblGrid>
              <a:tr h="120013">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インタフェース名</a:t>
                      </a:r>
                      <a:endParaRPr lang="ja-JP" altLang="en-US" sz="2000" b="0" i="0" u="none" strike="noStrike">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endParaRPr lang="ja-JP" altLang="en-US" sz="2000" b="0" i="0" u="none" strike="noStrike" dirty="0">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smtClean="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入力用イテレータ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ファイル出力用ライタ</a:t>
                      </a:r>
                      <a:endParaRPr lang="ja-JP" altLang="en-US" sz="2000" b="0" i="0" u="none" strike="noStrike" dirty="0">
                        <a:latin typeface="Arial"/>
                      </a:endParaRPr>
                    </a:p>
                  </a:txBody>
                  <a:tcPr marT="46863"/>
                </a:tc>
              </a:tr>
            </a:tbl>
          </a:graphicData>
        </a:graphic>
      </p:graphicFrame>
      <p:graphicFrame>
        <p:nvGraphicFramePr>
          <p:cNvPr id="11" name="表 10"/>
          <p:cNvGraphicFramePr>
            <a:graphicFrameLocks noGrp="1"/>
          </p:cNvGraphicFramePr>
          <p:nvPr/>
        </p:nvGraphicFramePr>
        <p:xfrm>
          <a:off x="488504" y="278014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graphicFrame>
        <p:nvGraphicFramePr>
          <p:cNvPr id="12" name="表 11"/>
          <p:cNvGraphicFramePr>
            <a:graphicFrameLocks noGrp="1"/>
          </p:cNvGraphicFramePr>
          <p:nvPr/>
        </p:nvGraphicFramePr>
        <p:xfrm>
          <a:off x="488504" y="422030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FixedFileLineIterator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ファイルアクセス（続き）</a:t>
            </a:r>
            <a:endParaRPr kumimoji="1" lang="ja-JP" altLang="en-US" dirty="0"/>
          </a:p>
        </p:txBody>
      </p:sp>
      <p:sp>
        <p:nvSpPr>
          <p:cNvPr id="8" name="正方形/長方形 7"/>
          <p:cNvSpPr/>
          <p:nvPr/>
        </p:nvSpPr>
        <p:spPr bwMode="auto">
          <a:xfrm>
            <a:off x="200472" y="3789040"/>
            <a:ext cx="5400600" cy="295232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FileFormat</a:t>
            </a:r>
            <a:endParaRPr lang="en-US" altLang="ja-JP" sz="1050" dirty="0" smtClean="0">
              <a:latin typeface="Courier New" pitchFamily="49" charset="0"/>
              <a:cs typeface="Courier New" pitchFamily="49" charset="0"/>
            </a:endParaRPr>
          </a:p>
          <a:p>
            <a:r>
              <a:rPr lang="en-US" altLang="ja-JP" sz="1050" dirty="0" smtClean="0">
                <a:latin typeface="Courier New" pitchFamily="49" charset="0"/>
                <a:cs typeface="Courier New" pitchFamily="49" charset="0"/>
              </a:rPr>
              <a:t>public class </a:t>
            </a:r>
            <a:r>
              <a:rPr lang="en-US" altLang="ja-JP" sz="1050" dirty="0" err="1" smtClean="0">
                <a:latin typeface="Courier New" pitchFamily="49" charset="0"/>
                <a:cs typeface="Courier New" pitchFamily="49" charset="0"/>
              </a:rPr>
              <a:t>SampleFileLineObject</a:t>
            </a:r>
            <a:r>
              <a:rPr lang="en-US" altLang="ja-JP" sz="1050" dirty="0" smtClean="0">
                <a:latin typeface="Courier New" pitchFamily="49" charset="0"/>
                <a:cs typeface="Courier New" pitchFamily="49" charset="0"/>
              </a:rPr>
              <a:t> {</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0,</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yyyy</a:t>
            </a:r>
            <a:r>
              <a:rPr lang="en-US" altLang="ja-JP" sz="1050" dirty="0" smtClean="0">
                <a:latin typeface="Courier New" pitchFamily="49" charset="0"/>
                <a:cs typeface="Courier New" pitchFamily="49" charset="0"/>
              </a:rPr>
              <a:t>/MM/</a:t>
            </a:r>
            <a:r>
              <a:rPr lang="en-US" altLang="ja-JP" sz="1050" dirty="0" err="1" smtClean="0">
                <a:latin typeface="Courier New" pitchFamily="49" charset="0"/>
                <a:cs typeface="Courier New" pitchFamily="49" charset="0"/>
              </a:rPr>
              <a:t>dd</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private Date </a:t>
            </a:r>
            <a:r>
              <a:rPr lang="en-US" altLang="ja-JP" sz="1050" dirty="0" err="1" smtClean="0">
                <a:latin typeface="Courier New" pitchFamily="49" charset="0"/>
                <a:cs typeface="Courier New" pitchFamily="49" charset="0"/>
              </a:rPr>
              <a:t>hiduke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1,</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StringConverterToUpperCase.class</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String </a:t>
            </a:r>
            <a:r>
              <a:rPr lang="en-US" altLang="ja-JP" sz="1050" dirty="0" err="1" smtClean="0">
                <a:latin typeface="Courier New" pitchFamily="49" charset="0"/>
                <a:cs typeface="Courier New" pitchFamily="49" charset="0"/>
              </a:rPr>
              <a:t>shopId</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2,</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a:t>
            </a:r>
            <a:r>
              <a:rPr lang="en-US" altLang="ja-JP" sz="1050" dirty="0" err="1" smtClean="0">
                <a:latin typeface="Courier New" pitchFamily="49" charset="0"/>
                <a:cs typeface="Courier New" pitchFamily="49" charset="0"/>
              </a:rPr>
              <a:t>BigDecimal</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uriage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p>
        </p:txBody>
      </p:sp>
      <p:sp>
        <p:nvSpPr>
          <p:cNvPr id="16" name="Text Box 6"/>
          <p:cNvSpPr txBox="1">
            <a:spLocks noChangeArrowheads="1"/>
          </p:cNvSpPr>
          <p:nvPr/>
        </p:nvSpPr>
        <p:spPr bwMode="auto">
          <a:xfrm>
            <a:off x="4808984" y="630212"/>
            <a:ext cx="4966122" cy="4646637"/>
          </a:xfrm>
          <a:prstGeom prst="rect">
            <a:avLst/>
          </a:prstGeom>
          <a:solidFill>
            <a:srgbClr val="FFFFFF"/>
          </a:solidFill>
          <a:ln w="12700" algn="ctr">
            <a:solidFill>
              <a:srgbClr val="000000"/>
            </a:solidFill>
            <a:miter lim="800000"/>
            <a:headEnd/>
            <a:tailEnd/>
          </a:ln>
          <a:effectLst/>
        </p:spPr>
        <p:txBody>
          <a:bodyPr/>
          <a:lstStyle/>
          <a:p>
            <a:pPr algn="l"/>
            <a:endParaRPr kumimoji="1" lang="ja-JP" altLang="en-US" sz="1000" b="0" dirty="0" smtClean="0">
              <a:latin typeface="Tahoma" pitchFamily="34" charset="0"/>
              <a:ea typeface="ＭＳ Ｐゴシック" charset="-128"/>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lang="en-US" altLang="ja-JP" sz="1000" dirty="0" smtClean="0">
                <a:latin typeface="Courier New" panose="02070309020205020404" pitchFamily="49" charset="0"/>
                <a:ea typeface="ＭＳ Ｐゴシック" charset="-128"/>
                <a:cs typeface="Courier New" panose="02070309020205020404" pitchFamily="49" charset="0"/>
              </a:rPr>
              <a:t>Inject</a:t>
            </a:r>
          </a:p>
          <a:p>
            <a:r>
              <a:rPr lang="en-US" altLang="ja-JP" sz="1000" dirty="0" smtClean="0">
                <a:latin typeface="Courier New" panose="02070309020205020404" pitchFamily="49" charset="0"/>
                <a:ea typeface="ＭＳ Ｐゴシック" charset="-128"/>
                <a:cs typeface="Courier New" panose="02070309020205020404" pitchFamily="49" charset="0"/>
              </a:rPr>
              <a:t>  @Named(value = "</a:t>
            </a:r>
            <a:r>
              <a:rPr lang="en-US" altLang="ja-JP" sz="1000" dirty="0" err="1" smtClean="0">
                <a:latin typeface="Courier New" panose="02070309020205020404" pitchFamily="49" charset="0"/>
                <a:ea typeface="ＭＳ Ｐゴシック" charset="-128"/>
                <a:cs typeface="Courier New" panose="02070309020205020404" pitchFamily="49" charset="0"/>
              </a:rPr>
              <a:t>csvFileQueryDAO</a:t>
            </a:r>
            <a:r>
              <a:rPr lang="en-US" altLang="ja-JP" sz="100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private </a:t>
            </a:r>
            <a:r>
              <a:rPr kumimoji="1" lang="ja-JP" altLang="ja-JP" sz="1000" b="0" dirty="0">
                <a:latin typeface="Courier New" panose="02070309020205020404" pitchFamily="49" charset="0"/>
                <a:ea typeface="ＭＳ Ｐゴシック" charset="-128"/>
                <a:cs typeface="Courier New" panose="02070309020205020404" pitchFamily="49" charset="0"/>
              </a:rPr>
              <a:t>FileQueryDAO </a:t>
            </a:r>
            <a:r>
              <a:rPr kumimoji="1" lang="ja-JP" altLang="ja-JP" sz="1000" b="0" dirty="0" smtClean="0">
                <a:latin typeface="Courier New" panose="02070309020205020404" pitchFamily="49" charset="0"/>
                <a:ea typeface="ＭＳ Ｐゴシック" charset="-128"/>
                <a:cs typeface="Courier New" panose="02070309020205020404" pitchFamily="49" charset="0"/>
              </a:rPr>
              <a:t>csvFileQuery</a:t>
            </a:r>
            <a:r>
              <a:rPr kumimoji="1" lang="en-US" altLang="ja-JP" sz="1000" b="0" dirty="0" smtClean="0">
                <a:latin typeface="Courier New" panose="02070309020205020404" pitchFamily="49" charset="0"/>
                <a:ea typeface="ＭＳ Ｐゴシック" charset="-128"/>
                <a:cs typeface="Courier New" panose="02070309020205020404" pitchFamily="49" charset="0"/>
              </a:rPr>
              <a:t>DAO</a:t>
            </a:r>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a:latin typeface="Courier New" panose="02070309020205020404" pitchFamily="49" charset="0"/>
                <a:ea typeface="ＭＳ Ｐゴシック" charset="-128"/>
                <a:cs typeface="Courier New" panose="02070309020205020404" pitchFamily="49" charset="0"/>
              </a:rPr>
              <a:t>= null;</a:t>
            </a:r>
          </a:p>
          <a:p>
            <a:r>
              <a:rPr lang="ja-JP" altLang="en-US" sz="1000" dirty="0">
                <a:latin typeface="Courier New" pitchFamily="49" charset="0"/>
                <a:cs typeface="Courier New" pitchFamily="49" charset="0"/>
              </a:rPr>
              <a:t>・・・</a:t>
            </a:r>
            <a:endParaRPr kumimoji="1" lang="ja-JP" altLang="en-US" sz="1000" b="0" dirty="0">
              <a:latin typeface="Tahoma" pitchFamily="34" charset="0"/>
              <a:ea typeface="ＭＳ Ｐゴシック" charset="-128"/>
            </a:endParaRPr>
          </a:p>
          <a:p>
            <a:r>
              <a:rPr kumimoji="1" lang="ja-JP" altLang="en-US" sz="1000" b="0" dirty="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ファイル入出力用イテレータの取得</a:t>
            </a:r>
            <a:endParaRPr kumimoji="1" lang="ja-JP" altLang="ja-JP" sz="1000" b="0" dirty="0">
              <a:latin typeface="HGP創英角ｺﾞｼｯｸUB 本文"/>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FileLineIterator&lt;SampleFileLineObject&gt; fileLineIterator </a:t>
            </a: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csvFileQuery</a:t>
            </a:r>
            <a:r>
              <a:rPr kumimoji="1" lang="en-US" altLang="ja-JP" sz="1000" b="0" dirty="0" smtClean="0">
                <a:latin typeface="Courier New" panose="02070309020205020404" pitchFamily="49" charset="0"/>
                <a:ea typeface="ＭＳ Ｐゴシック" charset="-128"/>
                <a:cs typeface="Courier New" panose="02070309020205020404" pitchFamily="49" charset="0"/>
              </a:rPr>
              <a:t>DAO</a:t>
            </a:r>
            <a:r>
              <a:rPr kumimoji="1" lang="ja-JP" altLang="ja-JP" sz="1000" b="0" dirty="0" err="1" smtClean="0">
                <a:latin typeface="Courier New" panose="02070309020205020404" pitchFamily="49" charset="0"/>
                <a:ea typeface="ＭＳ Ｐゴシック" charset="-128"/>
                <a:cs typeface="Courier New" panose="02070309020205020404" pitchFamily="49" charset="0"/>
              </a:rPr>
              <a:t>.</a:t>
            </a:r>
            <a:r>
              <a:rPr kumimoji="1" lang="ja-JP" altLang="ja-JP" sz="1000" b="0" dirty="0">
                <a:latin typeface="Courier New" panose="02070309020205020404" pitchFamily="49" charset="0"/>
                <a:ea typeface="ＭＳ Ｐゴシック" charset="-128"/>
                <a:cs typeface="Courier New" panose="02070309020205020404" pitchFamily="49" charset="0"/>
              </a:rPr>
              <a:t>execute(basePath + </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kumimoji="1" lang="ja-JP" altLang="ja-JP" sz="1000" b="0" dirty="0">
                <a:latin typeface="Courier New" panose="02070309020205020404" pitchFamily="49" charset="0"/>
                <a:ea typeface="ＭＳ Ｐゴシック" charset="-128"/>
                <a:cs typeface="Courier New" panose="02070309020205020404" pitchFamily="49" charset="0"/>
              </a:rPr>
              <a:t>some_file_path/uriage.csv”</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kumimoji="1" lang="ja-JP" altLang="en-US" sz="100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FileColumnSample</a:t>
            </a:r>
            <a:r>
              <a:rPr kumimoji="1" lang="ja-JP" altLang="ja-JP" sz="1000" b="0" dirty="0">
                <a:latin typeface="Courier New" panose="02070309020205020404" pitchFamily="49" charset="0"/>
                <a:ea typeface="ＭＳ Ｐゴシック" charset="-128"/>
                <a:cs typeface="Courier New" panose="02070309020205020404" pitchFamily="49" charset="0"/>
              </a:rPr>
              <a:t>.class);</a:t>
            </a: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try {</a:t>
            </a:r>
          </a:p>
          <a:p>
            <a:r>
              <a:rPr kumimoji="1" lang="ja-JP" altLang="ja-JP"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ヘッダ部の読み込み</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List</a:t>
            </a:r>
            <a:r>
              <a:rPr kumimoji="1" lang="ja-JP" altLang="ja-JP" sz="1000" b="0" dirty="0">
                <a:latin typeface="Courier New" panose="02070309020205020404" pitchFamily="49" charset="0"/>
                <a:ea typeface="ＭＳ Ｐゴシック" charset="-128"/>
                <a:cs typeface="Courier New" panose="02070309020205020404" pitchFamily="49" charset="0"/>
              </a:rPr>
              <a:t>&lt;String&gt; headerData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.getHeader();</a:t>
            </a:r>
          </a:p>
          <a:p>
            <a:r>
              <a:rPr kumimoji="1" lang="ja-JP" altLang="ja-JP"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読み込んだヘッダ部に対する処理</a:t>
            </a:r>
            <a:endParaRPr kumimoji="1" lang="ja-JP" altLang="ja-JP" sz="1000" b="0" dirty="0">
              <a:latin typeface="Tahoma" pitchFamily="34" charset="0"/>
              <a:ea typeface="ＭＳ Ｐゴシック" charset="-128"/>
            </a:endParaRPr>
          </a:p>
          <a:p>
            <a:pPr algn="l"/>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while(fileLineIterator.hasNext()){</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データ部の読み込み</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SampleFileLineObject </a:t>
            </a:r>
            <a:r>
              <a:rPr kumimoji="1" lang="ja-JP" altLang="ja-JP" sz="1000" b="0" dirty="0">
                <a:latin typeface="Courier New" panose="02070309020205020404" pitchFamily="49" charset="0"/>
                <a:ea typeface="ＭＳ Ｐゴシック" charset="-128"/>
                <a:cs typeface="Courier New" panose="02070309020205020404" pitchFamily="49" charset="0"/>
              </a:rPr>
              <a:t>sampleFileLine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.next();</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a:t>
            </a:r>
            <a:r>
              <a:rPr lang="ja-JP" altLang="en-US" sz="1000" dirty="0">
                <a:latin typeface="Courier New" pitchFamily="49" charset="0"/>
                <a:cs typeface="Courier New" pitchFamily="49" charset="0"/>
              </a:rPr>
              <a:t>・・</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読み込んだ行に対する処理</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t>
            </a:r>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Tahoma" pitchFamily="34" charset="0"/>
              <a:ea typeface="ＭＳ Ｐゴシック" charset="-128"/>
            </a:endParaRPr>
          </a:p>
          <a:p>
            <a:r>
              <a:rPr kumimoji="1" lang="ja-JP" altLang="ja-JP" sz="1000" b="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トレイラ部の読み込み</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List</a:t>
            </a:r>
            <a:r>
              <a:rPr kumimoji="1" lang="ja-JP" altLang="ja-JP" sz="1000" b="0" dirty="0">
                <a:latin typeface="Courier New" panose="02070309020205020404" pitchFamily="49" charset="0"/>
                <a:ea typeface="ＭＳ Ｐゴシック" charset="-128"/>
                <a:cs typeface="Courier New" panose="02070309020205020404" pitchFamily="49" charset="0"/>
              </a:rPr>
              <a:t>&lt;String&gt; trailerData = fileLineIterator.getTrailer();</a:t>
            </a:r>
          </a:p>
          <a:p>
            <a:r>
              <a:rPr lang="ja-JP" altLang="en-US" sz="1000" dirty="0" smtClean="0">
                <a:latin typeface="Courier New" pitchFamily="49" charset="0"/>
                <a:cs typeface="Courier New" pitchFamily="49" charset="0"/>
              </a:rPr>
              <a:t>  ・</a:t>
            </a:r>
            <a:r>
              <a:rPr lang="ja-JP" altLang="en-US" sz="1000" dirty="0">
                <a:latin typeface="Courier New" pitchFamily="49" charset="0"/>
                <a:cs typeface="Courier New" pitchFamily="49" charset="0"/>
              </a:rPr>
              <a:t>・・</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読み込んだトレイラ部に対する処理</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r>
            <a:br>
              <a:rPr kumimoji="1" lang="ja-JP" altLang="ja-JP" sz="1000" b="0" dirty="0">
                <a:latin typeface="Tahoma" pitchFamily="34" charset="0"/>
                <a:ea typeface="ＭＳ Ｐゴシック" charset="-128"/>
              </a:rPr>
            </a:br>
            <a:r>
              <a:rPr kumimoji="1" lang="ja-JP" altLang="ja-JP" sz="1000" b="0" dirty="0">
                <a:latin typeface="Tahoma" pitchFamily="34" charset="0"/>
                <a:ea typeface="ＭＳ Ｐゴシック" charset="-128"/>
              </a:rPr>
              <a:t>   </a:t>
            </a:r>
            <a:r>
              <a:rPr kumimoji="1" lang="ja-JP" altLang="ja-JP" sz="1000" b="0" dirty="0">
                <a:latin typeface="Courier New" panose="02070309020205020404" pitchFamily="49" charset="0"/>
                <a:ea typeface="ＭＳ Ｐゴシック" charset="-128"/>
                <a:cs typeface="Courier New" panose="02070309020205020404" pitchFamily="49" charset="0"/>
              </a:rPr>
              <a:t> } finally {</a:t>
            </a:r>
          </a:p>
          <a:p>
            <a:r>
              <a:rPr kumimoji="1" lang="ja-JP" altLang="ja-JP" sz="1000" b="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ファイルのクローズ</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.closeFile();</a:t>
            </a: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p>
          <a:p>
            <a:pPr algn="l"/>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a:t>
            </a:r>
          </a:p>
        </p:txBody>
      </p:sp>
      <p:sp>
        <p:nvSpPr>
          <p:cNvPr id="22" name="Text Box 140"/>
          <p:cNvSpPr txBox="1">
            <a:spLocks noChangeArrowheads="1"/>
          </p:cNvSpPr>
          <p:nvPr/>
        </p:nvSpPr>
        <p:spPr bwMode="auto">
          <a:xfrm>
            <a:off x="4739406" y="6309320"/>
            <a:ext cx="4678090" cy="360040"/>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000" b="0">
                <a:latin typeface="ＭＳ Ｐゴシック"/>
                <a:ea typeface="ＭＳ Ｐゴシック" charset="-128"/>
              </a:rPr>
              <a:t>“</a:t>
            </a:r>
            <a:r>
              <a:rPr kumimoji="1" lang="en-US" altLang="ja-JP" sz="1000" b="0">
                <a:latin typeface="Tahoma" pitchFamily="34" charset="0"/>
                <a:ea typeface="ＭＳ Ｐゴシック" charset="-128"/>
              </a:rPr>
              <a:t>2006/07/01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shop01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1,000,000</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 </a:t>
            </a:r>
          </a:p>
        </p:txBody>
      </p:sp>
      <p:sp>
        <p:nvSpPr>
          <p:cNvPr id="23" name="Rectangle 143"/>
          <p:cNvSpPr>
            <a:spLocks noChangeArrowheads="1"/>
          </p:cNvSpPr>
          <p:nvPr/>
        </p:nvSpPr>
        <p:spPr bwMode="auto">
          <a:xfrm>
            <a:off x="131079" y="3628034"/>
            <a:ext cx="1797585"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a:t>「ファイル行オブジェクト」の実装例</a:t>
            </a:r>
          </a:p>
        </p:txBody>
      </p:sp>
      <p:sp>
        <p:nvSpPr>
          <p:cNvPr id="24" name="Rectangle 7"/>
          <p:cNvSpPr>
            <a:spLocks noChangeArrowheads="1"/>
          </p:cNvSpPr>
          <p:nvPr/>
        </p:nvSpPr>
        <p:spPr bwMode="auto">
          <a:xfrm>
            <a:off x="4371115" y="566886"/>
            <a:ext cx="1523471"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「ビジネスロジック」の実装例</a:t>
            </a:r>
          </a:p>
        </p:txBody>
      </p:sp>
      <p:sp>
        <p:nvSpPr>
          <p:cNvPr id="25" name="Rectangle 141"/>
          <p:cNvSpPr>
            <a:spLocks noChangeArrowheads="1"/>
          </p:cNvSpPr>
          <p:nvPr/>
        </p:nvSpPr>
        <p:spPr bwMode="auto">
          <a:xfrm>
            <a:off x="4304928" y="6093296"/>
            <a:ext cx="1127530"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「入力ファイル」の</a:t>
            </a:r>
            <a:r>
              <a:rPr kumimoji="1" lang="en-US" altLang="en-US" sz="900" b="0" dirty="0"/>
              <a:t>例</a:t>
            </a:r>
            <a:endParaRPr kumimoji="1" lang="ja-JP" altLang="en-US" sz="900" b="0" dirty="0"/>
          </a:p>
        </p:txBody>
      </p:sp>
      <p:sp>
        <p:nvSpPr>
          <p:cNvPr id="26" name="AutoShape 11"/>
          <p:cNvSpPr>
            <a:spLocks noChangeArrowheads="1"/>
          </p:cNvSpPr>
          <p:nvPr/>
        </p:nvSpPr>
        <p:spPr bwMode="auto">
          <a:xfrm>
            <a:off x="2432720" y="1124744"/>
            <a:ext cx="2134262" cy="527050"/>
          </a:xfrm>
          <a:prstGeom prst="wedgeRoundRectCallout">
            <a:avLst>
              <a:gd name="adj1" fmla="val 63397"/>
              <a:gd name="adj2" fmla="val 50604"/>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ファイルパスとファイル行オブジェクトクラスを引数にして、ファイル入力用イテレータを取得する</a:t>
            </a:r>
          </a:p>
        </p:txBody>
      </p:sp>
      <p:sp>
        <p:nvSpPr>
          <p:cNvPr id="27" name="AutoShape 11"/>
          <p:cNvSpPr>
            <a:spLocks noChangeArrowheads="1"/>
          </p:cNvSpPr>
          <p:nvPr/>
        </p:nvSpPr>
        <p:spPr bwMode="auto">
          <a:xfrm>
            <a:off x="2432720" y="1700808"/>
            <a:ext cx="2134262" cy="527050"/>
          </a:xfrm>
          <a:prstGeom prst="wedgeRoundRectCallout">
            <a:avLst>
              <a:gd name="adj1" fmla="val 68752"/>
              <a:gd name="adj2" fmla="val 75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headerLineCount</a:t>
            </a:r>
            <a:r>
              <a:rPr lang="ja-JP" altLang="en-US" sz="1000" dirty="0" smtClean="0">
                <a:latin typeface="Arial" charset="0"/>
                <a:ea typeface="ＭＳ Ｐゴシック" charset="-128"/>
              </a:rPr>
              <a:t>で設定した行数分のヘッダ部を取得する</a:t>
            </a:r>
          </a:p>
        </p:txBody>
      </p:sp>
      <p:sp>
        <p:nvSpPr>
          <p:cNvPr id="28" name="AutoShape 11"/>
          <p:cNvSpPr>
            <a:spLocks noChangeArrowheads="1"/>
          </p:cNvSpPr>
          <p:nvPr/>
        </p:nvSpPr>
        <p:spPr bwMode="auto">
          <a:xfrm>
            <a:off x="2432720" y="2276872"/>
            <a:ext cx="2134262" cy="527050"/>
          </a:xfrm>
          <a:prstGeom prst="wedgeRoundRectCallout">
            <a:avLst>
              <a:gd name="adj1" fmla="val 71877"/>
              <a:gd name="adj2" fmla="val 8494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ファイル形式に関わらず、</a:t>
            </a:r>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メソッドを使用する</a:t>
            </a:r>
          </a:p>
        </p:txBody>
      </p:sp>
      <p:sp>
        <p:nvSpPr>
          <p:cNvPr id="29" name="AutoShape 11"/>
          <p:cNvSpPr>
            <a:spLocks noChangeArrowheads="1"/>
          </p:cNvSpPr>
          <p:nvPr/>
        </p:nvSpPr>
        <p:spPr bwMode="auto">
          <a:xfrm>
            <a:off x="2432720" y="2901950"/>
            <a:ext cx="2134262" cy="527050"/>
          </a:xfrm>
          <a:prstGeom prst="wedgeRoundRectCallout">
            <a:avLst>
              <a:gd name="adj1" fmla="val 67414"/>
              <a:gd name="adj2" fmla="val 13735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trailerLineCount</a:t>
            </a:r>
            <a:r>
              <a:rPr lang="ja-JP" altLang="en-US" sz="1000" dirty="0" smtClean="0">
                <a:latin typeface="Arial" charset="0"/>
                <a:ea typeface="ＭＳ Ｐゴシック" charset="-128"/>
              </a:rPr>
              <a:t>で設定した行数分のトレイラ部を取得する</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945405"/>
            <a:ext cx="9777412" cy="5795963"/>
          </a:xfrm>
          <a:prstGeom prst="rect">
            <a:avLst/>
          </a:prstGeom>
        </p:spPr>
        <p:txBody>
          <a:bodyPr/>
          <a:lstStyle/>
          <a:p>
            <a:r>
              <a:rPr kumimoji="1" lang="ja-JP" altLang="en-US" dirty="0" smtClean="0"/>
              <a:t>入力データの取得は、</a:t>
            </a:r>
            <a:r>
              <a:rPr lang="ja-JP" altLang="en-US" dirty="0" smtClean="0"/>
              <a:t>入力データ取得機能</a:t>
            </a:r>
            <a:r>
              <a:rPr lang="en-US" altLang="ja-JP" dirty="0" smtClean="0"/>
              <a:t>(</a:t>
            </a:r>
            <a:r>
              <a:rPr lang="ja-JP" altLang="en-US" dirty="0" smtClean="0"/>
              <a:t>コレクタ</a:t>
            </a:r>
            <a:r>
              <a:rPr lang="en-US" altLang="ja-JP" dirty="0" smtClean="0"/>
              <a:t>)</a:t>
            </a:r>
            <a:r>
              <a:rPr kumimoji="1" lang="ja-JP" altLang="en-US" dirty="0" smtClean="0"/>
              <a:t>を利用して実施します。</a:t>
            </a:r>
            <a:endParaRPr kumimoji="1" lang="en-US" altLang="ja-JP" dirty="0" smtClean="0"/>
          </a:p>
          <a:p>
            <a:r>
              <a:rPr kumimoji="1" lang="ja-JP" altLang="en-US" dirty="0" smtClean="0"/>
              <a:t>コレクタは以下の特徴を持ちます。</a:t>
            </a:r>
            <a:endParaRPr kumimoji="1" lang="en-US" altLang="ja-JP" dirty="0" smtClean="0"/>
          </a:p>
          <a:p>
            <a:pPr lvl="1"/>
            <a:r>
              <a:rPr lang="ja-JP" altLang="en-US" dirty="0" smtClean="0">
                <a:solidFill>
                  <a:srgbClr val="FF0000"/>
                </a:solidFill>
              </a:rPr>
              <a:t>大量データ取得時にメモリを大量消費しません</a:t>
            </a:r>
            <a:r>
              <a:rPr lang="en-US" altLang="ja-JP" dirty="0" smtClean="0"/>
              <a:t>(</a:t>
            </a:r>
            <a:r>
              <a:rPr lang="ja-JP" altLang="en-US" dirty="0" smtClean="0"/>
              <a:t>フェッチサイズ分のみ）。</a:t>
            </a:r>
            <a:endParaRPr kumimoji="1" lang="en-US" altLang="ja-JP" dirty="0" smtClean="0"/>
          </a:p>
          <a:p>
            <a:pPr lvl="1"/>
            <a:r>
              <a:rPr lang="en-US" altLang="ja-JP" dirty="0" smtClean="0"/>
              <a:t>MyBatis3</a:t>
            </a:r>
            <a:r>
              <a:rPr lang="ja-JP" altLang="en-US" dirty="0" smtClean="0"/>
              <a:t>の</a:t>
            </a:r>
            <a:r>
              <a:rPr lang="en-US" altLang="ja-JP" dirty="0" err="1" smtClean="0"/>
              <a:t>ResultHandler</a:t>
            </a:r>
            <a:r>
              <a:rPr lang="ja-JP" altLang="en-US" dirty="0" smtClean="0"/>
              <a:t>のみを利用して実装した場合と異なり、</a:t>
            </a:r>
            <a:r>
              <a:rPr lang="ja-JP" altLang="en-US" dirty="0" smtClean="0">
                <a:solidFill>
                  <a:srgbClr val="FF0000"/>
                </a:solidFill>
              </a:rPr>
              <a:t>構造化プログラミング（</a:t>
            </a:r>
            <a:r>
              <a:rPr lang="en-US" altLang="ja-JP" dirty="0" smtClean="0">
                <a:solidFill>
                  <a:srgbClr val="FF0000"/>
                </a:solidFill>
              </a:rPr>
              <a:t>while</a:t>
            </a:r>
            <a:r>
              <a:rPr lang="ja-JP" altLang="en-US" dirty="0" smtClean="0">
                <a:solidFill>
                  <a:srgbClr val="FF0000"/>
                </a:solidFill>
              </a:rPr>
              <a:t>文）にて実装</a:t>
            </a:r>
            <a:r>
              <a:rPr lang="ja-JP" altLang="en-US" dirty="0" smtClean="0"/>
              <a:t>できます。</a:t>
            </a:r>
            <a:endParaRPr lang="en-US" altLang="ja-JP"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入力データ取得</a:t>
            </a:r>
            <a:r>
              <a:rPr lang="en-US" altLang="ja-JP" dirty="0" smtClean="0"/>
              <a:t>(</a:t>
            </a:r>
            <a:r>
              <a:rPr lang="ja-JP" altLang="en-US" dirty="0" smtClean="0"/>
              <a:t>コレクタ</a:t>
            </a:r>
            <a:r>
              <a:rPr lang="en-US" altLang="ja-JP" dirty="0" smtClean="0"/>
              <a:t>)</a:t>
            </a:r>
            <a:endParaRPr kumimoji="1" lang="ja-JP" altLang="en-US" dirty="0"/>
          </a:p>
        </p:txBody>
      </p:sp>
      <p:sp>
        <p:nvSpPr>
          <p:cNvPr id="8" name="正方形/長方形 7"/>
          <p:cNvSpPr/>
          <p:nvPr/>
        </p:nvSpPr>
        <p:spPr bwMode="auto">
          <a:xfrm>
            <a:off x="200472" y="2628275"/>
            <a:ext cx="8928992" cy="35283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SampleBLogic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a:t>
            </a:r>
          </a:p>
          <a:p>
            <a:r>
              <a:rPr lang="ja-JP" altLang="en-US"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b="1" dirty="0" smtClean="0">
              <a:solidFill>
                <a:srgbClr val="FF0000"/>
              </a:solidFill>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a:t>
            </a:r>
            <a:endParaRPr lang="en-US" altLang="ja-JP" sz="1200" b="1" dirty="0" smtClean="0">
              <a:solidFill>
                <a:srgbClr val="FF0000"/>
              </a:solidFill>
              <a:latin typeface="Courier New" pitchFamily="49" charset="0"/>
              <a:cs typeface="Courier New" pitchFamily="49" charset="0"/>
            </a:endParaRPr>
          </a:p>
          <a:p>
            <a:r>
              <a:rPr lang="ja-JP" altLang="en-US" sz="1200" b="1" dirty="0" smtClean="0">
                <a:solidFill>
                  <a:srgbClr val="FF0000"/>
                </a:solidFill>
                <a:latin typeface="Courier New" pitchFamily="49" charset="0"/>
                <a:cs typeface="Courier New" pitchFamily="49" charset="0"/>
              </a:rPr>
              <a:t>　　　     </a:t>
            </a:r>
            <a:r>
              <a:rPr lang="en-US" altLang="ja-JP" sz="1200" b="1" dirty="0" smtClean="0">
                <a:solidFill>
                  <a:srgbClr val="FF0000"/>
                </a:solidFill>
                <a:latin typeface="Courier New" pitchFamily="49" charset="0"/>
                <a:cs typeface="Courier New" pitchFamily="49" charset="0"/>
              </a:rPr>
              <a:t>Collector&lt;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 collector = new </a:t>
            </a:r>
            <a:r>
              <a:rPr lang="en-US" altLang="ja-JP" sz="1200" b="1" dirty="0" err="1" smtClean="0">
                <a:solidFill>
                  <a:srgbClr val="FF0000"/>
                </a:solidFill>
                <a:latin typeface="Courier New" pitchFamily="49" charset="0"/>
                <a:cs typeface="Courier New" pitchFamily="49" charset="0"/>
              </a:rPr>
              <a:t>DaoCollector</a:t>
            </a:r>
            <a:r>
              <a:rPr lang="en-US" altLang="ja-JP" sz="1200" b="1" dirty="0" smtClean="0">
                <a:solidFill>
                  <a:srgbClr val="FF0000"/>
                </a:solidFill>
                <a:latin typeface="Courier New" pitchFamily="49" charset="0"/>
                <a:cs typeface="Courier New" pitchFamily="49" charset="0"/>
              </a:rPr>
              <a:t>&lt;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a:t>
            </a:r>
          </a:p>
          <a:p>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this.sampleDao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collectUserList</a:t>
            </a:r>
            <a:r>
              <a:rPr lang="en-US" altLang="ja-JP" sz="1200" b="1" dirty="0" smtClean="0">
                <a:solidFill>
                  <a:srgbClr val="FF0000"/>
                </a:solidFill>
                <a:latin typeface="Courier New" pitchFamily="49" charset="0"/>
                <a:cs typeface="Courier New" pitchFamily="49" charset="0"/>
              </a:rPr>
              <a:t>", null);</a:t>
            </a:r>
          </a:p>
          <a:p>
            <a:r>
              <a:rPr lang="en-US" altLang="ja-JP" sz="1200" dirty="0" smtClean="0">
                <a:latin typeface="Courier New" pitchFamily="49" charset="0"/>
                <a:cs typeface="Courier New" pitchFamily="49" charset="0"/>
              </a:rPr>
              <a:t>        try{</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a:t>
            </a:r>
          </a:p>
          <a:p>
            <a:r>
              <a:rPr lang="en-US" altLang="ja-JP" sz="1200" b="1" dirty="0" smtClean="0">
                <a:solidFill>
                  <a:srgbClr val="FF0000"/>
                </a:solidFill>
                <a:latin typeface="Courier New" pitchFamily="49" charset="0"/>
                <a:cs typeface="Courier New" pitchFamily="49" charset="0"/>
              </a:rPr>
              <a:t> </a:t>
            </a:r>
            <a:r>
              <a:rPr lang="ja-JP" altLang="en-US"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CollectorUtility.closeQuietly</a:t>
            </a:r>
            <a:r>
              <a:rPr lang="en-US" altLang="ja-JP" sz="1200" b="1" dirty="0" smtClean="0">
                <a:solidFill>
                  <a:srgbClr val="FF0000"/>
                </a:solidFill>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sz="1600" dirty="0" smtClean="0"/>
              <a:t>Bean Validation</a:t>
            </a:r>
            <a:r>
              <a:rPr lang="ja-JP" altLang="en-US" sz="1600" dirty="0" smtClean="0"/>
              <a:t>の</a:t>
            </a:r>
            <a:endParaRPr lang="en-US" altLang="ja-JP" sz="1600" dirty="0" smtClean="0"/>
          </a:p>
          <a:p>
            <a:r>
              <a:rPr lang="ja-JP" altLang="en-US" sz="1600" dirty="0" smtClean="0"/>
              <a:t>バリデータを</a:t>
            </a:r>
            <a:endParaRPr lang="en-US" altLang="ja-JP" sz="1600" dirty="0" smtClean="0"/>
          </a:p>
          <a:p>
            <a:r>
              <a:rPr lang="ja-JP" altLang="en-US" sz="1600" dirty="0" smtClean="0"/>
              <a:t>利用します。</a:t>
            </a:r>
            <a:endParaRPr lang="en-US" altLang="ja-JP" sz="1600" dirty="0" smtClean="0"/>
          </a:p>
          <a:p>
            <a:endParaRPr lang="en-US" altLang="ja-JP" sz="1600" dirty="0" smtClean="0"/>
          </a:p>
          <a:p>
            <a:r>
              <a:rPr lang="ja-JP" altLang="en-US" sz="1600" dirty="0" smtClean="0"/>
              <a:t>入力チェックは</a:t>
            </a:r>
            <a:endParaRPr lang="en-US" altLang="ja-JP" sz="1600" dirty="0" smtClean="0"/>
          </a:p>
          <a:p>
            <a:r>
              <a:rPr lang="ja-JP" altLang="en-US" sz="1600" dirty="0" smtClean="0"/>
              <a:t>コレクタ内で</a:t>
            </a:r>
            <a:endParaRPr lang="en-US" altLang="ja-JP" sz="1600" dirty="0" smtClean="0"/>
          </a:p>
          <a:p>
            <a:r>
              <a:rPr lang="ja-JP" altLang="en-US" sz="1600" dirty="0" smtClean="0"/>
              <a:t>行われます。</a:t>
            </a:r>
            <a:endParaRPr lang="en-US" altLang="ja-JP" sz="1600" dirty="0" smtClean="0"/>
          </a:p>
          <a:p>
            <a:endParaRPr lang="en-US" altLang="ja-JP" sz="1600"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入力チェック</a:t>
            </a:r>
            <a:endParaRPr kumimoji="1" lang="ja-JP" altLang="en-US" dirty="0"/>
          </a:p>
        </p:txBody>
      </p:sp>
      <p:sp>
        <p:nvSpPr>
          <p:cNvPr id="13" name="Text Box 6"/>
          <p:cNvSpPr txBox="1">
            <a:spLocks noChangeArrowheads="1"/>
          </p:cNvSpPr>
          <p:nvPr/>
        </p:nvSpPr>
        <p:spPr bwMode="auto">
          <a:xfrm>
            <a:off x="65981" y="3318892"/>
            <a:ext cx="5184576" cy="3539108"/>
          </a:xfrm>
          <a:prstGeom prst="rect">
            <a:avLst/>
          </a:prstGeom>
          <a:solidFill>
            <a:srgbClr val="FFFFFF"/>
          </a:solidFill>
          <a:ln w="12700" algn="ctr">
            <a:solidFill>
              <a:srgbClr val="000000"/>
            </a:solidFill>
            <a:miter lim="800000"/>
            <a:headEnd/>
            <a:tailEnd/>
          </a:ln>
          <a:effectLst/>
        </p:spPr>
        <p:txBody>
          <a:bodyPr/>
          <a:lstStyle/>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@Inject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@Named(“</a:t>
            </a:r>
            <a:r>
              <a:rPr lang="en-US" altLang="ja-JP" sz="1200" dirty="0" err="1" smtClean="0">
                <a:latin typeface="Courier New" panose="02070309020205020404" pitchFamily="49" charset="0"/>
                <a:ea typeface="ＭＳ ゴシック" pitchFamily="49" charset="-128"/>
                <a:cs typeface="Courier New" panose="02070309020205020404" pitchFamily="49" charset="0"/>
              </a:rPr>
              <a:t>beanValidator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private Validator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pPr algn="l"/>
            <a:r>
              <a:rPr lang="en-US" altLang="ja-JP" sz="1200" dirty="0" smtClean="0">
                <a:latin typeface="Courier New" panose="02070309020205020404" pitchFamily="49" charset="0"/>
                <a:ea typeface="ＭＳ Ｐゴシック" charset="-128"/>
                <a:cs typeface="Courier New" panose="02070309020205020404" pitchFamily="49" charset="0"/>
              </a:rPr>
              <a:t>    </a:t>
            </a:r>
          </a:p>
          <a:p>
            <a:pPr algn="l"/>
            <a:r>
              <a:rPr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public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int</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doMain</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BLogicParam</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param</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endParaRPr kumimoji="1" lang="en-US" altLang="ja-JP" sz="1200" b="0" dirty="0">
              <a:latin typeface="Courier New" panose="02070309020205020404" pitchFamily="49" charset="0"/>
              <a:ea typeface="ＭＳ ゴシック" pitchFamily="49" charset="-128"/>
              <a:cs typeface="Courier New" panose="02070309020205020404" pitchFamily="49" charset="0"/>
            </a:endParaRPr>
          </a:p>
          <a:p>
            <a:r>
              <a:rPr kumimoji="1" lang="en-US" altLang="ja-JP" sz="1200" dirty="0">
                <a:latin typeface="Courier New" panose="02070309020205020404" pitchFamily="49" charset="0"/>
                <a:ea typeface="ＭＳ ゴシック" pitchFamily="49" charset="-128"/>
                <a:cs typeface="Courier New" panose="02070309020205020404" pitchFamily="49" charset="0"/>
              </a:rPr>
              <a:t>            </a:t>
            </a:r>
            <a:r>
              <a:rPr kumimoji="1" lang="en-US" altLang="ja-JP" sz="1200" dirty="0" smtClean="0">
                <a:latin typeface="Courier New" panose="02070309020205020404" pitchFamily="49" charset="0"/>
                <a:ea typeface="ＭＳ ゴシック" pitchFamily="49" charset="-128"/>
                <a:cs typeface="Courier New" panose="02070309020205020404" pitchFamily="49" charset="0"/>
              </a:rPr>
              <a:t>//</a:t>
            </a:r>
            <a:r>
              <a:rPr lang="ja-JP" altLang="en-US" sz="1200" dirty="0" smtClean="0">
                <a:latin typeface="Courier New" pitchFamily="49" charset="0"/>
                <a:cs typeface="Courier New" pitchFamily="49" charset="0"/>
              </a:rPr>
              <a:t>コレクタ生成</a:t>
            </a:r>
            <a:endParaRPr kumimoji="1" lang="ja-JP" altLang="en-US" sz="1200" dirty="0">
              <a:latin typeface="HGP創英角ｺﾞｼｯｸUB 本文"/>
              <a:ea typeface="ＭＳ Ｐ明朝" panose="02020600040205080304" pitchFamily="18" charset="-128"/>
              <a:cs typeface="Courier New" panose="02070309020205020404" pitchFamily="49" charset="0"/>
            </a:endParaRPr>
          </a:p>
          <a:p>
            <a:r>
              <a:rPr kumimoji="1" lang="ja-JP" altLang="en-US" sz="1200" dirty="0">
                <a:latin typeface="Courier New" panose="02070309020205020404" pitchFamily="49" charset="0"/>
                <a:ea typeface="ＭＳ ゴシック" pitchFamily="49" charset="-128"/>
                <a:cs typeface="Courier New" panose="02070309020205020404" pitchFamily="49" charset="0"/>
              </a:rPr>
              <a:t> </a:t>
            </a:r>
            <a:r>
              <a:rPr kumimoji="1" lang="ja-JP" altLang="en-US" sz="1200" dirty="0" smtClean="0">
                <a:latin typeface="Courier New" panose="02070309020205020404" pitchFamily="49" charset="0"/>
                <a:ea typeface="ＭＳ ゴシック" pitchFamily="49" charset="-128"/>
                <a:cs typeface="Courier New" panose="02070309020205020404" pitchFamily="49" charset="0"/>
              </a:rPr>
              <a:t>           </a:t>
            </a:r>
            <a:r>
              <a:rPr kumimoji="1" lang="en-US" altLang="ja-JP" sz="1200" dirty="0" smtClean="0">
                <a:latin typeface="Courier New" panose="02070309020205020404" pitchFamily="49" charset="0"/>
                <a:ea typeface="ＭＳ ゴシック" pitchFamily="49" charset="-128"/>
                <a:cs typeface="Courier New" panose="02070309020205020404" pitchFamily="49" charset="0"/>
              </a:rPr>
              <a:t>Collector</a:t>
            </a:r>
            <a:r>
              <a:rPr lang="en-US" altLang="ja-JP" sz="1200" dirty="0" smtClean="0">
                <a:latin typeface="Courier New" panose="02070309020205020404" pitchFamily="49" charset="0"/>
                <a:ea typeface="ＭＳ ゴシック" pitchFamily="49" charset="-128"/>
                <a:cs typeface="Courier New" panose="02070309020205020404" pitchFamily="49" charset="0"/>
              </a:rPr>
              <a:t>&lt;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&gt; collector = </a:t>
            </a:r>
          </a:p>
          <a:p>
            <a:r>
              <a:rPr lang="en-US" altLang="ja-JP" sz="1200" dirty="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               new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DaoValidateCollector</a:t>
            </a:r>
            <a:r>
              <a:rPr lang="en-US" altLang="ja-JP" sz="1200" dirty="0" smtClean="0">
                <a:latin typeface="Courier New" panose="02070309020205020404" pitchFamily="49" charset="0"/>
                <a:ea typeface="ＭＳ ゴシック" pitchFamily="49" charset="-128"/>
                <a:cs typeface="Courier New" panose="02070309020205020404" pitchFamily="49" charset="0"/>
              </a:rPr>
              <a:t>&lt;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&gt;(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this.sampleDao</a:t>
            </a:r>
            <a:r>
              <a:rPr lang="en-US" altLang="ja-JP" sz="1200" dirty="0" smtClean="0">
                <a:latin typeface="Courier New" panose="02070309020205020404" pitchFamily="49" charset="0"/>
                <a:ea typeface="ＭＳ ゴシック" pitchFamily="49" charset="-128"/>
                <a:cs typeface="Courier New" panose="02070309020205020404" pitchFamily="49" charset="0"/>
              </a:rPr>
              <a:t>, “colletData01",</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null, </a:t>
            </a:r>
            <a:r>
              <a:rPr lang="en-US" altLang="ja-JP" sz="1200" dirty="0" smtClean="0">
                <a:solidFill>
                  <a:srgbClr val="FF0000"/>
                </a:solidFill>
                <a:latin typeface="Courier New" panose="02070309020205020404" pitchFamily="49" charset="0"/>
                <a:ea typeface="ＭＳ ゴシック" pitchFamily="49" charset="-128"/>
                <a:cs typeface="Courier New" panose="02070309020205020404" pitchFamily="49" charset="0"/>
              </a:rPr>
              <a:t>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endParaRPr kumimoji="1" lang="en-US" altLang="ja-JP" sz="1200" b="1" dirty="0">
              <a:solidFill>
                <a:srgbClr val="FF0000"/>
              </a:solidFill>
              <a:latin typeface="Courier New" panose="02070309020205020404" pitchFamily="49" charset="0"/>
              <a:ea typeface="ＭＳ ゴシック" pitchFamily="49" charset="-128"/>
              <a:cs typeface="Courier New" panose="02070309020205020404" pitchFamily="49" charset="0"/>
            </a:endParaRPr>
          </a:p>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try {</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 bean = null;</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while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collector.hasNext</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 </a:t>
            </a:r>
            <a:r>
              <a:rPr lang="ja-JP" altLang="en-US" sz="1200" dirty="0" smtClean="0">
                <a:latin typeface="Courier New" pitchFamily="49" charset="0"/>
                <a:cs typeface="Courier New" pitchFamily="49" charset="0"/>
              </a:rPr>
              <a:t>データの取得</a:t>
            </a:r>
            <a:endParaRPr lang="ja-JP" altLang="en-US" sz="1200" dirty="0" smtClean="0">
              <a:latin typeface="Courier New" panose="02070309020205020404" pitchFamily="49" charset="0"/>
              <a:ea typeface="ＭＳ ゴシック" pitchFamily="49" charset="-128"/>
              <a:cs typeface="Courier New" panose="02070309020205020404" pitchFamily="49" charset="0"/>
            </a:endParaRPr>
          </a:p>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bean = </a:t>
            </a:r>
            <a:r>
              <a:rPr lang="en-US" altLang="ja-JP" sz="1200" dirty="0" err="1" smtClean="0">
                <a:solidFill>
                  <a:srgbClr val="FF0000"/>
                </a:solidFill>
                <a:latin typeface="Courier New" panose="02070309020205020404" pitchFamily="49" charset="0"/>
                <a:ea typeface="ＭＳ ゴシック" pitchFamily="49" charset="-128"/>
                <a:cs typeface="Courier New" panose="02070309020205020404" pitchFamily="49" charset="0"/>
              </a:rPr>
              <a:t>collector.next</a:t>
            </a:r>
            <a:r>
              <a:rPr lang="en-US" altLang="ja-JP" sz="1200" dirty="0" smtClean="0">
                <a:solidFill>
                  <a:srgbClr val="FF0000"/>
                </a:solidFill>
                <a:latin typeface="Courier New" panose="02070309020205020404" pitchFamily="49" charset="0"/>
                <a:ea typeface="ＭＳ ゴシック" pitchFamily="49" charset="-128"/>
                <a:cs typeface="Courier New" panose="02070309020205020404" pitchFamily="49" charset="0"/>
              </a:rPr>
              <a:t>()</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ja-JP" altLang="en-US" sz="1200" dirty="0" smtClean="0">
                <a:latin typeface="Courier New" pitchFamily="49" charset="0"/>
                <a:cs typeface="Courier New" pitchFamily="49" charset="0"/>
              </a:rPr>
              <a:t>                ・・・省略</a:t>
            </a:r>
            <a:endParaRPr lang="en-US" altLang="ja-JP" sz="1200" dirty="0" smtClean="0">
              <a:latin typeface="Courier New" panose="02070309020205020404" pitchFamily="49" charset="0"/>
              <a:ea typeface="ＭＳ ゴシック" pitchFamily="49" charset="-128"/>
              <a:cs typeface="Courier New" panose="02070309020205020404" pitchFamily="49" charset="0"/>
            </a:endParaRPr>
          </a:p>
          <a:p>
            <a:r>
              <a:rPr lang="en-US" altLang="ja-JP" sz="1200" dirty="0" smtClean="0">
                <a:latin typeface="Courier New" panose="02070309020205020404" pitchFamily="49" charset="0"/>
                <a:ea typeface="ＭＳ Ｐゴシック" charset="-128"/>
                <a:cs typeface="Courier New" panose="02070309020205020404" pitchFamily="49" charset="0"/>
              </a:rPr>
              <a:t>            }</a:t>
            </a:r>
            <a:endParaRPr kumimoji="1" lang="en-US" altLang="ja-JP" sz="1200" b="0" dirty="0" smtClean="0">
              <a:latin typeface="Courier New" panose="02070309020205020404" pitchFamily="49" charset="0"/>
              <a:ea typeface="ＭＳ Ｐゴシック" charset="-128"/>
              <a:cs typeface="Courier New" panose="02070309020205020404" pitchFamily="49" charset="0"/>
            </a:endParaRPr>
          </a:p>
          <a:p>
            <a:r>
              <a:rPr lang="en-US" altLang="ja-JP" sz="1200" dirty="0" smtClean="0">
                <a:latin typeface="Courier New" panose="02070309020205020404" pitchFamily="49" charset="0"/>
                <a:ea typeface="ＭＳ Ｐゴシック" charset="-128"/>
                <a:cs typeface="Courier New" panose="02070309020205020404" pitchFamily="49" charset="0"/>
              </a:rPr>
              <a:t>    }</a:t>
            </a:r>
            <a:endParaRPr kumimoji="1" lang="ja-JP" altLang="en-US" sz="1200" b="0" dirty="0">
              <a:latin typeface="Courier New" panose="02070309020205020404" pitchFamily="49" charset="0"/>
              <a:ea typeface="ＭＳ Ｐゴシック" charset="-128"/>
              <a:cs typeface="Courier New" panose="02070309020205020404" pitchFamily="49" charset="0"/>
            </a:endParaRPr>
          </a:p>
        </p:txBody>
      </p:sp>
      <p:sp>
        <p:nvSpPr>
          <p:cNvPr id="18" name="AutoShape 12"/>
          <p:cNvSpPr>
            <a:spLocks noChangeArrowheads="1"/>
          </p:cNvSpPr>
          <p:nvPr/>
        </p:nvSpPr>
        <p:spPr bwMode="auto">
          <a:xfrm>
            <a:off x="488504" y="3390900"/>
            <a:ext cx="2667000"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9" name="AutoShape 14"/>
          <p:cNvSpPr>
            <a:spLocks noChangeArrowheads="1"/>
          </p:cNvSpPr>
          <p:nvPr/>
        </p:nvSpPr>
        <p:spPr bwMode="auto">
          <a:xfrm>
            <a:off x="5070773" y="5676900"/>
            <a:ext cx="2801938" cy="933027"/>
          </a:xfrm>
          <a:prstGeom prst="wedgeRoundRectCallout">
            <a:avLst>
              <a:gd name="adj1" fmla="val -61159"/>
              <a:gd name="adj2" fmla="val -705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メソッド実行時に次の対象データの入力チェックが行われる。</a:t>
            </a:r>
          </a:p>
          <a:p>
            <a:r>
              <a:rPr lang="ja-JP" altLang="en-US" sz="1000" dirty="0" smtClean="0">
                <a:latin typeface="Arial" charset="0"/>
                <a:ea typeface="ＭＳ Ｐゴシック" charset="-128"/>
              </a:rPr>
              <a:t>入力チェックエラー発生時、拡張入力チェックエラーハンドラを使用しない場合は、「</a:t>
            </a:r>
            <a:r>
              <a:rPr lang="en-US" altLang="ja-JP" sz="1000" dirty="0" err="1" smtClean="0">
                <a:latin typeface="Arial" charset="0"/>
                <a:ea typeface="ＭＳ Ｐゴシック" charset="-128"/>
              </a:rPr>
              <a:t>ValidationErrorException</a:t>
            </a:r>
            <a:r>
              <a:rPr lang="ja-JP" altLang="en-US" sz="1000" dirty="0" smtClean="0">
                <a:latin typeface="Arial" charset="0"/>
                <a:ea typeface="ＭＳ Ｐゴシック" charset="-128"/>
              </a:rPr>
              <a:t>」がスローされる。</a:t>
            </a:r>
            <a:endParaRPr kumimoji="1" lang="ja-JP" altLang="en-US" sz="1000" dirty="0">
              <a:latin typeface="Arial" charset="0"/>
              <a:ea typeface="ＭＳ Ｐゴシック" charset="-128"/>
            </a:endParaRPr>
          </a:p>
        </p:txBody>
      </p:sp>
      <p:graphicFrame>
        <p:nvGraphicFramePr>
          <p:cNvPr id="22" name="表 21"/>
          <p:cNvGraphicFramePr>
            <a:graphicFrameLocks noGrp="1"/>
          </p:cNvGraphicFramePr>
          <p:nvPr>
            <p:extLst>
              <p:ext uri="{D42A27DB-BD31-4B8C-83A1-F6EECF244321}">
                <p14:modId xmlns:p14="http://schemas.microsoft.com/office/powerpoint/2010/main" val="4143473896"/>
              </p:ext>
            </p:extLst>
          </p:nvPr>
        </p:nvGraphicFramePr>
        <p:xfrm>
          <a:off x="6108179" y="1080505"/>
          <a:ext cx="3654945" cy="4295268"/>
        </p:xfrm>
        <a:graphic>
          <a:graphicData uri="http://schemas.openxmlformats.org/drawingml/2006/table">
            <a:tbl>
              <a:tblPr firstRow="1" bandRow="1">
                <a:tableStyleId>{5C22544A-7EE6-4342-B048-85BDC9FD1C3A}</a:tableStyleId>
              </a:tblPr>
              <a:tblGrid>
                <a:gridCol w="1254646"/>
                <a:gridCol w="2400299"/>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ルール名</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NotNull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でないこと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Null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Patter</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正規表現にマッチすること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Min</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Max</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DecimalMin</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DecimalMax</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Size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文字列の</a:t>
                      </a:r>
                      <a:r>
                        <a:rPr lang="en-US" altLang="ja-JP" sz="1000" b="0" i="0" u="none" strike="noStrike" kern="1200" baseline="0" dirty="0" smtClean="0">
                          <a:solidFill>
                            <a:schemeClr val="tx1"/>
                          </a:solidFill>
                          <a:latin typeface="Times New Roman"/>
                          <a:ea typeface="ＭＳ Ｐ明朝"/>
                          <a:cs typeface="Times New Roman"/>
                        </a:rPr>
                        <a:t>length</a:t>
                      </a:r>
                      <a:r>
                        <a:rPr lang="ja-JP" altLang="en-US" sz="1000" b="0" i="0" u="none" strike="noStrike" kern="1200" baseline="0" dirty="0" smtClean="0">
                          <a:solidFill>
                            <a:schemeClr val="tx1"/>
                          </a:solidFill>
                          <a:latin typeface="Times New Roman"/>
                          <a:ea typeface="ＭＳ Ｐ明朝"/>
                          <a:cs typeface="Times New Roman"/>
                        </a:rPr>
                        <a:t>が</a:t>
                      </a:r>
                      <a:r>
                        <a:rPr lang="en-US" altLang="ja-JP" sz="1000" b="0" i="0" u="none" strike="noStrike" kern="1200" baseline="0" dirty="0" smtClean="0">
                          <a:solidFill>
                            <a:schemeClr val="tx1"/>
                          </a:solidFill>
                          <a:latin typeface="Times New Roman"/>
                          <a:ea typeface="ＭＳ Ｐ明朝"/>
                          <a:cs typeface="Times New Roman"/>
                        </a:rPr>
                        <a:t>min</a:t>
                      </a:r>
                      <a:r>
                        <a:rPr lang="ja-JP" altLang="en-US" sz="1000" b="0" i="0" u="none" strike="noStrike" kern="1200" baseline="0" dirty="0" smtClean="0">
                          <a:solidFill>
                            <a:schemeClr val="tx1"/>
                          </a:solidFill>
                          <a:latin typeface="Times New Roman"/>
                          <a:ea typeface="ＭＳ Ｐ明朝"/>
                          <a:cs typeface="Times New Roman"/>
                        </a:rPr>
                        <a:t>と</a:t>
                      </a:r>
                      <a:r>
                        <a:rPr lang="en-US" altLang="ja-JP" sz="1000" b="0" i="0" u="none" strike="noStrike" kern="1200" baseline="0" dirty="0" smtClean="0">
                          <a:solidFill>
                            <a:schemeClr val="tx1"/>
                          </a:solidFill>
                          <a:latin typeface="Times New Roman"/>
                          <a:ea typeface="ＭＳ Ｐ明朝"/>
                          <a:cs typeface="Times New Roman"/>
                        </a:rPr>
                        <a:t>max</a:t>
                      </a:r>
                      <a:r>
                        <a:rPr lang="ja-JP" altLang="en-US" sz="1000" b="0" i="0" u="none" strike="noStrike" kern="1200" baseline="0" dirty="0" smtClean="0">
                          <a:solidFill>
                            <a:schemeClr val="tx1"/>
                          </a:solidFill>
                          <a:latin typeface="Times New Roman"/>
                          <a:ea typeface="ＭＳ Ｐ明朝"/>
                          <a:cs typeface="Times New Roman"/>
                        </a:rPr>
                        <a:t>の間であること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Digits</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指定された範囲内の数値であること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AssertTrue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true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AssertFalse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false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Future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未来日付であること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Past</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過去日付であること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CreditCardNumber</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Luhn</a:t>
                      </a:r>
                      <a:r>
                        <a:rPr lang="ja-JP" altLang="en-US" sz="1000" b="0" i="0" u="none" strike="noStrike" kern="1200" baseline="0" dirty="0" smtClean="0">
                          <a:solidFill>
                            <a:schemeClr val="tx1"/>
                          </a:solidFill>
                          <a:latin typeface="Times New Roman"/>
                          <a:ea typeface="ＭＳ Ｐ明朝"/>
                          <a:cs typeface="Times New Roman"/>
                        </a:rPr>
                        <a:t>アルゴリズムに準拠したクレジットカード番号であること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Email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RFC2822</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URL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RFC2396</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NotBlank</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空文字</a:t>
                      </a:r>
                      <a:r>
                        <a:rPr lang="en-US" altLang="ja-JP" sz="1000" b="0" i="0" u="none" strike="noStrike" kern="1200" baseline="0" dirty="0" smtClean="0">
                          <a:solidFill>
                            <a:schemeClr val="tx1"/>
                          </a:solidFill>
                          <a:latin typeface="Times New Roman"/>
                          <a:ea typeface="ＭＳ Ｐ明朝"/>
                          <a:cs typeface="Times New Roman"/>
                        </a:rPr>
                        <a:t>, </a:t>
                      </a:r>
                      <a:r>
                        <a:rPr lang="ja-JP" altLang="en-US" sz="1000" b="0" i="0" u="none" strike="noStrike" kern="1200" baseline="0" dirty="0" smtClean="0">
                          <a:solidFill>
                            <a:schemeClr val="tx1"/>
                          </a:solidFill>
                          <a:latin typeface="Times New Roman"/>
                          <a:ea typeface="ＭＳ Ｐ明朝"/>
                          <a:cs typeface="Times New Roman"/>
                        </a:rPr>
                        <a:t>空白のみでないこと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NotEmpty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または空でないこと</a:t>
                      </a:r>
                      <a:endParaRPr lang="zh-CN" altLang="en-US" sz="1800" b="0" i="0" u="none" strike="noStrike" dirty="0">
                        <a:latin typeface="Arial"/>
                      </a:endParaRPr>
                    </a:p>
                  </a:txBody>
                  <a:tcPr marL="90043" marR="90043" marT="46863" marB="46863"/>
                </a:tc>
              </a:tr>
            </a:tbl>
          </a:graphicData>
        </a:graphic>
      </p:graphicFrame>
      <p:sp>
        <p:nvSpPr>
          <p:cNvPr id="23" name="Text Box 6"/>
          <p:cNvSpPr txBox="1">
            <a:spLocks noChangeArrowheads="1"/>
          </p:cNvSpPr>
          <p:nvPr/>
        </p:nvSpPr>
        <p:spPr bwMode="auto">
          <a:xfrm>
            <a:off x="1957238" y="669454"/>
            <a:ext cx="4132710" cy="2520280"/>
          </a:xfrm>
          <a:prstGeom prst="rect">
            <a:avLst/>
          </a:prstGeom>
          <a:solidFill>
            <a:srgbClr val="FFFFFF"/>
          </a:solidFill>
          <a:ln w="12700" algn="ctr">
            <a:solidFill>
              <a:srgbClr val="000000"/>
            </a:solidFill>
            <a:miter lim="800000"/>
            <a:headEnd/>
            <a:tailEnd/>
          </a:ln>
          <a:effectLst/>
        </p:spPr>
        <p:txBody>
          <a:bodyPr/>
          <a:lstStyle/>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public class </a:t>
            </a:r>
            <a:r>
              <a:rPr kumimoji="1" lang="en-US" altLang="ja-JP" sz="1200" b="0" dirty="0" err="1" smtClean="0">
                <a:latin typeface="Courier New" panose="02070309020205020404" pitchFamily="49" charset="0"/>
                <a:ea typeface="ＭＳ Ｐゴシック" charset="-128"/>
                <a:cs typeface="Courier New" panose="02070309020205020404" pitchFamily="49" charset="0"/>
              </a:rPr>
              <a:t>UserBean</a:t>
            </a:r>
            <a:r>
              <a:rPr kumimoji="1" lang="en-US" altLang="ja-JP" sz="1200" b="0" dirty="0" smtClean="0">
                <a:latin typeface="Courier New" panose="02070309020205020404" pitchFamily="49" charset="0"/>
                <a:ea typeface="ＭＳ Ｐゴシック" charset="-128"/>
                <a:cs typeface="Courier New" panose="02070309020205020404" pitchFamily="49" charset="0"/>
              </a:rPr>
              <a:t> {</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r>
              <a:rPr kumimoji="1" lang="ja-JP" altLang="en-US" sz="1200" dirty="0">
                <a:latin typeface="Courier New" panose="02070309020205020404" pitchFamily="49" charset="0"/>
                <a:ea typeface="ＭＳ Ｐゴシック" charset="-128"/>
                <a:cs typeface="Courier New" panose="02070309020205020404" pitchFamily="49" charset="0"/>
              </a:rPr>
              <a:t> </a:t>
            </a:r>
            <a:r>
              <a:rPr kumimoji="1" lang="ja-JP" altLang="en-US"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a:latin typeface="Courier New" panose="02070309020205020404" pitchFamily="49" charset="0"/>
                <a:ea typeface="ＭＳ Ｐゴシック" charset="-128"/>
                <a:cs typeface="Courier New" panose="02070309020205020404" pitchFamily="49" charset="0"/>
              </a:rPr>
              <a:t>name</a:t>
            </a:r>
            <a:r>
              <a:rPr kumimoji="1" lang="ja-JP" altLang="en-US" sz="1200" dirty="0" smtClean="0">
                <a:latin typeface="Courier New" panose="02070309020205020404" pitchFamily="49" charset="0"/>
                <a:ea typeface="ＭＳ Ｐゴシック" charset="-128"/>
                <a:cs typeface="Courier New" panose="02070309020205020404" pitchFamily="49" charset="0"/>
              </a:rPr>
              <a:t>プロパティが、</a:t>
            </a:r>
            <a:r>
              <a:rPr kumimoji="1" lang="en-US" altLang="ja-JP" sz="1200" dirty="0">
                <a:latin typeface="Courier New" panose="02070309020205020404" pitchFamily="49" charset="0"/>
                <a:ea typeface="ＭＳ Ｐゴシック" charset="-128"/>
                <a:cs typeface="Courier New" panose="02070309020205020404" pitchFamily="49" charset="0"/>
              </a:rPr>
              <a:t>null</a:t>
            </a:r>
            <a:r>
              <a:rPr kumimoji="1" lang="ja-JP" altLang="en-US" sz="1200" dirty="0">
                <a:latin typeface="Courier New" panose="02070309020205020404" pitchFamily="49" charset="0"/>
                <a:ea typeface="ＭＳ Ｐゴシック" charset="-128"/>
                <a:cs typeface="Courier New" panose="02070309020205020404" pitchFamily="49" charset="0"/>
              </a:rPr>
              <a:t>を許容せず</a:t>
            </a:r>
            <a:r>
              <a:rPr kumimoji="1" lang="ja-JP" altLang="en-US" sz="1200" dirty="0" smtClean="0">
                <a:latin typeface="Courier New" panose="02070309020205020404" pitchFamily="49" charset="0"/>
                <a:ea typeface="ＭＳ Ｐゴシック" charset="-128"/>
                <a:cs typeface="Courier New" panose="02070309020205020404" pitchFamily="49" charset="0"/>
              </a:rPr>
              <a:t>、</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 1</a:t>
            </a:r>
            <a:r>
              <a:rPr kumimoji="1" lang="ja-JP" altLang="en-US" sz="1200" dirty="0">
                <a:latin typeface="Courier New" panose="02070309020205020404" pitchFamily="49" charset="0"/>
                <a:ea typeface="ＭＳ Ｐゴシック" charset="-128"/>
                <a:cs typeface="Courier New" panose="02070309020205020404" pitchFamily="49" charset="0"/>
              </a:rPr>
              <a:t>文字以上</a:t>
            </a:r>
            <a:r>
              <a:rPr kumimoji="1" lang="en-US" altLang="ja-JP" sz="1200" dirty="0">
                <a:latin typeface="Courier New" panose="02070309020205020404" pitchFamily="49" charset="0"/>
                <a:ea typeface="ＭＳ Ｐゴシック" charset="-128"/>
                <a:cs typeface="Courier New" panose="02070309020205020404" pitchFamily="49" charset="0"/>
              </a:rPr>
              <a:t>20</a:t>
            </a:r>
            <a:r>
              <a:rPr kumimoji="1" lang="ja-JP" altLang="en-US" sz="1200" dirty="0">
                <a:latin typeface="Courier New" panose="02070309020205020404" pitchFamily="49" charset="0"/>
                <a:ea typeface="ＭＳ Ｐゴシック" charset="-128"/>
                <a:cs typeface="Courier New" panose="02070309020205020404" pitchFamily="49" charset="0"/>
              </a:rPr>
              <a:t>文字</a:t>
            </a:r>
            <a:r>
              <a:rPr kumimoji="1" lang="ja-JP" altLang="en-US" sz="1200" dirty="0" smtClean="0">
                <a:latin typeface="Courier New" panose="02070309020205020404" pitchFamily="49" charset="0"/>
                <a:ea typeface="ＭＳ Ｐゴシック" charset="-128"/>
                <a:cs typeface="Courier New" panose="02070309020205020404" pitchFamily="49" charset="0"/>
              </a:rPr>
              <a:t>以下の場合の設定例</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err="1" smtClean="0">
                <a:latin typeface="Courier New" panose="02070309020205020404" pitchFamily="49" charset="0"/>
                <a:ea typeface="ＭＳ Ｐゴシック" charset="-128"/>
                <a:cs typeface="Courier New" panose="02070309020205020404" pitchFamily="49" charset="0"/>
              </a:rPr>
              <a:t>NotNull</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@Size(min=1, max=20)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private String name;        </a:t>
            </a:r>
          </a:p>
          <a:p>
            <a:pPr algn="l"/>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smtClean="0">
                <a:latin typeface="Courier New" panose="02070309020205020404" pitchFamily="49" charset="0"/>
                <a:ea typeface="ＭＳ Ｐゴシック" charset="-128"/>
                <a:cs typeface="Courier New" panose="02070309020205020404" pitchFamily="49" charset="0"/>
              </a:rPr>
              <a:t>    // age</a:t>
            </a:r>
            <a:r>
              <a:rPr kumimoji="1" lang="ja-JP" altLang="en-US" sz="1200" dirty="0" smtClean="0">
                <a:latin typeface="Courier New" panose="02070309020205020404" pitchFamily="49" charset="0"/>
                <a:ea typeface="ＭＳ Ｐゴシック" charset="-128"/>
                <a:cs typeface="Courier New" panose="02070309020205020404" pitchFamily="49" charset="0"/>
              </a:rPr>
              <a:t>プロパティが</a:t>
            </a:r>
            <a:r>
              <a:rPr kumimoji="1" lang="en-US" altLang="ja-JP" sz="1200" dirty="0" smtClean="0">
                <a:latin typeface="Courier New" panose="02070309020205020404" pitchFamily="49" charset="0"/>
                <a:ea typeface="ＭＳ Ｐゴシック" charset="-128"/>
                <a:cs typeface="Courier New" panose="02070309020205020404" pitchFamily="49" charset="0"/>
              </a:rPr>
              <a:t>1</a:t>
            </a:r>
            <a:r>
              <a:rPr kumimoji="1" lang="ja-JP" altLang="en-US" sz="1200" dirty="0" smtClean="0">
                <a:latin typeface="Courier New" panose="02070309020205020404" pitchFamily="49" charset="0"/>
                <a:ea typeface="ＭＳ Ｐゴシック" charset="-128"/>
                <a:cs typeface="Courier New" panose="02070309020205020404" pitchFamily="49" charset="0"/>
              </a:rPr>
              <a:t>以上、</a:t>
            </a:r>
            <a:r>
              <a:rPr kumimoji="1" lang="en-US" altLang="ja-JP" sz="1200" dirty="0" smtClean="0">
                <a:latin typeface="Courier New" panose="02070309020205020404" pitchFamily="49" charset="0"/>
                <a:ea typeface="ＭＳ Ｐゴシック" charset="-128"/>
                <a:cs typeface="Courier New" panose="02070309020205020404" pitchFamily="49" charset="0"/>
              </a:rPr>
              <a:t>200</a:t>
            </a:r>
            <a:r>
              <a:rPr kumimoji="1" lang="ja-JP" altLang="en-US" sz="1200" dirty="0" smtClean="0">
                <a:latin typeface="Courier New" panose="02070309020205020404" pitchFamily="49" charset="0"/>
                <a:ea typeface="ＭＳ Ｐゴシック" charset="-128"/>
                <a:cs typeface="Courier New" panose="02070309020205020404" pitchFamily="49" charset="0"/>
              </a:rPr>
              <a:t>以下の場合の設定例</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@Min(1)</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@Max(200)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private </a:t>
            </a:r>
            <a:r>
              <a:rPr kumimoji="1" lang="en-US" altLang="ja-JP" sz="1200" b="0" dirty="0" err="1" smtClean="0">
                <a:latin typeface="Courier New" panose="02070309020205020404" pitchFamily="49" charset="0"/>
                <a:ea typeface="ＭＳ Ｐゴシック" charset="-128"/>
                <a:cs typeface="Courier New" panose="02070309020205020404" pitchFamily="49" charset="0"/>
              </a:rPr>
              <a:t>int</a:t>
            </a:r>
            <a:r>
              <a:rPr kumimoji="1" lang="en-US" altLang="ja-JP" sz="1200" b="0" dirty="0" smtClean="0">
                <a:latin typeface="Courier New" panose="02070309020205020404" pitchFamily="49" charset="0"/>
                <a:ea typeface="ＭＳ Ｐゴシック" charset="-128"/>
                <a:cs typeface="Courier New" panose="02070309020205020404" pitchFamily="49" charset="0"/>
              </a:rPr>
              <a:t> age;</a:t>
            </a: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 setter, getter</a:t>
            </a:r>
            <a:r>
              <a:rPr kumimoji="1" lang="ja-JP" altLang="en-US" sz="1200" b="0" dirty="0" smtClean="0">
                <a:latin typeface="Courier New" panose="02070309020205020404" pitchFamily="49" charset="0"/>
                <a:ea typeface="ＭＳ Ｐゴシック" charset="-128"/>
                <a:cs typeface="Courier New" panose="02070309020205020404" pitchFamily="49" charset="0"/>
              </a:rPr>
              <a:t>は省略するが必要</a:t>
            </a:r>
            <a:endParaRPr kumimoji="1" lang="en-US" altLang="ja-JP" sz="1200" b="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a:t>
            </a:r>
            <a:endParaRPr kumimoji="1" lang="ja-JP" altLang="en-US" sz="1200" b="0" dirty="0">
              <a:latin typeface="Courier New" panose="02070309020205020404" pitchFamily="49" charset="0"/>
              <a:ea typeface="ＭＳ Ｐゴシック" charset="-128"/>
              <a:cs typeface="Courier New" panose="02070309020205020404" pitchFamily="49" charset="0"/>
            </a:endParaRPr>
          </a:p>
        </p:txBody>
      </p:sp>
      <p:sp>
        <p:nvSpPr>
          <p:cNvPr id="17" name="AutoShape 12"/>
          <p:cNvSpPr>
            <a:spLocks noChangeArrowheads="1"/>
          </p:cNvSpPr>
          <p:nvPr/>
        </p:nvSpPr>
        <p:spPr bwMode="auto">
          <a:xfrm>
            <a:off x="488504" y="4293095"/>
            <a:ext cx="4445446" cy="89802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4" name="AutoShape 12"/>
          <p:cNvSpPr>
            <a:spLocks noChangeArrowheads="1"/>
          </p:cNvSpPr>
          <p:nvPr/>
        </p:nvSpPr>
        <p:spPr bwMode="auto">
          <a:xfrm>
            <a:off x="431354" y="6058941"/>
            <a:ext cx="4320480" cy="20649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 name="AutoShape 11"/>
          <p:cNvSpPr>
            <a:spLocks noChangeArrowheads="1"/>
          </p:cNvSpPr>
          <p:nvPr/>
        </p:nvSpPr>
        <p:spPr bwMode="auto">
          <a:xfrm>
            <a:off x="3362325" y="3247069"/>
            <a:ext cx="2562226" cy="762955"/>
          </a:xfrm>
          <a:prstGeom prst="wedgeRoundRectCallout">
            <a:avLst>
              <a:gd name="adj1" fmla="val 4045"/>
              <a:gd name="adj2" fmla="val 851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err="1" smtClean="0">
                <a:latin typeface="Arial" charset="0"/>
                <a:ea typeface="ＭＳ Ｐゴシック" charset="-128"/>
              </a:rPr>
              <a:t>DaoValidateCollector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ファイルに対して入力チェックを行う場合は</a:t>
            </a:r>
            <a:r>
              <a:rPr lang="en-US" altLang="ja-JP" sz="1000" dirty="0" err="1" smtClean="0">
                <a:latin typeface="Arial" charset="0"/>
                <a:ea typeface="ＭＳ Ｐゴシック" charset="-128"/>
              </a:rPr>
              <a:t>FileValidateCollector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を生成する。第四引数に入力チェックを行う</a:t>
            </a:r>
            <a:r>
              <a:rPr lang="en-US" altLang="ja-JP" sz="1000" dirty="0" smtClean="0">
                <a:latin typeface="Arial" charset="0"/>
                <a:ea typeface="ＭＳ Ｐゴシック" charset="-128"/>
              </a:rPr>
              <a:t>Validator</a:t>
            </a:r>
            <a:r>
              <a:rPr lang="ja-JP" altLang="en-US" sz="1000" dirty="0" smtClean="0">
                <a:latin typeface="Arial" charset="0"/>
                <a:ea typeface="ＭＳ Ｐゴシック" charset="-128"/>
              </a:rPr>
              <a:t>クラスを渡す。</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ja-JP" altLang="en-US" dirty="0" smtClean="0"/>
              <a:t>「キーの切り替わり」を検知するユーティリティ</a:t>
            </a:r>
            <a:r>
              <a:rPr lang="en-US" altLang="ja-JP" dirty="0" smtClean="0"/>
              <a:t>(</a:t>
            </a:r>
            <a:r>
              <a:rPr lang="en-US" altLang="ja-JP" dirty="0" err="1" smtClean="0"/>
              <a:t>ControlBreakChecker</a:t>
            </a:r>
            <a:r>
              <a:rPr lang="en-US" altLang="ja-JP" dirty="0" smtClean="0"/>
              <a:t>)</a:t>
            </a:r>
            <a:r>
              <a:rPr lang="ja-JP" altLang="en-US" dirty="0" err="1" smtClean="0"/>
              <a:t>を提</a:t>
            </a:r>
            <a:r>
              <a:rPr lang="ja-JP" altLang="en-US" dirty="0" smtClean="0"/>
              <a:t>供します。</a:t>
            </a:r>
            <a:endParaRPr kumimoji="1" lang="ja-JP" altLang="en-US" dirty="0"/>
          </a:p>
        </p:txBody>
      </p:sp>
      <p:sp>
        <p:nvSpPr>
          <p:cNvPr id="2" name="タイトル 1"/>
          <p:cNvSpPr>
            <a:spLocks noGrp="1"/>
          </p:cNvSpPr>
          <p:nvPr>
            <p:ph type="title"/>
          </p:nvPr>
        </p:nvSpPr>
        <p:spPr/>
        <p:txBody>
          <a:bodyPr/>
          <a:lstStyle/>
          <a:p>
            <a:r>
              <a:rPr lang="ja-JP" altLang="en-US" dirty="0" smtClean="0"/>
              <a:t>コントロールブレイク</a:t>
            </a:r>
            <a:endParaRPr kumimoji="1" lang="ja-JP" altLang="en-US" dirty="0"/>
          </a:p>
        </p:txBody>
      </p:sp>
      <p:sp>
        <p:nvSpPr>
          <p:cNvPr id="16" name="メモ 15"/>
          <p:cNvSpPr/>
          <p:nvPr/>
        </p:nvSpPr>
        <p:spPr bwMode="auto">
          <a:xfrm>
            <a:off x="81980" y="1705000"/>
            <a:ext cx="1728192" cy="158417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支社</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担当者</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請求書番号</a:t>
            </a: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,100001</a:t>
            </a: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,100002</a:t>
            </a:r>
          </a:p>
          <a:p>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,100003</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,100004</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,100005</a:t>
            </a:r>
          </a:p>
          <a:p>
            <a:r>
              <a:rPr lang="ja-JP" altLang="en-US" sz="1100" dirty="0" smtClean="0"/>
              <a:t>埼玉</a:t>
            </a:r>
            <a:r>
              <a:rPr lang="en-US" altLang="ja-JP" sz="1100" dirty="0" smtClean="0"/>
              <a:t>,</a:t>
            </a:r>
            <a:r>
              <a:rPr lang="ja-JP" altLang="en-US" sz="1100" dirty="0" smtClean="0"/>
              <a:t>鈴木</a:t>
            </a:r>
            <a:r>
              <a:rPr lang="en-US" altLang="ja-JP" sz="1100" dirty="0" smtClean="0"/>
              <a:t>,100006</a:t>
            </a:r>
          </a:p>
        </p:txBody>
      </p:sp>
      <p:sp>
        <p:nvSpPr>
          <p:cNvPr id="17" name="テキスト ボックス 16"/>
          <p:cNvSpPr txBox="1"/>
          <p:nvPr/>
        </p:nvSpPr>
        <p:spPr>
          <a:xfrm>
            <a:off x="81980" y="1428001"/>
            <a:ext cx="2448272" cy="276999"/>
          </a:xfrm>
          <a:prstGeom prst="rect">
            <a:avLst/>
          </a:prstGeom>
          <a:noFill/>
        </p:spPr>
        <p:txBody>
          <a:bodyPr wrap="square" rtlCol="0">
            <a:spAutoFit/>
          </a:bodyPr>
          <a:lstStyle/>
          <a:p>
            <a:r>
              <a:rPr lang="ja-JP" altLang="en-US" sz="1200" dirty="0" smtClean="0"/>
              <a:t>ブレイク処理（キーが支社のとき）</a:t>
            </a:r>
            <a:endParaRPr kumimoji="1" lang="ja-JP" altLang="en-US" sz="1200" dirty="0"/>
          </a:p>
        </p:txBody>
      </p:sp>
      <p:sp>
        <p:nvSpPr>
          <p:cNvPr id="18" name="テキスト ボックス 17"/>
          <p:cNvSpPr txBox="1"/>
          <p:nvPr/>
        </p:nvSpPr>
        <p:spPr>
          <a:xfrm>
            <a:off x="1234108" y="2641104"/>
            <a:ext cx="1585292" cy="276999"/>
          </a:xfrm>
          <a:prstGeom prst="rect">
            <a:avLst/>
          </a:prstGeom>
          <a:noFill/>
        </p:spPr>
        <p:txBody>
          <a:bodyPr wrap="square" rtlCol="0">
            <a:spAutoFit/>
          </a:bodyPr>
          <a:lstStyle/>
          <a:p>
            <a:r>
              <a:rPr kumimoji="1" lang="ja-JP" altLang="en-US" sz="1200" dirty="0" smtClean="0"/>
              <a:t>←ここでブレイク処理</a:t>
            </a:r>
            <a:endParaRPr kumimoji="1" lang="ja-JP" altLang="en-US" sz="1200" dirty="0"/>
          </a:p>
        </p:txBody>
      </p:sp>
      <p:sp>
        <p:nvSpPr>
          <p:cNvPr id="14" name="正方形/長方形 13"/>
          <p:cNvSpPr/>
          <p:nvPr/>
        </p:nvSpPr>
        <p:spPr bwMode="auto">
          <a:xfrm>
            <a:off x="272480" y="3705224"/>
            <a:ext cx="6840760" cy="298851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Collector&lt;</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&gt; collector =</a:t>
            </a:r>
            <a:r>
              <a:rPr lang="ja-JP" altLang="en-US" sz="1200" dirty="0" smtClean="0">
                <a:latin typeface="Courier New" pitchFamily="49" charset="0"/>
                <a:cs typeface="Courier New" pitchFamily="49" charset="0"/>
              </a:rPr>
              <a:t>　（略）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try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  ( </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キーの切り替わりの検知</a:t>
            </a:r>
            <a:endParaRPr lang="en-US" altLang="ja-JP" sz="1200" dirty="0" smtClean="0">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if (</a:t>
            </a:r>
            <a:r>
              <a:rPr lang="en-US" altLang="ja-JP" sz="1200" b="1" dirty="0" err="1" smtClean="0">
                <a:solidFill>
                  <a:srgbClr val="FF0000"/>
                </a:solidFill>
                <a:latin typeface="Courier New" pitchFamily="49" charset="0"/>
                <a:cs typeface="Courier New" pitchFamily="49" charset="0"/>
              </a:rPr>
              <a:t>ControlBreakChecker.isBreak</a:t>
            </a:r>
            <a:r>
              <a:rPr lang="en-US" altLang="ja-JP" sz="1200" b="1" dirty="0" smtClean="0">
                <a:solidFill>
                  <a:srgbClr val="FF0000"/>
                </a:solidFill>
                <a:latin typeface="Courier New" pitchFamily="49" charset="0"/>
                <a:cs typeface="Courier New" pitchFamily="49" charset="0"/>
              </a:rPr>
              <a:t>(collector , “</a:t>
            </a:r>
            <a:r>
              <a:rPr lang="en-US" altLang="ja-JP" sz="1200" b="1" dirty="0" err="1" smtClean="0">
                <a:solidFill>
                  <a:srgbClr val="FF0000"/>
                </a:solidFill>
                <a:latin typeface="Courier New" pitchFamily="49" charset="0"/>
                <a:cs typeface="Courier New" pitchFamily="49" charset="0"/>
              </a:rPr>
              <a:t>sisya</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ブレイク発生時の処理を記述する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 {</a:t>
            </a:r>
          </a:p>
          <a:p>
            <a:r>
              <a:rPr lang="ja-JP" altLang="en-US"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CollectorUtility.closeQuietly</a:t>
            </a:r>
            <a:r>
              <a:rPr lang="en-US" altLang="ja-JP" sz="1200" dirty="0" smtClean="0">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a:t>
            </a:r>
            <a:endParaRPr kumimoji="1" lang="ja-JP" altLang="en-US" sz="1200" b="0" i="0" u="none" strike="noStrike" cap="none" normalizeH="0" baseline="0" dirty="0" smtClean="0">
              <a:ln>
                <a:noFill/>
              </a:ln>
              <a:solidFill>
                <a:schemeClr val="tx1"/>
              </a:solidFill>
              <a:effectLst/>
              <a:latin typeface="Courier New" pitchFamily="49" charset="0"/>
              <a:cs typeface="Courier New" pitchFamily="49" charset="0"/>
            </a:endParaRPr>
          </a:p>
        </p:txBody>
      </p:sp>
      <p:graphicFrame>
        <p:nvGraphicFramePr>
          <p:cNvPr id="9" name="表 8"/>
          <p:cNvGraphicFramePr>
            <a:graphicFrameLocks noGrp="1"/>
          </p:cNvGraphicFramePr>
          <p:nvPr>
            <p:extLst>
              <p:ext uri="{D42A27DB-BD31-4B8C-83A1-F6EECF244321}">
                <p14:modId xmlns:p14="http://schemas.microsoft.com/office/powerpoint/2010/main" val="3419915768"/>
              </p:ext>
            </p:extLst>
          </p:nvPr>
        </p:nvGraphicFramePr>
        <p:xfrm>
          <a:off x="2720354" y="1809026"/>
          <a:ext cx="7185646" cy="1497204"/>
        </p:xfrm>
        <a:graphic>
          <a:graphicData uri="http://schemas.openxmlformats.org/drawingml/2006/table">
            <a:tbl>
              <a:tblPr firstRow="1" bandRow="1">
                <a:tableStyleId>{5C22544A-7EE6-4342-B048-85BDC9FD1C3A}</a:tableStyleId>
              </a:tblPr>
              <a:tblGrid>
                <a:gridCol w="2842246"/>
                <a:gridCol w="1323975"/>
                <a:gridCol w="3019425"/>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en-US" altLang="ja-JP" sz="1000" b="1" i="0" u="none" strike="noStrike" cap="none" normalizeH="0" baseline="0" dirty="0" err="1" smtClean="0">
                          <a:ln>
                            <a:noFill/>
                          </a:ln>
                          <a:solidFill>
                            <a:schemeClr val="tx1"/>
                          </a:solidFill>
                          <a:effectLst/>
                          <a:latin typeface="Times New Roman" pitchFamily="18" charset="0"/>
                          <a:ea typeface="ＭＳ Ｐ明朝" charset="-128"/>
                        </a:rPr>
                        <a:t>ControlBreakChecker</a:t>
                      </a:r>
                      <a:r>
                        <a:rPr kumimoji="0" lang="ja-JP" altLang="en-US" sz="1000" b="1" i="0" u="none" strike="noStrike" cap="none" normalizeH="0" baseline="0" dirty="0" smtClean="0">
                          <a:ln>
                            <a:noFill/>
                          </a:ln>
                          <a:solidFill>
                            <a:schemeClr val="tx1"/>
                          </a:solidFill>
                          <a:effectLst/>
                          <a:latin typeface="Times New Roman" pitchFamily="18" charset="0"/>
                          <a:ea typeface="ＭＳ Ｐ明朝" charset="-128"/>
                        </a:rPr>
                        <a:t>のメソッド</a:t>
                      </a: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1" i="0" u="none" strike="noStrike" cap="none" normalizeH="0" baseline="0" dirty="0" smtClean="0">
                          <a:ln>
                            <a:noFill/>
                          </a:ln>
                          <a:solidFill>
                            <a:schemeClr val="tx1"/>
                          </a:solidFill>
                          <a:effectLst/>
                          <a:latin typeface="Times New Roman" pitchFamily="18" charset="0"/>
                          <a:ea typeface="ＭＳ Ｐ明朝" charset="-128"/>
                        </a:rPr>
                        <a:t>戻り値</a:t>
                      </a: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1"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1"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isBreak</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(Collector </a:t>
                      </a: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collector</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 String key)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boolean</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のカラムに対し、現在の値と一つ後の値を比較し、値が切り替わっている</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後ブレイク</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場合は</a:t>
                      </a: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true</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getBreakKey</a:t>
                      </a:r>
                      <a:r>
                        <a:rPr lang="en-US" altLang="ja-JP" sz="1000" b="0" i="0" u="none" strike="noStrike" dirty="0" smtClean="0">
                          <a:latin typeface="Arial" panose="020B0604020202020204" pitchFamily="34" charset="0"/>
                          <a:cs typeface="Arial" panose="020B0604020202020204" pitchFamily="34" charset="0"/>
                        </a:rPr>
                        <a:t>(Collector </a:t>
                      </a:r>
                      <a:r>
                        <a:rPr lang="en-US" altLang="ja-JP" sz="1000" b="0" i="0" u="none" strike="noStrike" dirty="0" err="1" smtClean="0">
                          <a:latin typeface="Arial" panose="020B0604020202020204" pitchFamily="34" charset="0"/>
                          <a:cs typeface="Arial" panose="020B0604020202020204" pitchFamily="34" charset="0"/>
                        </a:rPr>
                        <a:t>collector</a:t>
                      </a:r>
                      <a:r>
                        <a:rPr lang="en-US" altLang="ja-JP" sz="1000" b="0" i="0" u="none" strike="noStrike" dirty="0" smtClean="0">
                          <a:latin typeface="Arial" panose="020B0604020202020204" pitchFamily="34" charset="0"/>
                          <a:cs typeface="Arial" panose="020B0604020202020204" pitchFamily="34" charset="0"/>
                        </a:rPr>
                        <a:t>, String key)</a:t>
                      </a:r>
                      <a:endParaRPr lang="en-US" altLang="ja-JP"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smtClean="0">
                          <a:latin typeface="Arial" panose="020B0604020202020204" pitchFamily="34" charset="0"/>
                          <a:cs typeface="Arial" panose="020B0604020202020204" pitchFamily="34" charset="0"/>
                        </a:rPr>
                        <a:t>Map&lt;String, Object&gt;</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のカラムに対し後ブレイクが発生した際に、キーの切り替わりが発生したカラム名と値のマップを返す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isPreBreak</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(Collector </a:t>
                      </a: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collector</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 String key)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smtClean="0">
                          <a:latin typeface="Arial" panose="020B0604020202020204" pitchFamily="34" charset="0"/>
                          <a:cs typeface="Arial" panose="020B0604020202020204" pitchFamily="34" charset="0"/>
                        </a:rPr>
                        <a:t>Boolean</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のカラムに対し、現在の値と一つ前の値を比較し、値が切り替わっている</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前ブレイク</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場合は</a:t>
                      </a: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true</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getPreBreakKey</a:t>
                      </a:r>
                      <a:r>
                        <a:rPr lang="en-US" altLang="ja-JP" sz="1000" b="0" i="0" u="none" strike="noStrike" dirty="0" smtClean="0">
                          <a:latin typeface="Arial" panose="020B0604020202020204" pitchFamily="34" charset="0"/>
                          <a:cs typeface="Arial" panose="020B0604020202020204" pitchFamily="34" charset="0"/>
                        </a:rPr>
                        <a:t>(Collector </a:t>
                      </a:r>
                      <a:r>
                        <a:rPr lang="en-US" altLang="ja-JP" sz="1000" b="0" i="0" u="none" strike="noStrike" dirty="0" err="1" smtClean="0">
                          <a:latin typeface="Arial" panose="020B0604020202020204" pitchFamily="34" charset="0"/>
                          <a:cs typeface="Arial" panose="020B0604020202020204" pitchFamily="34" charset="0"/>
                        </a:rPr>
                        <a:t>collector</a:t>
                      </a:r>
                      <a:r>
                        <a:rPr lang="en-US" altLang="ja-JP" sz="1000" b="0" i="0" u="none" strike="noStrike" dirty="0" smtClean="0">
                          <a:latin typeface="Arial" panose="020B0604020202020204" pitchFamily="34" charset="0"/>
                          <a:cs typeface="Arial" panose="020B0604020202020204" pitchFamily="34" charset="0"/>
                        </a:rPr>
                        <a:t>, String key)</a:t>
                      </a:r>
                      <a:endParaRPr lang="en-US" altLang="ja-JP"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defTabSz="457133" rtl="0" eaLnBrk="0" fontAlgn="base" latinLnBrk="0" hangingPunct="0">
                        <a:lnSpc>
                          <a:spcPts val="900"/>
                        </a:lnSpc>
                        <a:spcBef>
                          <a:spcPts val="0"/>
                        </a:spcBef>
                        <a:spcAft>
                          <a:spcPts val="0"/>
                        </a:spcAft>
                        <a:buClrTx/>
                        <a:buSzTx/>
                        <a:buFontTx/>
                        <a:buNone/>
                        <a:tabLst/>
                        <a:defRPr/>
                      </a:pPr>
                      <a:r>
                        <a:rPr lang="en-US" altLang="ja-JP" sz="1000" b="0" i="0" u="none" strike="noStrike" dirty="0" smtClean="0">
                          <a:latin typeface="Arial" panose="020B0604020202020204" pitchFamily="34" charset="0"/>
                          <a:cs typeface="Arial" panose="020B0604020202020204" pitchFamily="34" charset="0"/>
                        </a:rPr>
                        <a:t>Map&lt;String, Object&gt;</a:t>
                      </a:r>
                      <a:endParaRPr lang="ja-JP" altLang="en-US" sz="1000" b="0" i="0" u="none" strike="noStrike" dirty="0" smtClean="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latin typeface="ＭＳ Ｐ明朝" panose="02020600040205080304" pitchFamily="18" charset="-128"/>
                          <a:ea typeface="ＭＳ Ｐ明朝" panose="02020600040205080304" pitchFamily="18" charset="-128"/>
                        </a:rPr>
                        <a:t>のカラムに対し前ブレイクが発生した際に、キーの切り替わりが発生したカラム名と値のマップを返す</a:t>
                      </a:r>
                      <a:endParaRPr lang="ja-JP" altLang="en-US" sz="1000" b="0" i="0" u="none" strike="noStrike" dirty="0">
                        <a:latin typeface="ＭＳ Ｐ明朝" panose="02020600040205080304" pitchFamily="18" charset="-128"/>
                        <a:ea typeface="ＭＳ Ｐ明朝" panose="02020600040205080304" pitchFamily="18" charset="-128"/>
                      </a:endParaRPr>
                    </a:p>
                  </a:txBody>
                  <a:tcPr marL="90043" marR="90043" marT="46863" marB="46863"/>
                </a:tc>
              </a:tr>
            </a:tbl>
          </a:graphicData>
        </a:graphic>
      </p:graphicFrame>
      <p:sp>
        <p:nvSpPr>
          <p:cNvPr id="11" name="テキスト ボックス 10"/>
          <p:cNvSpPr txBox="1"/>
          <p:nvPr/>
        </p:nvSpPr>
        <p:spPr>
          <a:xfrm>
            <a:off x="2730277" y="1509350"/>
            <a:ext cx="3089498" cy="276999"/>
          </a:xfrm>
          <a:prstGeom prst="rect">
            <a:avLst/>
          </a:prstGeom>
          <a:noFill/>
        </p:spPr>
        <p:txBody>
          <a:bodyPr wrap="square" rtlCol="0">
            <a:spAutoFit/>
          </a:bodyPr>
          <a:lstStyle/>
          <a:p>
            <a:r>
              <a:rPr kumimoji="1" lang="en-US" altLang="ja-JP" sz="1200" dirty="0" err="1" smtClean="0"/>
              <a:t>ControlBreakChecker</a:t>
            </a:r>
            <a:r>
              <a:rPr kumimoji="1" lang="ja-JP" altLang="en-US" sz="1200" dirty="0" smtClean="0"/>
              <a:t>の主なメソッド</a:t>
            </a:r>
            <a:endParaRPr kumimoji="1" lang="en-US" altLang="ja-JP" sz="12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lang="ja-JP" altLang="en-US" sz="1600" dirty="0" smtClean="0"/>
              <a:t>①</a:t>
            </a:r>
            <a:r>
              <a:rPr lang="ja-JP" altLang="en-US" sz="1600" dirty="0" smtClean="0">
                <a:solidFill>
                  <a:srgbClr val="FF0000"/>
                </a:solidFill>
              </a:rPr>
              <a:t>オンラインの開発者は、すぐにでもバッチ開発を習得可能</a:t>
            </a:r>
            <a:r>
              <a:rPr lang="ja-JP" altLang="en-US" sz="1600" dirty="0" smtClean="0"/>
              <a:t>です。</a:t>
            </a:r>
            <a:endParaRPr lang="en-US" altLang="ja-JP" sz="1600" dirty="0" smtClean="0"/>
          </a:p>
          <a:p>
            <a:r>
              <a:rPr lang="ja-JP" altLang="en-US" sz="1600" dirty="0" smtClean="0"/>
              <a:t>②バッチ開発に</a:t>
            </a:r>
            <a:r>
              <a:rPr kumimoji="1" lang="ja-JP" altLang="en-US" sz="1600" dirty="0" smtClean="0"/>
              <a:t>必要な機能を、</a:t>
            </a:r>
            <a:r>
              <a:rPr kumimoji="1" lang="ja-JP" altLang="en-US" sz="1600" dirty="0" smtClean="0">
                <a:solidFill>
                  <a:srgbClr val="FF0000"/>
                </a:solidFill>
              </a:rPr>
              <a:t>コンポーネント化して提供</a:t>
            </a:r>
            <a:r>
              <a:rPr kumimoji="1" lang="ja-JP" altLang="en-US" sz="1600" dirty="0" smtClean="0">
                <a:solidFill>
                  <a:schemeClr val="bg1">
                    <a:lumMod val="10000"/>
                  </a:schemeClr>
                </a:solidFill>
              </a:rPr>
              <a:t>しています。</a:t>
            </a:r>
            <a:endParaRPr kumimoji="1" lang="en-US" altLang="ja-JP" sz="1600" dirty="0" smtClean="0">
              <a:solidFill>
                <a:schemeClr val="bg1">
                  <a:lumMod val="10000"/>
                </a:schemeClr>
              </a:solidFill>
            </a:endParaRPr>
          </a:p>
          <a:p>
            <a:r>
              <a:rPr lang="ja-JP" altLang="en-US" sz="1600" dirty="0" smtClean="0"/>
              <a:t>③</a:t>
            </a:r>
            <a:r>
              <a:rPr lang="ja-JP" altLang="en-US" sz="1600" dirty="0" smtClean="0">
                <a:solidFill>
                  <a:srgbClr val="FF0000"/>
                </a:solidFill>
              </a:rPr>
              <a:t>構造化プログラミングでビジネスロジックを実装可能</a:t>
            </a:r>
            <a:r>
              <a:rPr lang="ja-JP" altLang="en-US" sz="1600" dirty="0" smtClean="0"/>
              <a:t>であるため、以下の特徴があります。</a:t>
            </a:r>
            <a:endParaRPr lang="en-US" altLang="ja-JP" sz="1600" dirty="0" smtClean="0"/>
          </a:p>
          <a:p>
            <a:pPr>
              <a:buFont typeface="Arial" pitchFamily="34" charset="0"/>
              <a:buChar char="•"/>
            </a:pPr>
            <a:r>
              <a:rPr kumimoji="1" lang="en-US" altLang="ja-JP" sz="1600" dirty="0" smtClean="0">
                <a:solidFill>
                  <a:schemeClr val="bg1">
                    <a:lumMod val="10000"/>
                  </a:schemeClr>
                </a:solidFill>
              </a:rPr>
              <a:t>Pro*C</a:t>
            </a:r>
            <a:r>
              <a:rPr kumimoji="1" lang="ja-JP" altLang="en-US" sz="1600" dirty="0" err="1" smtClean="0">
                <a:solidFill>
                  <a:schemeClr val="bg1">
                    <a:lumMod val="10000"/>
                  </a:schemeClr>
                </a:solidFill>
              </a:rPr>
              <a:t>、</a:t>
            </a:r>
            <a:r>
              <a:rPr kumimoji="1" lang="en-US" altLang="ja-JP" sz="1600" dirty="0" smtClean="0">
                <a:solidFill>
                  <a:schemeClr val="bg1">
                    <a:lumMod val="10000"/>
                  </a:schemeClr>
                </a:solidFill>
              </a:rPr>
              <a:t>COBOL</a:t>
            </a:r>
            <a:r>
              <a:rPr kumimoji="1" lang="ja-JP" altLang="en-US" sz="1600" dirty="0" smtClean="0">
                <a:solidFill>
                  <a:schemeClr val="bg1">
                    <a:lumMod val="10000"/>
                  </a:schemeClr>
                </a:solidFill>
              </a:rPr>
              <a:t>からのマイグレーションが容易で</a:t>
            </a:r>
            <a:r>
              <a:rPr lang="ja-JP" altLang="en-US" sz="1600" dirty="0" smtClean="0">
                <a:solidFill>
                  <a:schemeClr val="bg1">
                    <a:lumMod val="10000"/>
                  </a:schemeClr>
                </a:solidFill>
              </a:rPr>
              <a:t>す</a:t>
            </a:r>
            <a:endParaRPr kumimoji="1" lang="en-US" altLang="ja-JP" sz="1600" dirty="0" smtClean="0">
              <a:solidFill>
                <a:schemeClr val="bg1">
                  <a:lumMod val="10000"/>
                </a:schemeClr>
              </a:solidFill>
            </a:endParaRPr>
          </a:p>
          <a:p>
            <a:pPr>
              <a:buFont typeface="Arial" pitchFamily="34" charset="0"/>
              <a:buChar char="•"/>
            </a:pPr>
            <a:r>
              <a:rPr lang="ja-JP" altLang="en-US" sz="1600" dirty="0" smtClean="0">
                <a:solidFill>
                  <a:schemeClr val="bg1">
                    <a:lumMod val="10000"/>
                  </a:schemeClr>
                </a:solidFill>
              </a:rPr>
              <a:t>処理設計書との親和性が高いです</a:t>
            </a:r>
            <a:endParaRPr lang="en-US" altLang="ja-JP" sz="1600" dirty="0" smtClean="0">
              <a:solidFill>
                <a:schemeClr val="bg1">
                  <a:lumMod val="10000"/>
                </a:schemeClr>
              </a:solidFill>
            </a:endParaRPr>
          </a:p>
        </p:txBody>
      </p:sp>
      <p:sp>
        <p:nvSpPr>
          <p:cNvPr id="2" name="タイトル 1"/>
          <p:cNvSpPr>
            <a:spLocks noGrp="1"/>
          </p:cNvSpPr>
          <p:nvPr>
            <p:ph type="title"/>
          </p:nvPr>
        </p:nvSpPr>
        <p:spPr/>
        <p:txBody>
          <a:bodyPr/>
          <a:lstStyle/>
          <a:p>
            <a:r>
              <a:rPr kumimoji="1" lang="en-US" altLang="ja-JP" dirty="0" smtClean="0"/>
              <a:t>TERA</a:t>
            </a:r>
            <a:r>
              <a:rPr kumimoji="1" lang="ja-JP" altLang="en-US" dirty="0" smtClean="0"/>
              <a:t>バッチ</a:t>
            </a:r>
            <a:r>
              <a:rPr kumimoji="1" lang="en-US" altLang="ja-JP" dirty="0" smtClean="0"/>
              <a:t>3.5.0</a:t>
            </a:r>
            <a:r>
              <a:rPr kumimoji="1" lang="ja-JP" altLang="en-US" dirty="0" smtClean="0"/>
              <a:t>アーキテクチャのコンセプト</a:t>
            </a:r>
            <a:endParaRPr kumimoji="1" lang="ja-JP"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703" y="2675837"/>
            <a:ext cx="7661081" cy="3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コンポーネント仕様</a:t>
            </a:r>
            <a:endParaRPr kumimoji="1" lang="ja-JP" altLang="en-US" dirty="0"/>
          </a:p>
        </p:txBody>
      </p:sp>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kumimoji="1" lang="ja-JP" altLang="en-US" dirty="0" smtClean="0"/>
              <a:t>各コンポーネントの概要を以下に示します。</a:t>
            </a:r>
            <a:endParaRPr kumimoji="1" lang="ja-JP" altLang="en-US" dirty="0"/>
          </a:p>
        </p:txBody>
      </p:sp>
      <p:graphicFrame>
        <p:nvGraphicFramePr>
          <p:cNvPr id="6" name="コンテンツ プレースホルダ 5"/>
          <p:cNvGraphicFramePr>
            <a:graphicFrameLocks/>
          </p:cNvGraphicFramePr>
          <p:nvPr>
            <p:extLst>
              <p:ext uri="{D42A27DB-BD31-4B8C-83A1-F6EECF244321}">
                <p14:modId xmlns:p14="http://schemas.microsoft.com/office/powerpoint/2010/main" val="2530189933"/>
              </p:ext>
            </p:extLst>
          </p:nvPr>
        </p:nvGraphicFramePr>
        <p:xfrm>
          <a:off x="380968" y="1484784"/>
          <a:ext cx="9110902" cy="4719322"/>
        </p:xfrm>
        <a:graphic>
          <a:graphicData uri="http://schemas.openxmlformats.org/drawingml/2006/table">
            <a:tbl>
              <a:tblPr firstRow="1" bandRow="1">
                <a:tableStyleId>{5C22544A-7EE6-4342-B048-85BDC9FD1C3A}</a:tableStyleId>
              </a:tblPr>
              <a:tblGrid>
                <a:gridCol w="1805764"/>
                <a:gridCol w="7305138"/>
              </a:tblGrid>
              <a:tr h="301332">
                <a:tc>
                  <a:txBody>
                    <a:bodyPr/>
                    <a:lstStyle/>
                    <a:p>
                      <a:r>
                        <a:rPr kumimoji="1" lang="ja-JP" altLang="en-US" sz="1200" dirty="0" smtClean="0"/>
                        <a:t>機能</a:t>
                      </a:r>
                      <a:endParaRPr kumimoji="1" lang="ja-JP" altLang="en-US" sz="1200" dirty="0"/>
                    </a:p>
                  </a:txBody>
                  <a:tcPr/>
                </a:tc>
                <a:tc>
                  <a:txBody>
                    <a:bodyPr/>
                    <a:lstStyle/>
                    <a:p>
                      <a:r>
                        <a:rPr kumimoji="1" lang="ja-JP" altLang="en-US" sz="1200" dirty="0" smtClean="0"/>
                        <a:t>解説</a:t>
                      </a:r>
                      <a:endParaRPr kumimoji="1" lang="ja-JP" altLang="en-US" sz="1200" dirty="0"/>
                    </a:p>
                  </a:txBody>
                  <a:tcPr/>
                </a:tc>
              </a:tr>
              <a:tr h="278309">
                <a:tc>
                  <a:txBody>
                    <a:bodyPr/>
                    <a:lstStyle/>
                    <a:p>
                      <a:r>
                        <a:rPr kumimoji="1" lang="ja-JP" altLang="en-US" sz="1200" dirty="0" smtClean="0"/>
                        <a:t>同期型ジョブ実行</a:t>
                      </a:r>
                      <a:endParaRPr kumimoji="1" lang="ja-JP" altLang="en-US" sz="1200" dirty="0"/>
                    </a:p>
                  </a:txBody>
                  <a:tcPr/>
                </a:tc>
                <a:tc>
                  <a:txBody>
                    <a:bodyPr/>
                    <a:lstStyle/>
                    <a:p>
                      <a:r>
                        <a:rPr kumimoji="1" lang="ja-JP" altLang="en-US" sz="1200" dirty="0" smtClean="0"/>
                        <a:t>新規にプロセスを起動して、ジョブを実行する</a:t>
                      </a:r>
                      <a:endParaRPr kumimoji="1" lang="ja-JP" altLang="en-US" sz="1200" dirty="0"/>
                    </a:p>
                  </a:txBody>
                  <a:tcPr/>
                </a:tc>
              </a:tr>
              <a:tr h="278309">
                <a:tc>
                  <a:txBody>
                    <a:bodyPr/>
                    <a:lstStyle/>
                    <a:p>
                      <a:r>
                        <a:rPr kumimoji="1" lang="ja-JP" altLang="en-US" sz="1200" dirty="0" smtClean="0"/>
                        <a:t>非同期型ジョブ実行</a:t>
                      </a:r>
                      <a:endParaRPr kumimoji="1" lang="ja-JP" altLang="en-US" sz="1200" dirty="0"/>
                    </a:p>
                  </a:txBody>
                  <a:tcPr/>
                </a:tc>
                <a:tc>
                  <a:txBody>
                    <a:bodyPr/>
                    <a:lstStyle/>
                    <a:p>
                      <a:r>
                        <a:rPr kumimoji="1" lang="ja-JP" altLang="en-US" sz="1200" dirty="0" smtClean="0"/>
                        <a:t>ジョブ管理テーブルに登録されたジョブ情報をもとに、スレッドにてジョブを実行する</a:t>
                      </a:r>
                      <a:endParaRPr kumimoji="1" lang="ja-JP" altLang="en-US" sz="1200" dirty="0"/>
                    </a:p>
                  </a:txBody>
                  <a:tcPr/>
                </a:tc>
              </a:tr>
              <a:tr h="278309">
                <a:tc>
                  <a:txBody>
                    <a:bodyPr/>
                    <a:lstStyle/>
                    <a:p>
                      <a:r>
                        <a:rPr kumimoji="1" lang="ja-JP" altLang="en-US" sz="1200" dirty="0" smtClean="0"/>
                        <a:t>トランザクション管理</a:t>
                      </a:r>
                      <a:endParaRPr kumimoji="1" lang="ja-JP" altLang="en-US" sz="1200" dirty="0"/>
                    </a:p>
                  </a:txBody>
                  <a:tcPr/>
                </a:tc>
                <a:tc>
                  <a:txBody>
                    <a:bodyPr/>
                    <a:lstStyle/>
                    <a:p>
                      <a:r>
                        <a:rPr kumimoji="1" lang="ja-JP" altLang="en-US" sz="1200" dirty="0" smtClean="0"/>
                        <a:t>コミット、ロールバックなどのユーティリティメソッドを提供する</a:t>
                      </a:r>
                      <a:endParaRPr kumimoji="1" lang="ja-JP" altLang="en-US" sz="1200" dirty="0"/>
                    </a:p>
                  </a:txBody>
                  <a:tcPr/>
                </a:tc>
              </a:tr>
              <a:tr h="294173">
                <a:tc>
                  <a:txBody>
                    <a:bodyPr/>
                    <a:lstStyle/>
                    <a:p>
                      <a:r>
                        <a:rPr kumimoji="1" lang="en-US" altLang="ja-JP" sz="1200" dirty="0" smtClean="0"/>
                        <a:t>DB</a:t>
                      </a:r>
                      <a:r>
                        <a:rPr kumimoji="1" lang="ja-JP" altLang="en-US" sz="1200" dirty="0" smtClean="0"/>
                        <a:t>アクセス</a:t>
                      </a:r>
                      <a:endParaRPr kumimoji="1" lang="ja-JP" altLang="en-US" sz="1200" dirty="0"/>
                    </a:p>
                  </a:txBody>
                  <a:tcPr/>
                </a:tc>
                <a:tc>
                  <a:txBody>
                    <a:bodyPr/>
                    <a:lstStyle/>
                    <a:p>
                      <a:r>
                        <a:rPr kumimoji="1" lang="en-US" altLang="ja-JP" sz="1200" dirty="0" smtClean="0"/>
                        <a:t>MyBatis3</a:t>
                      </a:r>
                      <a:r>
                        <a:rPr kumimoji="1" lang="ja-JP" altLang="en-US" sz="1200" dirty="0" smtClean="0"/>
                        <a:t>を利用し、データベースアクセスを行う</a:t>
                      </a:r>
                      <a:endParaRPr kumimoji="1" lang="en-US" altLang="ja-JP" sz="1200" dirty="0" smtClean="0"/>
                    </a:p>
                    <a:p>
                      <a:r>
                        <a:rPr kumimoji="1" lang="en-US" altLang="ja-JP" sz="1200" dirty="0" smtClean="0"/>
                        <a:t>TERASOLUNA Server Framework for Java ver.5.x</a:t>
                      </a:r>
                      <a:r>
                        <a:rPr kumimoji="1" lang="ja-JP" altLang="en-US" sz="1200" dirty="0" smtClean="0"/>
                        <a:t>と同じものを利用する</a:t>
                      </a:r>
                      <a:endParaRPr kumimoji="1" lang="en-US" altLang="ja-JP" sz="1200" dirty="0" smtClean="0"/>
                    </a:p>
                  </a:txBody>
                  <a:tcPr/>
                </a:tc>
              </a:tr>
              <a:tr h="280657">
                <a:tc>
                  <a:txBody>
                    <a:bodyPr/>
                    <a:lstStyle/>
                    <a:p>
                      <a:r>
                        <a:rPr kumimoji="1" lang="ja-JP" altLang="en-US" sz="1200" dirty="0" smtClean="0"/>
                        <a:t>ファイルアクセス</a:t>
                      </a:r>
                      <a:endParaRPr kumimoji="1" lang="ja-JP" altLang="en-US" sz="1200" dirty="0"/>
                    </a:p>
                  </a:txBody>
                  <a:tcPr/>
                </a:tc>
                <a:tc>
                  <a:txBody>
                    <a:bodyPr/>
                    <a:lstStyle/>
                    <a:p>
                      <a:r>
                        <a:rPr kumimoji="1" lang="en-US" altLang="ja-JP" sz="1200" dirty="0" smtClean="0"/>
                        <a:t>CSV</a:t>
                      </a:r>
                      <a:r>
                        <a:rPr kumimoji="1" lang="ja-JP" altLang="en-US" sz="1200" dirty="0" smtClean="0"/>
                        <a:t>や固定長ファイルを、オブジェクトにマッピングする機能</a:t>
                      </a:r>
                      <a:endParaRPr kumimoji="1" lang="ja-JP" altLang="en-US" sz="1200" dirty="0"/>
                    </a:p>
                  </a:txBody>
                  <a:tcPr/>
                </a:tc>
              </a:tr>
              <a:tr h="611368">
                <a:tc>
                  <a:txBody>
                    <a:bodyPr/>
                    <a:lstStyle/>
                    <a:p>
                      <a:r>
                        <a:rPr kumimoji="1" lang="ja-JP" altLang="en-US" sz="1200" dirty="0" smtClean="0"/>
                        <a:t>入力データ取得</a:t>
                      </a:r>
                      <a:endParaRPr kumimoji="1" lang="ja-JP" altLang="en-US" sz="1200" dirty="0"/>
                    </a:p>
                  </a:txBody>
                  <a:tcPr/>
                </a:tc>
                <a:tc>
                  <a:txBody>
                    <a:bodyPr/>
                    <a:lstStyle/>
                    <a:p>
                      <a:r>
                        <a:rPr kumimoji="1" lang="ja-JP" altLang="en-US" sz="1200" dirty="0" smtClean="0"/>
                        <a:t>データ収集を行うモジュールで、以下の特徴を持つ。</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・大量データ取得時にメモリを大量消費しない（フェッチサイズ分のみ）</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r>
                        <a:rPr kumimoji="1" lang="en-US" altLang="ja-JP" sz="1200" dirty="0" smtClean="0"/>
                        <a:t>MyBatis3</a:t>
                      </a:r>
                      <a:r>
                        <a:rPr kumimoji="1" lang="ja-JP" altLang="en-US" sz="1200" dirty="0" smtClean="0"/>
                        <a:t>の</a:t>
                      </a:r>
                      <a:r>
                        <a:rPr kumimoji="1" lang="en-US" altLang="ja-JP" sz="1200" dirty="0" err="1" smtClean="0"/>
                        <a:t>ResultHandler</a:t>
                      </a:r>
                      <a:r>
                        <a:rPr kumimoji="1" lang="ja-JP" altLang="en-US" sz="1200" dirty="0" smtClean="0"/>
                        <a:t>を利用する場合と異なり、構造化プログラミング（</a:t>
                      </a:r>
                      <a:r>
                        <a:rPr kumimoji="1" lang="en-US" altLang="ja-JP" sz="1200" dirty="0" smtClean="0"/>
                        <a:t>while</a:t>
                      </a:r>
                      <a:r>
                        <a:rPr kumimoji="1" lang="ja-JP" altLang="en-US" sz="1200" dirty="0" smtClean="0"/>
                        <a:t>文）にて実装できる</a:t>
                      </a:r>
                      <a:endParaRPr kumimoji="1" lang="en-US" altLang="ja-JP" sz="1200" dirty="0" smtClean="0"/>
                    </a:p>
                  </a:txBody>
                  <a:tcPr/>
                </a:tc>
              </a:tr>
              <a:tr h="496820">
                <a:tc>
                  <a:txBody>
                    <a:bodyPr/>
                    <a:lstStyle/>
                    <a:p>
                      <a:r>
                        <a:rPr kumimoji="1" lang="ja-JP" altLang="en-US" sz="1200" dirty="0" smtClean="0"/>
                        <a:t>メッセージ管理</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プロパティファイルや</a:t>
                      </a:r>
                      <a:r>
                        <a:rPr kumimoji="1" lang="en-US" altLang="ja-JP" sz="1200" dirty="0" smtClean="0"/>
                        <a:t>DB</a:t>
                      </a:r>
                      <a:r>
                        <a:rPr kumimoji="1" lang="ja-JP" altLang="en-US" sz="1200" dirty="0" smtClean="0"/>
                        <a:t>に定義したメッセージを取得する機能</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プレースホルダを利用し、文字列を自動的に置換することができる</a:t>
                      </a:r>
                      <a:endParaRPr kumimoji="1" lang="en-US" altLang="ja-JP" sz="1200" dirty="0" smtClean="0"/>
                    </a:p>
                  </a:txBody>
                  <a:tcPr/>
                </a:tc>
              </a:tr>
              <a:tr h="314325">
                <a:tc>
                  <a:txBody>
                    <a:bodyPr/>
                    <a:lstStyle/>
                    <a:p>
                      <a:r>
                        <a:rPr kumimoji="1" lang="ja-JP" altLang="en-US" sz="1200" dirty="0" smtClean="0"/>
                        <a:t>ファイル操作</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ファイルの削除、コピー、作成、マージ等の操作を行う機能</a:t>
                      </a:r>
                      <a:endParaRPr kumimoji="1" lang="en-US" altLang="ja-JP" sz="1200" dirty="0" smtClean="0"/>
                    </a:p>
                  </a:txBody>
                  <a:tcPr/>
                </a:tc>
              </a:tr>
              <a:tr h="304800">
                <a:tc>
                  <a:txBody>
                    <a:bodyPr/>
                    <a:lstStyle/>
                    <a:p>
                      <a:r>
                        <a:rPr kumimoji="1" lang="ja-JP" altLang="en-US" sz="1200" dirty="0" smtClean="0"/>
                        <a:t>ビジネスロジック実行</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BLogic</a:t>
                      </a:r>
                      <a:r>
                        <a:rPr kumimoji="1" lang="ja-JP" altLang="en-US" sz="1200" dirty="0" smtClean="0"/>
                        <a:t>クラスを実装するだけでビジネスロジックを実行できる機能</a:t>
                      </a:r>
                      <a:endParaRPr kumimoji="1" lang="en-US" altLang="ja-JP" sz="1200" dirty="0" smtClean="0"/>
                    </a:p>
                  </a:txBody>
                  <a:tcPr/>
                </a:tc>
              </a:tr>
              <a:tr h="323850">
                <a:tc>
                  <a:txBody>
                    <a:bodyPr/>
                    <a:lstStyle/>
                    <a:p>
                      <a:r>
                        <a:rPr kumimoji="1" lang="ja-JP" altLang="en-US" sz="1200" dirty="0" smtClean="0"/>
                        <a:t>例外ハンドリング</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ビジネスロジックで発生した例外をハンドリングする機能</a:t>
                      </a:r>
                      <a:endParaRPr kumimoji="1" lang="en-US" altLang="ja-JP" sz="1200" dirty="0" smtClean="0"/>
                    </a:p>
                  </a:txBody>
                  <a:tcPr/>
                </a:tc>
              </a:tr>
              <a:tr h="301481">
                <a:tc>
                  <a:txBody>
                    <a:bodyPr/>
                    <a:lstStyle/>
                    <a:p>
                      <a:r>
                        <a:rPr kumimoji="1" lang="ja-JP" altLang="en-US" sz="1200" dirty="0" smtClean="0"/>
                        <a:t>入力チェック</a:t>
                      </a:r>
                      <a:endParaRPr kumimoji="1" lang="ja-JP" altLang="en-US" sz="1200" dirty="0"/>
                    </a:p>
                  </a:txBody>
                  <a:tcPr/>
                </a:tc>
                <a:tc>
                  <a:txBody>
                    <a:bodyPr/>
                    <a:lstStyle/>
                    <a:p>
                      <a:r>
                        <a:rPr kumimoji="1" lang="ja-JP" altLang="en-US" sz="1200" dirty="0" smtClean="0"/>
                        <a:t>アノテーションを利用した入力チェック機能</a:t>
                      </a:r>
                      <a:endParaRPr kumimoji="1" lang="ja-JP" altLang="en-US" sz="1200" dirty="0"/>
                    </a:p>
                  </a:txBody>
                  <a:tcPr/>
                </a:tc>
              </a:tr>
              <a:tr h="463850">
                <a:tc>
                  <a:txBody>
                    <a:bodyPr/>
                    <a:lstStyle/>
                    <a:p>
                      <a:r>
                        <a:rPr kumimoji="1" lang="ja-JP" altLang="en-US" sz="1200" dirty="0" smtClean="0"/>
                        <a:t>コントロールブレイク</a:t>
                      </a:r>
                      <a:endParaRPr kumimoji="1" lang="ja-JP" altLang="en-US" sz="1200" dirty="0"/>
                    </a:p>
                  </a:txBody>
                  <a:tcPr/>
                </a:tc>
                <a:tc>
                  <a:txBody>
                    <a:bodyPr/>
                    <a:lstStyle/>
                    <a:p>
                      <a:r>
                        <a:rPr kumimoji="1" lang="ja-JP" altLang="en-US" sz="1200" dirty="0" smtClean="0"/>
                        <a:t>現在読んだデータと、次に読むデータで、キーが切り替わるのを判定するユーティリティ</a:t>
                      </a:r>
                      <a:endParaRPr kumimoji="1" lang="en-US" altLang="ja-JP" sz="1200" dirty="0" smtClean="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ja-JP" altLang="en-US" dirty="0" smtClean="0"/>
              <a:t>同期型ジョブ実行機能</a:t>
            </a:r>
            <a:endParaRPr lang="ja-JP" altLang="en-US" dirty="0" smtClean="0">
              <a:latin typeface="HGPｺﾞｼｯｸE" pitchFamily="50" charset="-128"/>
              <a:ea typeface="HGPｺﾞｼｯｸE" pitchFamily="50" charset="-128"/>
            </a:endParaRPr>
          </a:p>
        </p:txBody>
      </p:sp>
      <p:sp>
        <p:nvSpPr>
          <p:cNvPr id="204803"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04804" name="AutoShape 4"/>
          <p:cNvSpPr>
            <a:spLocks noChangeAspect="1" noChangeArrowheads="1"/>
          </p:cNvSpPr>
          <p:nvPr/>
        </p:nvSpPr>
        <p:spPr bwMode="auto">
          <a:xfrm>
            <a:off x="4822850" y="3150667"/>
            <a:ext cx="1210270"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Sync</a:t>
            </a:r>
            <a:r>
              <a:rPr kumimoji="1" lang="en-US" altLang="en-US" sz="1000">
                <a:latin typeface="Arial" charset="0"/>
                <a:ea typeface="ＭＳ Ｐゴシック" charset="-128"/>
              </a:rPr>
              <a:t>BatchExecutor</a:t>
            </a:r>
            <a:endParaRPr kumimoji="1" lang="en-US" altLang="ja-JP" sz="1000">
              <a:latin typeface="Arial" charset="0"/>
              <a:ea typeface="ＭＳ Ｐゴシック" charset="-128"/>
            </a:endParaRPr>
          </a:p>
        </p:txBody>
      </p:sp>
      <p:sp>
        <p:nvSpPr>
          <p:cNvPr id="204816" name="AutoShape 16"/>
          <p:cNvSpPr>
            <a:spLocks noChangeAspect="1" noChangeArrowheads="1"/>
          </p:cNvSpPr>
          <p:nvPr/>
        </p:nvSpPr>
        <p:spPr bwMode="auto">
          <a:xfrm>
            <a:off x="7185248" y="2737495"/>
            <a:ext cx="2448918" cy="1296144"/>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a:t>
            </a:r>
            <a:r>
              <a:rPr kumimoji="1" lang="ja-JP" altLang="en-US" sz="1000" dirty="0" smtClean="0">
                <a:latin typeface="Arial" charset="0"/>
                <a:ea typeface="ＭＳ Ｐゴシック" charset="-128"/>
              </a:rPr>
              <a:t>クラス</a:t>
            </a:r>
            <a:endParaRPr kumimoji="1" lang="en-US" altLang="ja-JP" sz="1000" dirty="0" smtClean="0">
              <a:latin typeface="Arial" charset="0"/>
              <a:ea typeface="ＭＳ Ｐゴシック" charset="-128"/>
            </a:endParaRPr>
          </a:p>
          <a:p>
            <a:r>
              <a:rPr lang="en-US" altLang="ja-JP" sz="1000" dirty="0" smtClean="0">
                <a:latin typeface="Arial" charset="0"/>
                <a:ea typeface="ＭＳ Ｐゴシック" charset="-128"/>
              </a:rPr>
              <a:t>class </a:t>
            </a:r>
            <a:r>
              <a:rPr lang="en-US" altLang="ja-JP" sz="1000" dirty="0" smtClean="0">
                <a:solidFill>
                  <a:srgbClr val="FF0000"/>
                </a:solidFill>
                <a:latin typeface="Arial" charset="0"/>
                <a:ea typeface="ＭＳ Ｐゴシック" charset="-128"/>
              </a:rPr>
              <a:t>B000001</a:t>
            </a:r>
            <a:r>
              <a:rPr lang="en-US" altLang="ja-JP" sz="1000" dirty="0" smtClean="0">
                <a:latin typeface="Arial" charset="0"/>
                <a:ea typeface="ＭＳ Ｐゴシック" charset="-128"/>
              </a:rPr>
              <a:t>BLogic</a:t>
            </a:r>
            <a:r>
              <a:rPr lang="ja-JP" altLang="en-US" sz="1000" dirty="0" smtClean="0">
                <a:latin typeface="Arial" charset="0"/>
                <a:ea typeface="ＭＳ Ｐゴシック" charset="-128"/>
              </a:rPr>
              <a:t> </a:t>
            </a:r>
            <a:r>
              <a:rPr lang="en-US" altLang="ja-JP" sz="1000" dirty="0" smtClean="0">
                <a:latin typeface="Arial" charset="0"/>
                <a:ea typeface="ＭＳ Ｐゴシック" charset="-128"/>
              </a:rPr>
              <a:t>extends </a:t>
            </a:r>
            <a:r>
              <a:rPr lang="ja-JP" altLang="en-US" sz="1000" dirty="0" smtClean="0">
                <a:latin typeface="Arial" charset="0"/>
                <a:ea typeface="ＭＳ Ｐゴシック" charset="-128"/>
              </a:rPr>
              <a:t>・・・</a:t>
            </a:r>
            <a:r>
              <a:rPr lang="en-US" altLang="ja-JP" sz="1000" dirty="0" smtClean="0">
                <a:latin typeface="Arial" charset="0"/>
                <a:ea typeface="ＭＳ Ｐゴシック" charset="-128"/>
              </a:rPr>
              <a:t>{</a:t>
            </a:r>
          </a:p>
          <a:p>
            <a:r>
              <a:rPr lang="ja-JP" altLang="en-US" sz="1000" dirty="0" smtClean="0">
                <a:latin typeface="Arial" charset="0"/>
                <a:ea typeface="ＭＳ Ｐゴシック" charset="-128"/>
              </a:rPr>
              <a:t>・・・</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public </a:t>
            </a:r>
            <a:r>
              <a:rPr lang="en-US" altLang="ja-JP" sz="1000" dirty="0" err="1" smtClean="0">
                <a:latin typeface="Arial" charset="0"/>
                <a:ea typeface="ＭＳ Ｐゴシック" charset="-128"/>
              </a:rPr>
              <a:t>int</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doMain</a:t>
            </a:r>
            <a:r>
              <a:rPr lang="en-US" altLang="ja-JP" sz="1000" dirty="0" smtClean="0">
                <a:latin typeface="Arial" charset="0"/>
                <a:ea typeface="ＭＳ Ｐゴシック" charset="-128"/>
              </a:rPr>
              <a:t>(</a:t>
            </a:r>
            <a:r>
              <a:rPr lang="en-US" altLang="ja-JP" sz="1000" dirty="0" err="1" smtClean="0">
                <a:latin typeface="Arial" charset="0"/>
                <a:ea typeface="ＭＳ Ｐゴシック" charset="-128"/>
              </a:rPr>
              <a:t>BLogicParam</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param</a:t>
            </a:r>
            <a:r>
              <a:rPr lang="en-US" altLang="ja-JP" sz="1000" dirty="0" smtClean="0">
                <a:latin typeface="Arial" charset="0"/>
                <a:ea typeface="ＭＳ Ｐゴシック" charset="-128"/>
              </a:rPr>
              <a:t>){</a:t>
            </a:r>
          </a:p>
          <a:p>
            <a:r>
              <a:rPr lang="en-US" altLang="ja-JP" sz="1000" dirty="0" smtClean="0">
                <a:latin typeface="Arial" charset="0"/>
                <a:ea typeface="ＭＳ Ｐゴシック" charset="-128"/>
              </a:rPr>
              <a:t>         param.getJobArgNm1 //2</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param.getJobArgNm2 //3</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　　　　・・・</a:t>
            </a:r>
            <a:endParaRPr lang="en-US" altLang="ja-JP" sz="1000" dirty="0" smtClean="0">
              <a:latin typeface="Arial" charset="0"/>
              <a:ea typeface="ＭＳ Ｐゴシック" charset="-128"/>
            </a:endParaRPr>
          </a:p>
        </p:txBody>
      </p:sp>
      <p:sp>
        <p:nvSpPr>
          <p:cNvPr id="204817" name="Rectangle 17"/>
          <p:cNvSpPr>
            <a:spLocks noChangeArrowheads="1"/>
          </p:cNvSpPr>
          <p:nvPr/>
        </p:nvSpPr>
        <p:spPr bwMode="gray">
          <a:xfrm>
            <a:off x="5983932" y="2430587"/>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③ビジネスロジックのインスタンスを</a:t>
            </a:r>
          </a:p>
          <a:p>
            <a:r>
              <a:rPr kumimoji="1" lang="ja-JP" altLang="en-US" sz="1000" dirty="0">
                <a:latin typeface="Arial" charset="0"/>
                <a:ea typeface="ＭＳ Ｐゴシック" charset="-128"/>
              </a:rPr>
              <a:t>取得し、実行する</a:t>
            </a:r>
          </a:p>
        </p:txBody>
      </p:sp>
      <p:sp>
        <p:nvSpPr>
          <p:cNvPr id="204819" name="AutoShape 19"/>
          <p:cNvSpPr>
            <a:spLocks noChangeArrowheads="1"/>
          </p:cNvSpPr>
          <p:nvPr/>
        </p:nvSpPr>
        <p:spPr bwMode="auto">
          <a:xfrm>
            <a:off x="6105128" y="3510955"/>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6" name="スライド番号プレースホルダ 5"/>
          <p:cNvSpPr txBox="1">
            <a:spLocks noGrp="1"/>
          </p:cNvSpPr>
          <p:nvPr/>
        </p:nvSpPr>
        <p:spPr bwMode="auto">
          <a:xfrm>
            <a:off x="4385469" y="6400800"/>
            <a:ext cx="803143" cy="304800"/>
          </a:xfrm>
          <a:prstGeom prst="rect">
            <a:avLst/>
          </a:prstGeom>
          <a:noFill/>
          <a:ln>
            <a:miter lim="800000"/>
            <a:headEnd/>
            <a:tailEnd/>
          </a:ln>
        </p:spPr>
        <p:txBody>
          <a:bodyPr/>
          <a:lstStyle/>
          <a:p>
            <a:pPr algn="r">
              <a:spcBef>
                <a:spcPct val="50000"/>
              </a:spcBef>
              <a:defRPr/>
            </a:pPr>
            <a:r>
              <a:rPr lang="en-US" altLang="ja-JP" sz="1200" b="0">
                <a:latin typeface="+mn-lt"/>
                <a:ea typeface="+mn-ea"/>
              </a:rPr>
              <a:t>- </a:t>
            </a:r>
            <a:fld id="{61B0C2C3-6D2A-47EE-81EE-3B49ADA62BF3}" type="slidenum">
              <a:rPr lang="en-US" altLang="ja-JP" sz="1200" b="0">
                <a:latin typeface="+mn-lt"/>
                <a:ea typeface="+mn-ea"/>
              </a:rPr>
              <a:pPr algn="r">
                <a:spcBef>
                  <a:spcPct val="50000"/>
                </a:spcBef>
                <a:defRPr/>
              </a:pPr>
              <a:t>4</a:t>
            </a:fld>
            <a:r>
              <a:rPr lang="en-US" altLang="ja-JP" sz="1200" b="0">
                <a:latin typeface="+mn-lt"/>
                <a:ea typeface="+mn-ea"/>
              </a:rPr>
              <a:t> -</a:t>
            </a:r>
          </a:p>
        </p:txBody>
      </p:sp>
      <p:sp>
        <p:nvSpPr>
          <p:cNvPr id="204835" name="Rectangle 35"/>
          <p:cNvSpPr>
            <a:spLocks noChangeArrowheads="1"/>
          </p:cNvSpPr>
          <p:nvPr/>
        </p:nvSpPr>
        <p:spPr bwMode="gray">
          <a:xfrm>
            <a:off x="6093999" y="407678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④終了コードもしくは例外が返却される</a:t>
            </a:r>
            <a:endParaRPr kumimoji="1" lang="en-US" altLang="ja-JP" sz="1000" dirty="0">
              <a:latin typeface="Arial" charset="0"/>
              <a:ea typeface="ＭＳ Ｐゴシック" charset="-128"/>
            </a:endParaRPr>
          </a:p>
        </p:txBody>
      </p:sp>
      <p:sp>
        <p:nvSpPr>
          <p:cNvPr id="25" name="コンテンツ プレースホルダ 2"/>
          <p:cNvSpPr txBox="1">
            <a:spLocks/>
          </p:cNvSpPr>
          <p:nvPr/>
        </p:nvSpPr>
        <p:spPr bwMode="auto">
          <a:xfrm>
            <a:off x="280988" y="836712"/>
            <a:ext cx="9469299"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同期型実行機能では、</a:t>
            </a:r>
            <a:r>
              <a:rPr lang="ja-JP" altLang="en-US" sz="1800" kern="0" dirty="0" smtClean="0">
                <a:latin typeface="+mn-lt"/>
                <a:ea typeface="+mn-ea"/>
              </a:rPr>
              <a:t>シェルからプロセスとして、バッチジョブを起動します。</a:t>
            </a:r>
            <a:endParaRPr lang="en-US" altLang="ja-JP" sz="1800" kern="0" dirty="0" smtClean="0">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シェル引数が、ビジネスロジック実装クラス（ジョブクラス）の実行メソッド引数に渡され、</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1800" kern="0" noProof="0" dirty="0" smtClean="0">
                <a:latin typeface="+mn-lt"/>
                <a:ea typeface="+mn-ea"/>
              </a:rPr>
              <a:t>メソッドの戻り値が、そのまま終了コードとして、シェルに戻されます。</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9" name="フローチャート : せん孔テープ 7"/>
          <p:cNvSpPr>
            <a:spLocks noChangeArrowheads="1"/>
          </p:cNvSpPr>
          <p:nvPr/>
        </p:nvSpPr>
        <p:spPr bwMode="auto">
          <a:xfrm>
            <a:off x="2576736" y="2862635"/>
            <a:ext cx="1214438" cy="1038225"/>
          </a:xfrm>
          <a:prstGeom prst="flowChartPunchedTape">
            <a:avLst/>
          </a:prstGeom>
          <a:noFill/>
          <a:ln w="9525" algn="ctr">
            <a:solidFill>
              <a:schemeClr val="tx1"/>
            </a:solidFill>
            <a:round/>
            <a:headEnd/>
            <a:tailEnd/>
          </a:ln>
        </p:spPr>
        <p:txBody>
          <a:bodyPr/>
          <a:lstStyle/>
          <a:p>
            <a:r>
              <a:rPr lang="ja-JP" altLang="en-US" sz="1400" b="1" dirty="0"/>
              <a:t>シェル</a:t>
            </a:r>
            <a:endParaRPr lang="en-US" altLang="ja-JP" sz="1400" b="1" dirty="0"/>
          </a:p>
          <a:p>
            <a:r>
              <a:rPr lang="en-US" altLang="ja-JP" sz="1400" b="1" dirty="0"/>
              <a:t>Windows Bat</a:t>
            </a:r>
            <a:r>
              <a:rPr lang="ja-JP" altLang="en-US" sz="1400" b="1" dirty="0"/>
              <a:t>など</a:t>
            </a:r>
          </a:p>
        </p:txBody>
      </p:sp>
      <p:sp>
        <p:nvSpPr>
          <p:cNvPr id="30" name="AutoShape 15"/>
          <p:cNvSpPr>
            <a:spLocks noChangeArrowheads="1"/>
          </p:cNvSpPr>
          <p:nvPr/>
        </p:nvSpPr>
        <p:spPr bwMode="auto">
          <a:xfrm rot="16200000">
            <a:off x="1798313"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2" name="AutoShape 15"/>
          <p:cNvSpPr>
            <a:spLocks noChangeArrowheads="1"/>
          </p:cNvSpPr>
          <p:nvPr/>
        </p:nvSpPr>
        <p:spPr bwMode="auto">
          <a:xfrm rot="16200000">
            <a:off x="4074470" y="270418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3" name="AutoShape 15"/>
          <p:cNvSpPr>
            <a:spLocks noChangeArrowheads="1"/>
          </p:cNvSpPr>
          <p:nvPr/>
        </p:nvSpPr>
        <p:spPr bwMode="auto">
          <a:xfrm rot="16200000">
            <a:off x="6378726"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smtClean="0">
                <a:latin typeface="Arial" charset="0"/>
                <a:ea typeface="ＭＳ Ｐゴシック" charset="-128"/>
              </a:rPr>
              <a:t>実行</a:t>
            </a:r>
            <a:endParaRPr kumimoji="1" lang="ja-JP" altLang="en-US" sz="1000" dirty="0">
              <a:latin typeface="Arial" charset="0"/>
              <a:ea typeface="ＭＳ Ｐゴシック" charset="-128"/>
            </a:endParaRPr>
          </a:p>
        </p:txBody>
      </p:sp>
      <p:sp>
        <p:nvSpPr>
          <p:cNvPr id="34" name="角丸四角形 19"/>
          <p:cNvSpPr>
            <a:spLocks noChangeArrowheads="1"/>
          </p:cNvSpPr>
          <p:nvPr/>
        </p:nvSpPr>
        <p:spPr bwMode="auto">
          <a:xfrm>
            <a:off x="272480" y="2204864"/>
            <a:ext cx="1224136" cy="2601987"/>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00"/>
          </a:p>
        </p:txBody>
      </p:sp>
      <p:sp>
        <p:nvSpPr>
          <p:cNvPr id="35" name="角丸四角形 34"/>
          <p:cNvSpPr/>
          <p:nvPr/>
        </p:nvSpPr>
        <p:spPr bwMode="auto">
          <a:xfrm>
            <a:off x="485875" y="2803526"/>
            <a:ext cx="794717" cy="41915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6" name="角丸四角形 35"/>
          <p:cNvSpPr/>
          <p:nvPr/>
        </p:nvSpPr>
        <p:spPr bwMode="auto">
          <a:xfrm>
            <a:off x="488504" y="3774356"/>
            <a:ext cx="800546" cy="432048"/>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7" name="テキスト ボックス 29"/>
          <p:cNvSpPr txBox="1">
            <a:spLocks noChangeArrowheads="1"/>
          </p:cNvSpPr>
          <p:nvPr/>
        </p:nvSpPr>
        <p:spPr bwMode="auto">
          <a:xfrm>
            <a:off x="920552" y="4550757"/>
            <a:ext cx="2714625" cy="400110"/>
          </a:xfrm>
          <a:prstGeom prst="rect">
            <a:avLst/>
          </a:prstGeom>
          <a:noFill/>
          <a:ln w="9525">
            <a:noFill/>
            <a:miter lim="800000"/>
            <a:headEnd/>
            <a:tailEnd/>
          </a:ln>
        </p:spPr>
        <p:txBody>
          <a:bodyPr>
            <a:spAutoFit/>
          </a:bodyPr>
          <a:lstStyle/>
          <a:p>
            <a:r>
              <a:rPr lang="ja-JP" altLang="en-US" sz="1000" b="1" dirty="0"/>
              <a:t>ジョブネット</a:t>
            </a:r>
            <a:endParaRPr lang="en-US" altLang="ja-JP" sz="1000" b="1" dirty="0"/>
          </a:p>
          <a:p>
            <a:r>
              <a:rPr lang="ja-JP" altLang="en-US" sz="1000" b="1" dirty="0"/>
              <a:t>（スケジューラーにて管理）</a:t>
            </a:r>
          </a:p>
        </p:txBody>
      </p:sp>
      <p:sp>
        <p:nvSpPr>
          <p:cNvPr id="42" name="下矢印 38"/>
          <p:cNvSpPr>
            <a:spLocks noChangeArrowheads="1"/>
          </p:cNvSpPr>
          <p:nvPr/>
        </p:nvSpPr>
        <p:spPr bwMode="auto">
          <a:xfrm>
            <a:off x="699156" y="4217070"/>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3" name="下矢印 38"/>
          <p:cNvSpPr>
            <a:spLocks noChangeArrowheads="1"/>
          </p:cNvSpPr>
          <p:nvPr/>
        </p:nvSpPr>
        <p:spPr bwMode="auto">
          <a:xfrm>
            <a:off x="699156" y="2260402"/>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4" name="下矢印 38"/>
          <p:cNvSpPr>
            <a:spLocks noChangeArrowheads="1"/>
          </p:cNvSpPr>
          <p:nvPr/>
        </p:nvSpPr>
        <p:spPr bwMode="auto">
          <a:xfrm>
            <a:off x="695003" y="3233341"/>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8" name="AutoShape 19"/>
          <p:cNvSpPr>
            <a:spLocks noChangeArrowheads="1"/>
          </p:cNvSpPr>
          <p:nvPr/>
        </p:nvSpPr>
        <p:spPr bwMode="auto">
          <a:xfrm>
            <a:off x="3800872" y="3510707"/>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49" name="AutoShape 19"/>
          <p:cNvSpPr>
            <a:spLocks noChangeArrowheads="1"/>
          </p:cNvSpPr>
          <p:nvPr/>
        </p:nvSpPr>
        <p:spPr bwMode="auto">
          <a:xfrm>
            <a:off x="1568624" y="3486968"/>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50" name="角丸四角形吹き出し 18"/>
          <p:cNvSpPr>
            <a:spLocks noChangeArrowheads="1"/>
          </p:cNvSpPr>
          <p:nvPr/>
        </p:nvSpPr>
        <p:spPr bwMode="auto">
          <a:xfrm>
            <a:off x="3206493" y="4420987"/>
            <a:ext cx="2210333" cy="500063"/>
          </a:xfrm>
          <a:prstGeom prst="wedgeRoundRectCallout">
            <a:avLst>
              <a:gd name="adj1" fmla="val -48797"/>
              <a:gd name="adj2" fmla="val -167601"/>
              <a:gd name="adj3" fmla="val 16667"/>
            </a:avLst>
          </a:prstGeom>
          <a:solidFill>
            <a:srgbClr val="FFC000"/>
          </a:solidFill>
          <a:ln w="9525" algn="ctr">
            <a:solidFill>
              <a:schemeClr val="tx1"/>
            </a:solidFill>
            <a:round/>
            <a:headEnd/>
            <a:tailEnd/>
          </a:ln>
        </p:spPr>
        <p:txBody>
          <a:bodyPr anchor="ctr"/>
          <a:lstStyle/>
          <a:p>
            <a:r>
              <a:rPr lang="ja-JP" altLang="en-US" b="1" dirty="0"/>
              <a:t>同期型</a:t>
            </a:r>
            <a:r>
              <a:rPr lang="en-US" altLang="ja-JP" b="1" dirty="0"/>
              <a:t>Batch</a:t>
            </a:r>
            <a:r>
              <a:rPr lang="ja-JP" altLang="en-US" b="1" dirty="0"/>
              <a:t>の起動</a:t>
            </a:r>
          </a:p>
        </p:txBody>
      </p:sp>
      <p:sp>
        <p:nvSpPr>
          <p:cNvPr id="51" name="Rectangle 17"/>
          <p:cNvSpPr>
            <a:spLocks noChangeArrowheads="1"/>
          </p:cNvSpPr>
          <p:nvPr/>
        </p:nvSpPr>
        <p:spPr bwMode="gray">
          <a:xfrm>
            <a:off x="1496616" y="2704443"/>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①シェル等を実行</a:t>
            </a:r>
            <a:endParaRPr kumimoji="1" lang="ja-JP" altLang="en-US" sz="1000" dirty="0">
              <a:latin typeface="Arial" charset="0"/>
              <a:ea typeface="ＭＳ Ｐゴシック" charset="-128"/>
            </a:endParaRPr>
          </a:p>
        </p:txBody>
      </p:sp>
      <p:sp>
        <p:nvSpPr>
          <p:cNvPr id="52" name="Rectangle 9"/>
          <p:cNvSpPr>
            <a:spLocks noChangeArrowheads="1"/>
          </p:cNvSpPr>
          <p:nvPr/>
        </p:nvSpPr>
        <p:spPr bwMode="gray">
          <a:xfrm>
            <a:off x="3152800" y="2429260"/>
            <a:ext cx="2592288"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a:latin typeface="Arial" charset="0"/>
                <a:ea typeface="ＭＳ Ｐゴシック" charset="-128"/>
              </a:rPr>
              <a:t>②</a:t>
            </a:r>
            <a:r>
              <a:rPr kumimoji="1" lang="ja-JP" altLang="en-US" sz="1000" dirty="0" smtClean="0">
                <a:latin typeface="Arial" charset="0"/>
                <a:ea typeface="ＭＳ Ｐゴシック" charset="-128"/>
              </a:rPr>
              <a:t>起動</a:t>
            </a:r>
            <a:r>
              <a:rPr kumimoji="1" lang="ja-JP" altLang="en-US" sz="1000" dirty="0">
                <a:latin typeface="Arial" charset="0"/>
                <a:ea typeface="ＭＳ Ｐゴシック" charset="-128"/>
              </a:rPr>
              <a:t>する</a:t>
            </a:r>
            <a:r>
              <a:rPr kumimoji="1" lang="ja-JP" altLang="en-US" sz="1000" dirty="0">
                <a:solidFill>
                  <a:srgbClr val="FF0000"/>
                </a:solidFill>
                <a:latin typeface="Arial" charset="0"/>
                <a:ea typeface="ＭＳ Ｐゴシック" charset="-128"/>
              </a:rPr>
              <a:t>ジョブ業務コード</a:t>
            </a:r>
            <a:r>
              <a:rPr kumimoji="1" lang="ja-JP" altLang="en-US" sz="1000" dirty="0" smtClean="0">
                <a:latin typeface="Arial" charset="0"/>
                <a:ea typeface="ＭＳ Ｐゴシック" charset="-128"/>
              </a:rPr>
              <a:t>と</a:t>
            </a:r>
            <a:r>
              <a:rPr kumimoji="1" lang="ja-JP" altLang="en-US" sz="1000" dirty="0" smtClean="0">
                <a:solidFill>
                  <a:srgbClr val="FF0000"/>
                </a:solidFill>
                <a:latin typeface="Arial" charset="0"/>
                <a:ea typeface="ＭＳ Ｐゴシック" charset="-128"/>
              </a:rPr>
              <a:t>実行メソッド引数</a:t>
            </a:r>
            <a:r>
              <a:rPr kumimoji="1" lang="ja-JP" altLang="en-US" sz="1000" dirty="0" smtClean="0">
                <a:latin typeface="Arial" charset="0"/>
                <a:ea typeface="ＭＳ Ｐゴシック" charset="-128"/>
              </a:rPr>
              <a:t>を</a:t>
            </a:r>
            <a:r>
              <a:rPr kumimoji="1" lang="ja-JP" altLang="en-US" sz="1000" dirty="0">
                <a:latin typeface="Arial" charset="0"/>
                <a:ea typeface="ＭＳ Ｐゴシック" charset="-128"/>
              </a:rPr>
              <a:t>指定して、バッチエグゼキュータを実行</a:t>
            </a:r>
          </a:p>
        </p:txBody>
      </p:sp>
      <p:sp>
        <p:nvSpPr>
          <p:cNvPr id="45" name="メモ 44"/>
          <p:cNvSpPr/>
          <p:nvPr/>
        </p:nvSpPr>
        <p:spPr bwMode="auto">
          <a:xfrm>
            <a:off x="3512840" y="4854476"/>
            <a:ext cx="5832648" cy="792088"/>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400" dirty="0" smtClean="0">
                <a:latin typeface="Courier New" pitchFamily="49" charset="0"/>
                <a:cs typeface="Courier New" pitchFamily="49" charset="0"/>
              </a:rPr>
              <a:t>java –cp ${</a:t>
            </a:r>
            <a:r>
              <a:rPr lang="en-US" altLang="ja-JP" sz="1400" dirty="0" err="1" smtClean="0">
                <a:latin typeface="Courier New" pitchFamily="49" charset="0"/>
                <a:cs typeface="Courier New" pitchFamily="49" charset="0"/>
              </a:rPr>
              <a:t>class_path</a:t>
            </a:r>
            <a:r>
              <a:rPr lang="en-US" altLang="ja-JP" sz="1400" dirty="0" smtClean="0">
                <a:latin typeface="Courier New" pitchFamily="49" charset="0"/>
                <a:cs typeface="Courier New" pitchFamily="49" charset="0"/>
              </a:rPr>
              <a:t>} </a:t>
            </a:r>
          </a:p>
          <a:p>
            <a:r>
              <a:rPr lang="en-US" altLang="ja-JP" sz="1400" dirty="0" err="1" smtClean="0">
                <a:latin typeface="Courier New" pitchFamily="49" charset="0"/>
                <a:cs typeface="Courier New" pitchFamily="49" charset="0"/>
              </a:rPr>
              <a:t>jp.terasoluna.fw.batch.executor.SyncBatchExecutor</a:t>
            </a:r>
            <a:r>
              <a:rPr lang="ja-JP" altLang="en-US" sz="1400" dirty="0" smtClean="0">
                <a:latin typeface="Courier New" pitchFamily="49" charset="0"/>
                <a:cs typeface="Courier New" pitchFamily="49" charset="0"/>
              </a:rPr>
              <a:t>　</a:t>
            </a:r>
            <a:endParaRPr lang="en-US" altLang="ja-JP" sz="1400" dirty="0" smtClean="0">
              <a:latin typeface="Courier New" pitchFamily="49" charset="0"/>
              <a:cs typeface="Courier New" pitchFamily="49" charset="0"/>
            </a:endParaRPr>
          </a:p>
          <a:p>
            <a:r>
              <a:rPr lang="en-US" altLang="ja-JP" sz="1400" dirty="0" smtClean="0">
                <a:solidFill>
                  <a:srgbClr val="FF0000"/>
                </a:solidFill>
                <a:latin typeface="Courier New" pitchFamily="49" charset="0"/>
                <a:cs typeface="Courier New" pitchFamily="49" charset="0"/>
              </a:rPr>
              <a:t>B000001</a:t>
            </a:r>
            <a:r>
              <a:rPr lang="en-US" altLang="ja-JP" sz="1400" dirty="0" smtClean="0">
                <a:latin typeface="Courier New" pitchFamily="49" charset="0"/>
                <a:cs typeface="Courier New" pitchFamily="49" charset="0"/>
              </a:rPr>
              <a:t> 2 3 4</a:t>
            </a:r>
            <a:endParaRPr kumimoji="1" lang="ja-JP" altLang="en-US" sz="1400" b="0" i="0" u="none" strike="noStrike" cap="none" normalizeH="0" baseline="0" dirty="0" smtClean="0">
              <a:ln>
                <a:noFill/>
              </a:ln>
              <a:effectLst/>
              <a:latin typeface="HGP創英角ｺﾞｼｯｸUB" pitchFamily="50" charset="-128"/>
              <a:ea typeface="HGP創英角ｺﾞｼｯｸUB" pitchFamily="50" charset="-128"/>
            </a:endParaRPr>
          </a:p>
        </p:txBody>
      </p:sp>
      <p:sp>
        <p:nvSpPr>
          <p:cNvPr id="53" name="角丸四角形吹き出し 52"/>
          <p:cNvSpPr/>
          <p:nvPr/>
        </p:nvSpPr>
        <p:spPr bwMode="auto">
          <a:xfrm>
            <a:off x="2648744" y="5723731"/>
            <a:ext cx="1440160" cy="288032"/>
          </a:xfrm>
          <a:prstGeom prst="wedgeRoundRectCallout">
            <a:avLst>
              <a:gd name="adj1" fmla="val 30490"/>
              <a:gd name="adj2" fmla="val -119381"/>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ジョブ業務コード</a:t>
            </a:r>
          </a:p>
        </p:txBody>
      </p:sp>
      <p:sp>
        <p:nvSpPr>
          <p:cNvPr id="54" name="角丸四角形吹き出し 53"/>
          <p:cNvSpPr/>
          <p:nvPr/>
        </p:nvSpPr>
        <p:spPr bwMode="auto">
          <a:xfrm>
            <a:off x="4376936" y="5733256"/>
            <a:ext cx="1440160" cy="288032"/>
          </a:xfrm>
          <a:prstGeom prst="wedgeRoundRectCallout">
            <a:avLst>
              <a:gd name="adj1" fmla="val -29696"/>
              <a:gd name="adj2" fmla="val -13922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実行メソッド引数</a:t>
            </a:r>
          </a:p>
        </p:txBody>
      </p:sp>
      <p:sp>
        <p:nvSpPr>
          <p:cNvPr id="56" name="Rectangle 35"/>
          <p:cNvSpPr>
            <a:spLocks noChangeArrowheads="1"/>
          </p:cNvSpPr>
          <p:nvPr/>
        </p:nvSpPr>
        <p:spPr bwMode="gray">
          <a:xfrm>
            <a:off x="3913890" y="408659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⑤</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
        <p:nvSpPr>
          <p:cNvPr id="57" name="Rectangle 35"/>
          <p:cNvSpPr>
            <a:spLocks noChangeArrowheads="1"/>
          </p:cNvSpPr>
          <p:nvPr/>
        </p:nvSpPr>
        <p:spPr bwMode="gray">
          <a:xfrm>
            <a:off x="1496616" y="4077072"/>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⑥</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5316500" y="1717599"/>
            <a:ext cx="4245012" cy="1296144"/>
          </a:xfrm>
          <a:prstGeom prst="rect">
            <a:avLst/>
          </a:prstGeom>
          <a:noFill/>
          <a:ln w="9525">
            <a:noFill/>
            <a:miter lim="800000"/>
            <a:headEnd/>
            <a:tailEnd/>
          </a:ln>
        </p:spPr>
      </p:pic>
      <p:sp>
        <p:nvSpPr>
          <p:cNvPr id="258050" name="Rectangle 2"/>
          <p:cNvSpPr>
            <a:spLocks noGrp="1" noChangeArrowheads="1"/>
          </p:cNvSpPr>
          <p:nvPr>
            <p:ph type="title"/>
          </p:nvPr>
        </p:nvSpPr>
        <p:spPr/>
        <p:txBody>
          <a:bodyPr/>
          <a:lstStyle/>
          <a:p>
            <a:r>
              <a:rPr lang="ja-JP" altLang="en-US" dirty="0" smtClean="0"/>
              <a:t>非同期型ジョブ実行機能</a:t>
            </a:r>
            <a:endParaRPr lang="ja-JP" altLang="en-US" dirty="0" smtClean="0">
              <a:latin typeface="HGPｺﾞｼｯｸE" pitchFamily="50" charset="-128"/>
              <a:ea typeface="HGPｺﾞｼｯｸE" pitchFamily="50" charset="-128"/>
            </a:endParaRPr>
          </a:p>
        </p:txBody>
      </p:sp>
      <p:sp>
        <p:nvSpPr>
          <p:cNvPr id="258051"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58052" name="AutoShape 4"/>
          <p:cNvSpPr>
            <a:spLocks noChangeAspect="1" noChangeArrowheads="1"/>
          </p:cNvSpPr>
          <p:nvPr/>
        </p:nvSpPr>
        <p:spPr bwMode="auto">
          <a:xfrm>
            <a:off x="2824568" y="417336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Async</a:t>
            </a:r>
            <a:r>
              <a:rPr kumimoji="1" lang="en-US" altLang="en-US" sz="1000">
                <a:latin typeface="Arial" charset="0"/>
                <a:ea typeface="ＭＳ Ｐゴシック" charset="-128"/>
              </a:rPr>
              <a:t>BatchExecutor</a:t>
            </a:r>
            <a:endParaRPr kumimoji="1" lang="en-US" altLang="ja-JP" sz="1000">
              <a:latin typeface="Arial" charset="0"/>
              <a:ea typeface="ＭＳ Ｐゴシック" charset="-128"/>
            </a:endParaRPr>
          </a:p>
        </p:txBody>
      </p:sp>
      <p:grpSp>
        <p:nvGrpSpPr>
          <p:cNvPr id="2" name="グループ化 54"/>
          <p:cNvGrpSpPr/>
          <p:nvPr/>
        </p:nvGrpSpPr>
        <p:grpSpPr>
          <a:xfrm>
            <a:off x="4304928" y="2194694"/>
            <a:ext cx="1482460" cy="730250"/>
            <a:chOff x="344488" y="3645024"/>
            <a:chExt cx="1482460" cy="730250"/>
          </a:xfrm>
        </p:grpSpPr>
        <p:graphicFrame>
          <p:nvGraphicFramePr>
            <p:cNvPr id="258055" name="Object 7"/>
            <p:cNvGraphicFramePr>
              <a:graphicFrameLocks noChangeAspect="1"/>
            </p:cNvGraphicFramePr>
            <p:nvPr/>
          </p:nvGraphicFramePr>
          <p:xfrm>
            <a:off x="344488" y="3645024"/>
            <a:ext cx="1482460" cy="730250"/>
          </p:xfrm>
          <a:graphic>
            <a:graphicData uri="http://schemas.openxmlformats.org/presentationml/2006/ole">
              <mc:AlternateContent xmlns:mc="http://schemas.openxmlformats.org/markup-compatibility/2006">
                <mc:Choice xmlns:v="urn:schemas-microsoft-com:vml" Requires="v">
                  <p:oleObj spid="_x0000_s2077" name="Visio" r:id="rId4" imgW="1046607" imgH="1232154" progId="">
                    <p:embed/>
                  </p:oleObj>
                </mc:Choice>
                <mc:Fallback>
                  <p:oleObj name="Visio" r:id="rId4" imgW="1046607" imgH="1232154"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488"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258056" name="Rectangle 8"/>
            <p:cNvSpPr>
              <a:spLocks noChangeArrowheads="1"/>
            </p:cNvSpPr>
            <p:nvPr/>
          </p:nvSpPr>
          <p:spPr bwMode="gray">
            <a:xfrm>
              <a:off x="514747" y="3722229"/>
              <a:ext cx="1125885"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258057" name="Rectangle 9"/>
          <p:cNvSpPr>
            <a:spLocks noChangeArrowheads="1"/>
          </p:cNvSpPr>
          <p:nvPr/>
        </p:nvSpPr>
        <p:spPr bwMode="gray">
          <a:xfrm>
            <a:off x="704528" y="3707631"/>
            <a:ext cx="1948525" cy="2254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①バッチエグゼキュータを実行</a:t>
            </a:r>
          </a:p>
        </p:txBody>
      </p:sp>
      <p:sp>
        <p:nvSpPr>
          <p:cNvPr id="258063" name="AutoShape 15"/>
          <p:cNvSpPr>
            <a:spLocks noChangeArrowheads="1"/>
          </p:cNvSpPr>
          <p:nvPr/>
        </p:nvSpPr>
        <p:spPr bwMode="auto">
          <a:xfrm rot="16200000">
            <a:off x="5657463" y="5157480"/>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064" name="AutoShape 16"/>
          <p:cNvSpPr>
            <a:spLocks noChangeAspect="1" noChangeArrowheads="1"/>
          </p:cNvSpPr>
          <p:nvPr/>
        </p:nvSpPr>
        <p:spPr bwMode="auto">
          <a:xfrm>
            <a:off x="6730215" y="5638626"/>
            <a:ext cx="1872853"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065" name="Rectangle 17"/>
          <p:cNvSpPr>
            <a:spLocks noChangeArrowheads="1"/>
          </p:cNvSpPr>
          <p:nvPr/>
        </p:nvSpPr>
        <p:spPr bwMode="gray">
          <a:xfrm>
            <a:off x="5203040" y="5200476"/>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a:latin typeface="Arial" charset="0"/>
                <a:ea typeface="ＭＳ Ｐゴシック" charset="-128"/>
              </a:rPr>
              <a:t>⑥ビジネスロジックのインスタンスを</a:t>
            </a:r>
          </a:p>
          <a:p>
            <a:r>
              <a:rPr kumimoji="1" lang="ja-JP" altLang="en-US" sz="1000">
                <a:latin typeface="Arial" charset="0"/>
                <a:ea typeface="ＭＳ Ｐゴシック" charset="-128"/>
              </a:rPr>
              <a:t>取得し、実行する</a:t>
            </a:r>
          </a:p>
        </p:txBody>
      </p:sp>
      <p:sp>
        <p:nvSpPr>
          <p:cNvPr id="258066" name="Rectangle 18"/>
          <p:cNvSpPr>
            <a:spLocks noChangeArrowheads="1"/>
          </p:cNvSpPr>
          <p:nvPr/>
        </p:nvSpPr>
        <p:spPr bwMode="gray">
          <a:xfrm>
            <a:off x="5163485" y="4198763"/>
            <a:ext cx="2144581" cy="377825"/>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⑨</a:t>
            </a:r>
            <a:r>
              <a:rPr kumimoji="1" lang="ja-JP" altLang="en-US" sz="1000" dirty="0" smtClean="0">
                <a:latin typeface="Arial" charset="0"/>
                <a:ea typeface="ＭＳ Ｐゴシック" charset="-128"/>
              </a:rPr>
              <a:t>実行</a:t>
            </a:r>
            <a:r>
              <a:rPr kumimoji="1" lang="ja-JP" altLang="en-US" sz="1000" dirty="0">
                <a:latin typeface="Arial" charset="0"/>
                <a:ea typeface="ＭＳ Ｐゴシック" charset="-128"/>
              </a:rPr>
              <a:t>結果ステータスを設定、</a:t>
            </a:r>
          </a:p>
          <a:p>
            <a:pPr algn="l"/>
            <a:r>
              <a:rPr kumimoji="1" lang="ja-JP" altLang="en-US" sz="1000" dirty="0">
                <a:latin typeface="Arial" charset="0"/>
                <a:ea typeface="ＭＳ Ｐゴシック" charset="-128"/>
              </a:rPr>
              <a:t>ジョブステータスを</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処理済</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に更新</a:t>
            </a:r>
          </a:p>
        </p:txBody>
      </p:sp>
      <p:sp>
        <p:nvSpPr>
          <p:cNvPr id="258067" name="AutoShape 19"/>
          <p:cNvSpPr>
            <a:spLocks noChangeArrowheads="1"/>
          </p:cNvSpPr>
          <p:nvPr/>
        </p:nvSpPr>
        <p:spPr bwMode="auto">
          <a:xfrm>
            <a:off x="5249474" y="5998987"/>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077" name="AutoShape 29"/>
          <p:cNvSpPr>
            <a:spLocks noChangeArrowheads="1"/>
          </p:cNvSpPr>
          <p:nvPr/>
        </p:nvSpPr>
        <p:spPr bwMode="auto">
          <a:xfrm>
            <a:off x="1940596" y="5762451"/>
            <a:ext cx="1635522" cy="439737"/>
          </a:xfrm>
          <a:prstGeom prst="curvedRightArrow">
            <a:avLst>
              <a:gd name="adj1" fmla="val 20000"/>
              <a:gd name="adj2" fmla="val 40000"/>
              <a:gd name="adj3" fmla="val 114441"/>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78" name="Rectangle 30"/>
          <p:cNvSpPr>
            <a:spLocks noChangeArrowheads="1"/>
          </p:cNvSpPr>
          <p:nvPr/>
        </p:nvSpPr>
        <p:spPr bwMode="auto">
          <a:xfrm>
            <a:off x="2485847" y="5827538"/>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a:ea typeface="ＭＳ Ｐゴシック" charset="-128"/>
              </a:rPr>
              <a:t>読み込み</a:t>
            </a:r>
          </a:p>
        </p:txBody>
      </p:sp>
      <p:sp>
        <p:nvSpPr>
          <p:cNvPr id="258080" name="AutoShape 32"/>
          <p:cNvSpPr>
            <a:spLocks noChangeArrowheads="1"/>
          </p:cNvSpPr>
          <p:nvPr/>
        </p:nvSpPr>
        <p:spPr bwMode="auto">
          <a:xfrm rot="1628034">
            <a:off x="3928674" y="2762076"/>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81" name="Rectangle 33"/>
          <p:cNvSpPr>
            <a:spLocks noChangeArrowheads="1"/>
          </p:cNvSpPr>
          <p:nvPr/>
        </p:nvSpPr>
        <p:spPr bwMode="auto">
          <a:xfrm>
            <a:off x="3804927" y="3184351"/>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読み込み</a:t>
            </a:r>
          </a:p>
        </p:txBody>
      </p:sp>
      <p:sp>
        <p:nvSpPr>
          <p:cNvPr id="258083" name="AutoShape 35"/>
          <p:cNvSpPr>
            <a:spLocks noChangeAspect="1" noChangeArrowheads="1"/>
          </p:cNvSpPr>
          <p:nvPr/>
        </p:nvSpPr>
        <p:spPr bwMode="auto">
          <a:xfrm>
            <a:off x="3629431" y="5651326"/>
            <a:ext cx="1559852"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084" name="AutoShape 36"/>
          <p:cNvSpPr>
            <a:spLocks noChangeArrowheads="1"/>
          </p:cNvSpPr>
          <p:nvPr/>
        </p:nvSpPr>
        <p:spPr bwMode="auto">
          <a:xfrm rot="-2164809">
            <a:off x="3522804" y="4835350"/>
            <a:ext cx="780785" cy="804862"/>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258085" name="Rectangle 37"/>
          <p:cNvSpPr>
            <a:spLocks noChangeArrowheads="1"/>
          </p:cNvSpPr>
          <p:nvPr/>
        </p:nvSpPr>
        <p:spPr bwMode="auto">
          <a:xfrm>
            <a:off x="3538201" y="5087763"/>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258099" name="AutoShape 51"/>
          <p:cNvSpPr>
            <a:spLocks noChangeArrowheads="1"/>
          </p:cNvSpPr>
          <p:nvPr/>
        </p:nvSpPr>
        <p:spPr bwMode="auto">
          <a:xfrm rot="16200000">
            <a:off x="5715935" y="5222568"/>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100" name="AutoShape 52"/>
          <p:cNvSpPr>
            <a:spLocks noChangeAspect="1" noChangeArrowheads="1"/>
          </p:cNvSpPr>
          <p:nvPr/>
        </p:nvSpPr>
        <p:spPr bwMode="auto">
          <a:xfrm>
            <a:off x="6788688" y="57037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101" name="AutoShape 53"/>
          <p:cNvSpPr>
            <a:spLocks noChangeArrowheads="1"/>
          </p:cNvSpPr>
          <p:nvPr/>
        </p:nvSpPr>
        <p:spPr bwMode="auto">
          <a:xfrm>
            <a:off x="5307947" y="60640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102" name="AutoShape 54"/>
          <p:cNvSpPr>
            <a:spLocks noChangeAspect="1" noChangeArrowheads="1"/>
          </p:cNvSpPr>
          <p:nvPr/>
        </p:nvSpPr>
        <p:spPr bwMode="auto">
          <a:xfrm>
            <a:off x="3687903" y="57164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103" name="AutoShape 55"/>
          <p:cNvSpPr>
            <a:spLocks noChangeArrowheads="1"/>
          </p:cNvSpPr>
          <p:nvPr/>
        </p:nvSpPr>
        <p:spPr bwMode="auto">
          <a:xfrm rot="16200000">
            <a:off x="2216310" y="4149464"/>
            <a:ext cx="504825" cy="64807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258104" name="AutoShape 56"/>
          <p:cNvSpPr>
            <a:spLocks noChangeAspect="1" noChangeArrowheads="1"/>
          </p:cNvSpPr>
          <p:nvPr/>
        </p:nvSpPr>
        <p:spPr bwMode="auto">
          <a:xfrm>
            <a:off x="6867799" y="57672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258105" name="AutoShape 57"/>
          <p:cNvSpPr>
            <a:spLocks noChangeArrowheads="1"/>
          </p:cNvSpPr>
          <p:nvPr/>
        </p:nvSpPr>
        <p:spPr bwMode="auto">
          <a:xfrm>
            <a:off x="5387058" y="61275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258106" name="AutoShape 58"/>
          <p:cNvSpPr>
            <a:spLocks noChangeAspect="1" noChangeArrowheads="1"/>
          </p:cNvSpPr>
          <p:nvPr/>
        </p:nvSpPr>
        <p:spPr bwMode="auto">
          <a:xfrm>
            <a:off x="3767014" y="57799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082" name="AutoShape 34"/>
          <p:cNvSpPr>
            <a:spLocks noChangeArrowheads="1"/>
          </p:cNvSpPr>
          <p:nvPr/>
        </p:nvSpPr>
        <p:spPr bwMode="auto">
          <a:xfrm>
            <a:off x="7545396" y="5114750"/>
            <a:ext cx="1774825" cy="417512"/>
          </a:xfrm>
          <a:prstGeom prst="wedgeRoundRectCallout">
            <a:avLst>
              <a:gd name="adj1" fmla="val -94088"/>
              <a:gd name="adj2" fmla="val 13669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ジョブレコードに指定した</a:t>
            </a:r>
          </a:p>
          <a:p>
            <a:r>
              <a:rPr kumimoji="1" lang="ja-JP" altLang="en-US" sz="1000">
                <a:latin typeface="Arial" charset="0"/>
                <a:ea typeface="ＭＳ Ｐゴシック" charset="-128"/>
              </a:rPr>
              <a:t>引数が渡される。</a:t>
            </a:r>
          </a:p>
        </p:txBody>
      </p:sp>
      <p:sp>
        <p:nvSpPr>
          <p:cNvPr id="258107" name="Rectangle 59"/>
          <p:cNvSpPr>
            <a:spLocks noChangeArrowheads="1"/>
          </p:cNvSpPr>
          <p:nvPr/>
        </p:nvSpPr>
        <p:spPr bwMode="gray">
          <a:xfrm>
            <a:off x="5068896" y="6587368"/>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⑦</a:t>
            </a:r>
            <a:r>
              <a:rPr lang="ja-JP" altLang="en-US" sz="1000" dirty="0" smtClean="0">
                <a:latin typeface="Arial" charset="0"/>
                <a:ea typeface="ＭＳ Ｐゴシック" charset="-128"/>
              </a:rPr>
              <a:t>終了コード</a:t>
            </a:r>
            <a:r>
              <a:rPr kumimoji="1" lang="ja-JP" altLang="en-US" sz="1000" dirty="0" smtClean="0">
                <a:latin typeface="Arial" charset="0"/>
                <a:ea typeface="ＭＳ Ｐゴシック" charset="-128"/>
              </a:rPr>
              <a:t>もしく</a:t>
            </a:r>
            <a:r>
              <a:rPr kumimoji="1" lang="ja-JP" altLang="en-US" sz="1000" dirty="0">
                <a:latin typeface="Arial" charset="0"/>
                <a:ea typeface="ＭＳ Ｐゴシック" charset="-128"/>
              </a:rPr>
              <a:t>は例外が返される</a:t>
            </a:r>
            <a:endParaRPr kumimoji="1" lang="en-US" altLang="ja-JP" sz="1000" dirty="0">
              <a:latin typeface="Arial" charset="0"/>
              <a:ea typeface="ＭＳ Ｐゴシック" charset="-128"/>
            </a:endParaRPr>
          </a:p>
        </p:txBody>
      </p:sp>
      <p:sp>
        <p:nvSpPr>
          <p:cNvPr id="258108" name="AutoShape 60"/>
          <p:cNvSpPr>
            <a:spLocks/>
          </p:cNvSpPr>
          <p:nvPr/>
        </p:nvSpPr>
        <p:spPr bwMode="auto">
          <a:xfrm rot="-2054942">
            <a:off x="3486688" y="617520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258109" name="Rectangle 61"/>
          <p:cNvSpPr>
            <a:spLocks noChangeArrowheads="1"/>
          </p:cNvSpPr>
          <p:nvPr/>
        </p:nvSpPr>
        <p:spPr bwMode="auto">
          <a:xfrm>
            <a:off x="2939789" y="644031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
        <p:nvSpPr>
          <p:cNvPr id="258112" name="Rectangle 64"/>
          <p:cNvSpPr>
            <a:spLocks noChangeArrowheads="1"/>
          </p:cNvSpPr>
          <p:nvPr/>
        </p:nvSpPr>
        <p:spPr bwMode="gray">
          <a:xfrm>
            <a:off x="1350616" y="5147791"/>
            <a:ext cx="2306240" cy="225425"/>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a:latin typeface="Arial" charset="0"/>
                <a:ea typeface="ＭＳ Ｐゴシック" charset="-128"/>
              </a:rPr>
              <a:t>⑤</a:t>
            </a:r>
            <a:r>
              <a:rPr kumimoji="1" lang="ja-JP" altLang="en-US" sz="1000" dirty="0" smtClean="0">
                <a:latin typeface="Arial" charset="0"/>
                <a:ea typeface="ＭＳ Ｐゴシック" charset="-128"/>
              </a:rPr>
              <a:t>空き</a:t>
            </a:r>
            <a:r>
              <a:rPr kumimoji="1" lang="ja-JP" altLang="en-US" sz="1000" dirty="0">
                <a:latin typeface="Arial" charset="0"/>
                <a:ea typeface="ＭＳ Ｐゴシック" charset="-128"/>
              </a:rPr>
              <a:t>処理スレッドに処理を委譲する</a:t>
            </a:r>
            <a:endParaRPr kumimoji="1" lang="en-US" altLang="ja-JP" sz="1000" dirty="0">
              <a:latin typeface="Arial" charset="0"/>
              <a:ea typeface="ＭＳ Ｐゴシック" charset="-128"/>
            </a:endParaRPr>
          </a:p>
        </p:txBody>
      </p:sp>
      <p:sp>
        <p:nvSpPr>
          <p:cNvPr id="258113" name="AutoShape 65"/>
          <p:cNvSpPr>
            <a:spLocks noChangeArrowheads="1"/>
          </p:cNvSpPr>
          <p:nvPr/>
        </p:nvSpPr>
        <p:spPr bwMode="auto">
          <a:xfrm flipH="1">
            <a:off x="4448944" y="4293096"/>
            <a:ext cx="4722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4" name="Rectangle 66"/>
          <p:cNvSpPr>
            <a:spLocks noChangeArrowheads="1"/>
          </p:cNvSpPr>
          <p:nvPr/>
        </p:nvSpPr>
        <p:spPr bwMode="auto">
          <a:xfrm>
            <a:off x="4376936" y="440853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258116" name="AutoShape 68"/>
          <p:cNvSpPr>
            <a:spLocks noChangeArrowheads="1"/>
          </p:cNvSpPr>
          <p:nvPr/>
        </p:nvSpPr>
        <p:spPr bwMode="auto">
          <a:xfrm rot="1420703">
            <a:off x="4506524" y="2762076"/>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20" name="AutoShape 72"/>
          <p:cNvSpPr>
            <a:spLocks noChangeArrowheads="1"/>
          </p:cNvSpPr>
          <p:nvPr/>
        </p:nvSpPr>
        <p:spPr bwMode="auto">
          <a:xfrm>
            <a:off x="5031061" y="2789063"/>
            <a:ext cx="144463" cy="2868613"/>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5" name="Rectangle 67"/>
          <p:cNvSpPr>
            <a:spLocks noChangeArrowheads="1"/>
          </p:cNvSpPr>
          <p:nvPr/>
        </p:nvSpPr>
        <p:spPr bwMode="gray">
          <a:xfrm>
            <a:off x="5817006" y="3265444"/>
            <a:ext cx="1379273" cy="472813"/>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実行中</a:t>
            </a:r>
            <a:r>
              <a:rPr kumimoji="1" lang="en-US" altLang="ja-JP" dirty="0"/>
              <a:t>』</a:t>
            </a:r>
            <a:r>
              <a:rPr kumimoji="1" lang="ja-JP" altLang="en-US" sz="1000" dirty="0">
                <a:latin typeface="Arial" charset="0"/>
                <a:ea typeface="ＭＳ Ｐゴシック" charset="-128"/>
              </a:rPr>
              <a:t>に更新</a:t>
            </a:r>
          </a:p>
        </p:txBody>
      </p:sp>
      <p:sp>
        <p:nvSpPr>
          <p:cNvPr id="258121" name="Line 73"/>
          <p:cNvSpPr>
            <a:spLocks noChangeShapeType="1"/>
          </p:cNvSpPr>
          <p:nvPr/>
        </p:nvSpPr>
        <p:spPr bwMode="auto">
          <a:xfrm flipV="1">
            <a:off x="4420535" y="3443112"/>
            <a:ext cx="1415389" cy="381000"/>
          </a:xfrm>
          <a:prstGeom prst="line">
            <a:avLst/>
          </a:prstGeom>
          <a:noFill/>
          <a:ln w="9525">
            <a:solidFill>
              <a:schemeClr val="tx1"/>
            </a:solidFill>
            <a:round/>
            <a:headEnd/>
            <a:tailEnd/>
          </a:ln>
          <a:effectLst/>
        </p:spPr>
        <p:txBody>
          <a:bodyPr wrap="none" lIns="90000" tIns="46800" rIns="90000" bIns="46800" anchor="ctr"/>
          <a:lstStyle/>
          <a:p>
            <a:endParaRPr lang="ja-JP" altLang="en-US"/>
          </a:p>
        </p:txBody>
      </p:sp>
      <p:sp>
        <p:nvSpPr>
          <p:cNvPr id="50" name="コンテンツ プレースホルダ 2"/>
          <p:cNvSpPr txBox="1">
            <a:spLocks/>
          </p:cNvSpPr>
          <p:nvPr/>
        </p:nvSpPr>
        <p:spPr bwMode="auto">
          <a:xfrm>
            <a:off x="280988" y="836712"/>
            <a:ext cx="9479238"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2000" b="0" i="0" u="none" strike="noStrike" kern="0" cap="none" spc="0" normalizeH="0" baseline="0" noProof="0" dirty="0" smtClean="0">
                <a:ln>
                  <a:noFill/>
                </a:ln>
                <a:solidFill>
                  <a:schemeClr val="tx1"/>
                </a:solidFill>
                <a:effectLst/>
                <a:uLnTx/>
                <a:uFillTx/>
                <a:latin typeface="+mn-lt"/>
                <a:ea typeface="+mn-ea"/>
                <a:cs typeface="+mn-cs"/>
              </a:rPr>
              <a:t>非同期型実行機能では、「ジョブ管理テーブル」に登録された情報を元にして、</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2000" kern="0" dirty="0" smtClean="0">
                <a:latin typeface="+mn-lt"/>
                <a:ea typeface="+mn-ea"/>
              </a:rPr>
              <a:t>スレッドとしてジョブを起動します。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7" name="AutoShape 55"/>
          <p:cNvSpPr>
            <a:spLocks noChangeArrowheads="1"/>
          </p:cNvSpPr>
          <p:nvPr/>
        </p:nvSpPr>
        <p:spPr bwMode="auto">
          <a:xfrm rot="16200000">
            <a:off x="5775706" y="5294974"/>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grpSp>
        <p:nvGrpSpPr>
          <p:cNvPr id="3" name="グループ化 53"/>
          <p:cNvGrpSpPr/>
          <p:nvPr/>
        </p:nvGrpSpPr>
        <p:grpSpPr>
          <a:xfrm>
            <a:off x="696816" y="1665088"/>
            <a:ext cx="1512168" cy="1296144"/>
            <a:chOff x="1919139" y="1844824"/>
            <a:chExt cx="1264299" cy="864096"/>
          </a:xfrm>
        </p:grpSpPr>
        <p:grpSp>
          <p:nvGrpSpPr>
            <p:cNvPr id="4" name="グループ化 52"/>
            <p:cNvGrpSpPr/>
            <p:nvPr/>
          </p:nvGrpSpPr>
          <p:grpSpPr>
            <a:xfrm>
              <a:off x="1919139" y="1844824"/>
              <a:ext cx="1204094" cy="864096"/>
              <a:chOff x="1856656" y="1844824"/>
              <a:chExt cx="1204094" cy="864096"/>
            </a:xfrm>
          </p:grpSpPr>
          <p:sp>
            <p:nvSpPr>
              <p:cNvPr id="48" name="角丸四角形 19"/>
              <p:cNvSpPr>
                <a:spLocks noChangeArrowheads="1"/>
              </p:cNvSpPr>
              <p:nvPr/>
            </p:nvSpPr>
            <p:spPr bwMode="auto">
              <a:xfrm>
                <a:off x="1856656" y="1844824"/>
                <a:ext cx="1204094" cy="864096"/>
              </a:xfrm>
              <a:prstGeom prst="roundRect">
                <a:avLst>
                  <a:gd name="adj" fmla="val 16667"/>
                </a:avLst>
              </a:prstGeom>
              <a:gradFill rotWithShape="1">
                <a:gsLst>
                  <a:gs pos="0">
                    <a:srgbClr val="FFDE80"/>
                  </a:gs>
                  <a:gs pos="50000">
                    <a:srgbClr val="FFE8B3"/>
                  </a:gs>
                  <a:gs pos="100000">
                    <a:srgbClr val="FFF3DA"/>
                  </a:gs>
                </a:gsLst>
                <a:lin ang="16200000" scaled="1"/>
              </a:gradFill>
              <a:ln w="12700" algn="ctr">
                <a:solidFill>
                  <a:srgbClr val="FFC000"/>
                </a:solidFill>
                <a:prstDash val="solid"/>
                <a:round/>
                <a:headEnd/>
                <a:tailEnd/>
              </a:ln>
            </p:spPr>
            <p:txBody>
              <a:bodyPr/>
              <a:lstStyle/>
              <a:p>
                <a:endParaRPr lang="ja-JP" altLang="en-US" sz="1000"/>
              </a:p>
            </p:txBody>
          </p:sp>
          <p:sp>
            <p:nvSpPr>
              <p:cNvPr id="49" name="角丸四角形 48"/>
              <p:cNvSpPr/>
              <p:nvPr/>
            </p:nvSpPr>
            <p:spPr bwMode="auto">
              <a:xfrm>
                <a:off x="1973139" y="2132641"/>
                <a:ext cx="943595" cy="240241"/>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grpSp>
        <p:sp>
          <p:nvSpPr>
            <p:cNvPr id="51" name="テキスト ボックス 29"/>
            <p:cNvSpPr txBox="1">
              <a:spLocks noChangeArrowheads="1"/>
            </p:cNvSpPr>
            <p:nvPr/>
          </p:nvSpPr>
          <p:spPr bwMode="auto">
            <a:xfrm>
              <a:off x="1997781" y="1916834"/>
              <a:ext cx="1185657" cy="276999"/>
            </a:xfrm>
            <a:prstGeom prst="rect">
              <a:avLst/>
            </a:prstGeom>
            <a:noFill/>
            <a:ln w="9525">
              <a:noFill/>
              <a:miter lim="800000"/>
              <a:headEnd/>
              <a:tailEnd/>
            </a:ln>
          </p:spPr>
          <p:txBody>
            <a:bodyPr wrap="square">
              <a:spAutoFit/>
            </a:bodyPr>
            <a:lstStyle/>
            <a:p>
              <a:r>
                <a:rPr lang="ja-JP" altLang="en-US" sz="1200" b="1" dirty="0"/>
                <a:t>オンライン処理</a:t>
              </a:r>
            </a:p>
          </p:txBody>
        </p:sp>
      </p:grpSp>
      <p:sp>
        <p:nvSpPr>
          <p:cNvPr id="55" name="AutoShape 55"/>
          <p:cNvSpPr>
            <a:spLocks noChangeArrowheads="1"/>
          </p:cNvSpPr>
          <p:nvPr/>
        </p:nvSpPr>
        <p:spPr bwMode="auto">
          <a:xfrm rot="16200000">
            <a:off x="3076936" y="1192896"/>
            <a:ext cx="360039" cy="2095944"/>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56" name="フローチャート : せん孔テープ 7"/>
          <p:cNvSpPr>
            <a:spLocks noChangeArrowheads="1"/>
          </p:cNvSpPr>
          <p:nvPr/>
        </p:nvSpPr>
        <p:spPr bwMode="auto">
          <a:xfrm>
            <a:off x="858242" y="3933056"/>
            <a:ext cx="1214438" cy="1080120"/>
          </a:xfrm>
          <a:prstGeom prst="flowChartPunchedTape">
            <a:avLst/>
          </a:prstGeom>
          <a:noFill/>
          <a:ln w="9525" algn="ctr">
            <a:solidFill>
              <a:schemeClr val="tx1"/>
            </a:solidFill>
            <a:round/>
            <a:headEnd/>
            <a:tailEnd/>
          </a:ln>
        </p:spPr>
        <p:txBody>
          <a:bodyPr/>
          <a:lstStyle/>
          <a:p>
            <a:r>
              <a:rPr lang="ja-JP" altLang="en-US" sz="1100" b="1" dirty="0"/>
              <a:t>シェル</a:t>
            </a:r>
            <a:endParaRPr lang="en-US" altLang="ja-JP" sz="1100" b="1" dirty="0"/>
          </a:p>
          <a:p>
            <a:r>
              <a:rPr lang="en-US" altLang="ja-JP" sz="1100" b="1" dirty="0"/>
              <a:t>Windows Bat</a:t>
            </a:r>
            <a:r>
              <a:rPr lang="ja-JP" altLang="en-US" sz="1100" b="1" dirty="0" smtClean="0"/>
              <a:t>など</a:t>
            </a:r>
            <a:endParaRPr lang="en-US" altLang="ja-JP" sz="1100" b="1" dirty="0" smtClean="0"/>
          </a:p>
          <a:p>
            <a:endParaRPr lang="ja-JP" altLang="en-US" sz="1100" b="1" dirty="0"/>
          </a:p>
        </p:txBody>
      </p:sp>
      <p:sp>
        <p:nvSpPr>
          <p:cNvPr id="57" name="テキスト ボックス 56"/>
          <p:cNvSpPr txBox="1"/>
          <p:nvPr/>
        </p:nvSpPr>
        <p:spPr>
          <a:xfrm>
            <a:off x="920552" y="4509120"/>
            <a:ext cx="1152128" cy="600164"/>
          </a:xfrm>
          <a:prstGeom prst="rect">
            <a:avLst/>
          </a:prstGeom>
          <a:noFill/>
        </p:spPr>
        <p:txBody>
          <a:bodyPr wrap="square" rtlCol="0">
            <a:spAutoFit/>
          </a:bodyPr>
          <a:lstStyle/>
          <a:p>
            <a:r>
              <a:rPr lang="en-US" altLang="ja-JP" sz="1100" dirty="0" smtClean="0">
                <a:latin typeface="Arial" charset="0"/>
                <a:ea typeface="ＭＳ Ｐゴシック" charset="-128"/>
              </a:rPr>
              <a:t>(</a:t>
            </a:r>
            <a:r>
              <a:rPr lang="ja-JP" altLang="en-US" sz="1100" dirty="0" smtClean="0">
                <a:latin typeface="Arial" charset="0"/>
                <a:ea typeface="ＭＳ Ｐゴシック" charset="-128"/>
              </a:rPr>
              <a:t>バッチサーバ起動時</a:t>
            </a:r>
            <a:r>
              <a:rPr lang="en-US" altLang="ja-JP" sz="1100" dirty="0" smtClean="0">
                <a:latin typeface="Arial" charset="0"/>
                <a:ea typeface="ＭＳ Ｐゴシック" charset="-128"/>
              </a:rPr>
              <a:t>)</a:t>
            </a:r>
          </a:p>
          <a:p>
            <a:endParaRPr kumimoji="1" lang="ja-JP" altLang="en-US" sz="1100" dirty="0"/>
          </a:p>
        </p:txBody>
      </p:sp>
      <p:sp>
        <p:nvSpPr>
          <p:cNvPr id="58" name="Rectangle 9"/>
          <p:cNvSpPr>
            <a:spLocks noChangeArrowheads="1"/>
          </p:cNvSpPr>
          <p:nvPr/>
        </p:nvSpPr>
        <p:spPr bwMode="gray">
          <a:xfrm>
            <a:off x="2208985" y="170080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smtClean="0">
                <a:latin typeface="Arial" charset="0"/>
                <a:ea typeface="ＭＳ Ｐゴシック" charset="-128"/>
              </a:rPr>
              <a:t>②オンライン処理等からジョブレコードを登録する</a:t>
            </a:r>
            <a:endParaRPr kumimoji="1" lang="ja-JP" altLang="en-US" sz="1000" dirty="0">
              <a:latin typeface="Arial" charset="0"/>
              <a:ea typeface="ＭＳ Ｐゴシック" charset="-128"/>
            </a:endParaRPr>
          </a:p>
        </p:txBody>
      </p:sp>
      <p:sp>
        <p:nvSpPr>
          <p:cNvPr id="59" name="Rectangle 9"/>
          <p:cNvSpPr>
            <a:spLocks noChangeArrowheads="1"/>
          </p:cNvSpPr>
          <p:nvPr/>
        </p:nvSpPr>
        <p:spPr bwMode="gray">
          <a:xfrm>
            <a:off x="2569592" y="344484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③処理対象のジョブレコードを一件ずつ取得</a:t>
            </a:r>
            <a:endParaRPr kumimoji="1" lang="ja-JP" altLang="en-US" sz="1000" dirty="0">
              <a:latin typeface="Arial" charset="0"/>
              <a:ea typeface="ＭＳ Ｐゴシック" charset="-128"/>
            </a:endParaRPr>
          </a:p>
        </p:txBody>
      </p:sp>
      <p:sp>
        <p:nvSpPr>
          <p:cNvPr id="61" name="角丸四角形 60"/>
          <p:cNvSpPr/>
          <p:nvPr/>
        </p:nvSpPr>
        <p:spPr bwMode="auto">
          <a:xfrm>
            <a:off x="840833" y="2529184"/>
            <a:ext cx="1128589" cy="360362"/>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sp>
        <p:nvSpPr>
          <p:cNvPr id="62" name="AutoShape 55"/>
          <p:cNvSpPr>
            <a:spLocks noChangeArrowheads="1"/>
          </p:cNvSpPr>
          <p:nvPr/>
        </p:nvSpPr>
        <p:spPr bwMode="auto">
          <a:xfrm rot="16200000">
            <a:off x="3080792" y="1556791"/>
            <a:ext cx="360039" cy="208823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参照</a:t>
            </a:r>
            <a:endParaRPr kumimoji="1" lang="ja-JP" altLang="en-US" sz="1000" dirty="0">
              <a:latin typeface="Arial" charset="0"/>
              <a:ea typeface="ＭＳ Ｐゴシック" charset="-128"/>
            </a:endParaRPr>
          </a:p>
        </p:txBody>
      </p:sp>
      <p:sp>
        <p:nvSpPr>
          <p:cNvPr id="63" name="Rectangle 9"/>
          <p:cNvSpPr>
            <a:spLocks noChangeArrowheads="1"/>
          </p:cNvSpPr>
          <p:nvPr/>
        </p:nvSpPr>
        <p:spPr bwMode="gray">
          <a:xfrm>
            <a:off x="2216696" y="2740744"/>
            <a:ext cx="1440159" cy="688256"/>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⑧定期的にジョブ管理情報を確認</a:t>
            </a:r>
            <a:endParaRPr lang="en-US" altLang="ja-JP" sz="1000" dirty="0" smtClean="0">
              <a:latin typeface="Arial" charset="0"/>
              <a:ea typeface="ＭＳ Ｐゴシック" charset="-128"/>
            </a:endParaRPr>
          </a:p>
          <a:p>
            <a:r>
              <a:rPr kumimoji="1" lang="ja-JP" altLang="en-US" sz="1000" dirty="0" smtClean="0">
                <a:latin typeface="Arial" charset="0"/>
                <a:ea typeface="ＭＳ Ｐゴシック" charset="-128"/>
              </a:rPr>
              <a:t>⑩処理完了を確認したら次の処理を実施</a:t>
            </a:r>
            <a:endParaRPr kumimoji="1" lang="ja-JP" altLang="en-US" sz="1000" dirty="0">
              <a:latin typeface="Arial" charset="0"/>
              <a:ea typeface="ＭＳ Ｐゴシック" charset="-128"/>
            </a:endParaRPr>
          </a:p>
        </p:txBody>
      </p:sp>
      <p:sp>
        <p:nvSpPr>
          <p:cNvPr id="64" name="角丸四角形吹き出し 18"/>
          <p:cNvSpPr>
            <a:spLocks noChangeArrowheads="1"/>
          </p:cNvSpPr>
          <p:nvPr/>
        </p:nvSpPr>
        <p:spPr bwMode="auto">
          <a:xfrm>
            <a:off x="7185248" y="3099440"/>
            <a:ext cx="2002085" cy="288032"/>
          </a:xfrm>
          <a:prstGeom prst="wedgeRoundRectCallout">
            <a:avLst>
              <a:gd name="adj1" fmla="val -42908"/>
              <a:gd name="adj2" fmla="val -114784"/>
              <a:gd name="adj3" fmla="val 16667"/>
            </a:avLst>
          </a:prstGeom>
          <a:solidFill>
            <a:srgbClr val="FFC000"/>
          </a:solidFill>
          <a:ln w="9525" algn="ctr">
            <a:solidFill>
              <a:schemeClr val="tx1"/>
            </a:solidFill>
            <a:round/>
            <a:headEnd/>
            <a:tailEnd/>
          </a:ln>
        </p:spPr>
        <p:txBody>
          <a:bodyPr anchor="ctr"/>
          <a:lstStyle/>
          <a:p>
            <a:r>
              <a:rPr lang="en-US" altLang="ja-JP" sz="1200" b="1" dirty="0" smtClean="0"/>
              <a:t>1</a:t>
            </a:r>
            <a:r>
              <a:rPr lang="ja-JP" altLang="en-US" sz="1200" b="1" dirty="0" smtClean="0"/>
              <a:t>レコードがジョブに相当</a:t>
            </a:r>
            <a:endParaRPr lang="ja-JP" altLang="en-US" sz="1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タイトル 1"/>
          <p:cNvSpPr>
            <a:spLocks noGrp="1"/>
          </p:cNvSpPr>
          <p:nvPr>
            <p:ph type="title"/>
          </p:nvPr>
        </p:nvSpPr>
        <p:spPr>
          <a:xfrm>
            <a:off x="666800" y="0"/>
            <a:ext cx="6708775" cy="655983"/>
          </a:xfrm>
        </p:spPr>
        <p:txBody>
          <a:bodyPr/>
          <a:lstStyle/>
          <a:p>
            <a:r>
              <a:rPr lang="en-US" altLang="ja-JP" dirty="0" smtClean="0"/>
              <a:t>【</a:t>
            </a:r>
            <a:r>
              <a:rPr lang="ja-JP" altLang="en-US" dirty="0" smtClean="0"/>
              <a:t>参考</a:t>
            </a:r>
            <a:r>
              <a:rPr lang="en-US" altLang="ja-JP" dirty="0" smtClean="0"/>
              <a:t>】</a:t>
            </a:r>
            <a:r>
              <a:rPr lang="ja-JP" altLang="en-US" dirty="0" smtClean="0"/>
              <a:t>非同期型ジョブ実行の応用例</a:t>
            </a:r>
          </a:p>
        </p:txBody>
      </p:sp>
      <p:sp>
        <p:nvSpPr>
          <p:cNvPr id="49" name="Rectangle 3"/>
          <p:cNvSpPr txBox="1">
            <a:spLocks noChangeArrowheads="1"/>
          </p:cNvSpPr>
          <p:nvPr/>
        </p:nvSpPr>
        <p:spPr>
          <a:xfrm>
            <a:off x="128588" y="873125"/>
            <a:ext cx="9777412" cy="5795963"/>
          </a:xfrm>
          <a:prstGeom prst="rect">
            <a:avLst/>
          </a:prstGeom>
        </p:spPr>
        <p:txBody>
          <a:bodyPr/>
          <a:lstStyle/>
          <a:p>
            <a:pPr marL="742950" marR="0" lvl="1" indent="-285750" algn="l" defTabSz="914400" rtl="0" eaLnBrk="1" fontAlgn="base" latinLnBrk="0" hangingPunct="1">
              <a:lnSpc>
                <a:spcPct val="100000"/>
              </a:lnSpc>
              <a:spcBef>
                <a:spcPct val="20000"/>
              </a:spcBef>
              <a:spcAft>
                <a:spcPct val="0"/>
              </a:spcAft>
              <a:buClrTx/>
              <a:buSzTx/>
              <a:tabLst/>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1"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lang="ja-JP" altLang="en-US" sz="2000" kern="0" dirty="0" smtClean="0">
                <a:solidFill>
                  <a:srgbClr val="FF0000"/>
                </a:solidFill>
                <a:latin typeface="+mn-lt"/>
                <a:ea typeface="+mn-ea"/>
              </a:rPr>
              <a:t>処理時間が短いジョブ</a:t>
            </a:r>
            <a:r>
              <a:rPr lang="en-US" altLang="ja-JP" sz="2000" kern="0" dirty="0" smtClean="0">
                <a:solidFill>
                  <a:srgbClr val="FF0000"/>
                </a:solidFill>
                <a:latin typeface="+mn-lt"/>
                <a:ea typeface="+mn-ea"/>
              </a:rPr>
              <a:t>(1</a:t>
            </a:r>
            <a:r>
              <a:rPr lang="ja-JP" altLang="en-US" sz="2000" kern="0" dirty="0" smtClean="0">
                <a:solidFill>
                  <a:srgbClr val="FF0000"/>
                </a:solidFill>
                <a:latin typeface="+mn-lt"/>
                <a:ea typeface="+mn-ea"/>
              </a:rPr>
              <a:t>ジョブ数～数十秒</a:t>
            </a:r>
            <a:r>
              <a:rPr lang="en-US" altLang="ja-JP" sz="2000" kern="0" dirty="0" smtClean="0">
                <a:solidFill>
                  <a:srgbClr val="FF0000"/>
                </a:solidFill>
                <a:latin typeface="+mn-lt"/>
                <a:ea typeface="+mn-ea"/>
              </a:rPr>
              <a:t>)</a:t>
            </a:r>
            <a:r>
              <a:rPr lang="ja-JP" altLang="en-US" sz="2000" kern="0" dirty="0" smtClean="0">
                <a:solidFill>
                  <a:srgbClr val="FF0000"/>
                </a:solidFill>
                <a:latin typeface="+mn-lt"/>
                <a:ea typeface="+mn-ea"/>
              </a:rPr>
              <a:t>を連続して実行する場合</a:t>
            </a:r>
            <a:r>
              <a:rPr lang="ja-JP" altLang="en-US" sz="2000" kern="0" dirty="0" smtClean="0">
                <a:latin typeface="+mn-lt"/>
                <a:ea typeface="+mn-ea"/>
              </a:rPr>
              <a:t>に、</a:t>
            </a:r>
            <a:r>
              <a:rPr lang="ja-JP" altLang="en-US" sz="2000" kern="0" dirty="0" smtClean="0">
                <a:solidFill>
                  <a:srgbClr val="FF0000"/>
                </a:solidFill>
                <a:latin typeface="+mn-lt"/>
                <a:ea typeface="+mn-ea"/>
              </a:rPr>
              <a:t>非同期型</a:t>
            </a:r>
            <a:endParaRPr lang="en-US" altLang="ja-JP" sz="2000" kern="0" dirty="0" smtClean="0">
              <a:solidFill>
                <a:srgbClr val="FF0000"/>
              </a:solidFill>
              <a:latin typeface="+mn-lt"/>
              <a:ea typeface="+mn-ea"/>
            </a:endParaRPr>
          </a:p>
          <a:p>
            <a:pPr marL="285750" indent="-285750">
              <a:spcBef>
                <a:spcPct val="20000"/>
              </a:spcBef>
              <a:buFont typeface="Wingdings" pitchFamily="2" charset="2"/>
              <a:buNone/>
              <a:defRPr/>
            </a:pPr>
            <a:r>
              <a:rPr lang="ja-JP" altLang="en-US" sz="2000" kern="0" dirty="0" smtClean="0">
                <a:solidFill>
                  <a:srgbClr val="FF0000"/>
                </a:solidFill>
                <a:latin typeface="+mn-lt"/>
                <a:ea typeface="+mn-ea"/>
              </a:rPr>
              <a:t>ジョブ実行を利用</a:t>
            </a:r>
            <a:r>
              <a:rPr lang="ja-JP" altLang="en-US" sz="2000" kern="0" dirty="0" smtClean="0">
                <a:latin typeface="+mn-lt"/>
                <a:ea typeface="+mn-ea"/>
              </a:rPr>
              <a:t>することを推奨します。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en-US" altLang="ja-JP" sz="1400" kern="0" dirty="0" smtClean="0">
                <a:latin typeface="+mn-lt"/>
                <a:ea typeface="+mn-ea"/>
              </a:rPr>
              <a:t>(1</a:t>
            </a:r>
            <a:r>
              <a:rPr lang="ja-JP" altLang="en-US" sz="1400" kern="0" dirty="0" smtClean="0">
                <a:latin typeface="+mn-lt"/>
                <a:ea typeface="+mn-ea"/>
              </a:rPr>
              <a:t>ジョブごとに</a:t>
            </a:r>
            <a:r>
              <a:rPr lang="en-US" altLang="ja-JP" sz="1400" kern="0" dirty="0" smtClean="0">
                <a:latin typeface="+mn-lt"/>
                <a:ea typeface="+mn-ea"/>
              </a:rPr>
              <a:t>Java</a:t>
            </a:r>
            <a:r>
              <a:rPr lang="ja-JP" altLang="en-US" sz="1400" kern="0" dirty="0" smtClean="0">
                <a:latin typeface="+mn-lt"/>
                <a:ea typeface="+mn-ea"/>
              </a:rPr>
              <a:t>プロセスの起動</a:t>
            </a:r>
            <a:r>
              <a:rPr lang="en-US" altLang="ja-JP" sz="1400" kern="0" dirty="0" smtClean="0">
                <a:latin typeface="+mn-lt"/>
                <a:ea typeface="+mn-ea"/>
              </a:rPr>
              <a:t>/</a:t>
            </a:r>
            <a:r>
              <a:rPr lang="ja-JP" altLang="en-US" sz="1400" kern="0" dirty="0" smtClean="0">
                <a:latin typeface="+mn-lt"/>
                <a:ea typeface="+mn-ea"/>
              </a:rPr>
              <a:t>終了をするとリソースを圧迫するため、上記の方式が望ましいです。</a:t>
            </a:r>
            <a:r>
              <a:rPr lang="en-US" altLang="ja-JP" sz="1400" kern="0" dirty="0" smtClean="0">
                <a:latin typeface="+mn-lt"/>
                <a:ea typeface="+mn-ea"/>
              </a:rPr>
              <a:t>)</a:t>
            </a:r>
            <a:endParaRPr kumimoji="1" lang="ja-JP" altLang="en-US"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3" name="下矢印 40"/>
          <p:cNvSpPr>
            <a:spLocks noChangeArrowheads="1"/>
          </p:cNvSpPr>
          <p:nvPr/>
        </p:nvSpPr>
        <p:spPr bwMode="auto">
          <a:xfrm>
            <a:off x="670496" y="3951906"/>
            <a:ext cx="500062" cy="860425"/>
          </a:xfrm>
          <a:prstGeom prst="downArrow">
            <a:avLst>
              <a:gd name="adj1" fmla="val 50000"/>
              <a:gd name="adj2" fmla="val 50058"/>
            </a:avLst>
          </a:prstGeom>
          <a:solidFill>
            <a:schemeClr val="accent2"/>
          </a:solidFill>
          <a:ln w="9525" algn="ctr">
            <a:solidFill>
              <a:schemeClr val="tx1"/>
            </a:solidFill>
            <a:round/>
            <a:headEnd/>
            <a:tailEnd/>
          </a:ln>
        </p:spPr>
        <p:txBody>
          <a:bodyPr anchor="ctr"/>
          <a:lstStyle/>
          <a:p>
            <a:r>
              <a:rPr lang="ja-JP" altLang="en-US" sz="1050" b="1">
                <a:solidFill>
                  <a:schemeClr val="bg1"/>
                </a:solidFill>
              </a:rPr>
              <a:t>参照</a:t>
            </a:r>
          </a:p>
        </p:txBody>
      </p:sp>
      <p:sp>
        <p:nvSpPr>
          <p:cNvPr id="54" name="角丸四角形 19"/>
          <p:cNvSpPr>
            <a:spLocks noChangeArrowheads="1"/>
          </p:cNvSpPr>
          <p:nvPr/>
        </p:nvSpPr>
        <p:spPr bwMode="auto">
          <a:xfrm>
            <a:off x="246633" y="2170161"/>
            <a:ext cx="1336675" cy="3884612"/>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50"/>
          </a:p>
        </p:txBody>
      </p:sp>
      <p:sp>
        <p:nvSpPr>
          <p:cNvPr id="55" name="角丸四角形 54"/>
          <p:cNvSpPr/>
          <p:nvPr/>
        </p:nvSpPr>
        <p:spPr bwMode="auto">
          <a:xfrm>
            <a:off x="256158" y="2414636"/>
            <a:ext cx="1298575" cy="1531937"/>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6" name="角丸四角形 55"/>
          <p:cNvSpPr/>
          <p:nvPr/>
        </p:nvSpPr>
        <p:spPr bwMode="auto">
          <a:xfrm>
            <a:off x="246633" y="4200573"/>
            <a:ext cx="1308100" cy="116840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8" name="下矢印 51"/>
          <p:cNvSpPr>
            <a:spLocks noChangeArrowheads="1"/>
          </p:cNvSpPr>
          <p:nvPr/>
        </p:nvSpPr>
        <p:spPr bwMode="auto">
          <a:xfrm>
            <a:off x="670496" y="2227311"/>
            <a:ext cx="479425" cy="187325"/>
          </a:xfrm>
          <a:prstGeom prst="downArrow">
            <a:avLst>
              <a:gd name="adj1" fmla="val 50000"/>
              <a:gd name="adj2" fmla="val 30542"/>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0" name="下矢印 52"/>
          <p:cNvSpPr>
            <a:spLocks noChangeArrowheads="1"/>
          </p:cNvSpPr>
          <p:nvPr/>
        </p:nvSpPr>
        <p:spPr bwMode="auto">
          <a:xfrm>
            <a:off x="691133" y="3946573"/>
            <a:ext cx="479425" cy="285750"/>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3" name="下矢印 53"/>
          <p:cNvSpPr>
            <a:spLocks noChangeArrowheads="1"/>
          </p:cNvSpPr>
          <p:nvPr/>
        </p:nvSpPr>
        <p:spPr bwMode="auto">
          <a:xfrm>
            <a:off x="691133" y="5368973"/>
            <a:ext cx="479425" cy="367382"/>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5" name="縦巻き 12"/>
          <p:cNvSpPr>
            <a:spLocks noChangeArrowheads="1"/>
          </p:cNvSpPr>
          <p:nvPr/>
        </p:nvSpPr>
        <p:spPr bwMode="auto">
          <a:xfrm>
            <a:off x="4255641" y="219295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66" name="フローチャート : せん孔テープ 7"/>
          <p:cNvSpPr>
            <a:spLocks noChangeArrowheads="1"/>
          </p:cNvSpPr>
          <p:nvPr/>
        </p:nvSpPr>
        <p:spPr bwMode="auto">
          <a:xfrm>
            <a:off x="2506216" y="2258044"/>
            <a:ext cx="785812" cy="1831975"/>
          </a:xfrm>
          <a:prstGeom prst="flowChartPunchedTape">
            <a:avLst/>
          </a:prstGeom>
          <a:solidFill>
            <a:srgbClr val="FFFFFF"/>
          </a:solidFill>
          <a:ln w="9525" algn="ctr">
            <a:solidFill>
              <a:schemeClr val="tx1"/>
            </a:solidFill>
            <a:round/>
            <a:headEnd/>
            <a:tailEnd/>
          </a:ln>
        </p:spPr>
        <p:txBody>
          <a:bodyPr lIns="0" tIns="0" rIns="0" bIns="0" anchor="ctr"/>
          <a:lstStyle/>
          <a:p>
            <a:pPr algn="ctr">
              <a:spcBef>
                <a:spcPct val="0"/>
              </a:spcBef>
            </a:pPr>
            <a:r>
              <a:rPr lang="ja-JP" altLang="en-US" sz="1050" b="1"/>
              <a:t>シェル</a:t>
            </a:r>
            <a:endParaRPr lang="en-US" altLang="ja-JP" sz="1050" b="1"/>
          </a:p>
          <a:p>
            <a:pPr algn="ctr">
              <a:spcBef>
                <a:spcPct val="0"/>
              </a:spcBef>
            </a:pPr>
            <a:r>
              <a:rPr lang="en-US" altLang="ja-JP" sz="1050" b="1"/>
              <a:t>Windows </a:t>
            </a:r>
          </a:p>
          <a:p>
            <a:pPr algn="ctr">
              <a:spcBef>
                <a:spcPct val="0"/>
              </a:spcBef>
            </a:pPr>
            <a:r>
              <a:rPr lang="en-US" altLang="ja-JP" sz="1050" b="1"/>
              <a:t>Bat</a:t>
            </a:r>
            <a:r>
              <a:rPr lang="ja-JP" altLang="en-US" sz="1050" b="1"/>
              <a:t>など</a:t>
            </a:r>
          </a:p>
        </p:txBody>
      </p:sp>
      <p:sp>
        <p:nvSpPr>
          <p:cNvPr id="67" name="右矢印 66"/>
          <p:cNvSpPr/>
          <p:nvPr/>
        </p:nvSpPr>
        <p:spPr bwMode="auto">
          <a:xfrm>
            <a:off x="1584896" y="244695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8" name="右矢印 67"/>
          <p:cNvSpPr/>
          <p:nvPr/>
        </p:nvSpPr>
        <p:spPr bwMode="auto">
          <a:xfrm>
            <a:off x="3322191" y="2276872"/>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9" name="左矢印 40"/>
          <p:cNvSpPr>
            <a:spLocks noChangeArrowheads="1"/>
          </p:cNvSpPr>
          <p:nvPr/>
        </p:nvSpPr>
        <p:spPr bwMode="auto">
          <a:xfrm>
            <a:off x="1583308" y="3664569"/>
            <a:ext cx="966788" cy="425450"/>
          </a:xfrm>
          <a:prstGeom prst="leftArrow">
            <a:avLst>
              <a:gd name="adj1" fmla="val 50000"/>
              <a:gd name="adj2" fmla="val 49908"/>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1" name="右矢印 20"/>
          <p:cNvSpPr>
            <a:spLocks noChangeArrowheads="1"/>
          </p:cNvSpPr>
          <p:nvPr/>
        </p:nvSpPr>
        <p:spPr bwMode="auto">
          <a:xfrm>
            <a:off x="5097016" y="2246931"/>
            <a:ext cx="857250" cy="485775"/>
          </a:xfrm>
          <a:prstGeom prst="rightArrow">
            <a:avLst>
              <a:gd name="adj1" fmla="val 50000"/>
              <a:gd name="adj2" fmla="val 50000"/>
            </a:avLst>
          </a:prstGeom>
          <a:solidFill>
            <a:schemeClr val="accent3">
              <a:lumMod val="85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登録</a:t>
            </a:r>
          </a:p>
        </p:txBody>
      </p:sp>
      <p:sp>
        <p:nvSpPr>
          <p:cNvPr id="72" name="縦巻き 12"/>
          <p:cNvSpPr>
            <a:spLocks noChangeArrowheads="1"/>
          </p:cNvSpPr>
          <p:nvPr/>
        </p:nvSpPr>
        <p:spPr bwMode="auto">
          <a:xfrm>
            <a:off x="4255641" y="322800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73" name="右矢印 72"/>
          <p:cNvSpPr/>
          <p:nvPr/>
        </p:nvSpPr>
        <p:spPr bwMode="auto">
          <a:xfrm>
            <a:off x="3322191" y="315180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74" name="左矢印 40"/>
          <p:cNvSpPr>
            <a:spLocks noChangeArrowheads="1"/>
          </p:cNvSpPr>
          <p:nvPr/>
        </p:nvSpPr>
        <p:spPr bwMode="auto">
          <a:xfrm>
            <a:off x="3292028" y="3521694"/>
            <a:ext cx="963613" cy="425450"/>
          </a:xfrm>
          <a:prstGeom prst="leftArrow">
            <a:avLst>
              <a:gd name="adj1" fmla="val 50000"/>
              <a:gd name="adj2" fmla="val 49912"/>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5" name="右矢印 20"/>
          <p:cNvSpPr>
            <a:spLocks noChangeArrowheads="1"/>
          </p:cNvSpPr>
          <p:nvPr/>
        </p:nvSpPr>
        <p:spPr bwMode="auto">
          <a:xfrm>
            <a:off x="5097016" y="3278806"/>
            <a:ext cx="857250" cy="485775"/>
          </a:xfrm>
          <a:prstGeom prst="rightArrow">
            <a:avLst>
              <a:gd name="adj1" fmla="val 50000"/>
              <a:gd name="adj2" fmla="val 50000"/>
            </a:avLst>
          </a:prstGeom>
          <a:solidFill>
            <a:schemeClr val="accent2">
              <a:lumMod val="40000"/>
              <a:lumOff val="60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参照</a:t>
            </a:r>
          </a:p>
        </p:txBody>
      </p:sp>
      <p:sp>
        <p:nvSpPr>
          <p:cNvPr id="76" name="円弧 75"/>
          <p:cNvSpPr/>
          <p:nvPr/>
        </p:nvSpPr>
        <p:spPr bwMode="auto">
          <a:xfrm>
            <a:off x="4020691" y="2931144"/>
            <a:ext cx="914400" cy="1135062"/>
          </a:xfrm>
          <a:prstGeom prst="arc">
            <a:avLst>
              <a:gd name="adj1" fmla="val 13522470"/>
              <a:gd name="adj2" fmla="val 7661663"/>
            </a:avLst>
          </a:prstGeom>
          <a:noFill/>
          <a:ln w="28575" cap="flat" cmpd="sng" algn="ctr">
            <a:solidFill>
              <a:schemeClr val="tx1"/>
            </a:solidFill>
            <a:prstDash val="solid"/>
            <a:round/>
            <a:headEnd type="none" w="med" len="med"/>
            <a:tailEnd type="none" w="med" len="med"/>
          </a:ln>
          <a:effectLst/>
        </p:spPr>
        <p:txBody>
          <a:bodyPr/>
          <a:lstStyle/>
          <a:p>
            <a:pPr>
              <a:defRPr/>
            </a:pPr>
            <a:endParaRPr lang="ja-JP" altLang="en-US" sz="1050">
              <a:ea typeface="ＭＳ Ｐゴシック" pitchFamily="50" charset="-128"/>
            </a:endParaRPr>
          </a:p>
        </p:txBody>
      </p:sp>
      <p:sp>
        <p:nvSpPr>
          <p:cNvPr id="77" name="テキスト ボックス 29"/>
          <p:cNvSpPr txBox="1">
            <a:spLocks noChangeArrowheads="1"/>
          </p:cNvSpPr>
          <p:nvPr/>
        </p:nvSpPr>
        <p:spPr bwMode="auto">
          <a:xfrm>
            <a:off x="222151" y="5999553"/>
            <a:ext cx="2714625" cy="415498"/>
          </a:xfrm>
          <a:prstGeom prst="rect">
            <a:avLst/>
          </a:prstGeom>
          <a:noFill/>
          <a:ln w="9525">
            <a:noFill/>
            <a:miter lim="800000"/>
            <a:headEnd/>
            <a:tailEnd/>
          </a:ln>
        </p:spPr>
        <p:txBody>
          <a:bodyPr>
            <a:spAutoFit/>
          </a:bodyPr>
          <a:lstStyle/>
          <a:p>
            <a:r>
              <a:rPr lang="ja-JP" altLang="en-US" sz="1100" b="1" dirty="0"/>
              <a:t>ジョブネット</a:t>
            </a:r>
            <a:endParaRPr lang="en-US" altLang="ja-JP" sz="1100" b="1" dirty="0"/>
          </a:p>
          <a:p>
            <a:r>
              <a:rPr lang="ja-JP" altLang="en-US" sz="1000" b="1" dirty="0"/>
              <a:t>（スケジューラーにて管理）</a:t>
            </a:r>
          </a:p>
        </p:txBody>
      </p:sp>
      <p:grpSp>
        <p:nvGrpSpPr>
          <p:cNvPr id="2" name="グループ化 54"/>
          <p:cNvGrpSpPr/>
          <p:nvPr/>
        </p:nvGrpSpPr>
        <p:grpSpPr>
          <a:xfrm>
            <a:off x="5846804" y="2495995"/>
            <a:ext cx="2058524" cy="1224136"/>
            <a:chOff x="396345" y="3645024"/>
            <a:chExt cx="1482460" cy="730250"/>
          </a:xfrm>
        </p:grpSpPr>
        <p:graphicFrame>
          <p:nvGraphicFramePr>
            <p:cNvPr id="79" name="Object 7"/>
            <p:cNvGraphicFramePr>
              <a:graphicFrameLocks noChangeAspect="1"/>
            </p:cNvGraphicFramePr>
            <p:nvPr/>
          </p:nvGraphicFramePr>
          <p:xfrm>
            <a:off x="396345" y="3645024"/>
            <a:ext cx="1482460" cy="730250"/>
          </p:xfrm>
          <a:graphic>
            <a:graphicData uri="http://schemas.openxmlformats.org/presentationml/2006/ole">
              <mc:AlternateContent xmlns:mc="http://schemas.openxmlformats.org/markup-compatibility/2006">
                <mc:Choice xmlns:v="urn:schemas-microsoft-com:vml" Requires="v">
                  <p:oleObj spid="_x0000_s3101" name="Visio" r:id="rId3" imgW="1046765" imgH="1232170" progId="">
                    <p:embed/>
                  </p:oleObj>
                </mc:Choice>
                <mc:Fallback>
                  <p:oleObj name="Visio" r:id="rId3" imgW="1046765" imgH="123217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45"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80" name="Rectangle 8"/>
            <p:cNvSpPr>
              <a:spLocks noChangeArrowheads="1"/>
            </p:cNvSpPr>
            <p:nvPr/>
          </p:nvSpPr>
          <p:spPr bwMode="gray">
            <a:xfrm>
              <a:off x="514747" y="3767939"/>
              <a:ext cx="1014677" cy="135171"/>
            </a:xfrm>
            <a:prstGeom prst="rect">
              <a:avLst/>
            </a:prstGeom>
            <a:noFill/>
            <a:ln w="28575" algn="ctr">
              <a:noFill/>
              <a:prstDash val="sysDot"/>
              <a:miter lim="800000"/>
              <a:headEnd/>
              <a:tailEnd/>
            </a:ln>
            <a:effectLst/>
          </p:spPr>
          <p:txBody>
            <a:bodyPr lIns="36000" tIns="36000" rIns="36000" bIns="36000" anchor="ctr">
              <a:spAutoFit/>
            </a:bodyPr>
            <a:lstStyle/>
            <a:p>
              <a:pPr algn="ctr"/>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81" name="AutoShape 4"/>
          <p:cNvSpPr>
            <a:spLocks noChangeAspect="1" noChangeArrowheads="1"/>
          </p:cNvSpPr>
          <p:nvPr/>
        </p:nvSpPr>
        <p:spPr bwMode="auto">
          <a:xfrm>
            <a:off x="5337364" y="4955127"/>
            <a:ext cx="1415836" cy="361256"/>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a:latin typeface="Arial" charset="0"/>
                <a:ea typeface="ＭＳ Ｐゴシック" charset="-128"/>
              </a:rPr>
              <a:t>Async</a:t>
            </a:r>
            <a:r>
              <a:rPr kumimoji="1" lang="en-US" altLang="en-US" sz="1000" dirty="0" err="1">
                <a:latin typeface="Arial" charset="0"/>
                <a:ea typeface="ＭＳ Ｐゴシック" charset="-128"/>
              </a:rPr>
              <a:t>BatchExecutor</a:t>
            </a:r>
            <a:endParaRPr kumimoji="1" lang="en-US" altLang="ja-JP" sz="1000" dirty="0">
              <a:latin typeface="Arial" charset="0"/>
              <a:ea typeface="ＭＳ Ｐゴシック" charset="-128"/>
            </a:endParaRPr>
          </a:p>
        </p:txBody>
      </p:sp>
      <p:sp>
        <p:nvSpPr>
          <p:cNvPr id="82" name="AutoShape 58"/>
          <p:cNvSpPr>
            <a:spLocks noChangeAspect="1" noChangeArrowheads="1"/>
          </p:cNvSpPr>
          <p:nvPr/>
        </p:nvSpPr>
        <p:spPr bwMode="auto">
          <a:xfrm>
            <a:off x="5678413" y="5819223"/>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83" name="AutoShape 58"/>
          <p:cNvSpPr>
            <a:spLocks noChangeAspect="1" noChangeArrowheads="1"/>
          </p:cNvSpPr>
          <p:nvPr/>
        </p:nvSpPr>
        <p:spPr bwMode="auto">
          <a:xfrm>
            <a:off x="5750421" y="5891231"/>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84" name="AutoShape 58"/>
          <p:cNvSpPr>
            <a:spLocks noChangeAspect="1" noChangeArrowheads="1"/>
          </p:cNvSpPr>
          <p:nvPr/>
        </p:nvSpPr>
        <p:spPr bwMode="auto">
          <a:xfrm>
            <a:off x="5822429" y="5963239"/>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a:latin typeface="Arial" charset="0"/>
                <a:ea typeface="ＭＳ Ｐゴシック" charset="-128"/>
              </a:rPr>
              <a:t>BatchServant</a:t>
            </a:r>
            <a:endParaRPr kumimoji="1" lang="en-US" altLang="ja-JP" sz="1000" dirty="0">
              <a:latin typeface="Arial" charset="0"/>
              <a:ea typeface="ＭＳ Ｐゴシック" charset="-128"/>
            </a:endParaRPr>
          </a:p>
        </p:txBody>
      </p:sp>
      <p:grpSp>
        <p:nvGrpSpPr>
          <p:cNvPr id="3" name="グループ化 84"/>
          <p:cNvGrpSpPr/>
          <p:nvPr/>
        </p:nvGrpSpPr>
        <p:grpSpPr>
          <a:xfrm>
            <a:off x="7976055" y="5891231"/>
            <a:ext cx="1801481" cy="504056"/>
            <a:chOff x="8336095" y="5589240"/>
            <a:chExt cx="1873489" cy="504056"/>
          </a:xfrm>
        </p:grpSpPr>
        <p:sp>
          <p:nvSpPr>
            <p:cNvPr id="86" name="AutoShape 56"/>
            <p:cNvSpPr>
              <a:spLocks noChangeAspect="1" noChangeArrowheads="1"/>
            </p:cNvSpPr>
            <p:nvPr/>
          </p:nvSpPr>
          <p:spPr bwMode="auto">
            <a:xfrm>
              <a:off x="8336095" y="5589240"/>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7" name="AutoShape 56"/>
            <p:cNvSpPr>
              <a:spLocks noChangeAspect="1" noChangeArrowheads="1"/>
            </p:cNvSpPr>
            <p:nvPr/>
          </p:nvSpPr>
          <p:spPr bwMode="auto">
            <a:xfrm>
              <a:off x="8401000" y="5661248"/>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8" name="AutoShape 56"/>
            <p:cNvSpPr>
              <a:spLocks noChangeAspect="1" noChangeArrowheads="1"/>
            </p:cNvSpPr>
            <p:nvPr/>
          </p:nvSpPr>
          <p:spPr bwMode="auto">
            <a:xfrm>
              <a:off x="8488495" y="5733256"/>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ビジネスロジック実装クラス </a:t>
              </a:r>
            </a:p>
          </p:txBody>
        </p:sp>
      </p:grpSp>
      <p:grpSp>
        <p:nvGrpSpPr>
          <p:cNvPr id="4" name="グループ化 88"/>
          <p:cNvGrpSpPr/>
          <p:nvPr/>
        </p:nvGrpSpPr>
        <p:grpSpPr>
          <a:xfrm>
            <a:off x="7130708" y="5819223"/>
            <a:ext cx="757151" cy="336799"/>
            <a:chOff x="7490748" y="5517232"/>
            <a:chExt cx="757151" cy="336799"/>
          </a:xfrm>
        </p:grpSpPr>
        <p:sp>
          <p:nvSpPr>
            <p:cNvPr id="90" name="AutoShape 55"/>
            <p:cNvSpPr>
              <a:spLocks noChangeArrowheads="1"/>
            </p:cNvSpPr>
            <p:nvPr/>
          </p:nvSpPr>
          <p:spPr bwMode="auto">
            <a:xfrm rot="16200000">
              <a:off x="7698038" y="5309942"/>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1" name="AutoShape 55"/>
            <p:cNvSpPr>
              <a:spLocks noChangeArrowheads="1"/>
            </p:cNvSpPr>
            <p:nvPr/>
          </p:nvSpPr>
          <p:spPr bwMode="auto">
            <a:xfrm rot="16200000">
              <a:off x="7728195" y="5334325"/>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2" name="AutoShape 55"/>
            <p:cNvSpPr>
              <a:spLocks noChangeArrowheads="1"/>
            </p:cNvSpPr>
            <p:nvPr/>
          </p:nvSpPr>
          <p:spPr bwMode="auto">
            <a:xfrm rot="16200000">
              <a:off x="7752578" y="5358709"/>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grpSp>
      <p:grpSp>
        <p:nvGrpSpPr>
          <p:cNvPr id="5" name="グループ化 92"/>
          <p:cNvGrpSpPr/>
          <p:nvPr/>
        </p:nvGrpSpPr>
        <p:grpSpPr>
          <a:xfrm>
            <a:off x="7118573" y="6123130"/>
            <a:ext cx="786755" cy="330206"/>
            <a:chOff x="7406605" y="5965155"/>
            <a:chExt cx="858763" cy="330206"/>
          </a:xfrm>
        </p:grpSpPr>
        <p:sp>
          <p:nvSpPr>
            <p:cNvPr id="94" name="AutoShape 57"/>
            <p:cNvSpPr>
              <a:spLocks noChangeArrowheads="1"/>
            </p:cNvSpPr>
            <p:nvPr/>
          </p:nvSpPr>
          <p:spPr bwMode="auto">
            <a:xfrm>
              <a:off x="7473280" y="5965155"/>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dirty="0">
                <a:latin typeface="Arial" charset="0"/>
                <a:ea typeface="ＭＳ Ｐゴシック" charset="-128"/>
              </a:endParaRPr>
            </a:p>
          </p:txBody>
        </p:sp>
        <p:sp>
          <p:nvSpPr>
            <p:cNvPr id="95" name="AutoShape 57"/>
            <p:cNvSpPr>
              <a:spLocks noChangeArrowheads="1"/>
            </p:cNvSpPr>
            <p:nvPr/>
          </p:nvSpPr>
          <p:spPr bwMode="auto">
            <a:xfrm>
              <a:off x="7444705" y="5987380"/>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a:t>
              </a:r>
              <a:endParaRPr kumimoji="1" lang="ja-JP" altLang="en-US" sz="1000" dirty="0">
                <a:latin typeface="Arial" charset="0"/>
                <a:ea typeface="ＭＳ Ｐゴシック" charset="-128"/>
              </a:endParaRPr>
            </a:p>
          </p:txBody>
        </p:sp>
        <p:sp>
          <p:nvSpPr>
            <p:cNvPr id="96" name="AutoShape 57"/>
            <p:cNvSpPr>
              <a:spLocks noChangeArrowheads="1"/>
            </p:cNvSpPr>
            <p:nvPr/>
          </p:nvSpPr>
          <p:spPr bwMode="auto">
            <a:xfrm>
              <a:off x="7406605" y="6007329"/>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grpSp>
      <p:sp>
        <p:nvSpPr>
          <p:cNvPr id="97" name="AutoShape 32"/>
          <p:cNvSpPr>
            <a:spLocks noChangeArrowheads="1"/>
          </p:cNvSpPr>
          <p:nvPr/>
        </p:nvSpPr>
        <p:spPr bwMode="auto">
          <a:xfrm rot="934035">
            <a:off x="5989126" y="3494285"/>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8" name="AutoShape 68"/>
          <p:cNvSpPr>
            <a:spLocks noChangeArrowheads="1"/>
          </p:cNvSpPr>
          <p:nvPr/>
        </p:nvSpPr>
        <p:spPr bwMode="auto">
          <a:xfrm rot="726704">
            <a:off x="6602139" y="3494285"/>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9" name="AutoShape 72"/>
          <p:cNvSpPr>
            <a:spLocks noChangeArrowheads="1"/>
          </p:cNvSpPr>
          <p:nvPr/>
        </p:nvSpPr>
        <p:spPr bwMode="auto">
          <a:xfrm>
            <a:off x="7041232" y="3504107"/>
            <a:ext cx="216024" cy="2229149"/>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0" name="AutoShape 36"/>
          <p:cNvSpPr>
            <a:spLocks noChangeArrowheads="1"/>
          </p:cNvSpPr>
          <p:nvPr/>
        </p:nvSpPr>
        <p:spPr bwMode="auto">
          <a:xfrm rot="-2164809">
            <a:off x="6075504" y="5425725"/>
            <a:ext cx="323126" cy="331207"/>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101" name="Rectangle 9"/>
          <p:cNvSpPr>
            <a:spLocks noChangeArrowheads="1"/>
          </p:cNvSpPr>
          <p:nvPr/>
        </p:nvSpPr>
        <p:spPr bwMode="gray">
          <a:xfrm>
            <a:off x="4880992" y="1976630"/>
            <a:ext cx="1800200"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②ジョブレコードを登録する</a:t>
            </a:r>
            <a:endParaRPr kumimoji="1" lang="ja-JP" altLang="en-US" sz="1000" dirty="0">
              <a:latin typeface="Arial" charset="0"/>
              <a:ea typeface="ＭＳ Ｐゴシック" charset="-128"/>
            </a:endParaRPr>
          </a:p>
        </p:txBody>
      </p:sp>
      <p:sp>
        <p:nvSpPr>
          <p:cNvPr id="102" name="Rectangle 9"/>
          <p:cNvSpPr>
            <a:spLocks noChangeArrowheads="1"/>
          </p:cNvSpPr>
          <p:nvPr/>
        </p:nvSpPr>
        <p:spPr bwMode="gray">
          <a:xfrm>
            <a:off x="7329264" y="4152179"/>
            <a:ext cx="1800200"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⑥処理が完了したら</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ジョブ管理テーブルの</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ステータスを更新</a:t>
            </a:r>
            <a:endParaRPr kumimoji="1" lang="ja-JP" altLang="en-US" sz="1000" dirty="0">
              <a:latin typeface="Arial" charset="0"/>
              <a:ea typeface="ＭＳ Ｐゴシック" charset="-128"/>
            </a:endParaRPr>
          </a:p>
        </p:txBody>
      </p:sp>
      <p:sp>
        <p:nvSpPr>
          <p:cNvPr id="103" name="Rectangle 9"/>
          <p:cNvSpPr>
            <a:spLocks noChangeArrowheads="1"/>
          </p:cNvSpPr>
          <p:nvPr/>
        </p:nvSpPr>
        <p:spPr bwMode="gray">
          <a:xfrm>
            <a:off x="4088904" y="5428871"/>
            <a:ext cx="1584176"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①非同期バッチデーモンは</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システム起動時に</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プロセスを立ち上げておく</a:t>
            </a:r>
            <a:endParaRPr kumimoji="1" lang="ja-JP" altLang="en-US" sz="1000" dirty="0">
              <a:latin typeface="Arial" charset="0"/>
              <a:ea typeface="ＭＳ Ｐゴシック" charset="-128"/>
            </a:endParaRPr>
          </a:p>
        </p:txBody>
      </p:sp>
      <p:sp>
        <p:nvSpPr>
          <p:cNvPr id="104" name="Rectangle 9"/>
          <p:cNvSpPr>
            <a:spLocks noChangeArrowheads="1"/>
          </p:cNvSpPr>
          <p:nvPr/>
        </p:nvSpPr>
        <p:spPr bwMode="gray">
          <a:xfrm>
            <a:off x="5169024" y="3753295"/>
            <a:ext cx="1440159" cy="534368"/>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ジョブレコードを</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一件ずつ取得</a:t>
            </a:r>
            <a:endParaRPr kumimoji="1" lang="ja-JP" altLang="en-US" sz="1000" dirty="0">
              <a:latin typeface="Arial" charset="0"/>
              <a:ea typeface="ＭＳ Ｐゴシック" charset="-128"/>
            </a:endParaRPr>
          </a:p>
        </p:txBody>
      </p:sp>
      <p:sp>
        <p:nvSpPr>
          <p:cNvPr id="105" name="Rectangle 67"/>
          <p:cNvSpPr>
            <a:spLocks noChangeArrowheads="1"/>
          </p:cNvSpPr>
          <p:nvPr/>
        </p:nvSpPr>
        <p:spPr bwMode="gray">
          <a:xfrm>
            <a:off x="7473280" y="3504107"/>
            <a:ext cx="1379273" cy="472813"/>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実行中</a:t>
            </a:r>
            <a:r>
              <a:rPr kumimoji="1" lang="en-US" altLang="ja-JP" dirty="0"/>
              <a:t>』</a:t>
            </a:r>
            <a:r>
              <a:rPr kumimoji="1" lang="ja-JP" altLang="en-US" sz="1000" dirty="0">
                <a:latin typeface="Arial" charset="0"/>
                <a:ea typeface="ＭＳ Ｐゴシック" charset="-128"/>
              </a:rPr>
              <a:t>に更新</a:t>
            </a:r>
          </a:p>
        </p:txBody>
      </p:sp>
      <p:cxnSp>
        <p:nvCxnSpPr>
          <p:cNvPr id="106" name="直線コネクタ 105"/>
          <p:cNvCxnSpPr>
            <a:stCxn id="105" idx="1"/>
            <a:endCxn id="98" idx="3"/>
          </p:cNvCxnSpPr>
          <p:nvPr/>
        </p:nvCxnSpPr>
        <p:spPr bwMode="auto">
          <a:xfrm flipH="1">
            <a:off x="6814762" y="3740514"/>
            <a:ext cx="658518" cy="169302"/>
          </a:xfrm>
          <a:prstGeom prst="line">
            <a:avLst/>
          </a:prstGeom>
          <a:solidFill>
            <a:schemeClr val="bg1"/>
          </a:solidFill>
          <a:ln w="19050" cap="flat" cmpd="sng" algn="ctr">
            <a:solidFill>
              <a:schemeClr val="bg1">
                <a:lumMod val="10000"/>
              </a:schemeClr>
            </a:solidFill>
            <a:prstDash val="solid"/>
            <a:round/>
            <a:headEnd type="none" w="med" len="med"/>
            <a:tailEnd type="none" w="med" len="med"/>
          </a:ln>
          <a:effectLst/>
        </p:spPr>
      </p:cxnSp>
      <p:sp>
        <p:nvSpPr>
          <p:cNvPr id="107" name="AutoShape 65"/>
          <p:cNvSpPr>
            <a:spLocks noChangeArrowheads="1"/>
          </p:cNvSpPr>
          <p:nvPr/>
        </p:nvSpPr>
        <p:spPr bwMode="auto">
          <a:xfrm>
            <a:off x="4880992" y="4847425"/>
            <a:ext cx="4320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8" name="Rectangle 66"/>
          <p:cNvSpPr>
            <a:spLocks noChangeArrowheads="1"/>
          </p:cNvSpPr>
          <p:nvPr/>
        </p:nvSpPr>
        <p:spPr bwMode="auto">
          <a:xfrm>
            <a:off x="4880992" y="495512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109" name="正方形/長方形 108"/>
          <p:cNvSpPr/>
          <p:nvPr/>
        </p:nvSpPr>
        <p:spPr>
          <a:xfrm>
            <a:off x="2792760" y="4080171"/>
            <a:ext cx="2592288" cy="400110"/>
          </a:xfrm>
          <a:prstGeom prst="rect">
            <a:avLst/>
          </a:prstGeom>
        </p:spPr>
        <p:txBody>
          <a:bodyPr wrap="square">
            <a:spAutoFit/>
          </a:bodyPr>
          <a:lstStyle/>
          <a:p>
            <a:r>
              <a:rPr lang="ja-JP" altLang="en-US" sz="1000" dirty="0" smtClean="0">
                <a:latin typeface="ＭＳ Ｐゴシック" pitchFamily="50" charset="-128"/>
                <a:ea typeface="ＭＳ Ｐゴシック" pitchFamily="50" charset="-128"/>
              </a:rPr>
              <a:t>⑤定期的にジョブ管理テーブルを確認</a:t>
            </a:r>
            <a:r>
              <a:rPr lang="en-US" altLang="ja-JP" sz="1000" dirty="0" smtClean="0">
                <a:latin typeface="ＭＳ Ｐゴシック" pitchFamily="50" charset="-128"/>
                <a:ea typeface="ＭＳ Ｐゴシック" pitchFamily="50" charset="-128"/>
              </a:rPr>
              <a:t/>
            </a:r>
            <a:br>
              <a:rPr lang="en-US" altLang="ja-JP" sz="1000" dirty="0" smtClean="0">
                <a:latin typeface="ＭＳ Ｐゴシック" pitchFamily="50" charset="-128"/>
                <a:ea typeface="ＭＳ Ｐゴシック" pitchFamily="50" charset="-128"/>
              </a:rPr>
            </a:br>
            <a:r>
              <a:rPr lang="ja-JP" altLang="en-US" sz="1000" dirty="0" smtClean="0">
                <a:latin typeface="ＭＳ Ｐゴシック" pitchFamily="50" charset="-128"/>
                <a:ea typeface="ＭＳ Ｐゴシック" pitchFamily="50" charset="-128"/>
              </a:rPr>
              <a:t>⑦処理完了を確認したら次の処理を実施</a:t>
            </a:r>
            <a:endParaRPr lang="ja-JP" altLang="en-US" sz="1000" dirty="0">
              <a:latin typeface="ＭＳ Ｐゴシック" pitchFamily="50" charset="-128"/>
              <a:ea typeface="ＭＳ Ｐゴシック" pitchFamily="50" charset="-128"/>
            </a:endParaRPr>
          </a:p>
        </p:txBody>
      </p:sp>
      <p:sp>
        <p:nvSpPr>
          <p:cNvPr id="111" name="Rectangle 37"/>
          <p:cNvSpPr>
            <a:spLocks noChangeArrowheads="1"/>
          </p:cNvSpPr>
          <p:nvPr/>
        </p:nvSpPr>
        <p:spPr bwMode="auto">
          <a:xfrm>
            <a:off x="5914465" y="5462924"/>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112" name="AutoShape 60"/>
          <p:cNvSpPr>
            <a:spLocks/>
          </p:cNvSpPr>
          <p:nvPr/>
        </p:nvSpPr>
        <p:spPr bwMode="auto">
          <a:xfrm rot="-2054942">
            <a:off x="5466300" y="599648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113" name="Rectangle 61"/>
          <p:cNvSpPr>
            <a:spLocks noChangeArrowheads="1"/>
          </p:cNvSpPr>
          <p:nvPr/>
        </p:nvSpPr>
        <p:spPr bwMode="auto">
          <a:xfrm>
            <a:off x="4919401" y="626159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構造化プログラミングの手法にて、ジョブ（＝</a:t>
            </a:r>
            <a:r>
              <a:rPr kumimoji="1" lang="en-US" altLang="ja-JP" sz="2000" b="0" i="0" u="none" strike="noStrike" kern="0" cap="none" spc="0" normalizeH="0" baseline="0" noProof="0" dirty="0" err="1" smtClean="0">
                <a:ln>
                  <a:noFill/>
                </a:ln>
                <a:solidFill>
                  <a:schemeClr val="tx1"/>
                </a:solidFill>
                <a:effectLst/>
                <a:uLnTx/>
                <a:uFillTx/>
                <a:latin typeface="+mn-lt"/>
                <a:ea typeface="+mn-ea"/>
              </a:rPr>
              <a:t>BLogic</a:t>
            </a:r>
            <a:r>
              <a:rPr kumimoji="1" lang="ja-JP" altLang="en-US" sz="2000" b="0" i="0" u="none" strike="noStrike" kern="0" cap="none" spc="0" normalizeH="0" baseline="0" noProof="0" dirty="0" smtClean="0">
                <a:ln>
                  <a:noFill/>
                </a:ln>
                <a:solidFill>
                  <a:schemeClr val="tx1"/>
                </a:solidFill>
                <a:effectLst/>
                <a:uLnTx/>
                <a:uFillTx/>
                <a:latin typeface="+mn-lt"/>
                <a:ea typeface="+mn-ea"/>
              </a:rPr>
              <a:t>）を作成します。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トランザクションはフレームワークが制御し、</a:t>
            </a:r>
            <a:endParaRPr lang="en-US" altLang="ja-JP" sz="2000" kern="0" dirty="0" smtClean="0">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「正常終了したらコミット」「例外が発生したらロールバック」</a:t>
            </a:r>
            <a:endParaRPr lang="en-US" altLang="ja-JP" sz="2000" kern="0" dirty="0" smtClean="0">
              <a:latin typeface="+mn-lt"/>
              <a:ea typeface="+mn-ea"/>
            </a:endParaRPr>
          </a:p>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という動作をします。</a:t>
            </a:r>
          </a:p>
        </p:txBody>
      </p:sp>
      <p:sp>
        <p:nvSpPr>
          <p:cNvPr id="210946" name="Rectangle 2"/>
          <p:cNvSpPr>
            <a:spLocks noGrp="1" noChangeArrowheads="1"/>
          </p:cNvSpPr>
          <p:nvPr>
            <p:ph type="title"/>
          </p:nvPr>
        </p:nvSpPr>
        <p:spPr/>
        <p:txBody>
          <a:bodyPr/>
          <a:lstStyle/>
          <a:p>
            <a:r>
              <a:rPr lang="ja-JP" altLang="en-US" dirty="0" smtClean="0"/>
              <a:t>実装イメージ①</a:t>
            </a:r>
            <a:endParaRPr lang="ja-JP" altLang="en-US" dirty="0" smtClean="0">
              <a:latin typeface="HGPｺﾞｼｯｸE" pitchFamily="50" charset="-128"/>
              <a:ea typeface="HGPｺﾞｼｯｸE" pitchFamily="50" charset="-128"/>
            </a:endParaRPr>
          </a:p>
        </p:txBody>
      </p:sp>
      <p:sp>
        <p:nvSpPr>
          <p:cNvPr id="210950" name="Text Box 6"/>
          <p:cNvSpPr txBox="1">
            <a:spLocks noChangeArrowheads="1"/>
          </p:cNvSpPr>
          <p:nvPr/>
        </p:nvSpPr>
        <p:spPr bwMode="auto">
          <a:xfrm>
            <a:off x="706835" y="2606154"/>
            <a:ext cx="8578321" cy="3775174"/>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200" dirty="0">
                <a:latin typeface="Tahoma" pitchFamily="34" charset="0"/>
                <a:ea typeface="ＭＳ Ｐゴシック" charset="-128"/>
              </a:rPr>
              <a:t>・・</a:t>
            </a:r>
            <a:r>
              <a:rPr kumimoji="1" lang="ja-JP" altLang="en-US" sz="1200" dirty="0" smtClean="0">
                <a:latin typeface="Tahoma" pitchFamily="34" charset="0"/>
                <a:ea typeface="ＭＳ Ｐゴシック" charset="-128"/>
              </a:rPr>
              <a:t>・</a:t>
            </a:r>
            <a:endParaRPr kumimoji="1" lang="en-US" altLang="ja-JP" sz="1200" dirty="0" smtClean="0">
              <a:latin typeface="Tahoma" pitchFamily="34" charset="0"/>
              <a:ea typeface="ＭＳ Ｐゴシック" charset="-128"/>
            </a:endParaRPr>
          </a:p>
          <a:p>
            <a:pPr algn="l"/>
            <a:r>
              <a:rPr lang="en-US" altLang="ja-JP" sz="1200" dirty="0" smtClean="0">
                <a:latin typeface="Courier New" panose="02070309020205020404" pitchFamily="49" charset="0"/>
                <a:ea typeface="ＭＳ Ｐゴシック" charset="-128"/>
                <a:cs typeface="Courier New" panose="02070309020205020404" pitchFamily="49" charset="0"/>
              </a:rPr>
              <a:t>@Component</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public class B000002BLogic extends </a:t>
            </a:r>
            <a:r>
              <a:rPr kumimoji="1" lang="en-US" altLang="ja-JP" sz="1200" dirty="0" err="1">
                <a:latin typeface="Courier New" panose="02070309020205020404" pitchFamily="49" charset="0"/>
                <a:ea typeface="ＭＳ Ｐゴシック" charset="-128"/>
                <a:cs typeface="Courier New" panose="02070309020205020404" pitchFamily="49" charset="0"/>
              </a:rPr>
              <a:t>AbstractTransactionBLogic</a:t>
            </a:r>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private static </a:t>
            </a:r>
            <a:r>
              <a:rPr kumimoji="1" lang="en-US" altLang="ja-JP" sz="1200" dirty="0" smtClean="0">
                <a:latin typeface="Courier New" panose="02070309020205020404" pitchFamily="49" charset="0"/>
                <a:ea typeface="ＭＳ Ｐゴシック" charset="-128"/>
                <a:cs typeface="Courier New" panose="02070309020205020404" pitchFamily="49" charset="0"/>
              </a:rPr>
              <a:t>Logger </a:t>
            </a:r>
            <a:r>
              <a:rPr kumimoji="1" lang="en-US" altLang="ja-JP" sz="1200" dirty="0">
                <a:latin typeface="Courier New" panose="02070309020205020404" pitchFamily="49" charset="0"/>
                <a:ea typeface="ＭＳ Ｐゴシック" charset="-128"/>
                <a:cs typeface="Courier New" panose="02070309020205020404" pitchFamily="49" charset="0"/>
              </a:rPr>
              <a:t>log = </a:t>
            </a:r>
            <a:r>
              <a:rPr kumimoji="1" lang="en-US" altLang="ja-JP" sz="1200" dirty="0" err="1" smtClean="0">
                <a:latin typeface="Courier New" panose="02070309020205020404" pitchFamily="49" charset="0"/>
                <a:ea typeface="ＭＳ Ｐゴシック" charset="-128"/>
                <a:cs typeface="Courier New" panose="02070309020205020404" pitchFamily="49" charset="0"/>
              </a:rPr>
              <a:t>LoggerFactory.getLogger</a:t>
            </a:r>
            <a:r>
              <a:rPr kumimoji="1" lang="en-US" altLang="ja-JP" sz="1200" dirty="0" smtClean="0">
                <a:latin typeface="Courier New" panose="02070309020205020404" pitchFamily="49" charset="0"/>
                <a:ea typeface="ＭＳ Ｐゴシック" charset="-128"/>
                <a:cs typeface="Courier New" panose="02070309020205020404" pitchFamily="49" charset="0"/>
              </a:rPr>
              <a:t>(B000002BLogic.class);</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Ｐゴシック" charset="-128"/>
                <a:cs typeface="Courier New" panose="02070309020205020404" pitchFamily="49" charset="0"/>
              </a:rPr>
              <a:t>@Inject</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protected B000002Dao </a:t>
            </a:r>
            <a:r>
              <a:rPr kumimoji="1" lang="en-US" altLang="ja-JP" sz="1200" dirty="0" err="1" smtClean="0">
                <a:latin typeface="Courier New" panose="02070309020205020404" pitchFamily="49" charset="0"/>
                <a:ea typeface="ＭＳ Ｐゴシック" charset="-128"/>
                <a:cs typeface="Courier New" panose="02070309020205020404" pitchFamily="49" charset="0"/>
              </a:rPr>
              <a:t>b000002Dao</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a:latin typeface="Courier New" panose="02070309020205020404" pitchFamily="49" charset="0"/>
                <a:ea typeface="ＭＳ Ｐゴシック" charset="-128"/>
                <a:cs typeface="Courier New" panose="02070309020205020404" pitchFamily="49" charset="0"/>
              </a:rPr>
              <a:t>= null;</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smtClean="0">
                <a:latin typeface="Courier New" panose="02070309020205020404" pitchFamily="49" charset="0"/>
                <a:ea typeface="ＭＳ Ｐゴシック" charset="-128"/>
                <a:cs typeface="Courier New" panose="02070309020205020404" pitchFamily="49" charset="0"/>
              </a:rPr>
              <a:t>    public </a:t>
            </a:r>
            <a:r>
              <a:rPr kumimoji="1" lang="en-US" altLang="ja-JP" sz="1200" dirty="0" err="1">
                <a:latin typeface="Courier New" panose="02070309020205020404" pitchFamily="49" charset="0"/>
                <a:ea typeface="ＭＳ Ｐゴシック" charset="-128"/>
                <a:cs typeface="Courier New" panose="02070309020205020404" pitchFamily="49" charset="0"/>
              </a:rPr>
              <a:t>int</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doMain</a:t>
            </a:r>
            <a:r>
              <a:rPr kumimoji="1" lang="en-US" altLang="ja-JP" sz="1200" dirty="0">
                <a:latin typeface="Courier New" panose="02070309020205020404" pitchFamily="49" charset="0"/>
                <a:ea typeface="ＭＳ Ｐゴシック" charset="-128"/>
                <a:cs typeface="Courier New" panose="02070309020205020404" pitchFamily="49" charset="0"/>
              </a:rPr>
              <a:t>(</a:t>
            </a:r>
            <a:r>
              <a:rPr kumimoji="1" lang="en-US" altLang="ja-JP" sz="1200" dirty="0" err="1">
                <a:latin typeface="Courier New" panose="02070309020205020404" pitchFamily="49" charset="0"/>
                <a:ea typeface="ＭＳ Ｐゴシック" charset="-128"/>
                <a:cs typeface="Courier New" panose="02070309020205020404" pitchFamily="49" charset="0"/>
              </a:rPr>
              <a:t>BLogicParam</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param</a:t>
            </a:r>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 = new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insertUser.setPassword</a:t>
            </a:r>
            <a:r>
              <a:rPr kumimoji="1" lang="en-US" altLang="ja-JP" sz="1200" dirty="0">
                <a:latin typeface="Courier New" panose="02070309020205020404" pitchFamily="49" charset="0"/>
                <a:ea typeface="ＭＳ Ｐゴシック" charset="-128"/>
                <a:cs typeface="Courier New" panose="02070309020205020404" pitchFamily="49" charset="0"/>
              </a:rPr>
              <a:t>("password");</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insertUser.setUserName</a:t>
            </a:r>
            <a:r>
              <a:rPr kumimoji="1" lang="en-US" altLang="ja-JP" sz="1200" dirty="0">
                <a:latin typeface="Courier New" panose="02070309020205020404" pitchFamily="49" charset="0"/>
                <a:ea typeface="ＭＳ Ｐゴシック" charset="-128"/>
                <a:cs typeface="Courier New" panose="02070309020205020404" pitchFamily="49" charset="0"/>
              </a:rPr>
              <a:t>(param.getJobArgNm1());</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b000002Dao.insertUser(</a:t>
            </a:r>
            <a:r>
              <a:rPr kumimoji="1" lang="en-US" altLang="ja-JP" sz="1200" dirty="0" err="1" smtClean="0">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return </a:t>
            </a:r>
            <a:r>
              <a:rPr kumimoji="1" lang="en-US" altLang="ja-JP" sz="1200" dirty="0" smtClean="0">
                <a:latin typeface="Courier New" panose="02070309020205020404" pitchFamily="49" charset="0"/>
                <a:ea typeface="ＭＳ Ｐゴシック" charset="-128"/>
                <a:cs typeface="Courier New" panose="02070309020205020404" pitchFamily="49" charset="0"/>
              </a:rPr>
              <a:t>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r>
              <a:rPr kumimoji="1" lang="ja-JP" altLang="en-US" sz="1200" dirty="0"/>
              <a:t>・・・</a:t>
            </a:r>
          </a:p>
        </p:txBody>
      </p:sp>
      <p:sp>
        <p:nvSpPr>
          <p:cNvPr id="210953" name="AutoShape 9"/>
          <p:cNvSpPr>
            <a:spLocks noChangeArrowheads="1"/>
          </p:cNvSpPr>
          <p:nvPr/>
        </p:nvSpPr>
        <p:spPr bwMode="auto">
          <a:xfrm>
            <a:off x="5673080" y="2367968"/>
            <a:ext cx="3389710" cy="484188"/>
          </a:xfrm>
          <a:prstGeom prst="wedgeRoundRectCallout">
            <a:avLst>
              <a:gd name="adj1" fmla="val -38379"/>
              <a:gd name="adj2" fmla="val 8652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200">
                <a:latin typeface="Arial" charset="0"/>
                <a:ea typeface="ＭＳ Ｐゴシック" charset="-128"/>
              </a:rPr>
              <a:t>トランザクション管理をフレームワークに任せる場合は、</a:t>
            </a:r>
            <a:r>
              <a:rPr kumimoji="1" lang="en-US" altLang="ja-JP" sz="1200">
                <a:latin typeface="Arial" charset="0"/>
                <a:ea typeface="ＭＳ Ｐゴシック" charset="-128"/>
              </a:rPr>
              <a:t>AbstractTransactionBLogic</a:t>
            </a:r>
            <a:r>
              <a:rPr kumimoji="1" lang="ja-JP" altLang="en-US" sz="1200">
                <a:latin typeface="Arial" charset="0"/>
                <a:ea typeface="ＭＳ Ｐゴシック" charset="-128"/>
              </a:rPr>
              <a:t>を継承する</a:t>
            </a:r>
          </a:p>
        </p:txBody>
      </p:sp>
      <p:sp>
        <p:nvSpPr>
          <p:cNvPr id="210954" name="Rectangle 10"/>
          <p:cNvSpPr>
            <a:spLocks noChangeArrowheads="1"/>
          </p:cNvSpPr>
          <p:nvPr/>
        </p:nvSpPr>
        <p:spPr bwMode="auto">
          <a:xfrm>
            <a:off x="704528" y="2330882"/>
            <a:ext cx="2111773" cy="279180"/>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200" b="0" dirty="0"/>
              <a:t>ビジネスロジックコーディング例</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72969" y="-11113"/>
            <a:ext cx="6839669" cy="677035"/>
          </a:xfrm>
        </p:spPr>
        <p:txBody>
          <a:bodyPr/>
          <a:lstStyle/>
          <a:p>
            <a:r>
              <a:rPr lang="ja-JP" altLang="en-US" dirty="0" smtClean="0"/>
              <a:t>実装イメージ②</a:t>
            </a:r>
            <a:endParaRPr lang="ja-JP" altLang="en-US" dirty="0" smtClean="0">
              <a:latin typeface="+mn-lt"/>
              <a:ea typeface="HGPｺﾞｼｯｸE" pitchFamily="50" charset="-128"/>
            </a:endParaRPr>
          </a:p>
        </p:txBody>
      </p:sp>
      <p:sp>
        <p:nvSpPr>
          <p:cNvPr id="211971" name="Rectangle 3"/>
          <p:cNvSpPr>
            <a:spLocks noGrp="1" noChangeArrowheads="1"/>
          </p:cNvSpPr>
          <p:nvPr>
            <p:ph type="body" idx="4294967295"/>
          </p:nvPr>
        </p:nvSpPr>
        <p:spPr>
          <a:xfrm>
            <a:off x="128588" y="801389"/>
            <a:ext cx="9777412" cy="5795963"/>
          </a:xfrm>
          <a:prstGeom prst="rect">
            <a:avLst/>
          </a:prstGeom>
        </p:spPr>
        <p:txBody>
          <a:bodyPr/>
          <a:lstStyle/>
          <a:p>
            <a:r>
              <a:rPr lang="ja-JP" altLang="en-US" sz="2200" dirty="0" smtClean="0"/>
              <a:t>トランザクション管理をプログラマティックに実施することも可能です。</a:t>
            </a:r>
          </a:p>
        </p:txBody>
      </p:sp>
      <p:sp>
        <p:nvSpPr>
          <p:cNvPr id="211974" name="Text Box 6"/>
          <p:cNvSpPr txBox="1">
            <a:spLocks noChangeArrowheads="1"/>
          </p:cNvSpPr>
          <p:nvPr/>
        </p:nvSpPr>
        <p:spPr bwMode="auto">
          <a:xfrm>
            <a:off x="706835" y="1513359"/>
            <a:ext cx="8578321" cy="5228009"/>
          </a:xfrm>
          <a:prstGeom prst="rect">
            <a:avLst/>
          </a:prstGeom>
          <a:solidFill>
            <a:srgbClr val="FFFFFF"/>
          </a:solidFill>
          <a:ln w="12700" algn="ctr">
            <a:solidFill>
              <a:srgbClr val="000000"/>
            </a:solidFill>
            <a:miter lim="800000"/>
            <a:headEnd/>
            <a:tailEnd/>
          </a:ln>
          <a:effectLst/>
        </p:spPr>
        <p:txBody>
          <a:bodyPr/>
          <a:lstStyle/>
          <a:p>
            <a:r>
              <a:rPr lang="en-US" altLang="ja-JP" sz="1100" dirty="0" smtClean="0">
                <a:latin typeface="Courier New" panose="02070309020205020404" pitchFamily="49" charset="0"/>
                <a:ea typeface="ＭＳ Ｐゴシック" charset="-128"/>
                <a:cs typeface="Courier New" panose="02070309020205020404" pitchFamily="49" charset="0"/>
              </a:rPr>
              <a:t>@Component</a:t>
            </a:r>
          </a:p>
          <a:p>
            <a:r>
              <a:rPr lang="en-US" altLang="ja-JP" sz="1100" dirty="0" smtClean="0">
                <a:latin typeface="Courier New" panose="02070309020205020404" pitchFamily="49" charset="0"/>
                <a:ea typeface="ＭＳ Ｐゴシック" charset="-128"/>
                <a:cs typeface="Courier New" panose="02070309020205020404" pitchFamily="49" charset="0"/>
              </a:rPr>
              <a:t>public class B000002BLogic  implements </a:t>
            </a:r>
            <a:r>
              <a:rPr lang="en-US" altLang="ja-JP" sz="1100" dirty="0" err="1" smtClean="0">
                <a:latin typeface="Courier New" panose="02070309020205020404" pitchFamily="49" charset="0"/>
                <a:ea typeface="ＭＳ Ｐゴシック" charset="-128"/>
                <a:cs typeface="Courier New" panose="02070309020205020404" pitchFamily="49" charset="0"/>
              </a:rPr>
              <a:t>BLogic</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ja-JP" altLang="en-US" sz="1100" dirty="0" smtClean="0">
                <a:latin typeface="Courier New" panose="02070309020205020404" pitchFamily="49" charset="0"/>
                <a:ea typeface="ＭＳ Ｐゴシック" charset="-128"/>
                <a:cs typeface="Courier New" panose="02070309020205020404" pitchFamily="49" charset="0"/>
              </a:rPr>
              <a:t>　　 　・・・</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@Inject</a:t>
            </a:r>
          </a:p>
          <a:p>
            <a:r>
              <a:rPr lang="en-US" altLang="ja-JP" sz="1100" dirty="0" smtClean="0">
                <a:latin typeface="Courier New" panose="02070309020205020404" pitchFamily="49" charset="0"/>
                <a:ea typeface="ＭＳ Ｐゴシック" charset="-128"/>
                <a:cs typeface="Courier New" panose="02070309020205020404" pitchFamily="49" charset="0"/>
              </a:rPr>
              <a:t>    protected </a:t>
            </a:r>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PlatformTransactionManager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a:t>
            </a:r>
          </a:p>
          <a:p>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public </a:t>
            </a:r>
            <a:r>
              <a:rPr lang="en-US" altLang="ja-JP" sz="1100" dirty="0" err="1" smtClean="0">
                <a:latin typeface="Courier New" panose="02070309020205020404" pitchFamily="49" charset="0"/>
                <a:ea typeface="ＭＳ Ｐゴシック" charset="-128"/>
                <a:cs typeface="Courier New" panose="02070309020205020404" pitchFamily="49" charset="0"/>
              </a:rPr>
              <a:t>int</a:t>
            </a:r>
            <a:r>
              <a:rPr lang="en-US" altLang="ja-JP" sz="1100" dirty="0" smtClean="0">
                <a:latin typeface="Courier New" panose="02070309020205020404" pitchFamily="49" charset="0"/>
                <a:ea typeface="ＭＳ Ｐゴシック" charset="-128"/>
                <a:cs typeface="Courier New" panose="02070309020205020404" pitchFamily="49" charset="0"/>
              </a:rPr>
              <a:t> execute(</a:t>
            </a:r>
            <a:r>
              <a:rPr lang="en-US" altLang="ja-JP" sz="1100" dirty="0" err="1" smtClean="0">
                <a:latin typeface="Courier New" panose="02070309020205020404" pitchFamily="49" charset="0"/>
                <a:ea typeface="ＭＳ Ｐゴシック" charset="-128"/>
                <a:cs typeface="Courier New" panose="02070309020205020404" pitchFamily="49" charset="0"/>
              </a:rPr>
              <a:t>BLogicParam</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param</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TransactionStatus</a:t>
            </a:r>
            <a:r>
              <a:rPr lang="en-US" altLang="ja-JP" sz="1100" dirty="0" smtClean="0">
                <a:latin typeface="Courier New" panose="02070309020205020404" pitchFamily="49" charset="0"/>
                <a:ea typeface="ＭＳ Ｐゴシック" charset="-128"/>
                <a:cs typeface="Courier New" panose="02070309020205020404" pitchFamily="49" charset="0"/>
              </a:rPr>
              <a:t> stat = null;</a:t>
            </a:r>
          </a:p>
          <a:p>
            <a:r>
              <a:rPr lang="en-US" altLang="ja-JP" sz="1100" dirty="0" smtClean="0">
                <a:latin typeface="Courier New" panose="02070309020205020404" pitchFamily="49" charset="0"/>
                <a:ea typeface="ＭＳ Ｐゴシック" charset="-128"/>
                <a:cs typeface="Courier New" panose="02070309020205020404" pitchFamily="49" charset="0"/>
              </a:rPr>
              <a:t>        Collector&lt;</a:t>
            </a:r>
            <a:r>
              <a:rPr lang="en-US" altLang="ja-JP" sz="1100" dirty="0" err="1" smtClean="0">
                <a:latin typeface="Courier New" panose="02070309020205020404" pitchFamily="49" charset="0"/>
                <a:ea typeface="ＭＳ Ｐゴシック" charset="-128"/>
                <a:cs typeface="Courier New" panose="02070309020205020404" pitchFamily="49" charset="0"/>
              </a:rPr>
              <a:t>SampleData</a:t>
            </a:r>
            <a:r>
              <a:rPr lang="en-US" altLang="ja-JP" sz="1100" dirty="0" smtClean="0">
                <a:latin typeface="Courier New" panose="02070309020205020404" pitchFamily="49" charset="0"/>
                <a:ea typeface="ＭＳ Ｐゴシック" charset="-128"/>
                <a:cs typeface="Courier New" panose="02070309020205020404" pitchFamily="49" charset="0"/>
              </a:rPr>
              <a:t>&gt; collector = </a:t>
            </a:r>
            <a:r>
              <a:rPr lang="en-US" altLang="ja-JP" sz="1100" dirty="0" smtClean="0">
                <a:latin typeface="Courier New" pitchFamily="49" charset="0"/>
                <a:cs typeface="Courier New" pitchFamily="49" charset="0"/>
              </a:rPr>
              <a:t>(</a:t>
            </a:r>
            <a:r>
              <a:rPr lang="ja-JP" altLang="en-US" sz="1100" dirty="0" smtClean="0">
                <a:latin typeface="Courier New" pitchFamily="49" charset="0"/>
                <a:cs typeface="Courier New" pitchFamily="49" charset="0"/>
              </a:rPr>
              <a:t>略</a:t>
            </a:r>
            <a:r>
              <a:rPr lang="en-US" altLang="ja-JP" sz="1100" dirty="0" smtClean="0">
                <a:latin typeface="Courier New" pitchFamily="49" charset="0"/>
                <a:cs typeface="Courier New"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try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SampleData</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inputData</a:t>
            </a:r>
            <a:r>
              <a:rPr lang="en-US" altLang="ja-JP" sz="1100" dirty="0" smtClean="0">
                <a:latin typeface="Courier New" panose="02070309020205020404" pitchFamily="49" charset="0"/>
                <a:ea typeface="ＭＳ Ｐゴシック" charset="-128"/>
                <a:cs typeface="Courier New" panose="02070309020205020404" pitchFamily="49" charset="0"/>
              </a:rPr>
              <a:t> = null;</a:t>
            </a:r>
          </a:p>
          <a:p>
            <a:r>
              <a:rPr lang="en-US" altLang="ja-JP" sz="1100" dirty="0" smtClean="0">
                <a:latin typeface="Courier New" panose="02070309020205020404" pitchFamily="49" charset="0"/>
                <a:ea typeface="ＭＳ Ｐゴシック" charset="-128"/>
                <a:cs typeface="Courier New" panose="02070309020205020404" pitchFamily="49" charset="0"/>
              </a:rPr>
              <a:t>            stat = </a:t>
            </a:r>
            <a:r>
              <a:rPr lang="en-US" altLang="ja-JP" sz="1100" dirty="0" err="1" smtClean="0">
                <a:latin typeface="Courier New" panose="02070309020205020404" pitchFamily="49" charset="0"/>
                <a:ea typeface="ＭＳ Ｐゴシック" charset="-128"/>
                <a:cs typeface="Courier New" panose="02070309020205020404" pitchFamily="49" charset="0"/>
              </a:rPr>
              <a:t>BatchUtil.startTransaction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int</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 = 0;</a:t>
            </a:r>
          </a:p>
          <a:p>
            <a:r>
              <a:rPr lang="en-US" altLang="ja-JP" sz="1100" dirty="0" smtClean="0">
                <a:latin typeface="Courier New" panose="02070309020205020404" pitchFamily="49" charset="0"/>
                <a:ea typeface="ＭＳ Ｐゴシック" charset="-128"/>
                <a:cs typeface="Courier New" panose="02070309020205020404" pitchFamily="49" charset="0"/>
              </a:rPr>
              <a:t>            while (</a:t>
            </a:r>
            <a:r>
              <a:rPr lang="en-US" altLang="ja-JP" sz="1100" dirty="0" err="1" smtClean="0">
                <a:latin typeface="Courier New" panose="02070309020205020404" pitchFamily="49" charset="0"/>
                <a:ea typeface="ＭＳ Ｐゴシック" charset="-128"/>
                <a:cs typeface="Courier New" panose="02070309020205020404" pitchFamily="49" charset="0"/>
              </a:rPr>
              <a:t>collector.hasNext</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a:latin typeface="Courier New" panose="02070309020205020404" pitchFamily="49" charset="0"/>
                <a:cs typeface="Courier New" pitchFamily="49" charset="0"/>
              </a:rPr>
              <a:t> </a:t>
            </a:r>
            <a:r>
              <a:rPr lang="en-US" altLang="ja-JP" sz="1100" dirty="0" smtClean="0">
                <a:latin typeface="Courier New" pitchFamily="49" charset="0"/>
                <a:cs typeface="Courier New" pitchFamily="49" charset="0"/>
              </a:rPr>
              <a:t>DB</a:t>
            </a:r>
            <a:r>
              <a:rPr lang="ja-JP" altLang="en-US" sz="1100" dirty="0" err="1" smtClean="0">
                <a:latin typeface="Courier New" pitchFamily="49" charset="0"/>
                <a:cs typeface="Courier New" pitchFamily="49" charset="0"/>
              </a:rPr>
              <a:t>への</a:t>
            </a:r>
            <a:r>
              <a:rPr lang="ja-JP" altLang="en-US" sz="1100" dirty="0" smtClean="0">
                <a:latin typeface="Courier New" pitchFamily="49" charset="0"/>
                <a:cs typeface="Courier New" pitchFamily="49" charset="0"/>
              </a:rPr>
              <a:t>更新処理</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itchFamily="49" charset="0"/>
                <a:cs typeface="Courier New" pitchFamily="49" charset="0"/>
              </a:rPr>
              <a:t>    ・・・省略</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if(</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 % 1000 == 0){</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BatchUtil.commitTransaction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en-US" altLang="ja-JP" sz="1100" dirty="0" smtClean="0">
                <a:latin typeface="Courier New" panose="02070309020205020404" pitchFamily="49" charset="0"/>
                <a:ea typeface="ＭＳ Ｐゴシック" charset="-128"/>
                <a:cs typeface="Courier New" panose="02070309020205020404" pitchFamily="49" charset="0"/>
              </a:rPr>
              <a:t>                   stat = </a:t>
            </a:r>
            <a:r>
              <a:rPr lang="en-US" altLang="ja-JP" sz="1100" dirty="0" err="1" smtClean="0">
                <a:latin typeface="Courier New" panose="02070309020205020404" pitchFamily="49" charset="0"/>
                <a:ea typeface="ＭＳ Ｐゴシック" charset="-128"/>
                <a:cs typeface="Courier New" panose="02070309020205020404" pitchFamily="49" charset="0"/>
              </a:rPr>
              <a:t>BatchUtil.startTransaction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a:t>
            </a:r>
          </a:p>
          <a:p>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 </a:t>
            </a:r>
            <a:r>
              <a:rPr lang="ja-JP" altLang="en-US" sz="1100" dirty="0" smtClean="0">
                <a:latin typeface="Courier New" pitchFamily="49" charset="0"/>
                <a:cs typeface="Courier New" pitchFamily="49" charset="0"/>
              </a:rPr>
              <a:t>残りのデータのコミット</a:t>
            </a:r>
            <a:endParaRPr lang="ja-JP" altLang="en-US"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BatchUtil.commitTransaction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en-US" altLang="ja-JP" sz="1100" dirty="0" smtClean="0">
                <a:latin typeface="Courier New" panose="02070309020205020404" pitchFamily="49" charset="0"/>
                <a:ea typeface="ＭＳ Ｐゴシック" charset="-128"/>
                <a:cs typeface="Courier New" panose="02070309020205020404" pitchFamily="49" charset="0"/>
              </a:rPr>
              <a:t>        } catch (Exception e)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BatchUtil.rollbackTransaction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 finally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p:txBody>
      </p:sp>
      <p:sp>
        <p:nvSpPr>
          <p:cNvPr id="211978" name="Rectangle 10"/>
          <p:cNvSpPr>
            <a:spLocks noChangeArrowheads="1"/>
          </p:cNvSpPr>
          <p:nvPr/>
        </p:nvSpPr>
        <p:spPr bwMode="auto">
          <a:xfrm>
            <a:off x="704528" y="1268760"/>
            <a:ext cx="1789569" cy="248402"/>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000" b="0" dirty="0"/>
              <a:t>ビジネスロジックコーディング例</a:t>
            </a:r>
          </a:p>
        </p:txBody>
      </p:sp>
      <p:sp>
        <p:nvSpPr>
          <p:cNvPr id="211981" name="AutoShape 13"/>
          <p:cNvSpPr>
            <a:spLocks noChangeArrowheads="1"/>
          </p:cNvSpPr>
          <p:nvPr/>
        </p:nvSpPr>
        <p:spPr bwMode="auto">
          <a:xfrm>
            <a:off x="6765180" y="2929573"/>
            <a:ext cx="1716352" cy="484188"/>
          </a:xfrm>
          <a:prstGeom prst="wedgeRoundRectCallout">
            <a:avLst>
              <a:gd name="adj1" fmla="val -72144"/>
              <a:gd name="adj2" fmla="val 4278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トランザクション開始</a:t>
            </a:r>
          </a:p>
        </p:txBody>
      </p:sp>
      <p:sp>
        <p:nvSpPr>
          <p:cNvPr id="211982" name="AutoShape 14"/>
          <p:cNvSpPr>
            <a:spLocks noChangeArrowheads="1"/>
          </p:cNvSpPr>
          <p:nvPr/>
        </p:nvSpPr>
        <p:spPr bwMode="auto">
          <a:xfrm>
            <a:off x="6351571" y="3885108"/>
            <a:ext cx="1793742" cy="407988"/>
          </a:xfrm>
          <a:prstGeom prst="wedgeRoundRectCallout">
            <a:avLst>
              <a:gd name="adj1" fmla="val -39488"/>
              <a:gd name="adj2" fmla="val 8424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1000</a:t>
            </a:r>
            <a:r>
              <a:rPr kumimoji="1" lang="ja-JP" altLang="en-US" sz="1000" dirty="0" smtClean="0">
                <a:latin typeface="Arial" charset="0"/>
                <a:ea typeface="ＭＳ Ｐゴシック" charset="-128"/>
              </a:rPr>
              <a:t>件ごとにコミット</a:t>
            </a:r>
            <a:endParaRPr kumimoji="1" lang="ja-JP" altLang="en-US" sz="1000" dirty="0">
              <a:latin typeface="Arial" charset="0"/>
              <a:ea typeface="ＭＳ Ｐゴシック" charset="-128"/>
            </a:endParaRPr>
          </a:p>
        </p:txBody>
      </p:sp>
      <p:sp>
        <p:nvSpPr>
          <p:cNvPr id="211985" name="AutoShape 17"/>
          <p:cNvSpPr>
            <a:spLocks noChangeArrowheads="1"/>
          </p:cNvSpPr>
          <p:nvPr/>
        </p:nvSpPr>
        <p:spPr bwMode="auto">
          <a:xfrm>
            <a:off x="5679537" y="1487277"/>
            <a:ext cx="3212571" cy="484188"/>
          </a:xfrm>
          <a:prstGeom prst="wedgeRoundRectCallout">
            <a:avLst>
              <a:gd name="adj1" fmla="val -62203"/>
              <a:gd name="adj2" fmla="val 5393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a:latin typeface="Arial" charset="0"/>
                <a:ea typeface="ＭＳ Ｐゴシック" charset="-128"/>
              </a:rPr>
              <a:t>TransactionManager</a:t>
            </a:r>
            <a:r>
              <a:rPr kumimoji="1" lang="ja-JP" altLang="en-US" sz="1000">
                <a:latin typeface="Arial" charset="0"/>
                <a:ea typeface="ＭＳ Ｐゴシック" charset="-128"/>
              </a:rPr>
              <a:t>のフィールドを定義する</a:t>
            </a:r>
          </a:p>
        </p:txBody>
      </p:sp>
      <p:sp>
        <p:nvSpPr>
          <p:cNvPr id="211986" name="AutoShape 18"/>
          <p:cNvSpPr>
            <a:spLocks noChangeArrowheads="1"/>
          </p:cNvSpPr>
          <p:nvPr/>
        </p:nvSpPr>
        <p:spPr bwMode="auto">
          <a:xfrm>
            <a:off x="1136576" y="3413761"/>
            <a:ext cx="5245174" cy="159255"/>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7" name="AutoShape 19"/>
          <p:cNvSpPr>
            <a:spLocks noChangeArrowheads="1"/>
          </p:cNvSpPr>
          <p:nvPr/>
        </p:nvSpPr>
        <p:spPr bwMode="auto">
          <a:xfrm>
            <a:off x="1138502" y="4437112"/>
            <a:ext cx="5929048"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8" name="AutoShape 20"/>
          <p:cNvSpPr>
            <a:spLocks noChangeArrowheads="1"/>
          </p:cNvSpPr>
          <p:nvPr/>
        </p:nvSpPr>
        <p:spPr bwMode="auto">
          <a:xfrm>
            <a:off x="1138502" y="5760080"/>
            <a:ext cx="5452798" cy="189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5"/>
          <p:cNvSpPr>
            <a:spLocks noChangeArrowheads="1"/>
          </p:cNvSpPr>
          <p:nvPr/>
        </p:nvSpPr>
        <p:spPr bwMode="auto">
          <a:xfrm>
            <a:off x="6692817" y="5352092"/>
            <a:ext cx="2760265" cy="407988"/>
          </a:xfrm>
          <a:prstGeom prst="wedgeRoundRectCallout">
            <a:avLst>
              <a:gd name="adj1" fmla="val -55532"/>
              <a:gd name="adj2" fmla="val 4572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例外発生時はロールバック</a:t>
            </a:r>
            <a:endParaRPr kumimoji="1" lang="ja-JP" altLang="en-US" sz="1000" dirty="0">
              <a:latin typeface="Arial" charset="0"/>
              <a:ea typeface="ＭＳ Ｐゴシック" charset="-128"/>
            </a:endParaRPr>
          </a:p>
        </p:txBody>
      </p:sp>
      <p:sp>
        <p:nvSpPr>
          <p:cNvPr id="18" name="AutoShape 18"/>
          <p:cNvSpPr>
            <a:spLocks noChangeArrowheads="1"/>
          </p:cNvSpPr>
          <p:nvPr/>
        </p:nvSpPr>
        <p:spPr bwMode="auto">
          <a:xfrm>
            <a:off x="1085850" y="2060848"/>
            <a:ext cx="5048250" cy="36004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ja-JP" altLang="en-US" dirty="0" smtClean="0"/>
              <a:t>実装イメージ（</a:t>
            </a:r>
            <a:r>
              <a:rPr lang="en-US" altLang="ja-JP" dirty="0" smtClean="0"/>
              <a:t>Bean</a:t>
            </a:r>
            <a:r>
              <a:rPr lang="ja-JP" altLang="en-US" dirty="0" smtClean="0"/>
              <a:t>定義ファイル）</a:t>
            </a:r>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200" dirty="0" smtClean="0"/>
              <a:t>Bean</a:t>
            </a:r>
            <a:r>
              <a:rPr lang="ja-JP" altLang="en-US" sz="2200" dirty="0" smtClean="0"/>
              <a:t>定義ファイルは、「コンポーネントスキャン」を利用することで、</a:t>
            </a:r>
            <a:endParaRPr lang="en-US" altLang="ja-JP" sz="2200" dirty="0" smtClean="0"/>
          </a:p>
          <a:p>
            <a:r>
              <a:rPr lang="ja-JP" altLang="en-US" sz="2200" dirty="0" smtClean="0"/>
              <a:t>最小限の記載で済みます。</a:t>
            </a:r>
            <a:endParaRPr lang="en-US" altLang="ja-JP" sz="2000" dirty="0" smtClean="0"/>
          </a:p>
        </p:txBody>
      </p:sp>
      <p:sp>
        <p:nvSpPr>
          <p:cNvPr id="206854" name="Text Box 6"/>
          <p:cNvSpPr txBox="1">
            <a:spLocks noChangeArrowheads="1"/>
          </p:cNvSpPr>
          <p:nvPr/>
        </p:nvSpPr>
        <p:spPr bwMode="auto">
          <a:xfrm>
            <a:off x="706835" y="2591618"/>
            <a:ext cx="8578321" cy="2256608"/>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a:latin typeface="Tahoma" pitchFamily="34" charset="0"/>
                <a:ea typeface="ＭＳ Ｐゴシック" charset="-128"/>
              </a:rPr>
              <a:t>・・</a:t>
            </a:r>
            <a:r>
              <a:rPr kumimoji="1" lang="ja-JP" altLang="en-US" sz="1100" dirty="0" smtClean="0">
                <a:latin typeface="Tahoma" pitchFamily="34" charset="0"/>
                <a:ea typeface="ＭＳ Ｐゴシック" charset="-128"/>
              </a:rPr>
              <a:t>・</a:t>
            </a:r>
            <a:endParaRPr kumimoji="1" lang="en-US" altLang="ja-JP" sz="1100" dirty="0">
              <a:latin typeface="Tahoma" pitchFamily="34" charset="0"/>
              <a:ea typeface="ＭＳ Ｐゴシック" charset="-128"/>
            </a:endParaRPr>
          </a:p>
          <a:p>
            <a:r>
              <a:rPr kumimoji="1" lang="en-US" altLang="ja-JP" sz="1100" b="0" dirty="0">
                <a:latin typeface="Tahoma" pitchFamily="34" charset="0"/>
                <a:ea typeface="ＭＳ Ｐゴシック" charset="-128"/>
              </a:rPr>
              <a:t>    </a:t>
            </a:r>
            <a:r>
              <a:rPr kumimoji="1" lang="en-US" altLang="ja-JP" sz="1100" b="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レアノテーションによる設定</a:t>
            </a:r>
            <a:r>
              <a:rPr kumimoji="1" lang="ja-JP" altLang="en-US" sz="1100" b="0" dirty="0" smtClean="0">
                <a:latin typeface="HGP創英角ｺﾞｼｯｸUB 本文"/>
                <a:ea typeface="ＭＳ Ｐゴシック" charset="-128"/>
              </a:rPr>
              <a:t>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a:t>
            </a:r>
            <a:r>
              <a:rPr kumimoji="1" lang="en-US" altLang="ja-JP" sz="1100" b="0" dirty="0">
                <a:latin typeface="Courier New" panose="02070309020205020404" pitchFamily="49" charset="0"/>
                <a:ea typeface="ＭＳ Ｐゴシック" charset="-128"/>
                <a:cs typeface="Courier New" panose="02070309020205020404" pitchFamily="49" charset="0"/>
              </a:rPr>
              <a:t>&lt;</a:t>
            </a:r>
            <a:r>
              <a:rPr kumimoji="1" lang="en-US" altLang="ja-JP" sz="1100" b="0" dirty="0" err="1">
                <a:latin typeface="Courier New" panose="02070309020205020404" pitchFamily="49" charset="0"/>
                <a:ea typeface="ＭＳ Ｐゴシック" charset="-128"/>
                <a:cs typeface="Courier New" panose="02070309020205020404" pitchFamily="49" charset="0"/>
              </a:rPr>
              <a:t>context:annotation-config</a:t>
            </a:r>
            <a:r>
              <a:rPr kumimoji="1" lang="en-US" altLang="ja-JP" sz="1100" b="0" dirty="0">
                <a:latin typeface="Courier New" panose="02070309020205020404" pitchFamily="49" charset="0"/>
                <a:ea typeface="ＭＳ Ｐゴシック" charset="-128"/>
                <a:cs typeface="Courier New" panose="02070309020205020404" pitchFamily="49" charset="0"/>
              </a:rPr>
              <a:t>/&gt;</a:t>
            </a:r>
          </a:p>
          <a:p>
            <a:pPr algn="l"/>
            <a:endParaRPr kumimoji="1" lang="en-US" altLang="ja-JP" sz="1100" b="0" dirty="0">
              <a:latin typeface="Tahoma" pitchFamily="34" charset="0"/>
              <a:ea typeface="ＭＳ Ｐゴシック" charset="-128"/>
            </a:endParaRPr>
          </a:p>
          <a:p>
            <a:r>
              <a:rPr kumimoji="1" lang="en-US" altLang="ja-JP" sz="1100" b="0" dirty="0">
                <a:latin typeface="Tahoma" pitchFamily="34" charset="0"/>
                <a:ea typeface="ＭＳ Ｐゴシック" charset="-128"/>
              </a:rPr>
              <a:t>    </a:t>
            </a:r>
            <a:r>
              <a:rPr kumimoji="1" lang="en-US" altLang="ja-JP" sz="1100" b="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共通コンテキスト</a:t>
            </a:r>
            <a:r>
              <a:rPr lang="en-US" altLang="ja-JP" sz="1100" dirty="0" smtClean="0">
                <a:latin typeface="Courier New" pitchFamily="49" charset="0"/>
                <a:cs typeface="Courier New" pitchFamily="49" charset="0"/>
              </a:rPr>
              <a:t>(</a:t>
            </a:r>
            <a:r>
              <a:rPr lang="ja-JP" altLang="en-US" sz="1100" dirty="0" smtClean="0">
                <a:latin typeface="Courier New" pitchFamily="49" charset="0"/>
                <a:cs typeface="Courier New" pitchFamily="49" charset="0"/>
              </a:rPr>
              <a:t>フレームワークの共通機能を使う場合、必ずインポートすること。</a:t>
            </a:r>
            <a:r>
              <a:rPr lang="en-US" altLang="ja-JP" sz="1100" dirty="0" smtClean="0">
                <a:latin typeface="Courier New" pitchFamily="49" charset="0"/>
                <a:cs typeface="Courier New" pitchFamily="49" charset="0"/>
              </a:rPr>
              <a:t>)</a:t>
            </a:r>
            <a:r>
              <a:rPr kumimoji="1" lang="en-US" altLang="ja-JP" sz="1100" b="0" dirty="0" smtClean="0">
                <a:latin typeface="Tahoma" pitchFamily="34" charset="0"/>
                <a:ea typeface="ＭＳ Ｐゴシック" charset="-128"/>
              </a:rPr>
              <a:t>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a:t>
            </a:r>
            <a:r>
              <a:rPr kumimoji="1" lang="en-US" altLang="ja-JP" sz="1100" b="0" dirty="0">
                <a:latin typeface="Courier New" panose="02070309020205020404" pitchFamily="49" charset="0"/>
                <a:ea typeface="ＭＳ Ｐゴシック" charset="-128"/>
                <a:cs typeface="Courier New" panose="02070309020205020404" pitchFamily="49" charset="0"/>
              </a:rPr>
              <a:t>&lt;import  resource="commonContext.xml" /&gt;</a:t>
            </a:r>
          </a:p>
          <a:p>
            <a:pPr algn="l"/>
            <a:endParaRPr kumimoji="1" lang="en-US" altLang="ja-JP" sz="1100" b="0" dirty="0">
              <a:latin typeface="Tahoma" pitchFamily="34" charset="0"/>
              <a:ea typeface="ＭＳ Ｐゴシック" charset="-128"/>
            </a:endParaRP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データソース設定</a:t>
            </a:r>
            <a:r>
              <a:rPr kumimoji="1" lang="en-US" altLang="ja-JP" sz="1100" dirty="0" smtClean="0">
                <a:latin typeface="Tahoma" pitchFamily="34" charset="0"/>
                <a:ea typeface="ＭＳ Ｐゴシック" charset="-128"/>
              </a:rPr>
              <a:t>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a:t>
            </a:r>
            <a:r>
              <a:rPr kumimoji="1" lang="en-US" altLang="ja-JP" sz="1100" dirty="0">
                <a:latin typeface="Courier New" panose="02070309020205020404" pitchFamily="49" charset="0"/>
                <a:ea typeface="ＭＳ Ｐゴシック" charset="-128"/>
                <a:cs typeface="Courier New" panose="02070309020205020404" pitchFamily="49" charset="0"/>
              </a:rPr>
              <a:t>&lt;import  resource="dataSource.xml" /&gt;</a:t>
            </a:r>
          </a:p>
          <a:p>
            <a:pPr algn="l"/>
            <a:r>
              <a:rPr kumimoji="1" lang="en-US" altLang="ja-JP" sz="1100" dirty="0">
                <a:latin typeface="Tahoma" pitchFamily="34" charset="0"/>
                <a:ea typeface="ＭＳ Ｐゴシック" charset="-128"/>
              </a:rPr>
              <a:t>   </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コンポーネントスキャン設定</a:t>
            </a:r>
            <a:r>
              <a:rPr kumimoji="1" lang="ja-JP" altLang="en-US" sz="1100" dirty="0" smtClean="0">
                <a:latin typeface="Tahoma" pitchFamily="34" charset="0"/>
                <a:ea typeface="ＭＳ Ｐゴシック" charset="-128"/>
              </a:rPr>
              <a:t>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a:t>
            </a:r>
            <a:r>
              <a:rPr kumimoji="1" lang="en-US" altLang="ja-JP" sz="1100" dirty="0">
                <a:latin typeface="Courier New" panose="02070309020205020404" pitchFamily="49" charset="0"/>
                <a:ea typeface="ＭＳ Ｐゴシック" charset="-128"/>
                <a:cs typeface="Courier New" panose="02070309020205020404" pitchFamily="49" charset="0"/>
              </a:rPr>
              <a:t>&lt;</a:t>
            </a:r>
            <a:r>
              <a:rPr kumimoji="1" lang="en-US" altLang="ja-JP" sz="1100" dirty="0" err="1">
                <a:latin typeface="Courier New" panose="02070309020205020404" pitchFamily="49" charset="0"/>
                <a:ea typeface="ＭＳ Ｐゴシック" charset="-128"/>
                <a:cs typeface="Courier New" panose="02070309020205020404" pitchFamily="49" charset="0"/>
              </a:rPr>
              <a:t>context:component-scan</a:t>
            </a:r>
            <a:r>
              <a:rPr kumimoji="1" lang="en-US" altLang="ja-JP" sz="1100" dirty="0">
                <a:latin typeface="Courier New" panose="02070309020205020404" pitchFamily="49" charset="0"/>
                <a:ea typeface="ＭＳ Ｐゴシック" charset="-128"/>
                <a:cs typeface="Courier New" panose="02070309020205020404" pitchFamily="49" charset="0"/>
              </a:rPr>
              <a:t> base-package="</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 /&gt;</a:t>
            </a:r>
            <a:endParaRPr kumimoji="1" lang="ja-JP" altLang="en-US" sz="1100" dirty="0">
              <a:latin typeface="Courier New" panose="02070309020205020404" pitchFamily="49" charset="0"/>
              <a:cs typeface="Courier New" panose="02070309020205020404" pitchFamily="49" charset="0"/>
            </a:endParaRPr>
          </a:p>
          <a:p>
            <a:pPr algn="l"/>
            <a:endParaRPr kumimoji="1" lang="en-US" altLang="ja-JP" sz="1100" dirty="0" smtClean="0">
              <a:latin typeface="Courier New" panose="02070309020205020404" pitchFamily="49" charset="0"/>
              <a:cs typeface="Courier New" panose="02070309020205020404" pitchFamily="49" charset="0"/>
            </a:endParaRPr>
          </a:p>
        </p:txBody>
      </p:sp>
      <p:sp>
        <p:nvSpPr>
          <p:cNvPr id="206858" name="AutoShape 10"/>
          <p:cNvSpPr>
            <a:spLocks noChangeArrowheads="1"/>
          </p:cNvSpPr>
          <p:nvPr/>
        </p:nvSpPr>
        <p:spPr bwMode="auto">
          <a:xfrm>
            <a:off x="2453746" y="1809796"/>
            <a:ext cx="2134261" cy="527050"/>
          </a:xfrm>
          <a:prstGeom prst="wedgeRoundRectCallout">
            <a:avLst>
              <a:gd name="adj1" fmla="val -56334"/>
              <a:gd name="adj2" fmla="val 70182"/>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59" name="AutoShape 11"/>
          <p:cNvSpPr>
            <a:spLocks noChangeArrowheads="1"/>
          </p:cNvSpPr>
          <p:nvPr/>
        </p:nvSpPr>
        <p:spPr bwMode="auto">
          <a:xfrm>
            <a:off x="4672013" y="3531417"/>
            <a:ext cx="2134262" cy="527050"/>
          </a:xfrm>
          <a:prstGeom prst="wedgeRoundRectCallout">
            <a:avLst>
              <a:gd name="adj1" fmla="val -72722"/>
              <a:gd name="adj2" fmla="val -180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データベースアクセス機能を</a:t>
            </a:r>
            <a:r>
              <a:rPr kumimoji="1" lang="ja-JP" altLang="en-US" sz="1000" dirty="0">
                <a:latin typeface="Arial" charset="0"/>
                <a:ea typeface="ＭＳ Ｐゴシック" charset="-128"/>
              </a:rPr>
              <a:t>使用する場合に追加する</a:t>
            </a:r>
          </a:p>
        </p:txBody>
      </p:sp>
      <p:sp>
        <p:nvSpPr>
          <p:cNvPr id="206860" name="Rectangle 12"/>
          <p:cNvSpPr>
            <a:spLocks noChangeArrowheads="1"/>
          </p:cNvSpPr>
          <p:nvPr/>
        </p:nvSpPr>
        <p:spPr bwMode="auto">
          <a:xfrm>
            <a:off x="696505" y="23376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811742" y="3698739"/>
            <a:ext cx="3284008" cy="457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63" name="AutoShape 15"/>
          <p:cNvSpPr>
            <a:spLocks noChangeArrowheads="1"/>
          </p:cNvSpPr>
          <p:nvPr/>
        </p:nvSpPr>
        <p:spPr bwMode="auto">
          <a:xfrm>
            <a:off x="811742" y="4241525"/>
            <a:ext cx="7393385" cy="451943"/>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55" name="AutoShape 7"/>
          <p:cNvSpPr>
            <a:spLocks noChangeArrowheads="1"/>
          </p:cNvSpPr>
          <p:nvPr/>
        </p:nvSpPr>
        <p:spPr bwMode="auto">
          <a:xfrm>
            <a:off x="7126817" y="3461567"/>
            <a:ext cx="2034514" cy="576262"/>
          </a:xfrm>
          <a:prstGeom prst="wedgeRoundRectCallout">
            <a:avLst>
              <a:gd name="adj1" fmla="val -65468"/>
              <a:gd name="adj2" fmla="val 918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コンポーネントスキャナのベースパッケージに</a:t>
            </a:r>
          </a:p>
          <a:p>
            <a:r>
              <a:rPr kumimoji="1" lang="ja-JP" altLang="en-US" sz="1000">
                <a:latin typeface="Arial" charset="0"/>
                <a:ea typeface="ＭＳ Ｐゴシック" charset="-128"/>
              </a:rPr>
              <a:t>業務のパッケージを指定する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
  <a:themeElements>
    <a:clrScheme name="NTTDATA2012">
      <a:dk1>
        <a:srgbClr val="000000"/>
      </a:dk1>
      <a:lt1>
        <a:srgbClr val="FFFFFF"/>
      </a:lt1>
      <a:dk2>
        <a:srgbClr val="333333"/>
      </a:dk2>
      <a:lt2>
        <a:srgbClr val="E1E7F3"/>
      </a:lt2>
      <a:accent1>
        <a:srgbClr val="C2CEE6"/>
      </a:accent1>
      <a:accent2>
        <a:srgbClr val="6785C1"/>
      </a:accent2>
      <a:accent3>
        <a:srgbClr val="0F1C50"/>
      </a:accent3>
      <a:accent4>
        <a:srgbClr val="0080B1"/>
      </a:accent4>
      <a:accent5>
        <a:srgbClr val="E6B600"/>
      </a:accent5>
      <a:accent6>
        <a:srgbClr val="BC4328"/>
      </a:accent6>
      <a:hlink>
        <a:srgbClr val="0000FF"/>
      </a:hlink>
      <a:folHlink>
        <a:srgbClr val="800080"/>
      </a:folHlink>
    </a:clrScheme>
    <a:fontScheme name="NTTDATA 日本語版（創英角）">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2"/>
          </a:solidFill>
        </a:ln>
        <a:effectLst/>
      </a:spPr>
      <a:bodyPr rtlCol="0" anchor="ct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プレゼンテーションテンプレート</Template>
  <TotalTime>781</TotalTime>
  <Words>2464</Words>
  <Application>Microsoft Office PowerPoint</Application>
  <PresentationFormat>A4 210 x 297 mm</PresentationFormat>
  <Paragraphs>552</Paragraphs>
  <Slides>17</Slides>
  <Notes>3</Notes>
  <HiddenSlides>0</HiddenSlides>
  <MMClips>0</MMClips>
  <ScaleCrop>false</ScaleCrop>
  <HeadingPairs>
    <vt:vector size="8" baseType="variant">
      <vt:variant>
        <vt:lpstr>使用されているフォント</vt:lpstr>
      </vt:variant>
      <vt:variant>
        <vt:i4>13</vt:i4>
      </vt:variant>
      <vt:variant>
        <vt:lpstr>テーマ</vt:lpstr>
      </vt:variant>
      <vt:variant>
        <vt:i4>1</vt:i4>
      </vt:variant>
      <vt:variant>
        <vt:lpstr>埋め込まれた OLE サーバー</vt:lpstr>
      </vt:variant>
      <vt:variant>
        <vt:i4>1</vt:i4>
      </vt:variant>
      <vt:variant>
        <vt:lpstr>スライド タイトル</vt:lpstr>
      </vt:variant>
      <vt:variant>
        <vt:i4>17</vt:i4>
      </vt:variant>
    </vt:vector>
  </HeadingPairs>
  <TitlesOfParts>
    <vt:vector size="32" baseType="lpstr">
      <vt:lpstr>Arial</vt:lpstr>
      <vt:lpstr>ＭＳ Ｐゴシック</vt:lpstr>
      <vt:lpstr>Wingdings</vt:lpstr>
      <vt:lpstr>HGPｺﾞｼｯｸE</vt:lpstr>
      <vt:lpstr>Times New Roman</vt:lpstr>
      <vt:lpstr>Tahoma</vt:lpstr>
      <vt:lpstr>Calibri</vt:lpstr>
      <vt:lpstr>ＭＳ 明朝</vt:lpstr>
      <vt:lpstr>ＭＳ Ｐ明朝</vt:lpstr>
      <vt:lpstr>Courier New</vt:lpstr>
      <vt:lpstr>ＭＳ ゴシック</vt:lpstr>
      <vt:lpstr>HGP創英角ｺﾞｼｯｸUB</vt:lpstr>
      <vt:lpstr>HGP創英角ｺﾞｼｯｸUB 本文</vt:lpstr>
      <vt:lpstr>プレゼンテーションテンプレート</vt:lpstr>
      <vt:lpstr>Visio</vt:lpstr>
      <vt:lpstr>TERASOLUNA Batch Framework for Java Version 3.5.1 説明資料</vt:lpstr>
      <vt:lpstr>TERAバッチ3.5.0アーキテクチャのコンセプト</vt:lpstr>
      <vt:lpstr>コンポーネント仕様</vt:lpstr>
      <vt:lpstr>同期型ジョブ実行機能</vt:lpstr>
      <vt:lpstr>非同期型ジョブ実行機能</vt:lpstr>
      <vt:lpstr>【参考】非同期型ジョブ実行の応用例</vt:lpstr>
      <vt:lpstr>実装イメージ①</vt:lpstr>
      <vt:lpstr>実装イメージ②</vt:lpstr>
      <vt:lpstr>実装イメージ（Bean定義ファイル）</vt:lpstr>
      <vt:lpstr>DBアクセス①</vt:lpstr>
      <vt:lpstr>DBアクセス②</vt:lpstr>
      <vt:lpstr>ファイルアクセス</vt:lpstr>
      <vt:lpstr>ファイルアクセス（続き）</vt:lpstr>
      <vt:lpstr>入力データ取得(コレクタ)</vt:lpstr>
      <vt:lpstr>入力チェック</vt:lpstr>
      <vt:lpstr>コントロールブレイク</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タイトルを１～２行で入力 （長文の場合はフォントサイズを縮小）</dc:title>
  <dc:creator>katoustm</dc:creator>
  <cp:lastModifiedBy>KOMODA Naoki / 菰田 直樹</cp:lastModifiedBy>
  <cp:revision>101</cp:revision>
  <cp:lastPrinted>2011-11-22T23:58:23Z</cp:lastPrinted>
  <dcterms:created xsi:type="dcterms:W3CDTF">2012-03-23T07:39:41Z</dcterms:created>
  <dcterms:modified xsi:type="dcterms:W3CDTF">2015-05-11T06:48:15Z</dcterms:modified>
</cp:coreProperties>
</file>