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69"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創英角ｺﾞｼｯｸUB" panose="020B0900000000000000" pitchFamily="50" charset="-128"/>
      <p:regular r:id="rId23"/>
    </p:embeddedFont>
    <p:embeddedFont>
      <p:font typeface="Calibri" panose="020F0502020204030204" pitchFamily="34" charset="0"/>
      <p:regular r:id="rId24"/>
      <p:bold r:id="rId25"/>
      <p:italic r:id="rId26"/>
      <p:boldItalic r:id="rId27"/>
    </p:embeddedFont>
    <p:embeddedFont>
      <p:font typeface="HGPｺﾞｼｯｸE" panose="020B0900000000000000" pitchFamily="50" charset="-128"/>
      <p:regular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86" d="100"/>
          <a:sy n="86" d="100"/>
        </p:scale>
        <p:origin x="-132" y="-72"/>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2016/1/5</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2016/1/5</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2016/1/5</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2016/1/5</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3.6.0</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&lt;</a:t>
            </a:r>
            <a:r>
              <a:rPr kumimoji="1" lang="en-US" altLang="ja-JP" sz="1100" dirty="0" smtClean="0">
                <a:latin typeface="Courier New" panose="02070309020205020404" pitchFamily="49" charset="0"/>
                <a:cs typeface="Courier New" panose="02070309020205020404" pitchFamily="49" charset="0"/>
              </a:rPr>
              <a: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a:latin typeface="Courier New" panose="02070309020205020404" pitchFamily="49" charset="0"/>
                <a:ea typeface="ＭＳ Ｐゴシック" charset="-128"/>
                <a:cs typeface="Courier New" panose="02070309020205020404" pitchFamily="49" charset="0"/>
              </a:rPr>
              <a:t> </a:t>
            </a:r>
            <a:r>
              <a:rPr kumimoji="1" lang="en-US" altLang="ja-JP" sz="1100" smtClean="0">
                <a:latin typeface="Courier New" panose="02070309020205020404" pitchFamily="49" charset="0"/>
                <a:ea typeface="ＭＳ Ｐゴシック" charset="-128"/>
                <a:cs typeface="Courier New" panose="02070309020205020404" pitchFamily="49" charset="0"/>
              </a:rPr>
              <a:t>     </a:t>
            </a:r>
            <a:r>
              <a:rPr kumimoji="1" lang="en-US" altLang="ja-JP" sz="1100" smtClean="0">
                <a:latin typeface="Courier New" panose="02070309020205020404" pitchFamily="49" charset="0"/>
                <a:ea typeface="ＭＳ Ｐゴシック" charset="-128"/>
                <a:cs typeface="Courier New" panose="02070309020205020404" pitchFamily="49" charset="0"/>
              </a:rPr>
              <a:t>&lt;</a:t>
            </a:r>
            <a:r>
              <a:rPr kumimoji="1" lang="en-US" altLang="ja-JP" sz="1100" dirty="0" smtClean="0">
                <a:latin typeface="Courier New" panose="02070309020205020404" pitchFamily="49" charset="0"/>
                <a:ea typeface="ＭＳ Ｐゴシック" charset="-128"/>
                <a:cs typeface="Courier New" panose="02070309020205020404" pitchFamily="49" charset="0"/>
              </a:rPr>
              <a: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&lt;/</a:t>
            </a:r>
            <a:r>
              <a:rPr kumimoji="1" lang="en-US" altLang="ja-JP" sz="1100" dirty="0" smtClean="0">
                <a:latin typeface="Courier New" panose="02070309020205020404" pitchFamily="49" charset="0"/>
                <a:ea typeface="ＭＳ Ｐゴシック" charset="-128"/>
                <a:cs typeface="Courier New" panose="02070309020205020404" pitchFamily="49" charset="0"/>
              </a:rPr>
              <a: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440745"/>
            <a:ext cx="4170643" cy="33006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FileFormat</a:t>
            </a:r>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public class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SampleFileLineObject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columnIndex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0,</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=”yyyy/MM/dd</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private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Date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hiduke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1,</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r>
              <a:rPr lang="en-US" altLang="ja-JP" sz="1050" dirty="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StringConverterToUpperCase.class</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String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shopId</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2,</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BigDecimal</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uriage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p:txBody>
      </p:sp>
      <p:sp>
        <p:nvSpPr>
          <p:cNvPr id="16" name="Text Box 6"/>
          <p:cNvSpPr txBox="1">
            <a:spLocks noChangeArrowheads="1"/>
          </p:cNvSpPr>
          <p:nvPr/>
        </p:nvSpPr>
        <p:spPr bwMode="auto">
          <a:xfrm>
            <a:off x="4808984" y="630212"/>
            <a:ext cx="4966122" cy="5053612"/>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FileQueryDAO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endParaRPr lang="en-US" altLang="ja-JP" sz="1000" dirty="0">
              <a:latin typeface="Courier New" pitchFamily="49" charset="0"/>
              <a:cs typeface="Courier New" pitchFamily="49" charset="0"/>
            </a:endParaRPr>
          </a:p>
          <a:p>
            <a:r>
              <a:rPr kumimoji="1" lang="en-US" altLang="ja-JP" sz="1000" dirty="0">
                <a:latin typeface="Courier New" pitchFamily="49" charset="0"/>
                <a:ea typeface="ＭＳ Ｐゴシック" charset="-128"/>
                <a:cs typeface="Courier New" pitchFamily="49" charset="0"/>
              </a:rPr>
              <a:t> </a:t>
            </a:r>
            <a:r>
              <a:rPr kumimoji="1" lang="en-US" altLang="ja-JP" sz="1000" dirty="0" smtClean="0">
                <a:latin typeface="Courier New" pitchFamily="49" charset="0"/>
                <a:ea typeface="ＭＳ Ｐゴシック" charset="-128"/>
                <a:cs typeface="Courier New" pitchFamily="49" charset="0"/>
              </a:rPr>
              <a:t> </a:t>
            </a:r>
            <a:r>
              <a:rPr kumimoji="1" lang="en-US" altLang="ja-JP" sz="1000" b="0" dirty="0" smtClean="0">
                <a:latin typeface="Courier New" pitchFamily="49" charset="0"/>
                <a:ea typeface="ＭＳ Ｐゴシック" charset="-128"/>
                <a:cs typeface="Courier New" pitchFamily="49" charset="0"/>
              </a:rPr>
              <a:t>public int execute(BLogicParam </a:t>
            </a:r>
            <a:r>
              <a:rPr kumimoji="1" lang="en-US" altLang="ja-JP" sz="1000" b="0" dirty="0" err="1" smtClean="0">
                <a:latin typeface="Courier New" pitchFamily="49" charset="0"/>
                <a:ea typeface="ＭＳ Ｐゴシック" charset="-128"/>
                <a:cs typeface="Courier New" pitchFamily="49" charset="0"/>
              </a:rPr>
              <a:t>param</a:t>
            </a:r>
            <a:r>
              <a:rPr kumimoji="1" lang="en-US" altLang="ja-JP" sz="1000" b="0" dirty="0" smtClean="0">
                <a:latin typeface="Courier New" pitchFamily="49" charset="0"/>
                <a:ea typeface="ＭＳ Ｐゴシック" charset="-128"/>
                <a:cs typeface="Courier New" pitchFamily="49" charset="0"/>
              </a:rPr>
              <a:t>) {</a:t>
            </a:r>
          </a:p>
          <a:p>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en-US" sz="1000" dirty="0" smtClean="0">
                <a:latin typeface="Tahoma" pitchFamily="34" charset="0"/>
                <a:ea typeface="ＭＳ Ｐゴシック" charset="-128"/>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a:t>
            </a:r>
            <a:r>
              <a:rPr kumimoji="1" lang="ja-JP" altLang="ja-JP" sz="1000" b="0" dirty="0" smtClean="0">
                <a:latin typeface="Courier New" panose="02070309020205020404" pitchFamily="49" charset="0"/>
                <a:ea typeface="ＭＳ Ｐゴシック" charset="-128"/>
                <a:cs typeface="Courier New" panose="02070309020205020404" pitchFamily="49" charset="0"/>
              </a:rPr>
              <a:t>csv</a:t>
            </a:r>
            <a:r>
              <a:rPr kumimoji="1" lang="en-US"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try {</a:t>
            </a:r>
          </a:p>
          <a:p>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a:t>
            </a:r>
            <a:r>
              <a:rPr lang="ja-JP" altLang="en-US" sz="1000" dirty="0" smtClean="0">
                <a:latin typeface="Courier New" pitchFamily="49" charset="0"/>
                <a:cs typeface="Courier New" pitchFamily="49" charset="0"/>
              </a:rPr>
              <a:t>処理</a:t>
            </a:r>
            <a:endParaRPr kumimoji="1" lang="ja-JP" altLang="ja-JP"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while</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fileLineIterator.getTrailer();</a:t>
            </a:r>
          </a:p>
          <a:p>
            <a:r>
              <a:rPr lang="ja-JP" altLang="en-US" sz="1000" dirty="0" smtClean="0">
                <a:latin typeface="Courier New" pitchFamily="49" charset="0"/>
                <a:cs typeface="Courier New" pitchFamily="49" charset="0"/>
              </a:rPr>
              <a:t>  </a:t>
            </a:r>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a:t>
            </a:r>
            <a:r>
              <a:rPr lang="ja-JP" altLang="en-US" sz="1000" dirty="0" smtClean="0">
                <a:latin typeface="Courier New" pitchFamily="49" charset="0"/>
                <a:cs typeface="Courier New" pitchFamily="49" charset="0"/>
              </a:rPr>
              <a:t>処理</a:t>
            </a:r>
            <a:endParaRPr kumimoji="1" lang="en-US" altLang="ja-JP" sz="1000" dirty="0">
              <a:latin typeface="Tahoma" pitchFamily="34" charset="0"/>
              <a:ea typeface="ＭＳ Ｐゴシック" charset="-128"/>
            </a:endParaRPr>
          </a:p>
          <a:p>
            <a:r>
              <a:rPr kumimoji="1" lang="en-US" altLang="ja-JP" sz="1000" b="0" dirty="0">
                <a:latin typeface="Tahoma" pitchFamily="34" charset="0"/>
                <a:ea typeface="ＭＳ Ｐゴシック" charset="-128"/>
                <a:cs typeface="Courier New" panose="02070309020205020404" pitchFamily="49" charset="0"/>
              </a:rPr>
              <a:t> </a:t>
            </a:r>
            <a:r>
              <a:rPr kumimoji="1" lang="en-US" altLang="ja-JP" sz="1000" b="0" dirty="0" smtClean="0">
                <a:latin typeface="Tahoma" pitchFamily="34"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finally {</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en-US"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Tahoma" pitchFamily="34" charset="0"/>
                <a:ea typeface="ＭＳ Ｐゴシック" charset="-128"/>
              </a:rPr>
              <a:t>         </a:t>
            </a:r>
            <a:r>
              <a:rPr kumimoji="1" lang="ja-JP" altLang="ja-JP" sz="1000" b="0" dirty="0" err="1" smtClean="0">
                <a:latin typeface="Tahoma" pitchFamily="34" charset="0"/>
                <a:ea typeface="ＭＳ Ｐゴシック" charset="-128"/>
              </a:rPr>
              <a:t>.</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dirty="0">
              <a:latin typeface="Courier New" panose="02070309020205020404" pitchFamily="49" charset="0"/>
              <a:ea typeface="ＭＳ Ｐゴシック" charset="-128"/>
              <a:cs typeface="Courier New" panose="02070309020205020404" pitchFamily="49" charset="0"/>
            </a:endParaRPr>
          </a:p>
        </p:txBody>
      </p:sp>
      <p:sp>
        <p:nvSpPr>
          <p:cNvPr id="22" name="Text Box 140"/>
          <p:cNvSpPr txBox="1">
            <a:spLocks noChangeArrowheads="1"/>
          </p:cNvSpPr>
          <p:nvPr/>
        </p:nvSpPr>
        <p:spPr bwMode="auto">
          <a:xfrm>
            <a:off x="4005320"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2006/07/01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shop01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1,000,000</a:t>
            </a:r>
            <a:r>
              <a:rPr kumimoji="1" lang="en-US" altLang="ja-JP" sz="1000" dirty="0" smtClean="0">
                <a:latin typeface="Tahoma" pitchFamily="34" charset="0"/>
                <a:ea typeface="ＭＳ Ｐゴシック" charset="-128"/>
              </a:rPr>
              <a:t>"</a:t>
            </a:r>
            <a:endParaRPr kumimoji="1" lang="en-US" altLang="ja-JP" sz="1000" b="0" dirty="0">
              <a:latin typeface="Tahoma" pitchFamily="34" charset="0"/>
              <a:ea typeface="ＭＳ Ｐゴシック" charset="-128"/>
            </a:endParaRPr>
          </a:p>
        </p:txBody>
      </p:sp>
      <p:sp>
        <p:nvSpPr>
          <p:cNvPr id="23" name="Rectangle 143"/>
          <p:cNvSpPr>
            <a:spLocks noChangeArrowheads="1"/>
          </p:cNvSpPr>
          <p:nvPr/>
        </p:nvSpPr>
        <p:spPr bwMode="auto">
          <a:xfrm>
            <a:off x="200472" y="3255282"/>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701625" y="544852"/>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3901101"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605144" y="1388269"/>
            <a:ext cx="2134262" cy="527050"/>
          </a:xfrm>
          <a:prstGeom prst="wedgeRoundRectCallout">
            <a:avLst>
              <a:gd name="adj1" fmla="val 72172"/>
              <a:gd name="adj2" fmla="val 56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605144" y="2108432"/>
            <a:ext cx="2134262" cy="527050"/>
          </a:xfrm>
          <a:prstGeom prst="wedgeRoundRectCallout">
            <a:avLst>
              <a:gd name="adj1" fmla="val 79592"/>
              <a:gd name="adj2" fmla="val 6754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605144" y="2858610"/>
            <a:ext cx="2134262" cy="527050"/>
          </a:xfrm>
          <a:prstGeom prst="wedgeRoundRectCallout">
            <a:avLst>
              <a:gd name="adj1" fmla="val 95106"/>
              <a:gd name="adj2" fmla="val 5358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7640844" y="5156773"/>
            <a:ext cx="2134262" cy="616065"/>
          </a:xfrm>
          <a:prstGeom prst="wedgeRoundRectCallout">
            <a:avLst>
              <a:gd name="adj1" fmla="val -42452"/>
              <a:gd name="adj2" fmla="val -1550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4"/>
            <a:ext cx="8928992" cy="3904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ja-JP" altLang="en-US"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a:t>
            </a:r>
            <a:r>
              <a:rPr lang="ja-JP" altLang="en-US" sz="1200" dirty="0">
                <a:latin typeface="Courier New" pitchFamily="49" charset="0"/>
                <a:cs typeface="Courier New" pitchFamily="49" charset="0"/>
              </a:rPr>
              <a:t>・・</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r>
              <a:rPr lang="en-US" altLang="ja-JP" sz="1600" dirty="0"/>
              <a:t/>
            </a:r>
            <a:br>
              <a:rPr lang="en-US" altLang="ja-JP" sz="1600" dirty="0"/>
            </a:br>
            <a:r>
              <a:rPr lang="ja-JP" altLang="en-US" sz="1600" dirty="0" smtClean="0"/>
              <a:t>バリデータを</a:t>
            </a:r>
            <a:r>
              <a:rPr lang="en-US" altLang="ja-JP" sz="1600" dirty="0"/>
              <a:t/>
            </a:r>
            <a:br>
              <a:rPr lang="en-US" altLang="ja-JP" sz="1600" dirty="0"/>
            </a:br>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r>
              <a:rPr lang="en-US" altLang="ja-JP" sz="1600" dirty="0"/>
              <a:t/>
            </a:r>
            <a:br>
              <a:rPr lang="en-US" altLang="ja-JP" sz="1600" dirty="0"/>
            </a:br>
            <a:r>
              <a:rPr lang="ja-JP" altLang="en-US" sz="1600" dirty="0" smtClean="0"/>
              <a:t>コレクタ内で</a:t>
            </a:r>
            <a:r>
              <a:rPr lang="en-US" altLang="ja-JP" sz="1600" dirty="0"/>
              <a:t/>
            </a:r>
            <a:br>
              <a:rPr lang="en-US" altLang="ja-JP" sz="1600" dirty="0"/>
            </a:br>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Validator 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3.6.0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a:latin typeface="Arial" charset="0"/>
                <a:ea typeface="ＭＳ Ｐゴシック" charset="-128"/>
              </a:rPr>
              <a:t>Sync</a:t>
            </a:r>
            <a:r>
              <a:rPr kumimoji="1" lang="en-US" altLang="en-US" sz="1000" dirty="0">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3"/>
            <a:ext cx="9469299" cy="1106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820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118" name="AutoShape 4"/>
          <p:cNvSpPr>
            <a:spLocks noChangeAspect="1" noChangeArrowheads="1"/>
          </p:cNvSpPr>
          <p:nvPr/>
        </p:nvSpPr>
        <p:spPr bwMode="auto">
          <a:xfrm>
            <a:off x="3071273" y="3233634"/>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graphicFrame>
        <p:nvGraphicFramePr>
          <p:cNvPr id="120" name="Object 7"/>
          <p:cNvGraphicFramePr>
            <a:graphicFrameLocks noChangeAspect="1"/>
          </p:cNvGraphicFramePr>
          <p:nvPr>
            <p:extLst>
              <p:ext uri="{D42A27DB-BD31-4B8C-83A1-F6EECF244321}">
                <p14:modId xmlns:p14="http://schemas.microsoft.com/office/powerpoint/2010/main" val="633356442"/>
              </p:ext>
            </p:extLst>
          </p:nvPr>
        </p:nvGraphicFramePr>
        <p:xfrm>
          <a:off x="4482561" y="1876524"/>
          <a:ext cx="1368425" cy="730250"/>
        </p:xfrm>
        <a:graphic>
          <a:graphicData uri="http://schemas.openxmlformats.org/presentationml/2006/ole">
            <mc:AlternateContent xmlns:mc="http://schemas.openxmlformats.org/markup-compatibility/2006">
              <mc:Choice xmlns:v="urn:schemas-microsoft-com:vml" Requires="v">
                <p:oleObj spid="_x0000_s5172" name="Visio" r:id="rId3" imgW="1028666" imgH="1219320" progId="Visio.Drawing.11">
                  <p:embed/>
                </p:oleObj>
              </mc:Choice>
              <mc:Fallback>
                <p:oleObj name="Visio" r:id="rId3" imgW="1028666" imgH="1219320" progId="Visio.Drawing.11">
                  <p:embed/>
                  <p:pic>
                    <p:nvPicPr>
                      <p:cNvPr id="0" name=""/>
                      <p:cNvPicPr>
                        <a:picLocks noChangeAspect="1" noChangeArrowheads="1"/>
                      </p:cNvPicPr>
                      <p:nvPr/>
                    </p:nvPicPr>
                    <p:blipFill>
                      <a:blip r:embed="rId4"/>
                      <a:srcRect/>
                      <a:stretch>
                        <a:fillRect/>
                      </a:stretch>
                    </p:blipFill>
                    <p:spPr bwMode="auto">
                      <a:xfrm>
                        <a:off x="4482561" y="1876524"/>
                        <a:ext cx="1368425" cy="730250"/>
                      </a:xfrm>
                      <a:prstGeom prst="rect">
                        <a:avLst/>
                      </a:prstGeom>
                      <a:noFill/>
                      <a:ln>
                        <a:noFill/>
                      </a:ln>
                      <a:effectLst/>
                      <a:extLst/>
                    </p:spPr>
                  </p:pic>
                </p:oleObj>
              </mc:Fallback>
            </mc:AlternateContent>
          </a:graphicData>
        </a:graphic>
      </p:graphicFrame>
      <p:sp>
        <p:nvSpPr>
          <p:cNvPr id="121" name="Rectangle 8"/>
          <p:cNvSpPr>
            <a:spLocks noChangeArrowheads="1"/>
          </p:cNvSpPr>
          <p:nvPr/>
        </p:nvSpPr>
        <p:spPr bwMode="gray">
          <a:xfrm>
            <a:off x="4747134" y="1876452"/>
            <a:ext cx="714375"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endParaRPr kumimoji="1" lang="en-US" altLang="ja-JP" sz="1000" dirty="0" smtClean="0">
              <a:latin typeface="Arial" charset="0"/>
              <a:ea typeface="ＭＳ Ｐゴシック" charset="-128"/>
            </a:endParaRPr>
          </a:p>
          <a:p>
            <a:pPr algn="ctr" eaLnBrk="1" hangingPunct="1"/>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sp>
        <p:nvSpPr>
          <p:cNvPr id="122" name="Rectangle 9"/>
          <p:cNvSpPr>
            <a:spLocks noChangeArrowheads="1"/>
          </p:cNvSpPr>
          <p:nvPr/>
        </p:nvSpPr>
        <p:spPr bwMode="gray">
          <a:xfrm>
            <a:off x="705042" y="1657443"/>
            <a:ext cx="1798638"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①</a:t>
            </a:r>
            <a:r>
              <a:rPr lang="en-US" altLang="ja-JP" sz="1000" b="0" dirty="0" smtClean="0">
                <a:latin typeface="Arial" charset="0"/>
                <a:ea typeface="ＭＳ Ｐゴシック" charset="-128"/>
              </a:rPr>
              <a:t>AsyncBatchExecuto</a:t>
            </a:r>
            <a:r>
              <a:rPr lang="en-US" altLang="ja-JP" sz="1000" b="0" dirty="0">
                <a:latin typeface="Arial" charset="0"/>
                <a:ea typeface="ＭＳ Ｐゴシック" charset="-128"/>
              </a:rPr>
              <a:t>r</a:t>
            </a:r>
            <a:r>
              <a:rPr kumimoji="1" lang="ja-JP" altLang="en-US" sz="1000" b="0" dirty="0" smtClean="0">
                <a:latin typeface="Arial" charset="0"/>
                <a:ea typeface="ＭＳ Ｐゴシック" charset="-128"/>
              </a:rPr>
              <a:t>を実行する</a:t>
            </a:r>
            <a:endParaRPr kumimoji="1" lang="ja-JP" altLang="en-US" sz="1000" b="0" dirty="0">
              <a:latin typeface="Arial" charset="0"/>
              <a:ea typeface="ＭＳ Ｐゴシック" charset="-128"/>
            </a:endParaRPr>
          </a:p>
        </p:txBody>
      </p:sp>
      <p:sp>
        <p:nvSpPr>
          <p:cNvPr id="123" name="Rectangle 11"/>
          <p:cNvSpPr>
            <a:spLocks noChangeArrowheads="1"/>
          </p:cNvSpPr>
          <p:nvPr/>
        </p:nvSpPr>
        <p:spPr bwMode="gray">
          <a:xfrm>
            <a:off x="5621712" y="2402470"/>
            <a:ext cx="1655762"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②処理対象のジョブレコードを一件ずつ</a:t>
            </a:r>
            <a:r>
              <a:rPr kumimoji="1" lang="ja-JP" altLang="en-US" sz="1000" b="0" dirty="0" smtClean="0">
                <a:latin typeface="Arial" charset="0"/>
                <a:ea typeface="ＭＳ Ｐゴシック" charset="-128"/>
              </a:rPr>
              <a:t>取得する</a:t>
            </a:r>
            <a:endParaRPr kumimoji="1" lang="ja-JP" altLang="en-US" sz="1000" b="0" dirty="0">
              <a:latin typeface="Arial" charset="0"/>
              <a:ea typeface="ＭＳ Ｐゴシック" charset="-128"/>
            </a:endParaRPr>
          </a:p>
        </p:txBody>
      </p:sp>
      <p:sp>
        <p:nvSpPr>
          <p:cNvPr id="124" name="AutoShape 15"/>
          <p:cNvSpPr>
            <a:spLocks noChangeArrowheads="1"/>
          </p:cNvSpPr>
          <p:nvPr/>
        </p:nvSpPr>
        <p:spPr bwMode="auto">
          <a:xfrm rot="16200000">
            <a:off x="5656897" y="4659606"/>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5" name="AutoShape 16"/>
          <p:cNvSpPr>
            <a:spLocks noChangeAspect="1" noChangeArrowheads="1"/>
          </p:cNvSpPr>
          <p:nvPr/>
        </p:nvSpPr>
        <p:spPr bwMode="auto">
          <a:xfrm>
            <a:off x="6666547" y="5089819"/>
            <a:ext cx="1728787"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6" name="Rectangle 17"/>
          <p:cNvSpPr>
            <a:spLocks noChangeArrowheads="1"/>
          </p:cNvSpPr>
          <p:nvPr/>
        </p:nvSpPr>
        <p:spPr bwMode="gray">
          <a:xfrm>
            <a:off x="5256847" y="4721242"/>
            <a:ext cx="2089150"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⑤ビジネスロジック</a:t>
            </a:r>
            <a:r>
              <a:rPr kumimoji="1" lang="ja-JP" altLang="en-US" sz="1000" b="0" dirty="0">
                <a:latin typeface="Arial" charset="0"/>
                <a:ea typeface="ＭＳ Ｐゴシック" charset="-128"/>
              </a:rPr>
              <a:t>のインスタンスを</a:t>
            </a:r>
          </a:p>
          <a:p>
            <a:pPr eaLnBrk="1" hangingPunct="1"/>
            <a:r>
              <a:rPr kumimoji="1" lang="ja-JP" altLang="en-US" sz="1000" b="0" dirty="0">
                <a:latin typeface="Arial" charset="0"/>
                <a:ea typeface="ＭＳ Ｐゴシック" charset="-128"/>
              </a:rPr>
              <a:t>取得し、実行する</a:t>
            </a:r>
          </a:p>
        </p:txBody>
      </p:sp>
      <p:sp>
        <p:nvSpPr>
          <p:cNvPr id="127" name="Rectangle 18"/>
          <p:cNvSpPr>
            <a:spLocks noChangeArrowheads="1"/>
          </p:cNvSpPr>
          <p:nvPr/>
        </p:nvSpPr>
        <p:spPr bwMode="gray">
          <a:xfrm>
            <a:off x="5230273" y="3749513"/>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⑦</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28" name="AutoShape 19"/>
          <p:cNvSpPr>
            <a:spLocks noChangeArrowheads="1"/>
          </p:cNvSpPr>
          <p:nvPr/>
        </p:nvSpPr>
        <p:spPr bwMode="auto">
          <a:xfrm>
            <a:off x="5299709" y="5450181"/>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3" name="AutoShape 32"/>
          <p:cNvSpPr>
            <a:spLocks noChangeArrowheads="1"/>
          </p:cNvSpPr>
          <p:nvPr/>
        </p:nvSpPr>
        <p:spPr bwMode="auto">
          <a:xfrm rot="1628034">
            <a:off x="4299630" y="2318055"/>
            <a:ext cx="403650" cy="866610"/>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34" name="Rectangle 33"/>
          <p:cNvSpPr>
            <a:spLocks noChangeArrowheads="1"/>
          </p:cNvSpPr>
          <p:nvPr/>
        </p:nvSpPr>
        <p:spPr bwMode="auto">
          <a:xfrm>
            <a:off x="4108600" y="2977400"/>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読み込み</a:t>
            </a:r>
          </a:p>
        </p:txBody>
      </p:sp>
      <p:sp>
        <p:nvSpPr>
          <p:cNvPr id="135" name="AutoShape 35"/>
          <p:cNvSpPr>
            <a:spLocks noChangeAspect="1" noChangeArrowheads="1"/>
          </p:cNvSpPr>
          <p:nvPr/>
        </p:nvSpPr>
        <p:spPr bwMode="auto">
          <a:xfrm>
            <a:off x="3691819" y="5102519"/>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36" name="AutoShape 51"/>
          <p:cNvSpPr>
            <a:spLocks noChangeArrowheads="1"/>
          </p:cNvSpPr>
          <p:nvPr/>
        </p:nvSpPr>
        <p:spPr bwMode="auto">
          <a:xfrm rot="16200000">
            <a:off x="5710872" y="47246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7" name="AutoShape 52"/>
          <p:cNvSpPr>
            <a:spLocks noChangeAspect="1" noChangeArrowheads="1"/>
          </p:cNvSpPr>
          <p:nvPr/>
        </p:nvSpPr>
        <p:spPr bwMode="auto">
          <a:xfrm>
            <a:off x="6720522" y="51549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8" name="AutoShape 53"/>
          <p:cNvSpPr>
            <a:spLocks noChangeArrowheads="1"/>
          </p:cNvSpPr>
          <p:nvPr/>
        </p:nvSpPr>
        <p:spPr bwMode="auto">
          <a:xfrm>
            <a:off x="5353684" y="55152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9" name="AutoShape 54"/>
          <p:cNvSpPr>
            <a:spLocks noChangeAspect="1" noChangeArrowheads="1"/>
          </p:cNvSpPr>
          <p:nvPr/>
        </p:nvSpPr>
        <p:spPr bwMode="auto">
          <a:xfrm>
            <a:off x="3745794" y="51676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40" name="AutoShape 55"/>
          <p:cNvSpPr>
            <a:spLocks noChangeArrowheads="1"/>
          </p:cNvSpPr>
          <p:nvPr/>
        </p:nvSpPr>
        <p:spPr bwMode="auto">
          <a:xfrm rot="16200000">
            <a:off x="5783897" y="47881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141" name="AutoShape 56"/>
          <p:cNvSpPr>
            <a:spLocks noChangeAspect="1" noChangeArrowheads="1"/>
          </p:cNvSpPr>
          <p:nvPr/>
        </p:nvSpPr>
        <p:spPr bwMode="auto">
          <a:xfrm>
            <a:off x="6793547" y="52184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142" name="AutoShape 57"/>
          <p:cNvSpPr>
            <a:spLocks noChangeArrowheads="1"/>
          </p:cNvSpPr>
          <p:nvPr/>
        </p:nvSpPr>
        <p:spPr bwMode="auto">
          <a:xfrm>
            <a:off x="5426709" y="55787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143" name="AutoShape 58"/>
          <p:cNvSpPr>
            <a:spLocks noChangeAspect="1" noChangeArrowheads="1"/>
          </p:cNvSpPr>
          <p:nvPr/>
        </p:nvSpPr>
        <p:spPr bwMode="auto">
          <a:xfrm>
            <a:off x="3818819" y="52311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144" name="AutoShape 34"/>
          <p:cNvSpPr>
            <a:spLocks noChangeArrowheads="1"/>
          </p:cNvSpPr>
          <p:nvPr/>
        </p:nvSpPr>
        <p:spPr bwMode="auto">
          <a:xfrm>
            <a:off x="7412487" y="4603991"/>
            <a:ext cx="1638300"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ジョブレコードに指定した</a:t>
            </a:r>
          </a:p>
          <a:p>
            <a:pPr eaLnBrk="1" hangingPunct="1"/>
            <a:r>
              <a:rPr kumimoji="1" lang="ja-JP" altLang="en-US" sz="1000" b="0" dirty="0">
                <a:latin typeface="Arial" charset="0"/>
                <a:ea typeface="ＭＳ Ｐゴシック" charset="-128"/>
              </a:rPr>
              <a:t>引数が渡される。</a:t>
            </a:r>
          </a:p>
        </p:txBody>
      </p:sp>
      <p:sp>
        <p:nvSpPr>
          <p:cNvPr id="145" name="Rectangle 59"/>
          <p:cNvSpPr>
            <a:spLocks noChangeArrowheads="1"/>
          </p:cNvSpPr>
          <p:nvPr/>
        </p:nvSpPr>
        <p:spPr bwMode="gray">
          <a:xfrm>
            <a:off x="5133022" y="6039144"/>
            <a:ext cx="2089150"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戻り値</a:t>
            </a:r>
            <a:r>
              <a:rPr lang="ja-JP" altLang="en-US" sz="1000" b="0" dirty="0" smtClean="0">
                <a:latin typeface="Arial" charset="0"/>
                <a:ea typeface="ＭＳ Ｐゴシック" charset="-128"/>
              </a:rPr>
              <a:t>また</a:t>
            </a:r>
            <a:r>
              <a:rPr lang="ja-JP" altLang="en-US" sz="1000" b="0" dirty="0">
                <a:latin typeface="Arial" charset="0"/>
                <a:ea typeface="ＭＳ Ｐゴシック" charset="-128"/>
              </a:rPr>
              <a:t>は</a:t>
            </a:r>
            <a:r>
              <a:rPr kumimoji="1" lang="ja-JP" altLang="en-US" sz="1000" b="0" dirty="0" smtClean="0">
                <a:latin typeface="Arial" charset="0"/>
                <a:ea typeface="ＭＳ Ｐゴシック" charset="-128"/>
              </a:rPr>
              <a:t>例外</a:t>
            </a:r>
            <a:r>
              <a:rPr kumimoji="1" lang="ja-JP" altLang="en-US" sz="1000" b="0" dirty="0">
                <a:latin typeface="Arial" charset="0"/>
                <a:ea typeface="ＭＳ Ｐゴシック" charset="-128"/>
              </a:rPr>
              <a:t>が返される</a:t>
            </a:r>
            <a:endParaRPr kumimoji="1" lang="en-US" altLang="ja-JP" sz="1000" b="0" dirty="0">
              <a:latin typeface="Arial" charset="0"/>
              <a:ea typeface="ＭＳ Ｐゴシック" charset="-128"/>
            </a:endParaRPr>
          </a:p>
        </p:txBody>
      </p:sp>
      <p:sp>
        <p:nvSpPr>
          <p:cNvPr id="146" name="AutoShape 60"/>
          <p:cNvSpPr>
            <a:spLocks/>
          </p:cNvSpPr>
          <p:nvPr/>
        </p:nvSpPr>
        <p:spPr bwMode="auto">
          <a:xfrm rot="19545058">
            <a:off x="3560057" y="5626394"/>
            <a:ext cx="209550" cy="357187"/>
          </a:xfrm>
          <a:prstGeom prst="leftBrace">
            <a:avLst>
              <a:gd name="adj1" fmla="val 14205"/>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47" name="Rectangle 61"/>
          <p:cNvSpPr>
            <a:spLocks noChangeArrowheads="1"/>
          </p:cNvSpPr>
          <p:nvPr/>
        </p:nvSpPr>
        <p:spPr bwMode="auto">
          <a:xfrm>
            <a:off x="3092550" y="5891506"/>
            <a:ext cx="976847"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処理スレッド数</a:t>
            </a:r>
          </a:p>
        </p:txBody>
      </p:sp>
      <p:sp>
        <p:nvSpPr>
          <p:cNvPr id="150" name="Rectangle 64"/>
          <p:cNvSpPr>
            <a:spLocks noChangeArrowheads="1"/>
          </p:cNvSpPr>
          <p:nvPr/>
        </p:nvSpPr>
        <p:spPr bwMode="gray">
          <a:xfrm>
            <a:off x="757606" y="4252746"/>
            <a:ext cx="2128837"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lang="ja-JP" altLang="en-US" sz="1000" b="0" dirty="0">
                <a:latin typeface="Arial" charset="0"/>
                <a:ea typeface="ＭＳ Ｐゴシック" charset="-128"/>
              </a:rPr>
              <a:t>③</a:t>
            </a:r>
            <a:r>
              <a:rPr kumimoji="1" lang="ja-JP" altLang="en-US" sz="1000" b="0" dirty="0" smtClean="0">
                <a:latin typeface="Arial" charset="0"/>
                <a:ea typeface="ＭＳ Ｐゴシック" charset="-128"/>
              </a:rPr>
              <a:t>空き</a:t>
            </a:r>
            <a:r>
              <a:rPr kumimoji="1" lang="ja-JP" altLang="en-US" sz="1000" b="0" dirty="0">
                <a:latin typeface="Arial" charset="0"/>
                <a:ea typeface="ＭＳ Ｐゴシック" charset="-128"/>
              </a:rPr>
              <a:t>処理スレッドに処理を委譲する</a:t>
            </a:r>
            <a:endParaRPr kumimoji="1" lang="en-US" altLang="ja-JP" sz="1000" b="0" dirty="0">
              <a:latin typeface="Arial" charset="0"/>
              <a:ea typeface="ＭＳ Ｐゴシック" charset="-128"/>
            </a:endParaRPr>
          </a:p>
        </p:txBody>
      </p:sp>
      <p:sp>
        <p:nvSpPr>
          <p:cNvPr id="151" name="AutoShape 65"/>
          <p:cNvSpPr>
            <a:spLocks noChangeArrowheads="1"/>
          </p:cNvSpPr>
          <p:nvPr/>
        </p:nvSpPr>
        <p:spPr bwMode="auto">
          <a:xfrm rot="2161616">
            <a:off x="2856877" y="2851243"/>
            <a:ext cx="347999" cy="336461"/>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2" name="Rectangle 66"/>
          <p:cNvSpPr>
            <a:spLocks noChangeArrowheads="1"/>
          </p:cNvSpPr>
          <p:nvPr/>
        </p:nvSpPr>
        <p:spPr bwMode="auto">
          <a:xfrm>
            <a:off x="3021708" y="2953510"/>
            <a:ext cx="438238"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常駐</a:t>
            </a:r>
          </a:p>
        </p:txBody>
      </p:sp>
      <p:sp>
        <p:nvSpPr>
          <p:cNvPr id="153" name="AutoShape 5"/>
          <p:cNvSpPr>
            <a:spLocks noChangeArrowheads="1"/>
          </p:cNvSpPr>
          <p:nvPr/>
        </p:nvSpPr>
        <p:spPr bwMode="auto">
          <a:xfrm>
            <a:off x="1351217" y="2825231"/>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プロセス</a:t>
            </a:r>
            <a:endParaRPr kumimoji="1" lang="en-US" altLang="ja-JP" sz="1000" b="0" dirty="0" smtClean="0">
              <a:latin typeface="Arial" charset="0"/>
              <a:ea typeface="ＭＳ Ｐゴシック" charset="-128"/>
            </a:endParaRPr>
          </a:p>
          <a:p>
            <a:pPr algn="ctr" eaLnBrk="1" hangingPunct="1"/>
            <a:r>
              <a:rPr kumimoji="1" lang="ja-JP" altLang="en-US" sz="1000" b="0" dirty="0" smtClean="0">
                <a:latin typeface="Arial" charset="0"/>
                <a:ea typeface="ＭＳ Ｐゴシック" charset="-128"/>
              </a:rPr>
              <a:t>起動</a:t>
            </a:r>
            <a:endParaRPr kumimoji="1" lang="ja-JP" altLang="en-US" sz="1000" b="0" dirty="0">
              <a:latin typeface="Arial" charset="0"/>
              <a:ea typeface="ＭＳ Ｐゴシック" charset="-128"/>
            </a:endParaRPr>
          </a:p>
        </p:txBody>
      </p:sp>
      <p:sp>
        <p:nvSpPr>
          <p:cNvPr id="154" name="AutoShape 68"/>
          <p:cNvSpPr>
            <a:spLocks noChangeArrowheads="1"/>
          </p:cNvSpPr>
          <p:nvPr/>
        </p:nvSpPr>
        <p:spPr bwMode="auto">
          <a:xfrm>
            <a:off x="4856905" y="2394924"/>
            <a:ext cx="104897" cy="2743415"/>
          </a:xfrm>
          <a:prstGeom prst="upArrow">
            <a:avLst>
              <a:gd name="adj1" fmla="val 50000"/>
              <a:gd name="adj2" fmla="val 2720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5" name="Rectangle 67"/>
          <p:cNvSpPr>
            <a:spLocks noChangeArrowheads="1"/>
          </p:cNvSpPr>
          <p:nvPr/>
        </p:nvSpPr>
        <p:spPr bwMode="gray">
          <a:xfrm>
            <a:off x="5833523" y="2941959"/>
            <a:ext cx="1273175"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lang="ja-JP" altLang="en-US" sz="1000" b="0" dirty="0">
                <a:latin typeface="Arial" charset="0"/>
                <a:ea typeface="ＭＳ Ｐゴシック" charset="-128"/>
              </a:rPr>
              <a:t>④</a:t>
            </a:r>
            <a:r>
              <a:rPr kumimoji="1" lang="ja-JP" altLang="en-US" sz="1000" b="0" dirty="0" smtClean="0">
                <a:latin typeface="Arial" charset="0"/>
                <a:ea typeface="ＭＳ Ｐゴシック" charset="-128"/>
              </a:rPr>
              <a:t>ジョブステータス</a:t>
            </a:r>
            <a:r>
              <a:rPr kumimoji="1" lang="ja-JP" altLang="en-US" sz="1000" b="0" dirty="0">
                <a:latin typeface="Arial" charset="0"/>
                <a:ea typeface="ＭＳ Ｐゴシック" charset="-128"/>
              </a:rPr>
              <a:t>を</a:t>
            </a:r>
          </a:p>
          <a:p>
            <a:pPr algn="l" eaLnBrk="1" hangingPunct="1"/>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実行中</a:t>
            </a:r>
            <a:r>
              <a:rPr kumimoji="1" lang="en-US" altLang="ja-JP" b="0" dirty="0"/>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56" name="Line 73"/>
          <p:cNvSpPr>
            <a:spLocks noChangeShapeType="1"/>
          </p:cNvSpPr>
          <p:nvPr/>
        </p:nvSpPr>
        <p:spPr bwMode="auto">
          <a:xfrm flipV="1">
            <a:off x="5073882" y="4173859"/>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57" name="AutoShape 5"/>
          <p:cNvSpPr>
            <a:spLocks noChangeArrowheads="1"/>
          </p:cNvSpPr>
          <p:nvPr/>
        </p:nvSpPr>
        <p:spPr bwMode="auto">
          <a:xfrm rot="16200000">
            <a:off x="2449939" y="3287124"/>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dirty="0">
                <a:latin typeface="Arial" charset="0"/>
                <a:ea typeface="ＭＳ Ｐゴシック" charset="-128"/>
              </a:rPr>
              <a:t>実行</a:t>
            </a:r>
          </a:p>
        </p:txBody>
      </p:sp>
      <p:sp>
        <p:nvSpPr>
          <p:cNvPr id="158" name="AutoShape 4"/>
          <p:cNvSpPr>
            <a:spLocks noChangeAspect="1" noChangeArrowheads="1"/>
          </p:cNvSpPr>
          <p:nvPr/>
        </p:nvSpPr>
        <p:spPr bwMode="auto">
          <a:xfrm>
            <a:off x="1030753" y="324933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159" name="AutoShape 4"/>
          <p:cNvSpPr>
            <a:spLocks noChangeAspect="1" noChangeArrowheads="1"/>
          </p:cNvSpPr>
          <p:nvPr/>
        </p:nvSpPr>
        <p:spPr bwMode="auto">
          <a:xfrm>
            <a:off x="3096038" y="4282580"/>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160" name="AutoShape 5"/>
          <p:cNvSpPr>
            <a:spLocks noChangeArrowheads="1"/>
          </p:cNvSpPr>
          <p:nvPr/>
        </p:nvSpPr>
        <p:spPr bwMode="auto">
          <a:xfrm>
            <a:off x="3555199" y="3883326"/>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161" name="AutoShape 36"/>
          <p:cNvSpPr>
            <a:spLocks noChangeArrowheads="1"/>
          </p:cNvSpPr>
          <p:nvPr/>
        </p:nvSpPr>
        <p:spPr bwMode="auto">
          <a:xfrm rot="19435191">
            <a:off x="3815913" y="4761917"/>
            <a:ext cx="720725" cy="454568"/>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62" name="Rectangle 37"/>
          <p:cNvSpPr>
            <a:spLocks noChangeArrowheads="1"/>
          </p:cNvSpPr>
          <p:nvPr/>
        </p:nvSpPr>
        <p:spPr bwMode="auto">
          <a:xfrm>
            <a:off x="3870072" y="4877645"/>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a:ea typeface="ＭＳ Ｐゴシック" charset="-128"/>
              </a:rPr>
              <a:t>処理委譲</a:t>
            </a:r>
          </a:p>
        </p:txBody>
      </p:sp>
      <p:sp>
        <p:nvSpPr>
          <p:cNvPr id="163" name="Line 73"/>
          <p:cNvSpPr>
            <a:spLocks noChangeShapeType="1"/>
          </p:cNvSpPr>
          <p:nvPr/>
        </p:nvSpPr>
        <p:spPr bwMode="auto">
          <a:xfrm>
            <a:off x="2089785" y="4494650"/>
            <a:ext cx="1005919" cy="104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4" name="AutoShape 4"/>
          <p:cNvSpPr>
            <a:spLocks noChangeAspect="1" noChangeArrowheads="1"/>
          </p:cNvSpPr>
          <p:nvPr/>
        </p:nvSpPr>
        <p:spPr bwMode="auto">
          <a:xfrm>
            <a:off x="2837762" y="2005979"/>
            <a:ext cx="1397382"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AsyncBatchStopper</a:t>
            </a:r>
            <a:endParaRPr kumimoji="1" lang="en-US" altLang="ja-JP" sz="1000" b="0" dirty="0">
              <a:latin typeface="Arial" charset="0"/>
              <a:ea typeface="ＭＳ Ｐゴシック" charset="-128"/>
            </a:endParaRPr>
          </a:p>
        </p:txBody>
      </p:sp>
      <p:sp>
        <p:nvSpPr>
          <p:cNvPr id="165" name="AutoShape 5"/>
          <p:cNvSpPr>
            <a:spLocks noChangeArrowheads="1"/>
          </p:cNvSpPr>
          <p:nvPr/>
        </p:nvSpPr>
        <p:spPr bwMode="auto">
          <a:xfrm>
            <a:off x="3305922" y="2587058"/>
            <a:ext cx="720725" cy="518141"/>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停止</a:t>
            </a:r>
            <a:endParaRPr kumimoji="1" lang="ja-JP" altLang="en-US" sz="1000" b="0" dirty="0">
              <a:latin typeface="Arial" charset="0"/>
              <a:ea typeface="ＭＳ Ｐゴシック" charset="-128"/>
            </a:endParaRPr>
          </a:p>
        </p:txBody>
      </p:sp>
      <p:sp>
        <p:nvSpPr>
          <p:cNvPr id="166" name="AutoShape 68"/>
          <p:cNvSpPr>
            <a:spLocks noChangeArrowheads="1"/>
          </p:cNvSpPr>
          <p:nvPr/>
        </p:nvSpPr>
        <p:spPr bwMode="auto">
          <a:xfrm>
            <a:off x="5042156" y="2410837"/>
            <a:ext cx="104897" cy="2743415"/>
          </a:xfrm>
          <a:prstGeom prst="upArrow">
            <a:avLst>
              <a:gd name="adj1" fmla="val 50000"/>
              <a:gd name="adj2" fmla="val 2720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67" name="Line 73"/>
          <p:cNvSpPr>
            <a:spLocks noChangeShapeType="1"/>
          </p:cNvSpPr>
          <p:nvPr/>
        </p:nvSpPr>
        <p:spPr bwMode="auto">
          <a:xfrm flipV="1">
            <a:off x="4890804" y="3072134"/>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8" name="Line 73"/>
          <p:cNvSpPr>
            <a:spLocks noChangeShapeType="1"/>
          </p:cNvSpPr>
          <p:nvPr/>
        </p:nvSpPr>
        <p:spPr bwMode="auto">
          <a:xfrm flipV="1">
            <a:off x="4661530" y="2559987"/>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9" name="Rectangle 11"/>
          <p:cNvSpPr>
            <a:spLocks noChangeArrowheads="1"/>
          </p:cNvSpPr>
          <p:nvPr/>
        </p:nvSpPr>
        <p:spPr bwMode="gray">
          <a:xfrm>
            <a:off x="2619754" y="1737330"/>
            <a:ext cx="2127380"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lang="ja-JP" altLang="en-US" sz="1000" b="0" dirty="0" smtClean="0">
                <a:latin typeface="Arial" charset="0"/>
                <a:ea typeface="ＭＳ Ｐゴシック" charset="-128"/>
              </a:rPr>
              <a:t>⑧</a:t>
            </a:r>
            <a:r>
              <a:rPr lang="en-US" altLang="ja-JP" sz="1000" b="0" dirty="0" err="1" smtClean="0">
                <a:latin typeface="Arial" charset="0"/>
                <a:ea typeface="ＭＳ Ｐゴシック" charset="-128"/>
              </a:rPr>
              <a:t>JobOperator</a:t>
            </a:r>
            <a:r>
              <a:rPr lang="ja-JP" altLang="en-US" sz="1000" b="0" dirty="0" err="1" smtClean="0">
                <a:latin typeface="Arial" charset="0"/>
                <a:ea typeface="ＭＳ Ｐゴシック" charset="-128"/>
              </a:rPr>
              <a:t>を停</a:t>
            </a:r>
            <a:r>
              <a:rPr lang="ja-JP" altLang="en-US" sz="1000" b="0" dirty="0" smtClean="0">
                <a:latin typeface="Arial" charset="0"/>
                <a:ea typeface="ＭＳ Ｐゴシック" charset="-128"/>
              </a:rPr>
              <a:t>止させる</a:t>
            </a:r>
            <a:endParaRPr kumimoji="1" lang="ja-JP" altLang="en-US" sz="1000" b="0" dirty="0">
              <a:latin typeface="Arial" charset="0"/>
              <a:ea typeface="ＭＳ Ｐゴシック" charset="-128"/>
            </a:endParaRPr>
          </a:p>
        </p:txBody>
      </p:sp>
      <p:pic>
        <p:nvPicPr>
          <p:cNvPr id="170" name="Picture 3"/>
          <p:cNvPicPr>
            <a:picLocks noChangeAspect="1" noChangeArrowheads="1"/>
          </p:cNvPicPr>
          <p:nvPr/>
        </p:nvPicPr>
        <p:blipFill>
          <a:blip r:embed="rId5" cstate="print"/>
          <a:srcRect/>
          <a:stretch>
            <a:fillRect/>
          </a:stretch>
        </p:blipFill>
        <p:spPr bwMode="auto">
          <a:xfrm>
            <a:off x="5748752" y="1264651"/>
            <a:ext cx="3838253" cy="1171947"/>
          </a:xfrm>
          <a:prstGeom prst="rect">
            <a:avLst/>
          </a:prstGeom>
          <a:noFill/>
          <a:ln w="9525">
            <a:noFill/>
            <a:miter lim="800000"/>
            <a:headEnd/>
            <a:tailEnd/>
          </a:ln>
        </p:spPr>
      </p:pic>
      <p:sp>
        <p:nvSpPr>
          <p:cNvPr id="171" name="角丸四角形吹き出し 18"/>
          <p:cNvSpPr>
            <a:spLocks noChangeArrowheads="1"/>
          </p:cNvSpPr>
          <p:nvPr/>
        </p:nvSpPr>
        <p:spPr bwMode="auto">
          <a:xfrm>
            <a:off x="7991475" y="2443042"/>
            <a:ext cx="1744014" cy="288032"/>
          </a:xfrm>
          <a:prstGeom prst="wedgeRoundRectCallout">
            <a:avLst>
              <a:gd name="adj1" fmla="val -37992"/>
              <a:gd name="adj2" fmla="val -112579"/>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grpSp>
        <p:nvGrpSpPr>
          <p:cNvPr id="182" name="グループ化 53"/>
          <p:cNvGrpSpPr/>
          <p:nvPr/>
        </p:nvGrpSpPr>
        <p:grpSpPr>
          <a:xfrm>
            <a:off x="7363648" y="3066133"/>
            <a:ext cx="1512168" cy="987072"/>
            <a:chOff x="1919139" y="1844824"/>
            <a:chExt cx="1264299" cy="658048"/>
          </a:xfrm>
        </p:grpSpPr>
        <p:grpSp>
          <p:nvGrpSpPr>
            <p:cNvPr id="183" name="グループ化 52"/>
            <p:cNvGrpSpPr/>
            <p:nvPr/>
          </p:nvGrpSpPr>
          <p:grpSpPr>
            <a:xfrm>
              <a:off x="1919139" y="1844824"/>
              <a:ext cx="1204094" cy="658048"/>
              <a:chOff x="1856656" y="1844824"/>
              <a:chExt cx="1204094" cy="658048"/>
            </a:xfrm>
          </p:grpSpPr>
          <p:sp>
            <p:nvSpPr>
              <p:cNvPr id="185" name="角丸四角形 19"/>
              <p:cNvSpPr>
                <a:spLocks noChangeArrowheads="1"/>
              </p:cNvSpPr>
              <p:nvPr/>
            </p:nvSpPr>
            <p:spPr bwMode="auto">
              <a:xfrm>
                <a:off x="1856656" y="1844824"/>
                <a:ext cx="1204094" cy="658048"/>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186" name="角丸四角形 185"/>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184"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187" name="AutoShape 55"/>
          <p:cNvSpPr>
            <a:spLocks noChangeArrowheads="1"/>
          </p:cNvSpPr>
          <p:nvPr/>
        </p:nvSpPr>
        <p:spPr bwMode="auto">
          <a:xfrm>
            <a:off x="7560591" y="2371553"/>
            <a:ext cx="360039" cy="719042"/>
          </a:xfrm>
          <a:prstGeom prst="upDown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登録</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192" name="角丸四角形吹き出し 18"/>
          <p:cNvSpPr>
            <a:spLocks noChangeArrowheads="1"/>
          </p:cNvSpPr>
          <p:nvPr/>
        </p:nvSpPr>
        <p:spPr bwMode="auto">
          <a:xfrm>
            <a:off x="7106698" y="4143002"/>
            <a:ext cx="2628791" cy="382794"/>
          </a:xfrm>
          <a:prstGeom prst="wedgeRoundRectCallout">
            <a:avLst>
              <a:gd name="adj1" fmla="val -31108"/>
              <a:gd name="adj2" fmla="val -110091"/>
              <a:gd name="adj3" fmla="val 16667"/>
            </a:avLst>
          </a:prstGeom>
          <a:solidFill>
            <a:srgbClr val="FFC000"/>
          </a:solidFill>
          <a:ln w="9525" algn="ctr">
            <a:solidFill>
              <a:schemeClr val="tx1"/>
            </a:solidFill>
            <a:round/>
            <a:headEnd/>
            <a:tailEnd/>
          </a:ln>
        </p:spPr>
        <p:txBody>
          <a:bodyPr anchor="ctr"/>
          <a:lstStyle/>
          <a:p>
            <a:r>
              <a:rPr lang="ja-JP" altLang="en-US" sz="1200" b="1" dirty="0" smtClean="0"/>
              <a:t>オンライン</a:t>
            </a:r>
            <a:r>
              <a:rPr lang="ja-JP" altLang="en-US" sz="1200" b="1" dirty="0"/>
              <a:t>処理等からジョブレコードを</a:t>
            </a:r>
            <a:r>
              <a:rPr lang="ja-JP" altLang="en-US" sz="1200" b="1" dirty="0" smtClean="0"/>
              <a:t>登録し、結果を参照する</a:t>
            </a:r>
            <a:endParaRPr lang="ja-JP" altLang="en-US" sz="1200" b="1" dirty="0"/>
          </a:p>
        </p:txBody>
      </p:sp>
      <p:sp>
        <p:nvSpPr>
          <p:cNvPr id="194" name="フローチャート : せん孔テープ 7"/>
          <p:cNvSpPr>
            <a:spLocks noChangeArrowheads="1"/>
          </p:cNvSpPr>
          <p:nvPr/>
        </p:nvSpPr>
        <p:spPr bwMode="auto">
          <a:xfrm>
            <a:off x="1030753" y="1874083"/>
            <a:ext cx="1214438" cy="90699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Tree>
    <p:extLst>
      <p:ext uri="{BB962C8B-B14F-4D97-AF65-F5344CB8AC3E}">
        <p14:creationId xmlns:p14="http://schemas.microsoft.com/office/powerpoint/2010/main" val="95726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51" name="Rectangle 3"/>
          <p:cNvSpPr txBox="1">
            <a:spLocks noChangeArrowheads="1"/>
          </p:cNvSpPr>
          <p:nvPr/>
        </p:nvSpPr>
        <p:spPr bwMode="auto">
          <a:xfrm>
            <a:off x="144140" y="769665"/>
            <a:ext cx="9777412" cy="10972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dirty="0"/>
              <a:t>シェル</a:t>
            </a:r>
            <a:endParaRPr lang="en-US" altLang="ja-JP" sz="1050" b="1" dirty="0"/>
          </a:p>
          <a:p>
            <a:pPr algn="ctr">
              <a:spcBef>
                <a:spcPct val="0"/>
              </a:spcBef>
            </a:pPr>
            <a:r>
              <a:rPr lang="en-US" altLang="ja-JP" sz="1050" b="1" dirty="0"/>
              <a:t>Windows </a:t>
            </a:r>
          </a:p>
          <a:p>
            <a:pPr algn="ctr">
              <a:spcBef>
                <a:spcPct val="0"/>
              </a:spcBef>
            </a:pPr>
            <a:r>
              <a:rPr lang="en-US" altLang="ja-JP" sz="1050" b="1" dirty="0"/>
              <a:t>Bat</a:t>
            </a:r>
            <a:r>
              <a:rPr lang="ja-JP" altLang="en-US" sz="1050" b="1" dirty="0"/>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86919" y="2954957"/>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76"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9" name="正方形/長方形 108"/>
          <p:cNvSpPr/>
          <p:nvPr/>
        </p:nvSpPr>
        <p:spPr>
          <a:xfrm>
            <a:off x="1663353" y="4171668"/>
            <a:ext cx="2592288" cy="246221"/>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380" name="AutoShape 32"/>
          <p:cNvSpPr>
            <a:spLocks noChangeArrowheads="1"/>
          </p:cNvSpPr>
          <p:nvPr/>
        </p:nvSpPr>
        <p:spPr bwMode="auto">
          <a:xfrm rot="1628034">
            <a:off x="5585591" y="3339941"/>
            <a:ext cx="383680" cy="1852852"/>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382" name="AutoShape 35"/>
          <p:cNvSpPr>
            <a:spLocks noChangeAspect="1" noChangeArrowheads="1"/>
          </p:cNvSpPr>
          <p:nvPr/>
        </p:nvSpPr>
        <p:spPr bwMode="auto">
          <a:xfrm>
            <a:off x="6199238" y="4285290"/>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err="1">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383" name="AutoShape 51"/>
          <p:cNvSpPr>
            <a:spLocks noChangeArrowheads="1"/>
          </p:cNvSpPr>
          <p:nvPr/>
        </p:nvSpPr>
        <p:spPr bwMode="auto">
          <a:xfrm rot="16200000">
            <a:off x="7639639" y="4220997"/>
            <a:ext cx="483864" cy="484936"/>
          </a:xfrm>
          <a:prstGeom prst="downArrow">
            <a:avLst>
              <a:gd name="adj1" fmla="val 38189"/>
              <a:gd name="adj2" fmla="val 5266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実行</a:t>
            </a:r>
            <a:endParaRPr kumimoji="1" lang="ja-JP" altLang="en-US" sz="1000" b="0" dirty="0">
              <a:latin typeface="Arial" charset="0"/>
              <a:ea typeface="ＭＳ Ｐゴシック" charset="-128"/>
            </a:endParaRPr>
          </a:p>
        </p:txBody>
      </p:sp>
      <p:sp>
        <p:nvSpPr>
          <p:cNvPr id="387" name="AutoShape 56"/>
          <p:cNvSpPr>
            <a:spLocks noChangeAspect="1" noChangeArrowheads="1"/>
          </p:cNvSpPr>
          <p:nvPr/>
        </p:nvSpPr>
        <p:spPr bwMode="auto">
          <a:xfrm>
            <a:off x="8133563" y="4294779"/>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388" name="AutoShape 57"/>
          <p:cNvSpPr>
            <a:spLocks noChangeArrowheads="1"/>
          </p:cNvSpPr>
          <p:nvPr/>
        </p:nvSpPr>
        <p:spPr bwMode="auto">
          <a:xfrm>
            <a:off x="7639101" y="4640457"/>
            <a:ext cx="484937" cy="431800"/>
          </a:xfrm>
          <a:prstGeom prst="leftArrow">
            <a:avLst>
              <a:gd name="adj1" fmla="val 50000"/>
              <a:gd name="adj2" fmla="val 4687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395" name="AutoShape 68"/>
          <p:cNvSpPr>
            <a:spLocks noChangeArrowheads="1"/>
          </p:cNvSpPr>
          <p:nvPr/>
        </p:nvSpPr>
        <p:spPr bwMode="auto">
          <a:xfrm>
            <a:off x="6682588" y="3107603"/>
            <a:ext cx="104897" cy="1113932"/>
          </a:xfrm>
          <a:prstGeom prst="upArrow">
            <a:avLst>
              <a:gd name="adj1" fmla="val 50000"/>
              <a:gd name="adj2" fmla="val 2720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01" name="AutoShape 68"/>
          <p:cNvSpPr>
            <a:spLocks noChangeArrowheads="1"/>
          </p:cNvSpPr>
          <p:nvPr/>
        </p:nvSpPr>
        <p:spPr bwMode="auto">
          <a:xfrm>
            <a:off x="6867839" y="3123515"/>
            <a:ext cx="99465" cy="1098019"/>
          </a:xfrm>
          <a:prstGeom prst="upArrow">
            <a:avLst>
              <a:gd name="adj1" fmla="val 50000"/>
              <a:gd name="adj2" fmla="val 2720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02" name="Rectangle 9"/>
          <p:cNvSpPr>
            <a:spLocks noChangeArrowheads="1"/>
          </p:cNvSpPr>
          <p:nvPr/>
        </p:nvSpPr>
        <p:spPr bwMode="gray">
          <a:xfrm>
            <a:off x="4287391" y="4643958"/>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403" name="AutoShape 4"/>
          <p:cNvSpPr>
            <a:spLocks noChangeAspect="1" noChangeArrowheads="1"/>
          </p:cNvSpPr>
          <p:nvPr/>
        </p:nvSpPr>
        <p:spPr bwMode="auto">
          <a:xfrm>
            <a:off x="4237285" y="5225951"/>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sp>
        <p:nvSpPr>
          <p:cNvPr id="404" name="AutoShape 5"/>
          <p:cNvSpPr>
            <a:spLocks noChangeArrowheads="1"/>
          </p:cNvSpPr>
          <p:nvPr/>
        </p:nvSpPr>
        <p:spPr bwMode="auto">
          <a:xfrm rot="16200000">
            <a:off x="3615951" y="5329136"/>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405" name="AutoShape 4"/>
          <p:cNvSpPr>
            <a:spLocks noChangeAspect="1" noChangeArrowheads="1"/>
          </p:cNvSpPr>
          <p:nvPr/>
        </p:nvSpPr>
        <p:spPr bwMode="auto">
          <a:xfrm>
            <a:off x="2168190" y="5221775"/>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406" name="AutoShape 4"/>
          <p:cNvSpPr>
            <a:spLocks noChangeAspect="1" noChangeArrowheads="1"/>
          </p:cNvSpPr>
          <p:nvPr/>
        </p:nvSpPr>
        <p:spPr bwMode="auto">
          <a:xfrm>
            <a:off x="6283113" y="5328973"/>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407" name="AutoShape 5"/>
          <p:cNvSpPr>
            <a:spLocks noChangeArrowheads="1"/>
          </p:cNvSpPr>
          <p:nvPr/>
        </p:nvSpPr>
        <p:spPr bwMode="auto">
          <a:xfrm>
            <a:off x="6558806" y="4914226"/>
            <a:ext cx="720725" cy="389298"/>
          </a:xfrm>
          <a:prstGeom prst="up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horz" wrap="none" anchor="b" anchorCtr="0"/>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409" name="Rectangle 9"/>
          <p:cNvSpPr>
            <a:spLocks noChangeArrowheads="1"/>
          </p:cNvSpPr>
          <p:nvPr/>
        </p:nvSpPr>
        <p:spPr bwMode="gray">
          <a:xfrm>
            <a:off x="2164444" y="5999553"/>
            <a:ext cx="2437730"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①非同期バッチデーモンはシステム起動時にプロセスを立ち上げておく</a:t>
            </a:r>
            <a:endParaRPr kumimoji="1" lang="ja-JP" altLang="en-US" sz="1000" dirty="0">
              <a:latin typeface="Arial" charset="0"/>
              <a:ea typeface="ＭＳ Ｐゴシック" charset="-128"/>
            </a:endParaRPr>
          </a:p>
        </p:txBody>
      </p:sp>
      <p:sp>
        <p:nvSpPr>
          <p:cNvPr id="410" name="Rectangle 67"/>
          <p:cNvSpPr>
            <a:spLocks noChangeArrowheads="1"/>
          </p:cNvSpPr>
          <p:nvPr/>
        </p:nvSpPr>
        <p:spPr bwMode="gray">
          <a:xfrm>
            <a:off x="7473280" y="3321655"/>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smtClean="0">
                <a:latin typeface="Arial" charset="0"/>
                <a:ea typeface="ＭＳ Ｐゴシック" charset="-128"/>
              </a:rPr>
              <a:t>実行中</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に</a:t>
            </a:r>
            <a:r>
              <a:rPr kumimoji="1" lang="ja-JP" altLang="en-US" sz="1000" dirty="0">
                <a:latin typeface="Arial" charset="0"/>
                <a:ea typeface="ＭＳ Ｐゴシック" charset="-128"/>
              </a:rPr>
              <a:t>更新</a:t>
            </a:r>
          </a:p>
        </p:txBody>
      </p:sp>
      <p:sp>
        <p:nvSpPr>
          <p:cNvPr id="412" name="Line 73"/>
          <p:cNvSpPr>
            <a:spLocks noChangeShapeType="1"/>
          </p:cNvSpPr>
          <p:nvPr/>
        </p:nvSpPr>
        <p:spPr bwMode="auto">
          <a:xfrm flipV="1">
            <a:off x="6746793" y="3518309"/>
            <a:ext cx="726487" cy="1838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414" name="Rectangle 18"/>
          <p:cNvSpPr>
            <a:spLocks noChangeArrowheads="1"/>
          </p:cNvSpPr>
          <p:nvPr/>
        </p:nvSpPr>
        <p:spPr bwMode="gray">
          <a:xfrm>
            <a:off x="7655862" y="3684247"/>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416" name="Line 73"/>
          <p:cNvSpPr>
            <a:spLocks noChangeShapeType="1"/>
          </p:cNvSpPr>
          <p:nvPr/>
        </p:nvSpPr>
        <p:spPr bwMode="auto">
          <a:xfrm flipV="1">
            <a:off x="6929375" y="3851955"/>
            <a:ext cx="726487" cy="1838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417" name="右矢印 416"/>
          <p:cNvSpPr/>
          <p:nvPr/>
        </p:nvSpPr>
        <p:spPr bwMode="auto">
          <a:xfrm>
            <a:off x="1616299" y="4386298"/>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418" name="フローチャート : せん孔テープ 7"/>
          <p:cNvSpPr>
            <a:spLocks noChangeArrowheads="1"/>
          </p:cNvSpPr>
          <p:nvPr/>
        </p:nvSpPr>
        <p:spPr bwMode="auto">
          <a:xfrm>
            <a:off x="2606682" y="4417889"/>
            <a:ext cx="785812" cy="465760"/>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900" b="1" dirty="0" smtClean="0"/>
              <a:t>シェル</a:t>
            </a:r>
            <a:endParaRPr lang="en-US" altLang="ja-JP" sz="900" b="1" dirty="0" smtClean="0"/>
          </a:p>
          <a:p>
            <a:pPr algn="ctr">
              <a:spcBef>
                <a:spcPct val="0"/>
              </a:spcBef>
            </a:pPr>
            <a:r>
              <a:rPr lang="en-US" altLang="ja-JP" sz="900" b="1" dirty="0" smtClean="0"/>
              <a:t>Windows</a:t>
            </a:r>
          </a:p>
          <a:p>
            <a:pPr algn="ctr">
              <a:spcBef>
                <a:spcPct val="0"/>
              </a:spcBef>
            </a:pPr>
            <a:r>
              <a:rPr lang="en-US" altLang="ja-JP" sz="900" b="1" dirty="0" smtClean="0"/>
              <a:t>Bat</a:t>
            </a:r>
            <a:r>
              <a:rPr lang="ja-JP" altLang="en-US" sz="900" b="1" dirty="0" smtClean="0"/>
              <a:t>など</a:t>
            </a:r>
            <a:endParaRPr lang="ja-JP" altLang="en-US" sz="900" b="1" dirty="0"/>
          </a:p>
        </p:txBody>
      </p:sp>
      <p:sp>
        <p:nvSpPr>
          <p:cNvPr id="419" name="Rectangle 18"/>
          <p:cNvSpPr>
            <a:spLocks noChangeArrowheads="1"/>
          </p:cNvSpPr>
          <p:nvPr/>
        </p:nvSpPr>
        <p:spPr bwMode="gray">
          <a:xfrm>
            <a:off x="3259321" y="4821281"/>
            <a:ext cx="720601"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dirty="0" smtClean="0">
                <a:latin typeface="HGP創英角ｺﾞｼｯｸUB" panose="020B0900000000000000" pitchFamily="50" charset="-128"/>
                <a:ea typeface="HGP創英角ｺﾞｼｯｸUB" panose="020B0900000000000000" pitchFamily="50" charset="-128"/>
              </a:rPr>
              <a:t>・・・（省略）</a:t>
            </a:r>
            <a:endParaRPr kumimoji="1" lang="ja-JP" altLang="en-US" sz="1000" dirty="0">
              <a:latin typeface="HGP創英角ｺﾞｼｯｸUB" panose="020B0900000000000000" pitchFamily="50" charset="-128"/>
              <a:ea typeface="HGP創英角ｺﾞｼｯｸUB" panose="020B0900000000000000" pitchFamily="50" charset="-128"/>
            </a:endParaRPr>
          </a:p>
        </p:txBody>
      </p:sp>
      <p:sp>
        <p:nvSpPr>
          <p:cNvPr id="420" name="Rectangle 9"/>
          <p:cNvSpPr>
            <a:spLocks noChangeArrowheads="1"/>
          </p:cNvSpPr>
          <p:nvPr/>
        </p:nvSpPr>
        <p:spPr bwMode="gray">
          <a:xfrm>
            <a:off x="7953374" y="5021306"/>
            <a:ext cx="1908976"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⑤ビジネスロジック</a:t>
            </a:r>
            <a:r>
              <a:rPr kumimoji="1" lang="ja-JP" altLang="en-US" sz="1000" dirty="0">
                <a:latin typeface="Arial" charset="0"/>
                <a:ea typeface="ＭＳ Ｐゴシック" charset="-128"/>
              </a:rPr>
              <a:t>のインスタンス</a:t>
            </a:r>
            <a:r>
              <a:rPr kumimoji="1" lang="ja-JP" altLang="en-US" sz="1000" dirty="0" smtClean="0">
                <a:latin typeface="Arial" charset="0"/>
                <a:ea typeface="ＭＳ Ｐゴシック" charset="-128"/>
              </a:rPr>
              <a:t>を取得</a:t>
            </a:r>
            <a:r>
              <a:rPr kumimoji="1" lang="ja-JP" altLang="en-US" sz="1000" dirty="0">
                <a:latin typeface="Arial" charset="0"/>
                <a:ea typeface="ＭＳ Ｐゴシック" charset="-128"/>
              </a:rPr>
              <a:t>し、実行する</a:t>
            </a:r>
          </a:p>
        </p:txBody>
      </p:sp>
      <p:sp>
        <p:nvSpPr>
          <p:cNvPr id="421" name="AutoShape 5"/>
          <p:cNvSpPr>
            <a:spLocks noChangeArrowheads="1"/>
          </p:cNvSpPr>
          <p:nvPr/>
        </p:nvSpPr>
        <p:spPr bwMode="auto">
          <a:xfrm rot="16200000">
            <a:off x="5776937" y="5318147"/>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処理</a:t>
            </a:r>
            <a:endParaRPr kumimoji="1" lang="en-US" altLang="ja-JP" sz="1000" b="0" dirty="0" smtClean="0">
              <a:latin typeface="Arial" charset="0"/>
              <a:ea typeface="ＭＳ Ｐゴシック" charset="-128"/>
            </a:endParaRPr>
          </a:p>
          <a:p>
            <a:pPr eaLnBrk="1" hangingPunct="1"/>
            <a:r>
              <a:rPr kumimoji="1" lang="ja-JP" altLang="en-US" sz="1000" b="0" dirty="0" smtClean="0">
                <a:latin typeface="Arial" charset="0"/>
                <a:ea typeface="ＭＳ Ｐゴシック" charset="-128"/>
              </a:rPr>
              <a:t>委譲</a:t>
            </a:r>
            <a:endParaRPr kumimoji="1" lang="ja-JP" altLang="en-US" sz="1000" b="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PlatformTransactionManager 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try </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a:t>
            </a:r>
            <a:r>
              <a:rPr lang="ja-JP" altLang="en-US" sz="1100" dirty="0" smtClean="0">
                <a:latin typeface="Courier New" pitchFamily="49" charset="0"/>
                <a:cs typeface="Courier New" pitchFamily="49" charset="0"/>
              </a:rPr>
              <a:t>    ・</a:t>
            </a:r>
            <a:r>
              <a:rPr lang="ja-JP" altLang="en-US" sz="1100" dirty="0" smtClean="0">
                <a:latin typeface="Courier New" pitchFamily="49" charset="0"/>
                <a:cs typeface="Courier New" pitchFamily="49" charset="0"/>
              </a:rPr>
              <a:t>・・省略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stat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1097</TotalTime>
  <Words>2487</Words>
  <Application>Microsoft Office PowerPoint</Application>
  <PresentationFormat>A4 210 x 297 mm</PresentationFormat>
  <Paragraphs>555</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Arial</vt:lpstr>
      <vt:lpstr>ＭＳ Ｐゴシック</vt:lpstr>
      <vt:lpstr>Times New Roman</vt:lpstr>
      <vt:lpstr>Tahoma</vt:lpstr>
      <vt:lpstr>HGP創英角ｺﾞｼｯｸUB 本文</vt:lpstr>
      <vt:lpstr>ＭＳ ゴシック</vt:lpstr>
      <vt:lpstr>ＭＳ 明朝</vt:lpstr>
      <vt:lpstr>Courier New</vt:lpstr>
      <vt:lpstr>HGP創英角ｺﾞｼｯｸUB</vt:lpstr>
      <vt:lpstr>Calibri</vt:lpstr>
      <vt:lpstr>HGPｺﾞｼｯｸE</vt:lpstr>
      <vt:lpstr>Wingdings</vt:lpstr>
      <vt:lpstr>ＭＳ Ｐ明朝</vt:lpstr>
      <vt:lpstr>プレゼンテーションテンプレート</vt:lpstr>
      <vt:lpstr>Visio</vt:lpstr>
      <vt:lpstr>TERASOLUNA Batch Framework for Java Version 3.6.0 説明資料</vt:lpstr>
      <vt:lpstr>TERAバッチ3.6.0アーキテクチャのコンセプト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Manager>技術開発本部　ソフトウェア工学推進センタ</Manager>
  <Company>株式会社NTTデータ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TERASOLUNA Batch Framework for Java Version 3.x 説明資料</dc:title>
  <dc:creator>TERASOLUNA担当</dc:creator>
  <cp:lastModifiedBy>KOMODA Naoki / 菰田 直樹</cp:lastModifiedBy>
  <cp:revision>170</cp:revision>
  <cp:lastPrinted>2011-11-22T23:58:23Z</cp:lastPrinted>
  <dcterms:created xsi:type="dcterms:W3CDTF">2012-03-23T07:39:41Z</dcterms:created>
  <dcterms:modified xsi:type="dcterms:W3CDTF">2016-01-05T05:14:35Z</dcterms:modified>
</cp:coreProperties>
</file>