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創英角ｺﾞｼｯｸUB" panose="020B0900000000000000" pitchFamily="50" charset="-128"/>
      <p:regular r:id="rId23"/>
    </p:embeddedFont>
    <p:embeddedFont>
      <p:font typeface="HGPｺﾞｼｯｸE" panose="020B0900000000000000" pitchFamily="50"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p:scale>
          <a:sx n="100" d="100"/>
          <a:sy n="100" d="100"/>
        </p:scale>
        <p:origin x="-870" y="-19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2015/2/2</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2015/2/2</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2015/2/2</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2015/2/2</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349816" y="6156024"/>
            <a:ext cx="7513320" cy="461665"/>
          </a:xfrm>
          <a:prstGeom prst="rect">
            <a:avLst/>
          </a:prstGeom>
          <a:noFill/>
        </p:spPr>
        <p:txBody>
          <a:bodyPr wrap="square" rtlCol="0">
            <a:spAutoFit/>
          </a:bodyPr>
          <a:lstStyle/>
          <a:p>
            <a:pPr algn="r"/>
            <a:r>
              <a:rPr lang="ja-JP" altLang="ja-JP" sz="1200" dirty="0" smtClean="0"/>
              <a:t>「テラソルナ＼</a:t>
            </a:r>
            <a:r>
              <a:rPr lang="en-US" altLang="ja-JP" sz="1200" dirty="0" err="1"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3.5.0</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&lt;bean id=“</a:t>
            </a:r>
            <a:r>
              <a:rPr kumimoji="1" lang="en-US" altLang="ja-JP" sz="1100" dirty="0" err="1" smtClean="0">
                <a:latin typeface="Tahoma" pitchFamily="34" charset="0"/>
              </a:rPr>
              <a:t>sampleDao</a:t>
            </a:r>
            <a:r>
              <a:rPr kumimoji="1" lang="en-US" altLang="ja-JP" sz="1100" dirty="0" smtClean="0">
                <a:latin typeface="Tahoma" pitchFamily="34" charset="0"/>
              </a:rPr>
              <a:t>” class=“</a:t>
            </a:r>
            <a:r>
              <a:rPr kumimoji="1" lang="en-US" altLang="ja-JP" sz="1100" dirty="0" err="1" smtClean="0">
                <a:latin typeface="Tahoma" pitchFamily="34" charset="0"/>
              </a:rPr>
              <a:t>org.mybatis.spring.mapper.MapperFactoryBean</a:t>
            </a:r>
            <a:r>
              <a:rPr kumimoji="1" lang="en-US" altLang="ja-JP" sz="1100" dirty="0" smtClean="0">
                <a:latin typeface="Tahoma" pitchFamily="34" charset="0"/>
              </a:rPr>
              <a:t>”&gt;</a:t>
            </a:r>
          </a:p>
          <a:p>
            <a:r>
              <a:rPr kumimoji="1" lang="en-US" altLang="ja-JP" sz="1100" dirty="0">
                <a:latin typeface="Tahoma" pitchFamily="34" charset="0"/>
              </a:rPr>
              <a:t> </a:t>
            </a:r>
            <a:r>
              <a:rPr kumimoji="1" lang="en-US" altLang="ja-JP" sz="1100" dirty="0" smtClean="0">
                <a:latin typeface="Tahoma" pitchFamily="34" charset="0"/>
              </a:rPr>
              <a:t>        &lt;property name=“</a:t>
            </a:r>
            <a:r>
              <a:rPr kumimoji="1" lang="en-US" altLang="ja-JP" sz="1100" dirty="0" err="1" smtClean="0">
                <a:latin typeface="Tahoma" pitchFamily="34" charset="0"/>
              </a:rPr>
              <a:t>mapperInterface</a:t>
            </a:r>
            <a:r>
              <a:rPr kumimoji="1" lang="en-US" altLang="ja-JP" sz="1100" dirty="0" smtClean="0">
                <a:latin typeface="Tahoma" pitchFamily="34" charset="0"/>
              </a:rPr>
              <a:t>” value=“</a:t>
            </a:r>
            <a:r>
              <a:rPr kumimoji="1" lang="en-US" altLang="ja-JP" sz="1100" dirty="0" smtClean="0">
                <a:solidFill>
                  <a:srgbClr val="FF0000"/>
                </a:solidFill>
                <a:latin typeface="Tahoma" pitchFamily="34" charset="0"/>
                <a:ea typeface="ＭＳ Ｐゴシック" charset="-128"/>
              </a:rPr>
              <a:t>jp.terasoluna.batch.sample.b000001.SampleDao</a:t>
            </a:r>
            <a:r>
              <a:rPr kumimoji="1" lang="en-US" altLang="ja-JP" sz="1100" dirty="0" smtClean="0">
                <a:latin typeface="Tahoma" pitchFamily="34" charset="0"/>
                <a:ea typeface="ＭＳ Ｐゴシック" charset="-128"/>
              </a:rPr>
              <a:t>” /</a:t>
            </a:r>
            <a:r>
              <a:rPr kumimoji="1" lang="en-US" altLang="ja-JP" sz="1100" dirty="0" smtClean="0">
                <a:latin typeface="Tahoma" pitchFamily="34" charset="0"/>
              </a:rPr>
              <a:t>&gt;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&lt;property name=“</a:t>
            </a:r>
            <a:r>
              <a:rPr kumimoji="1" lang="en-US" altLang="ja-JP" sz="1100" dirty="0" err="1" smtClean="0">
                <a:latin typeface="Tahoma" pitchFamily="34" charset="0"/>
                <a:ea typeface="ＭＳ Ｐゴシック" charset="-128"/>
              </a:rPr>
              <a:t>sqlSessionTemplate</a:t>
            </a:r>
            <a:r>
              <a:rPr kumimoji="1" lang="en-US" altLang="ja-JP" sz="1100" dirty="0" smtClean="0">
                <a:latin typeface="Tahoma" pitchFamily="34" charset="0"/>
                <a:ea typeface="ＭＳ Ｐゴシック" charset="-128"/>
              </a:rPr>
              <a:t>” ref=“</a:t>
            </a:r>
            <a:r>
              <a:rPr kumimoji="1" lang="en-US" altLang="ja-JP" sz="1100" dirty="0" err="1">
                <a:latin typeface="Tahoma" pitchFamily="34" charset="0"/>
                <a:ea typeface="ＭＳ Ｐゴシック" charset="-128"/>
              </a:rPr>
              <a:t>s</a:t>
            </a:r>
            <a:r>
              <a:rPr kumimoji="1" lang="en-US" altLang="ja-JP" sz="1100" dirty="0" err="1" smtClean="0">
                <a:latin typeface="Tahoma" pitchFamily="34" charset="0"/>
                <a:ea typeface="ＭＳ Ｐゴシック" charset="-128"/>
              </a:rPr>
              <a:t>qlSessionTemplate</a:t>
            </a:r>
            <a:r>
              <a:rPr kumimoji="1" lang="en-US" altLang="ja-JP" sz="1100" dirty="0" smtClean="0">
                <a:latin typeface="Tahoma" pitchFamily="34" charset="0"/>
                <a:ea typeface="ＭＳ Ｐゴシック" charset="-128"/>
              </a:rPr>
              <a:t>” /&gt;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&lt;/bean&gt;</a:t>
            </a:r>
          </a:p>
        </p:txBody>
      </p:sp>
      <p:sp>
        <p:nvSpPr>
          <p:cNvPr id="206858" name="AutoShape 10"/>
          <p:cNvSpPr>
            <a:spLocks noChangeArrowheads="1"/>
          </p:cNvSpPr>
          <p:nvPr/>
        </p:nvSpPr>
        <p:spPr bwMode="auto">
          <a:xfrm>
            <a:off x="7039108" y="1786754"/>
            <a:ext cx="2134261" cy="527050"/>
          </a:xfrm>
          <a:prstGeom prst="wedgeRoundRectCallout">
            <a:avLst>
              <a:gd name="adj1" fmla="val -25986"/>
              <a:gd name="adj2" fmla="val 7921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6529653"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072615"/>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Tahoma" pitchFamily="34" charset="0"/>
              </a:rPr>
              <a:t>&lt;mapper namespace=“</a:t>
            </a:r>
            <a:r>
              <a:rPr kumimoji="1" lang="en-US" altLang="ja-JP" sz="1100" dirty="0" smtClean="0">
                <a:solidFill>
                  <a:srgbClr val="FF0000"/>
                </a:solidFill>
                <a:latin typeface="Tahoma" pitchFamily="34" charset="0"/>
                <a:ea typeface="ＭＳ Ｐゴシック" charset="-128"/>
              </a:rPr>
              <a:t>jp.terasoluna.batch.sample.b000001.SampleDao</a:t>
            </a:r>
            <a:r>
              <a:rPr kumimoji="1" lang="en-US" altLang="ja-JP" sz="1100" dirty="0" smtClean="0">
                <a:latin typeface="Tahoma" pitchFamily="34" charset="0"/>
                <a:ea typeface="ＭＳ Ｐゴシック" charset="-128"/>
              </a:rPr>
              <a:t>”&gt;</a:t>
            </a:r>
          </a:p>
          <a:p>
            <a:endParaRPr kumimoji="1" lang="en-US" altLang="ja-JP" sz="1100" dirty="0" smtClean="0">
              <a:latin typeface="Tahoma" pitchFamily="34" charset="0"/>
              <a:ea typeface="ＭＳ Ｐゴシック" charset="-128"/>
            </a:endParaRPr>
          </a:p>
          <a:p>
            <a:r>
              <a:rPr kumimoji="1" lang="en-US" altLang="ja-JP" sz="1100" dirty="0" smtClean="0">
                <a:latin typeface="Tahoma" pitchFamily="34" charset="0"/>
              </a:rPr>
              <a:t>    &lt;select id=“</a:t>
            </a:r>
            <a:r>
              <a:rPr kumimoji="1" lang="en-US" altLang="ja-JP" sz="1100" dirty="0" err="1" smtClean="0">
                <a:solidFill>
                  <a:srgbClr val="FF0000"/>
                </a:solidFill>
                <a:latin typeface="Tahoma" pitchFamily="34" charset="0"/>
              </a:rPr>
              <a:t>selectUser</a:t>
            </a:r>
            <a:r>
              <a:rPr kumimoji="1" lang="en-US" altLang="ja-JP" sz="1100" dirty="0" smtClean="0">
                <a:latin typeface="Tahoma" pitchFamily="34" charset="0"/>
              </a:rPr>
              <a:t>” </a:t>
            </a:r>
            <a:r>
              <a:rPr kumimoji="1" lang="en-US" altLang="ja-JP" sz="1100" dirty="0" err="1" smtClean="0">
                <a:latin typeface="Tahoma" pitchFamily="34" charset="0"/>
              </a:rPr>
              <a:t>parameterType</a:t>
            </a:r>
            <a:r>
              <a:rPr kumimoji="1" lang="en-US" altLang="ja-JP" sz="1100" dirty="0" smtClean="0">
                <a:latin typeface="Tahoma" pitchFamily="34" charset="0"/>
              </a:rPr>
              <a:t>=“</a:t>
            </a:r>
            <a:r>
              <a:rPr kumimoji="1" lang="en-US" altLang="ja-JP" sz="1100" dirty="0" smtClean="0">
                <a:latin typeface="Tahoma" pitchFamily="34" charset="0"/>
                <a:ea typeface="ＭＳ Ｐゴシック" charset="-128"/>
              </a:rPr>
              <a:t>jp.terasoluna.batch.sample.b000001.SelectUserInputDto”</a:t>
            </a:r>
            <a:endParaRPr kumimoji="1" lang="en-US" altLang="ja-JP" sz="1100" dirty="0" smtClean="0">
              <a:latin typeface="Tahoma" pitchFamily="34" charset="0"/>
            </a:endParaRPr>
          </a:p>
          <a:p>
            <a:r>
              <a:rPr kumimoji="1" lang="en-US" altLang="ja-JP" sz="1100" dirty="0">
                <a:latin typeface="Tahoma" pitchFamily="34" charset="0"/>
              </a:rPr>
              <a:t> </a:t>
            </a:r>
            <a:r>
              <a:rPr kumimoji="1" lang="en-US" altLang="ja-JP" sz="1100" dirty="0" smtClean="0">
                <a:latin typeface="Tahoma" pitchFamily="34" charset="0"/>
              </a:rPr>
              <a:t>    </a:t>
            </a:r>
            <a:r>
              <a:rPr kumimoji="1" lang="en-US" altLang="ja-JP" sz="1100" dirty="0" err="1" smtClean="0">
                <a:latin typeface="Tahoma" pitchFamily="34" charset="0"/>
              </a:rPr>
              <a:t>resultType</a:t>
            </a:r>
            <a:r>
              <a:rPr kumimoji="1" lang="en-US" altLang="ja-JP" sz="1100" dirty="0" smtClean="0">
                <a:latin typeface="Tahoma" pitchFamily="34" charset="0"/>
              </a:rPr>
              <a:t>=“</a:t>
            </a:r>
            <a:r>
              <a:rPr kumimoji="1" lang="en-US" altLang="ja-JP" sz="1100" dirty="0" smtClean="0">
                <a:latin typeface="Tahoma" pitchFamily="34" charset="0"/>
                <a:ea typeface="ＭＳ Ｐゴシック" charset="-128"/>
              </a:rPr>
              <a:t>jp.terasoluna.batch.sample.b000001.SelectUserOutputDto”&gt;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SELECT</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USER_NAME as name,</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USER_ID as id</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FROM</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USER_TABLE</a:t>
            </a:r>
          </a:p>
          <a:p>
            <a:r>
              <a:rPr kumimoji="1" lang="ja-JP" altLang="en-US" sz="1100" dirty="0">
                <a:latin typeface="Tahoma" pitchFamily="34" charset="0"/>
                <a:ea typeface="ＭＳ Ｐゴシック" charset="-128"/>
              </a:rPr>
              <a:t>　</a:t>
            </a:r>
            <a:r>
              <a:rPr kumimoji="1" lang="ja-JP" altLang="en-US" sz="1100" dirty="0" smtClean="0">
                <a:latin typeface="Tahoma" pitchFamily="34" charset="0"/>
                <a:ea typeface="ＭＳ Ｐゴシック" charset="-128"/>
              </a:rPr>
              <a:t>　　　</a:t>
            </a:r>
            <a:r>
              <a:rPr kumimoji="1" lang="en-US" altLang="ja-JP" sz="1100" dirty="0" smtClean="0">
                <a:latin typeface="Tahoma" pitchFamily="34" charset="0"/>
                <a:ea typeface="ＭＳ Ｐゴシック" charset="-128"/>
              </a:rPr>
              <a:t>WHERE</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USER_ID = #{id};</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   &lt;/select&gt;</a:t>
            </a:r>
            <a:endParaRPr kumimoji="1" lang="ja-JP" altLang="en-US" sz="1100" dirty="0">
              <a:latin typeface="Tahoma" pitchFamily="34"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7019793" y="3670881"/>
            <a:ext cx="2197883" cy="527050"/>
          </a:xfrm>
          <a:prstGeom prst="wedgeRoundRectCallout">
            <a:avLst>
              <a:gd name="adj1" fmla="val -372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93794" y="4763644"/>
            <a:ext cx="2134262" cy="527050"/>
          </a:xfrm>
          <a:prstGeom prst="wedgeRoundRectCallout">
            <a:avLst>
              <a:gd name="adj1" fmla="val -66474"/>
              <a:gd name="adj2" fmla="val -5060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1" y="4640591"/>
            <a:ext cx="6162676"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4679752"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3664744" y="1828162"/>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SampleDto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3979069" y="495524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820713"/>
            <a:ext cx="4966122" cy="4536478"/>
          </a:xfrm>
          <a:prstGeom prst="rect">
            <a:avLst/>
          </a:prstGeom>
          <a:solidFill>
            <a:srgbClr val="FFFFFF"/>
          </a:solidFill>
          <a:ln w="12700" algn="ctr">
            <a:solidFill>
              <a:srgbClr val="000000"/>
            </a:solidFill>
            <a:miter lim="800000"/>
            <a:headEnd/>
            <a:tailEnd/>
          </a:ln>
          <a:effectLst/>
        </p:spPr>
        <p:txBody>
          <a:bodyPr/>
          <a:lstStyle/>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en-US" altLang="ja-JP" sz="1000" dirty="0" smtClean="0">
                <a:latin typeface="Tahoma" pitchFamily="34" charset="0"/>
                <a:ea typeface="ＭＳ Ｐゴシック" charset="-128"/>
              </a:rPr>
              <a:t>Inject</a:t>
            </a:r>
          </a:p>
          <a:p>
            <a:r>
              <a:rPr lang="en-US" altLang="ja-JP" sz="1000" dirty="0" smtClean="0">
                <a:latin typeface="Tahoma" pitchFamily="34" charset="0"/>
                <a:ea typeface="ＭＳ Ｐゴシック" charset="-128"/>
              </a:rPr>
              <a:t>    @Named(value = "</a:t>
            </a:r>
            <a:r>
              <a:rPr lang="en-US" altLang="ja-JP" sz="1000" dirty="0" err="1" smtClean="0">
                <a:latin typeface="Tahoma" pitchFamily="34" charset="0"/>
                <a:ea typeface="ＭＳ Ｐゴシック" charset="-128"/>
              </a:rPr>
              <a:t>csvFileQueryDAO</a:t>
            </a:r>
            <a:r>
              <a:rPr lang="en-US" altLang="ja-JP" sz="1000" dirty="0" smtClean="0">
                <a:latin typeface="Tahoma" pitchFamily="34" charset="0"/>
                <a:ea typeface="ＭＳ Ｐゴシック" charset="-128"/>
              </a:rPr>
              <a:t>")</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private FileQueryDAO </a:t>
            </a:r>
            <a:r>
              <a:rPr kumimoji="1" lang="ja-JP" altLang="ja-JP" sz="1000" b="0" dirty="0" smtClean="0">
                <a:latin typeface="Tahoma" pitchFamily="34" charset="0"/>
                <a:ea typeface="ＭＳ Ｐゴシック" charset="-128"/>
              </a:rPr>
              <a:t>csvFileQueryD</a:t>
            </a:r>
            <a:r>
              <a:rPr kumimoji="1" lang="en-US" altLang="ja-JP" sz="1000" b="0" dirty="0" err="1" smtClean="0">
                <a:latin typeface="Tahoma" pitchFamily="34" charset="0"/>
                <a:ea typeface="ＭＳ Ｐゴシック" charset="-128"/>
              </a:rPr>
              <a:t>ao</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null;</a:t>
            </a:r>
          </a:p>
          <a:p>
            <a:pPr algn="l"/>
            <a:r>
              <a:rPr kumimoji="1" lang="ja-JP" altLang="ja-JP" sz="1000" b="0" dirty="0" err="1">
                <a:latin typeface="Tahoma" pitchFamily="34" charset="0"/>
                <a:ea typeface="ＭＳ Ｐゴシック" charset="-128"/>
              </a:rPr>
              <a:t>...</a:t>
            </a:r>
            <a:endParaRPr kumimoji="1" lang="ja-JP" altLang="en-US" sz="1000" b="0" dirty="0">
              <a:latin typeface="Tahoma" pitchFamily="34" charset="0"/>
              <a:ea typeface="ＭＳ Ｐゴシック" charset="-128"/>
            </a:endParaRPr>
          </a:p>
          <a:p>
            <a:pPr algn="l"/>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 ファイル入力用イテレータの取得</a:t>
            </a:r>
          </a:p>
          <a:p>
            <a:pPr algn="l"/>
            <a:r>
              <a:rPr kumimoji="1" lang="ja-JP" altLang="ja-JP" sz="1000" b="0" dirty="0">
                <a:latin typeface="Tahoma" pitchFamily="34" charset="0"/>
                <a:ea typeface="ＭＳ Ｐゴシック" charset="-128"/>
              </a:rPr>
              <a:t>    FileLineIterator&lt;SampleFileLineObject&gt; fileLineIterator </a:t>
            </a:r>
          </a:p>
          <a:p>
            <a:pPr algn="l"/>
            <a:r>
              <a:rPr kumimoji="1" lang="ja-JP" altLang="ja-JP" sz="1000" b="0" dirty="0">
                <a:latin typeface="Tahoma" pitchFamily="34" charset="0"/>
                <a:ea typeface="ＭＳ Ｐゴシック" charset="-128"/>
              </a:rPr>
              <a:t>        = </a:t>
            </a:r>
            <a:r>
              <a:rPr kumimoji="1" lang="ja-JP" altLang="ja-JP" sz="1000" b="0" dirty="0" smtClean="0">
                <a:latin typeface="Tahoma" pitchFamily="34" charset="0"/>
                <a:ea typeface="ＭＳ Ｐゴシック" charset="-128"/>
              </a:rPr>
              <a:t>csvFileQueryD</a:t>
            </a:r>
            <a:r>
              <a:rPr kumimoji="1" lang="en-US" altLang="ja-JP" sz="1000" b="0" dirty="0" err="1" smtClean="0">
                <a:latin typeface="Tahoma" pitchFamily="34" charset="0"/>
                <a:ea typeface="ＭＳ Ｐゴシック" charset="-128"/>
              </a:rPr>
              <a:t>ao</a:t>
            </a:r>
            <a:r>
              <a:rPr kumimoji="1" lang="ja-JP" altLang="ja-JP" sz="1000" b="0" dirty="0" err="1" smtClean="0">
                <a:latin typeface="Tahoma" pitchFamily="34" charset="0"/>
                <a:ea typeface="ＭＳ Ｐゴシック" charset="-128"/>
              </a:rPr>
              <a:t>.</a:t>
            </a:r>
            <a:r>
              <a:rPr kumimoji="1" lang="ja-JP" altLang="ja-JP" sz="1000" b="0" dirty="0">
                <a:latin typeface="Tahoma" pitchFamily="34" charset="0"/>
                <a:ea typeface="ＭＳ Ｐゴシック" charset="-128"/>
              </a:rPr>
              <a:t>execute(basePath + </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/some_file_path/uriage.csv</a:t>
            </a:r>
            <a:r>
              <a:rPr kumimoji="1" lang="ja-JP" altLang="ja-JP" sz="1000" b="0" dirty="0">
                <a:latin typeface="ＭＳ Ｐゴシック"/>
                <a:ea typeface="ＭＳ Ｐゴシック" charset="-128"/>
              </a:rPr>
              <a:t>”</a:t>
            </a:r>
            <a:r>
              <a:rPr kumimoji="1" lang="ja-JP" altLang="ja-JP" sz="1000" b="0" dirty="0">
                <a:latin typeface="Tahoma" pitchFamily="34" charset="0"/>
                <a:ea typeface="ＭＳ Ｐゴシック" charset="-128"/>
              </a:rPr>
              <a:t>,</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FileColumnSample.class);</a:t>
            </a:r>
          </a:p>
          <a:p>
            <a:pPr algn="l"/>
            <a:r>
              <a:rPr kumimoji="1" lang="ja-JP" altLang="ja-JP" sz="1000" b="0" dirty="0">
                <a:latin typeface="Tahoma" pitchFamily="34" charset="0"/>
                <a:ea typeface="ＭＳ Ｐゴシック" charset="-128"/>
              </a:rPr>
              <a:t>    try {</a:t>
            </a:r>
          </a:p>
          <a:p>
            <a:pPr algn="l"/>
            <a:r>
              <a:rPr kumimoji="1" lang="ja-JP" altLang="ja-JP" sz="1000" b="0" dirty="0">
                <a:latin typeface="Tahoma" pitchFamily="34" charset="0"/>
                <a:ea typeface="ＭＳ Ｐゴシック" charset="-128"/>
              </a:rPr>
              <a:t>  　　// ヘッダ部の読み込み</a:t>
            </a:r>
          </a:p>
          <a:p>
            <a:pPr algn="l"/>
            <a:r>
              <a:rPr kumimoji="1" lang="ja-JP" altLang="ja-JP" sz="1000" b="0" dirty="0">
                <a:latin typeface="Tahoma" pitchFamily="34" charset="0"/>
                <a:ea typeface="ＭＳ Ｐゴシック" charset="-128"/>
              </a:rPr>
              <a:t>        List&lt;String&gt; headerData = fileLineIterator.getHeader();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読み込んだヘッダ部に対する処理</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while(fileLineIterator.hasNext()){</a:t>
            </a:r>
          </a:p>
          <a:p>
            <a:pPr algn="l"/>
            <a:r>
              <a:rPr kumimoji="1" lang="ja-JP" altLang="ja-JP" sz="1000" b="0" dirty="0">
                <a:latin typeface="Tahoma" pitchFamily="34" charset="0"/>
                <a:ea typeface="ＭＳ Ｐゴシック" charset="-128"/>
              </a:rPr>
              <a:t>　　      // データ部の読み込み</a:t>
            </a:r>
          </a:p>
          <a:p>
            <a:pPr algn="l"/>
            <a:r>
              <a:rPr kumimoji="1" lang="ja-JP" altLang="ja-JP" sz="1000" b="0" dirty="0">
                <a:latin typeface="Tahoma" pitchFamily="34" charset="0"/>
                <a:ea typeface="ＭＳ Ｐゴシック" charset="-128"/>
              </a:rPr>
              <a:t>            SampleFileLineObject sampleFileLine = fileLineIterator.next();</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読み込んだ行に対する処理</a:t>
            </a:r>
          </a:p>
          <a:p>
            <a:pPr algn="l"/>
            <a:r>
              <a:rPr kumimoji="1" lang="ja-JP" altLang="ja-JP" sz="1000" b="0" dirty="0">
                <a:latin typeface="Tahoma" pitchFamily="34" charset="0"/>
                <a:ea typeface="ＭＳ Ｐゴシック" charset="-128"/>
              </a:rPr>
              <a:t>　　  }</a:t>
            </a:r>
          </a:p>
          <a:p>
            <a:pPr algn="l"/>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 トレイラ部の読み込み</a:t>
            </a:r>
          </a:p>
          <a:p>
            <a:pPr algn="l"/>
            <a:r>
              <a:rPr kumimoji="1" lang="ja-JP" altLang="ja-JP" sz="1000" b="0" dirty="0">
                <a:latin typeface="Tahoma" pitchFamily="34" charset="0"/>
                <a:ea typeface="ＭＳ Ｐゴシック" charset="-128"/>
              </a:rPr>
              <a:t>　　  List&lt;String&gt; trailerData = fileLineIterator.getTrailer();</a:t>
            </a:r>
          </a:p>
          <a:p>
            <a:pPr algn="l"/>
            <a:r>
              <a:rPr kumimoji="1" lang="ja-JP" altLang="ja-JP" sz="1000" b="0" dirty="0">
                <a:latin typeface="Tahoma" pitchFamily="34" charset="0"/>
                <a:ea typeface="ＭＳ Ｐゴシック" charset="-128"/>
              </a:rPr>
              <a:t>       </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 読み込んだトレイラ部に対する処理</a:t>
            </a: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 finally {</a:t>
            </a:r>
          </a:p>
          <a:p>
            <a:pPr algn="l"/>
            <a:r>
              <a:rPr kumimoji="1" lang="ja-JP" altLang="ja-JP" sz="1000" b="0" dirty="0">
                <a:latin typeface="Tahoma" pitchFamily="34" charset="0"/>
                <a:ea typeface="ＭＳ Ｐゴシック" charset="-128"/>
              </a:rPr>
              <a:t>        // ファイルのクローズ</a:t>
            </a:r>
          </a:p>
          <a:p>
            <a:pPr algn="l"/>
            <a:r>
              <a:rPr kumimoji="1" lang="ja-JP" altLang="ja-JP" sz="1000" b="0" dirty="0">
                <a:latin typeface="Tahoma" pitchFamily="34" charset="0"/>
                <a:ea typeface="ＭＳ Ｐゴシック" charset="-128"/>
              </a:rPr>
              <a:t>        fileLineIterator.closeFile();</a:t>
            </a:r>
          </a:p>
          <a:p>
            <a:pPr algn="l"/>
            <a:r>
              <a:rPr kumimoji="1" lang="ja-JP" altLang="ja-JP" sz="1000" b="0" dirty="0">
                <a:latin typeface="Tahoma" pitchFamily="34" charset="0"/>
                <a:ea typeface="ＭＳ Ｐゴシック" charset="-128"/>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764704"/>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56456" y="3356992"/>
            <a:ext cx="5184576" cy="3384376"/>
          </a:xfrm>
          <a:prstGeom prst="rect">
            <a:avLst/>
          </a:prstGeom>
          <a:solidFill>
            <a:srgbClr val="FFFFFF"/>
          </a:solidFill>
          <a:ln w="12700" algn="ctr">
            <a:solidFill>
              <a:srgbClr val="000000"/>
            </a:solidFill>
            <a:miter lim="800000"/>
            <a:headEnd/>
            <a:tailEnd/>
          </a:ln>
          <a:effectLst/>
        </p:spPr>
        <p:txBody>
          <a:bodyPr/>
          <a:lstStyle/>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@Inject</a:t>
            </a:r>
          </a:p>
          <a:p>
            <a:r>
              <a:rPr lang="en-US" altLang="ja-JP" sz="1000" dirty="0" smtClean="0">
                <a:latin typeface="Tahoma" pitchFamily="34" charset="0"/>
                <a:ea typeface="ＭＳ ゴシック" pitchFamily="49" charset="-128"/>
              </a:rPr>
              <a:t>    @Named(“</a:t>
            </a:r>
            <a:r>
              <a:rPr lang="en-US" altLang="ja-JP" sz="1000" dirty="0" err="1" smtClean="0">
                <a:latin typeface="Tahoma" pitchFamily="34" charset="0"/>
                <a:ea typeface="ＭＳ ゴシック" pitchFamily="49" charset="-128"/>
              </a:rPr>
              <a:t>beanValidator</a:t>
            </a:r>
            <a:r>
              <a:rPr lang="en-US" altLang="ja-JP" sz="1000" dirty="0" smtClean="0">
                <a:latin typeface="Tahoma" pitchFamily="34" charset="0"/>
                <a:ea typeface="ＭＳ ゴシック" pitchFamily="49" charset="-128"/>
              </a:rPr>
              <a:t>")</a:t>
            </a:r>
          </a:p>
          <a:p>
            <a:r>
              <a:rPr lang="en-US" altLang="ja-JP" sz="1000" dirty="0" smtClean="0">
                <a:latin typeface="Tahoma" pitchFamily="34" charset="0"/>
                <a:ea typeface="ＭＳ ゴシック" pitchFamily="49" charset="-128"/>
              </a:rPr>
              <a:t>    private Validator </a:t>
            </a:r>
            <a:r>
              <a:rPr lang="en-US" altLang="ja-JP" sz="1000" dirty="0" err="1" smtClean="0">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pPr algn="l"/>
            <a:r>
              <a:rPr lang="en-US" altLang="ja-JP" sz="1000" dirty="0" smtClean="0">
                <a:latin typeface="Tahoma" pitchFamily="34" charset="0"/>
                <a:ea typeface="ＭＳ Ｐゴシック" charset="-128"/>
              </a:rPr>
              <a:t>    </a:t>
            </a:r>
          </a:p>
          <a:p>
            <a:pPr algn="l"/>
            <a:r>
              <a:rPr lang="en-US" altLang="ja-JP" sz="1000" dirty="0" smtClean="0">
                <a:latin typeface="Tahoma" pitchFamily="34" charset="0"/>
                <a:ea typeface="ＭＳ Ｐゴシック" charset="-128"/>
              </a:rPr>
              <a:t>    </a:t>
            </a:r>
            <a:r>
              <a:rPr lang="en-US" altLang="ja-JP" sz="1000" dirty="0" smtClean="0">
                <a:latin typeface="Tahoma" pitchFamily="34" charset="0"/>
                <a:ea typeface="ＭＳ ゴシック" pitchFamily="49" charset="-128"/>
              </a:rPr>
              <a:t>public </a:t>
            </a:r>
            <a:r>
              <a:rPr lang="en-US" altLang="ja-JP" sz="1000" dirty="0" err="1" smtClean="0">
                <a:latin typeface="Tahoma" pitchFamily="34" charset="0"/>
                <a:ea typeface="ＭＳ ゴシック" pitchFamily="49" charset="-128"/>
              </a:rPr>
              <a:t>int</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doMain</a:t>
            </a:r>
            <a:r>
              <a:rPr lang="en-US" altLang="ja-JP" sz="1000" dirty="0" smtClean="0">
                <a:latin typeface="Tahoma" pitchFamily="34" charset="0"/>
                <a:ea typeface="ＭＳ ゴシック" pitchFamily="49" charset="-128"/>
              </a:rPr>
              <a:t>(</a:t>
            </a:r>
            <a:r>
              <a:rPr lang="en-US" altLang="ja-JP" sz="1000" dirty="0" err="1" smtClean="0">
                <a:latin typeface="Tahoma" pitchFamily="34" charset="0"/>
                <a:ea typeface="ＭＳ ゴシック" pitchFamily="49" charset="-128"/>
              </a:rPr>
              <a:t>BLogicParam</a:t>
            </a:r>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param</a:t>
            </a:r>
            <a:r>
              <a:rPr lang="en-US" altLang="ja-JP" sz="1000" dirty="0" smtClean="0">
                <a:latin typeface="Tahoma" pitchFamily="34" charset="0"/>
                <a:ea typeface="ＭＳ ゴシック" pitchFamily="49" charset="-128"/>
              </a:rPr>
              <a:t>) {</a:t>
            </a:r>
            <a:endParaRPr kumimoji="1" lang="en-US" altLang="ja-JP" sz="1000" b="0" dirty="0">
              <a:latin typeface="Tahoma" pitchFamily="34" charset="0"/>
              <a:ea typeface="ＭＳ ゴシック" pitchFamily="49" charset="-128"/>
            </a:endParaRPr>
          </a:p>
          <a:p>
            <a:pPr algn="l"/>
            <a:r>
              <a:rPr kumimoji="1" lang="en-US" altLang="ja-JP" sz="1000" dirty="0">
                <a:latin typeface="Tahoma" pitchFamily="34" charset="0"/>
                <a:ea typeface="ＭＳ ゴシック" pitchFamily="49" charset="-128"/>
              </a:rPr>
              <a:t>            // </a:t>
            </a:r>
            <a:r>
              <a:rPr kumimoji="1" lang="ja-JP" altLang="en-US" sz="1000" dirty="0" smtClean="0">
                <a:latin typeface="Tahoma" pitchFamily="34" charset="0"/>
                <a:ea typeface="ＭＳ ゴシック" pitchFamily="49" charset="-128"/>
              </a:rPr>
              <a:t>コレクタ生成</a:t>
            </a:r>
            <a:endParaRPr kumimoji="1" lang="ja-JP" altLang="en-US" sz="1000" dirty="0">
              <a:latin typeface="Tahoma" pitchFamily="34" charset="0"/>
              <a:ea typeface="ＭＳ ゴシック" pitchFamily="49" charset="-128"/>
            </a:endParaRPr>
          </a:p>
          <a:p>
            <a:r>
              <a:rPr kumimoji="1" lang="ja-JP" altLang="en-US" sz="1000" dirty="0">
                <a:latin typeface="Tahoma" pitchFamily="34" charset="0"/>
                <a:ea typeface="ＭＳ ゴシック" pitchFamily="49" charset="-128"/>
              </a:rPr>
              <a:t> </a:t>
            </a:r>
            <a:r>
              <a:rPr kumimoji="1" lang="ja-JP" altLang="en-US" sz="1000" dirty="0" smtClean="0">
                <a:latin typeface="Tahoma" pitchFamily="34" charset="0"/>
                <a:ea typeface="ＭＳ ゴシック" pitchFamily="49" charset="-128"/>
              </a:rPr>
              <a:t>           </a:t>
            </a:r>
            <a:r>
              <a:rPr kumimoji="1" lang="en-US" altLang="ja-JP" sz="1000" dirty="0" smtClean="0">
                <a:latin typeface="Tahoma" pitchFamily="34" charset="0"/>
                <a:ea typeface="ＭＳ ゴシック" pitchFamily="49" charset="-128"/>
              </a:rPr>
              <a:t>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 collector = new </a:t>
            </a:r>
            <a:r>
              <a:rPr lang="en-US" altLang="ja-JP" sz="1000" dirty="0" err="1" smtClean="0">
                <a:latin typeface="Tahoma" pitchFamily="34" charset="0"/>
                <a:ea typeface="ＭＳ ゴシック" pitchFamily="49" charset="-128"/>
              </a:rPr>
              <a:t>DaoValidateCollector</a:t>
            </a:r>
            <a:r>
              <a:rPr lang="en-US" altLang="ja-JP" sz="1000" dirty="0" smtClean="0">
                <a:latin typeface="Tahoma" pitchFamily="34" charset="0"/>
                <a:ea typeface="ＭＳ ゴシック" pitchFamily="49" charset="-128"/>
              </a:rPr>
              <a:t>&lt;</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&gt;(</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this.sampleDao</a:t>
            </a:r>
            <a:r>
              <a:rPr lang="en-US" altLang="ja-JP" sz="1000" dirty="0" smtClean="0">
                <a:latin typeface="Tahoma" pitchFamily="34" charset="0"/>
                <a:ea typeface="ＭＳ ゴシック" pitchFamily="49" charset="-128"/>
              </a:rPr>
              <a:t>, “colletData01", null, </a:t>
            </a:r>
            <a:r>
              <a:rPr lang="en-US" altLang="ja-JP" sz="1000" dirty="0" smtClean="0">
                <a:solidFill>
                  <a:srgbClr val="FF0000"/>
                </a:solidFill>
                <a:latin typeface="Tahoma" pitchFamily="34" charset="0"/>
                <a:ea typeface="ＭＳ ゴシック" pitchFamily="49" charset="-128"/>
              </a:rPr>
              <a:t>validator</a:t>
            </a:r>
            <a:r>
              <a:rPr lang="en-US" altLang="ja-JP" sz="1000" dirty="0" smtClean="0">
                <a:latin typeface="Tahoma" pitchFamily="34" charset="0"/>
                <a:ea typeface="ＭＳ ゴシック" pitchFamily="49" charset="-128"/>
              </a:rPr>
              <a:t>);</a:t>
            </a:r>
          </a:p>
          <a:p>
            <a:endParaRPr kumimoji="1" lang="en-US" altLang="ja-JP" sz="1000" b="1" dirty="0">
              <a:solidFill>
                <a:srgbClr val="FF0000"/>
              </a:solidFill>
              <a:latin typeface="Tahoma" pitchFamily="34" charset="0"/>
              <a:ea typeface="ＭＳ ゴシック" pitchFamily="49" charset="-128"/>
            </a:endParaRP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try {</a:t>
            </a:r>
          </a:p>
          <a:p>
            <a:r>
              <a:rPr lang="en-US" altLang="ja-JP" sz="1000" dirty="0" smtClean="0">
                <a:latin typeface="Tahoma" pitchFamily="34" charset="0"/>
                <a:ea typeface="ＭＳ ゴシック" pitchFamily="49" charset="-128"/>
              </a:rPr>
              <a:t>                </a:t>
            </a:r>
            <a:r>
              <a:rPr lang="en-US" altLang="ja-JP" sz="1000" dirty="0" err="1" smtClean="0">
                <a:latin typeface="Tahoma" pitchFamily="34" charset="0"/>
                <a:ea typeface="ＭＳ ゴシック" pitchFamily="49" charset="-128"/>
              </a:rPr>
              <a:t>UserBean</a:t>
            </a:r>
            <a:r>
              <a:rPr lang="en-US" altLang="ja-JP" sz="1000" dirty="0" smtClean="0">
                <a:latin typeface="Tahoma" pitchFamily="34" charset="0"/>
                <a:ea typeface="ＭＳ ゴシック" pitchFamily="49" charset="-128"/>
              </a:rPr>
              <a:t> bean = null;</a:t>
            </a:r>
          </a:p>
          <a:p>
            <a:r>
              <a:rPr lang="en-US" altLang="ja-JP" sz="1000" dirty="0" smtClean="0">
                <a:latin typeface="Tahoma" pitchFamily="34" charset="0"/>
                <a:ea typeface="ＭＳ ゴシック" pitchFamily="49" charset="-128"/>
              </a:rPr>
              <a:t>                while (</a:t>
            </a:r>
            <a:r>
              <a:rPr lang="en-US" altLang="ja-JP" sz="1000" dirty="0" err="1" smtClean="0">
                <a:latin typeface="Tahoma" pitchFamily="34" charset="0"/>
                <a:ea typeface="ＭＳ ゴシック" pitchFamily="49" charset="-128"/>
              </a:rPr>
              <a:t>collector.hasNext</a:t>
            </a:r>
            <a:r>
              <a:rPr lang="en-US" altLang="ja-JP" sz="1000" dirty="0" smtClean="0">
                <a:latin typeface="Tahoma" pitchFamily="34" charset="0"/>
                <a:ea typeface="ＭＳ ゴシック" pitchFamily="49" charset="-128"/>
              </a:rPr>
              <a:t>()) {</a:t>
            </a:r>
          </a:p>
          <a:p>
            <a:r>
              <a:rPr lang="en-US" altLang="ja-JP" sz="1000" dirty="0" smtClean="0">
                <a:latin typeface="Tahoma" pitchFamily="34" charset="0"/>
                <a:ea typeface="ＭＳ ゴシック" pitchFamily="49" charset="-128"/>
              </a:rPr>
              <a:t>                // </a:t>
            </a:r>
            <a:r>
              <a:rPr lang="ja-JP" altLang="en-US" sz="1000" dirty="0" smtClean="0">
                <a:latin typeface="Tahoma" pitchFamily="34" charset="0"/>
                <a:ea typeface="ＭＳ ゴシック" pitchFamily="49" charset="-128"/>
              </a:rPr>
              <a:t>データの取得</a:t>
            </a:r>
          </a:p>
          <a:p>
            <a:r>
              <a:rPr lang="ja-JP" altLang="en-US" sz="1000" dirty="0" smtClean="0">
                <a:latin typeface="Tahoma" pitchFamily="34" charset="0"/>
                <a:ea typeface="ＭＳ ゴシック" pitchFamily="49" charset="-128"/>
              </a:rPr>
              <a:t>                </a:t>
            </a:r>
            <a:r>
              <a:rPr lang="en-US" altLang="ja-JP" sz="1000" dirty="0" smtClean="0">
                <a:latin typeface="Tahoma" pitchFamily="34" charset="0"/>
                <a:ea typeface="ＭＳ ゴシック" pitchFamily="49" charset="-128"/>
              </a:rPr>
              <a:t>bean = </a:t>
            </a:r>
            <a:r>
              <a:rPr lang="en-US" altLang="ja-JP" sz="1000" dirty="0" err="1" smtClean="0">
                <a:solidFill>
                  <a:srgbClr val="FF0000"/>
                </a:solidFill>
                <a:latin typeface="Tahoma" pitchFamily="34" charset="0"/>
                <a:ea typeface="ＭＳ ゴシック" pitchFamily="49" charset="-128"/>
              </a:rPr>
              <a:t>collector.next</a:t>
            </a:r>
            <a:r>
              <a:rPr lang="en-US" altLang="ja-JP" sz="1000" dirty="0" smtClean="0">
                <a:solidFill>
                  <a:srgbClr val="FF0000"/>
                </a:solidFill>
                <a:latin typeface="Tahoma" pitchFamily="34" charset="0"/>
                <a:ea typeface="ＭＳ ゴシック" pitchFamily="49" charset="-128"/>
              </a:rPr>
              <a:t>()</a:t>
            </a:r>
            <a:r>
              <a:rPr lang="en-US" altLang="ja-JP" sz="1000" dirty="0" smtClean="0">
                <a:latin typeface="Tahoma" pitchFamily="34" charset="0"/>
                <a:ea typeface="ＭＳ ゴシック" pitchFamily="49" charset="-128"/>
              </a:rPr>
              <a:t>;</a:t>
            </a:r>
          </a:p>
          <a:p>
            <a:endParaRPr lang="en-US" altLang="ja-JP" sz="1000" dirty="0" smtClean="0">
              <a:latin typeface="Tahoma" pitchFamily="34" charset="0"/>
              <a:ea typeface="ＭＳ ゴシック" pitchFamily="49" charset="-128"/>
            </a:endParaRPr>
          </a:p>
          <a:p>
            <a:r>
              <a:rPr kumimoji="1" lang="ja-JP" altLang="en-US" sz="1000" b="0" dirty="0" smtClean="0">
                <a:latin typeface="Tahoma" pitchFamily="34" charset="0"/>
                <a:ea typeface="ＭＳ Ｐゴシック" charset="-128"/>
              </a:rPr>
              <a:t>                ・</a:t>
            </a:r>
            <a:r>
              <a:rPr kumimoji="1" lang="ja-JP" altLang="en-US" sz="1000" b="0" dirty="0">
                <a:latin typeface="Tahoma" pitchFamily="34" charset="0"/>
                <a:ea typeface="ＭＳ Ｐゴシック" charset="-128"/>
              </a:rPr>
              <a:t>・</a:t>
            </a:r>
            <a:r>
              <a:rPr kumimoji="1" lang="ja-JP" altLang="en-US" sz="1000" b="0" dirty="0" smtClean="0">
                <a:latin typeface="Tahoma" pitchFamily="34" charset="0"/>
                <a:ea typeface="ＭＳ Ｐゴシック" charset="-128"/>
              </a:rPr>
              <a:t>・</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lang="en-US" altLang="ja-JP" sz="1000" dirty="0" smtClean="0">
                <a:latin typeface="Tahoma" pitchFamily="34" charset="0"/>
                <a:ea typeface="ＭＳ Ｐゴシック" charset="-128"/>
              </a:rPr>
              <a:t>    </a:t>
            </a:r>
            <a:r>
              <a:rPr lang="ja-JP" altLang="en-US" sz="1000" dirty="0" smtClean="0">
                <a:latin typeface="Tahoma" pitchFamily="34" charset="0"/>
                <a:ea typeface="ＭＳ Ｐゴシック" charset="-128"/>
              </a:rPr>
              <a:t>・・・</a:t>
            </a:r>
            <a:endParaRPr lang="en-US" altLang="ja-JP" sz="1000" dirty="0" smtClean="0">
              <a:latin typeface="Tahoma" pitchFamily="34" charset="0"/>
              <a:ea typeface="ＭＳ Ｐゴシック" charset="-128"/>
            </a:endParaRPr>
          </a:p>
          <a:p>
            <a:pPr algn="l"/>
            <a:r>
              <a:rPr lang="en-US" altLang="ja-JP" sz="1000" dirty="0" smtClean="0">
                <a:latin typeface="Tahoma" pitchFamily="34" charset="0"/>
                <a:ea typeface="ＭＳ Ｐゴシック" charset="-128"/>
              </a:rPr>
              <a:t>    }</a:t>
            </a:r>
            <a:endParaRPr kumimoji="1" lang="ja-JP" altLang="en-US" sz="1000" b="0" dirty="0">
              <a:latin typeface="Tahoma" pitchFamily="34" charset="0"/>
              <a:ea typeface="ＭＳ Ｐゴシック" charset="-128"/>
            </a:endParaRPr>
          </a:p>
        </p:txBody>
      </p:sp>
      <p:sp>
        <p:nvSpPr>
          <p:cNvPr id="18" name="AutoShape 12"/>
          <p:cNvSpPr>
            <a:spLocks noChangeArrowheads="1"/>
          </p:cNvSpPr>
          <p:nvPr/>
        </p:nvSpPr>
        <p:spPr bwMode="auto">
          <a:xfrm>
            <a:off x="181868" y="3400425"/>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1784648" y="5673303"/>
            <a:ext cx="2801938" cy="708025"/>
          </a:xfrm>
          <a:prstGeom prst="wedgeRoundRectCallout">
            <a:avLst>
              <a:gd name="adj1" fmla="val -36343"/>
              <a:gd name="adj2" fmla="val -6569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このタイミングで入力チェックが行われる。</a:t>
            </a:r>
          </a:p>
          <a:p>
            <a:r>
              <a:rPr lang="ja-JP" altLang="en-US" sz="1000" dirty="0" smtClean="0">
                <a:latin typeface="Arial" charset="0"/>
                <a:ea typeface="ＭＳ Ｐゴシック" charset="-128"/>
              </a:rPr>
              <a:t>入力チェックエラー発生時には、ハンドラクラスによって、例外をスローする。</a:t>
            </a:r>
            <a:endParaRPr kumimoji="1" lang="ja-JP" altLang="en-US" sz="1000" dirty="0">
              <a:latin typeface="Arial" charset="0"/>
              <a:ea typeface="ＭＳ Ｐゴシック" charset="-128"/>
            </a:endParaRPr>
          </a:p>
        </p:txBody>
      </p:sp>
      <p:sp>
        <p:nvSpPr>
          <p:cNvPr id="21" name="AutoShape 11"/>
          <p:cNvSpPr>
            <a:spLocks noChangeArrowheads="1"/>
          </p:cNvSpPr>
          <p:nvPr/>
        </p:nvSpPr>
        <p:spPr bwMode="auto">
          <a:xfrm>
            <a:off x="2720752" y="3356993"/>
            <a:ext cx="3022600" cy="648072"/>
          </a:xfrm>
          <a:prstGeom prst="wedgeRoundRectCallout">
            <a:avLst>
              <a:gd name="adj1" fmla="val -53730"/>
              <a:gd name="adj2" fmla="val 9331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3357382843"/>
              </p:ext>
            </p:extLst>
          </p:nvPr>
        </p:nvGraphicFramePr>
        <p:xfrm>
          <a:off x="5889104" y="1080505"/>
          <a:ext cx="3806056" cy="4066668"/>
        </p:xfrm>
        <a:graphic>
          <a:graphicData uri="http://schemas.openxmlformats.org/drawingml/2006/table">
            <a:tbl>
              <a:tblPr firstRow="1" bandRow="1">
                <a:tableStyleId>{5C22544A-7EE6-4342-B048-85BDC9FD1C3A}</a:tableStyleId>
              </a:tblPr>
              <a:tblGrid>
                <a:gridCol w="1190706"/>
                <a:gridCol w="2615350"/>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Null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Patter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DecimalMin</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DecimalMax</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Size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Digits</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AssertTrue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AssertFalse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Future</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Past</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CreditCardNumber</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アルゴリズムでクレジットカード番号が妥当であること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Email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URL</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NotBlank</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Times New Roman"/>
                          <a:ea typeface="ＭＳ Ｐ明朝"/>
                          <a:cs typeface="Times New Roman"/>
                        </a:rPr>
                        <a:t>NotEmpty</a:t>
                      </a:r>
                      <a:endParaRPr lang="en-US" altLang="ja-JP" sz="1800" b="0" i="0" u="none" strike="noStrike" dirty="0">
                        <a:latin typeface="Arial"/>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28664" y="764704"/>
            <a:ext cx="3816424"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800" b="0" dirty="0" smtClean="0">
                <a:latin typeface="Tahoma" pitchFamily="34" charset="0"/>
                <a:ea typeface="ＭＳ Ｐゴシック" charset="-128"/>
              </a:rPr>
              <a:t>public class </a:t>
            </a:r>
            <a:r>
              <a:rPr kumimoji="1" lang="en-US" altLang="ja-JP" sz="800" b="0" dirty="0" err="1" smtClean="0">
                <a:latin typeface="Tahoma" pitchFamily="34" charset="0"/>
                <a:ea typeface="ＭＳ Ｐゴシック" charset="-128"/>
              </a:rPr>
              <a:t>UserBean</a:t>
            </a:r>
            <a:r>
              <a:rPr kumimoji="1" lang="en-US" altLang="ja-JP" sz="800" b="0" dirty="0" smtClean="0">
                <a:latin typeface="Tahoma" pitchFamily="34" charset="0"/>
                <a:ea typeface="ＭＳ Ｐゴシック" charset="-128"/>
              </a:rPr>
              <a:t> {</a:t>
            </a:r>
          </a:p>
          <a:p>
            <a:pPr algn="l"/>
            <a:endParaRPr kumimoji="1" lang="en-US" altLang="ja-JP" sz="800" dirty="0" smtClean="0">
              <a:latin typeface="Tahoma" pitchFamily="34" charset="0"/>
              <a:ea typeface="ＭＳ Ｐゴシック" charset="-128"/>
            </a:endParaRPr>
          </a:p>
          <a:p>
            <a:r>
              <a:rPr kumimoji="1" lang="ja-JP" altLang="en-US" sz="800" dirty="0">
                <a:latin typeface="Tahoma" pitchFamily="34" charset="0"/>
                <a:ea typeface="ＭＳ Ｐゴシック" charset="-128"/>
              </a:rPr>
              <a:t> </a:t>
            </a:r>
            <a:r>
              <a:rPr kumimoji="1" lang="ja-JP" altLang="en-US" sz="800" dirty="0" smtClean="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a:latin typeface="Tahoma" pitchFamily="34" charset="0"/>
                <a:ea typeface="ＭＳ Ｐゴシック" charset="-128"/>
              </a:rPr>
              <a:t>name</a:t>
            </a:r>
            <a:r>
              <a:rPr kumimoji="1" lang="ja-JP" altLang="en-US" sz="800" dirty="0" smtClean="0">
                <a:latin typeface="Tahoma" pitchFamily="34" charset="0"/>
                <a:ea typeface="ＭＳ Ｐゴシック" charset="-128"/>
              </a:rPr>
              <a:t>プロパティが、</a:t>
            </a:r>
            <a:r>
              <a:rPr kumimoji="1" lang="en-US" altLang="ja-JP" sz="800" dirty="0">
                <a:latin typeface="Tahoma" pitchFamily="34" charset="0"/>
                <a:ea typeface="ＭＳ Ｐゴシック" charset="-128"/>
              </a:rPr>
              <a:t>null</a:t>
            </a:r>
            <a:r>
              <a:rPr kumimoji="1" lang="ja-JP" altLang="en-US" sz="800" dirty="0">
                <a:latin typeface="Tahoma" pitchFamily="34" charset="0"/>
                <a:ea typeface="ＭＳ Ｐゴシック" charset="-128"/>
              </a:rPr>
              <a:t>を許容せず、</a:t>
            </a:r>
            <a:r>
              <a:rPr kumimoji="1" lang="en-US" altLang="ja-JP" sz="800" dirty="0">
                <a:latin typeface="Tahoma" pitchFamily="34" charset="0"/>
                <a:ea typeface="ＭＳ Ｐゴシック" charset="-128"/>
              </a:rPr>
              <a:t>1</a:t>
            </a:r>
            <a:r>
              <a:rPr kumimoji="1" lang="ja-JP" altLang="en-US" sz="800" dirty="0">
                <a:latin typeface="Tahoma" pitchFamily="34" charset="0"/>
                <a:ea typeface="ＭＳ Ｐゴシック" charset="-128"/>
              </a:rPr>
              <a:t>文字以上</a:t>
            </a:r>
            <a:r>
              <a:rPr kumimoji="1" lang="en-US" altLang="ja-JP" sz="800" dirty="0">
                <a:latin typeface="Tahoma" pitchFamily="34" charset="0"/>
                <a:ea typeface="ＭＳ Ｐゴシック" charset="-128"/>
              </a:rPr>
              <a:t>20</a:t>
            </a:r>
            <a:r>
              <a:rPr kumimoji="1" lang="ja-JP" altLang="en-US" sz="800" dirty="0">
                <a:latin typeface="Tahoma" pitchFamily="34" charset="0"/>
                <a:ea typeface="ＭＳ Ｐゴシック" charset="-128"/>
              </a:rPr>
              <a:t>文字</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a:t>
            </a:r>
            <a:r>
              <a:rPr kumimoji="1" lang="en-US" altLang="ja-JP" sz="800" dirty="0" err="1" smtClean="0">
                <a:latin typeface="Tahoma" pitchFamily="34" charset="0"/>
                <a:ea typeface="ＭＳ Ｐゴシック" charset="-128"/>
              </a:rPr>
              <a:t>NotNull</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@Size(min=1, max=20)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String name;        </a:t>
            </a:r>
          </a:p>
          <a:p>
            <a:pPr algn="l"/>
            <a:endParaRPr kumimoji="1" lang="en-US" altLang="ja-JP" sz="800" dirty="0" smtClean="0">
              <a:latin typeface="Tahoma" pitchFamily="34" charset="0"/>
              <a:ea typeface="ＭＳ Ｐゴシック" charset="-128"/>
            </a:endParaRPr>
          </a:p>
          <a:p>
            <a:pPr algn="l"/>
            <a:r>
              <a:rPr kumimoji="1" lang="en-US" altLang="ja-JP" sz="800" dirty="0" smtClean="0">
                <a:latin typeface="Tahoma" pitchFamily="34" charset="0"/>
                <a:ea typeface="ＭＳ Ｐゴシック" charset="-128"/>
              </a:rPr>
              <a:t>    // age</a:t>
            </a:r>
            <a:r>
              <a:rPr kumimoji="1" lang="ja-JP" altLang="en-US" sz="800" dirty="0" smtClean="0">
                <a:latin typeface="Tahoma" pitchFamily="34" charset="0"/>
                <a:ea typeface="ＭＳ Ｐゴシック" charset="-128"/>
              </a:rPr>
              <a:t>プロパティが</a:t>
            </a:r>
            <a:r>
              <a:rPr kumimoji="1" lang="en-US" altLang="ja-JP" sz="800" dirty="0" smtClean="0">
                <a:latin typeface="Tahoma" pitchFamily="34" charset="0"/>
                <a:ea typeface="ＭＳ Ｐゴシック" charset="-128"/>
              </a:rPr>
              <a:t>1</a:t>
            </a:r>
            <a:r>
              <a:rPr kumimoji="1" lang="ja-JP" altLang="en-US" sz="800" dirty="0" smtClean="0">
                <a:latin typeface="Tahoma" pitchFamily="34" charset="0"/>
                <a:ea typeface="ＭＳ Ｐゴシック" charset="-128"/>
              </a:rPr>
              <a:t>以上、</a:t>
            </a:r>
            <a:r>
              <a:rPr kumimoji="1" lang="en-US" altLang="ja-JP" sz="800" dirty="0" smtClean="0">
                <a:latin typeface="Tahoma" pitchFamily="34" charset="0"/>
                <a:ea typeface="ＭＳ Ｐゴシック" charset="-128"/>
              </a:rPr>
              <a:t>200</a:t>
            </a:r>
            <a:r>
              <a:rPr kumimoji="1" lang="ja-JP" altLang="en-US" sz="800" dirty="0" smtClean="0">
                <a:latin typeface="Tahoma" pitchFamily="34" charset="0"/>
                <a:ea typeface="ＭＳ Ｐゴシック" charset="-128"/>
              </a:rPr>
              <a:t>以下の場合の設定例</a:t>
            </a:r>
            <a:endParaRPr kumimoji="1" lang="en-US" altLang="ja-JP" sz="80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@Min(1)</a:t>
            </a:r>
          </a:p>
          <a:p>
            <a:pPr algn="l"/>
            <a:r>
              <a:rPr kumimoji="1" lang="en-US" altLang="ja-JP" sz="800" dirty="0">
                <a:latin typeface="Tahoma" pitchFamily="34" charset="0"/>
                <a:ea typeface="ＭＳ Ｐゴシック" charset="-128"/>
              </a:rPr>
              <a:t> </a:t>
            </a:r>
            <a:r>
              <a:rPr kumimoji="1" lang="en-US" altLang="ja-JP" sz="800" dirty="0" smtClean="0">
                <a:latin typeface="Tahoma" pitchFamily="34" charset="0"/>
                <a:ea typeface="ＭＳ Ｐゴシック" charset="-128"/>
              </a:rPr>
              <a:t>   @Max(200)</a:t>
            </a:r>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private </a:t>
            </a:r>
            <a:r>
              <a:rPr kumimoji="1" lang="en-US" altLang="ja-JP" sz="800" b="0" dirty="0" err="1" smtClean="0">
                <a:latin typeface="Tahoma" pitchFamily="34" charset="0"/>
                <a:ea typeface="ＭＳ Ｐゴシック" charset="-128"/>
              </a:rPr>
              <a:t>int</a:t>
            </a:r>
            <a:r>
              <a:rPr kumimoji="1" lang="en-US" altLang="ja-JP" sz="800" b="0" dirty="0" smtClean="0">
                <a:latin typeface="Tahoma" pitchFamily="34" charset="0"/>
                <a:ea typeface="ＭＳ Ｐゴシック" charset="-128"/>
              </a:rPr>
              <a:t> age;</a:t>
            </a:r>
          </a:p>
          <a:p>
            <a:pPr algn="l"/>
            <a:endParaRPr kumimoji="1" lang="en-US" altLang="ja-JP" sz="800" dirty="0">
              <a:latin typeface="Tahoma" pitchFamily="34" charset="0"/>
              <a:ea typeface="ＭＳ Ｐゴシック" charset="-128"/>
            </a:endParaRPr>
          </a:p>
          <a:p>
            <a:pPr algn="l"/>
            <a:r>
              <a:rPr kumimoji="1" lang="en-US" altLang="ja-JP" sz="800" b="0" dirty="0" smtClean="0">
                <a:latin typeface="Tahoma" pitchFamily="34" charset="0"/>
                <a:ea typeface="ＭＳ Ｐゴシック" charset="-128"/>
              </a:rPr>
              <a:t>    // setter, getter</a:t>
            </a:r>
            <a:r>
              <a:rPr kumimoji="1" lang="ja-JP" altLang="en-US" sz="800" b="0" dirty="0" smtClean="0">
                <a:latin typeface="Tahoma" pitchFamily="34" charset="0"/>
                <a:ea typeface="ＭＳ Ｐゴシック" charset="-128"/>
              </a:rPr>
              <a:t>は省略するが必要</a:t>
            </a:r>
            <a:endParaRPr kumimoji="1" lang="en-US" altLang="ja-JP" sz="800" b="0" dirty="0" smtClean="0">
              <a:latin typeface="Tahoma" pitchFamily="34" charset="0"/>
              <a:ea typeface="ＭＳ Ｐゴシック" charset="-128"/>
            </a:endParaRPr>
          </a:p>
          <a:p>
            <a:pPr algn="l"/>
            <a:r>
              <a:rPr kumimoji="1" lang="en-US" altLang="ja-JP" sz="800" dirty="0">
                <a:latin typeface="Tahoma" pitchFamily="34" charset="0"/>
                <a:ea typeface="ＭＳ Ｐゴシック" charset="-128"/>
              </a:rPr>
              <a:t>}</a:t>
            </a:r>
            <a:endParaRPr kumimoji="1" lang="ja-JP" altLang="en-US" sz="800" b="0" dirty="0">
              <a:latin typeface="Tahoma" pitchFamily="34" charset="0"/>
              <a:ea typeface="ＭＳ Ｐゴシック" charset="-128"/>
            </a:endParaRPr>
          </a:p>
        </p:txBody>
      </p:sp>
      <p:sp>
        <p:nvSpPr>
          <p:cNvPr id="17" name="AutoShape 12"/>
          <p:cNvSpPr>
            <a:spLocks noChangeArrowheads="1"/>
          </p:cNvSpPr>
          <p:nvPr/>
        </p:nvSpPr>
        <p:spPr bwMode="auto">
          <a:xfrm>
            <a:off x="488504" y="4293096"/>
            <a:ext cx="432048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88504" y="5373215"/>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「キーの切り替わり」を検知するユーティリティを提供します。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272480" y="16288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272480" y="13518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424608" y="2564904"/>
            <a:ext cx="244827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284984"/>
            <a:ext cx="6840760" cy="3456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0" name="テキスト ボックス 9"/>
          <p:cNvSpPr txBox="1"/>
          <p:nvPr/>
        </p:nvSpPr>
        <p:spPr>
          <a:xfrm>
            <a:off x="3512840" y="1772816"/>
            <a:ext cx="5009705" cy="1384995"/>
          </a:xfrm>
          <a:prstGeom prst="rect">
            <a:avLst/>
          </a:prstGeom>
          <a:noFill/>
          <a:ln w="3175">
            <a:solidFill>
              <a:schemeClr val="tx1"/>
            </a:solidFill>
          </a:ln>
        </p:spPr>
        <p:txBody>
          <a:bodyPr wrap="none" rtlCol="0">
            <a:spAutoFit/>
          </a:bodyPr>
          <a:lstStyle/>
          <a:p>
            <a:r>
              <a:rPr kumimoji="1" lang="en-US" altLang="ja-JP" sz="1200" dirty="0" smtClean="0"/>
              <a:t>public </a:t>
            </a:r>
            <a:r>
              <a:rPr kumimoji="1" lang="en-US" altLang="ja-JP" sz="1200" dirty="0" err="1" smtClean="0"/>
              <a:t>boolean</a:t>
            </a:r>
            <a:r>
              <a:rPr kumimoji="1" lang="en-US" altLang="ja-JP" sz="1200" dirty="0" smtClean="0"/>
              <a:t> </a:t>
            </a:r>
            <a:r>
              <a:rPr kumimoji="1" lang="en-US" altLang="ja-JP" sz="1200" dirty="0" err="1" smtClean="0"/>
              <a:t>isBreak</a:t>
            </a:r>
            <a:r>
              <a:rPr kumimoji="1" lang="en-US" altLang="ja-JP" sz="1200" dirty="0" smtClean="0"/>
              <a:t>(Collector </a:t>
            </a:r>
            <a:r>
              <a:rPr kumimoji="1" lang="en-US" altLang="ja-JP" sz="1200" dirty="0" err="1" smtClean="0"/>
              <a:t>collector</a:t>
            </a:r>
            <a:r>
              <a:rPr kumimoji="1"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a:t>
            </a:r>
          </a:p>
          <a:p>
            <a:r>
              <a:rPr lang="en-US" altLang="ja-JP" sz="1200" dirty="0" smtClean="0"/>
              <a:t>public </a:t>
            </a:r>
            <a:r>
              <a:rPr lang="en-US" altLang="ja-JP" sz="1200" dirty="0" err="1" smtClean="0"/>
              <a:t>boolean</a:t>
            </a:r>
            <a:r>
              <a:rPr lang="en-US" altLang="ja-JP" sz="1200" dirty="0" smtClean="0"/>
              <a:t> </a:t>
            </a:r>
            <a:r>
              <a:rPr lang="en-US" altLang="ja-JP" sz="1200" dirty="0" err="1" smtClean="0"/>
              <a:t>isPreBreak</a:t>
            </a:r>
            <a:r>
              <a:rPr lang="en-US" altLang="ja-JP" sz="1200" dirty="0" smtClean="0"/>
              <a:t>(Collector </a:t>
            </a:r>
            <a:r>
              <a:rPr lang="en-US" altLang="ja-JP" sz="1200" dirty="0" err="1" smtClean="0"/>
              <a:t>collector</a:t>
            </a:r>
            <a:r>
              <a:rPr lang="en-US" altLang="ja-JP" sz="1200" dirty="0" smtClean="0"/>
              <a:t> , String[] keys);</a:t>
            </a:r>
          </a:p>
          <a:p>
            <a:r>
              <a:rPr lang="en-US" altLang="ja-JP" sz="1200" dirty="0" smtClean="0"/>
              <a:t>public </a:t>
            </a:r>
            <a:r>
              <a:rPr lang="en-US" altLang="ja-JP" sz="1200" dirty="0" err="1" smtClean="0"/>
              <a:t>java.util.Map</a:t>
            </a:r>
            <a:r>
              <a:rPr lang="en-US" altLang="ja-JP" sz="1200" dirty="0" smtClean="0"/>
              <a:t> </a:t>
            </a:r>
            <a:r>
              <a:rPr lang="en-US" altLang="ja-JP" sz="1200" dirty="0" err="1" smtClean="0"/>
              <a:t>checkPreBreak</a:t>
            </a:r>
            <a:r>
              <a:rPr lang="en-US" altLang="ja-JP" sz="1200" dirty="0" smtClean="0"/>
              <a:t>(Collector </a:t>
            </a:r>
            <a:r>
              <a:rPr lang="en-US" altLang="ja-JP" sz="1200" dirty="0" err="1" smtClean="0"/>
              <a:t>collector</a:t>
            </a:r>
            <a:r>
              <a:rPr lang="en-US" altLang="ja-JP" sz="1200" dirty="0" smtClean="0"/>
              <a:t> , String[] keys);</a:t>
            </a:r>
            <a:endParaRPr lang="ja-JP" altLang="en-US" sz="1200" dirty="0" smtClean="0"/>
          </a:p>
          <a:p>
            <a:endParaRPr kumimoji="1" lang="ja-JP" alt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65"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089"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Tahoma" pitchFamily="34" charset="0"/>
                <a:ea typeface="ＭＳ Ｐゴシック" charset="-128"/>
              </a:rPr>
              <a:t>@Component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public class B000002BLogic extends </a:t>
            </a:r>
            <a:r>
              <a:rPr kumimoji="1" lang="en-US" altLang="ja-JP" sz="1200" dirty="0" err="1">
                <a:latin typeface="Tahoma" pitchFamily="34" charset="0"/>
                <a:ea typeface="ＭＳ Ｐゴシック" charset="-128"/>
              </a:rPr>
              <a:t>AbstractTransactionBLogic</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private static </a:t>
            </a:r>
            <a:r>
              <a:rPr kumimoji="1" lang="en-US" altLang="ja-JP" sz="1200" dirty="0" smtClean="0">
                <a:latin typeface="Tahoma" pitchFamily="34" charset="0"/>
                <a:ea typeface="ＭＳ Ｐゴシック" charset="-128"/>
              </a:rPr>
              <a:t>Logger </a:t>
            </a:r>
            <a:r>
              <a:rPr kumimoji="1" lang="en-US" altLang="ja-JP" sz="1200" dirty="0">
                <a:latin typeface="Tahoma" pitchFamily="34" charset="0"/>
                <a:ea typeface="ＭＳ Ｐゴシック" charset="-128"/>
              </a:rPr>
              <a:t>log = </a:t>
            </a:r>
            <a:r>
              <a:rPr kumimoji="1" lang="en-US" altLang="ja-JP" sz="1200" dirty="0" err="1" smtClean="0">
                <a:latin typeface="Tahoma" pitchFamily="34" charset="0"/>
                <a:ea typeface="ＭＳ Ｐゴシック" charset="-128"/>
              </a:rPr>
              <a:t>LoggerFactory.getLogger</a:t>
            </a:r>
            <a:r>
              <a:rPr kumimoji="1" lang="en-US" altLang="ja-JP" sz="1200" dirty="0" smtClean="0">
                <a:latin typeface="Tahoma" pitchFamily="34" charset="0"/>
                <a:ea typeface="ＭＳ Ｐゴシック" charset="-128"/>
              </a:rPr>
              <a:t>(B000002BLogic.class);</a:t>
            </a:r>
            <a:endParaRPr kumimoji="1" lang="en-US" altLang="ja-JP" sz="1200" dirty="0">
              <a:latin typeface="Tahoma" pitchFamily="34" charset="0"/>
              <a:ea typeface="ＭＳ Ｐゴシック" charset="-128"/>
            </a:endParaRP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a:t>
            </a:r>
            <a:r>
              <a:rPr lang="en-US" altLang="ja-JP" sz="1200" dirty="0" smtClean="0">
                <a:latin typeface="Tahoma" pitchFamily="34" charset="0"/>
                <a:ea typeface="ＭＳ Ｐゴシック" charset="-128"/>
              </a:rPr>
              <a:t>@Inject</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protected B000002Dao </a:t>
            </a:r>
            <a:r>
              <a:rPr kumimoji="1" lang="en-US" altLang="ja-JP" sz="1200" dirty="0" err="1" smtClean="0">
                <a:latin typeface="Tahoma" pitchFamily="34" charset="0"/>
                <a:ea typeface="ＭＳ Ｐゴシック" charset="-128"/>
              </a:rPr>
              <a:t>b000002Dao</a:t>
            </a:r>
            <a:r>
              <a:rPr kumimoji="1" lang="en-US" altLang="ja-JP" sz="1200" dirty="0" smtClean="0">
                <a:latin typeface="Tahoma" pitchFamily="34" charset="0"/>
                <a:ea typeface="ＭＳ Ｐゴシック" charset="-128"/>
              </a:rPr>
              <a:t> </a:t>
            </a:r>
            <a:r>
              <a:rPr kumimoji="1" lang="en-US" altLang="ja-JP" sz="1200" dirty="0">
                <a:latin typeface="Tahoma" pitchFamily="34" charset="0"/>
                <a:ea typeface="ＭＳ Ｐゴシック" charset="-128"/>
              </a:rPr>
              <a:t>= null;</a:t>
            </a:r>
          </a:p>
          <a:p>
            <a:pPr algn="l"/>
            <a:endParaRPr kumimoji="1" lang="en-US" altLang="ja-JP" sz="1200" dirty="0">
              <a:latin typeface="Tahoma" pitchFamily="34" charset="0"/>
              <a:ea typeface="ＭＳ Ｐゴシック" charset="-128"/>
            </a:endParaRPr>
          </a:p>
          <a:p>
            <a:pPr algn="l"/>
            <a:r>
              <a:rPr kumimoji="1" lang="en-US" altLang="ja-JP" sz="1200" dirty="0" smtClean="0">
                <a:latin typeface="Tahoma" pitchFamily="34" charset="0"/>
                <a:ea typeface="ＭＳ Ｐゴシック" charset="-128"/>
              </a:rPr>
              <a:t>    public </a:t>
            </a:r>
            <a:r>
              <a:rPr kumimoji="1" lang="en-US" altLang="ja-JP" sz="1200" dirty="0" err="1">
                <a:latin typeface="Tahoma" pitchFamily="34" charset="0"/>
                <a:ea typeface="ＭＳ Ｐゴシック" charset="-128"/>
              </a:rPr>
              <a:t>int</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doMain</a:t>
            </a:r>
            <a:r>
              <a:rPr kumimoji="1" lang="en-US" altLang="ja-JP" sz="1200" dirty="0">
                <a:latin typeface="Tahoma" pitchFamily="34" charset="0"/>
                <a:ea typeface="ＭＳ Ｐゴシック" charset="-128"/>
              </a:rPr>
              <a:t>(</a:t>
            </a:r>
            <a:r>
              <a:rPr kumimoji="1" lang="en-US" altLang="ja-JP" sz="1200" dirty="0" err="1">
                <a:latin typeface="Tahoma" pitchFamily="34" charset="0"/>
                <a:ea typeface="ＭＳ Ｐゴシック" charset="-128"/>
              </a:rPr>
              <a:t>BLogicParam</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param</a:t>
            </a:r>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 = new </a:t>
            </a:r>
            <a:r>
              <a:rPr kumimoji="1" lang="en-US" altLang="ja-JP" sz="1200" dirty="0" err="1">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insertUser.setPassword</a:t>
            </a:r>
            <a:r>
              <a:rPr kumimoji="1" lang="en-US" altLang="ja-JP" sz="1200" dirty="0">
                <a:latin typeface="Tahoma" pitchFamily="34" charset="0"/>
                <a:ea typeface="ＭＳ Ｐゴシック" charset="-128"/>
              </a:rPr>
              <a:t>("password");</a:t>
            </a:r>
          </a:p>
          <a:p>
            <a:pPr algn="l"/>
            <a:r>
              <a:rPr kumimoji="1" lang="en-US" altLang="ja-JP" sz="1200" dirty="0">
                <a:latin typeface="Tahoma" pitchFamily="34" charset="0"/>
                <a:ea typeface="ＭＳ Ｐゴシック" charset="-128"/>
              </a:rPr>
              <a:t>        </a:t>
            </a:r>
            <a:r>
              <a:rPr kumimoji="1" lang="en-US" altLang="ja-JP" sz="1200" dirty="0" err="1">
                <a:latin typeface="Tahoma" pitchFamily="34" charset="0"/>
                <a:ea typeface="ＭＳ Ｐゴシック" charset="-128"/>
              </a:rPr>
              <a:t>insertUser.setUserName</a:t>
            </a:r>
            <a:r>
              <a:rPr kumimoji="1" lang="en-US" altLang="ja-JP" sz="1200" dirty="0">
                <a:latin typeface="Tahoma" pitchFamily="34" charset="0"/>
                <a:ea typeface="ＭＳ Ｐゴシック" charset="-128"/>
              </a:rPr>
              <a:t>(param.getJobArgNm1());</a:t>
            </a:r>
          </a:p>
          <a:p>
            <a:pPr algn="l"/>
            <a:endParaRPr kumimoji="1" lang="en-US" altLang="ja-JP" sz="1200" dirty="0">
              <a:latin typeface="Tahoma" pitchFamily="34" charset="0"/>
              <a:ea typeface="ＭＳ Ｐゴシック" charset="-128"/>
            </a:endParaRPr>
          </a:p>
          <a:p>
            <a:r>
              <a:rPr kumimoji="1" lang="en-US" altLang="ja-JP" sz="1200" dirty="0">
                <a:latin typeface="Tahoma" pitchFamily="34" charset="0"/>
                <a:ea typeface="ＭＳ Ｐゴシック" charset="-128"/>
              </a:rPr>
              <a:t> </a:t>
            </a:r>
            <a:r>
              <a:rPr kumimoji="1" lang="en-US" altLang="ja-JP" sz="1200" dirty="0" smtClean="0">
                <a:latin typeface="Tahoma" pitchFamily="34" charset="0"/>
                <a:ea typeface="ＭＳ Ｐゴシック" charset="-128"/>
              </a:rPr>
              <a:t>       b000002Dao.insertUser(</a:t>
            </a:r>
            <a:r>
              <a:rPr kumimoji="1" lang="en-US" altLang="ja-JP" sz="1200" dirty="0" err="1" smtClean="0">
                <a:latin typeface="Tahoma" pitchFamily="34" charset="0"/>
                <a:ea typeface="ＭＳ Ｐゴシック" charset="-128"/>
              </a:rPr>
              <a:t>insertUser</a:t>
            </a:r>
            <a:r>
              <a:rPr kumimoji="1" lang="en-US" altLang="ja-JP" sz="1200" dirty="0">
                <a:latin typeface="Tahoma" pitchFamily="34" charset="0"/>
                <a:ea typeface="ＭＳ Ｐゴシック" charset="-128"/>
              </a:rPr>
              <a:t>);</a:t>
            </a:r>
          </a:p>
          <a:p>
            <a:pPr algn="l"/>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return </a:t>
            </a:r>
            <a:r>
              <a:rPr kumimoji="1" lang="en-US" altLang="ja-JP" sz="1200" dirty="0" smtClean="0">
                <a:latin typeface="Tahoma" pitchFamily="34" charset="0"/>
                <a:ea typeface="ＭＳ Ｐゴシック" charset="-128"/>
              </a:rPr>
              <a:t>0;</a:t>
            </a:r>
            <a:endParaRPr kumimoji="1" lang="en-US" altLang="ja-JP" sz="1200" dirty="0">
              <a:latin typeface="Tahoma" pitchFamily="34" charset="0"/>
              <a:ea typeface="ＭＳ Ｐゴシック" charset="-128"/>
            </a:endParaRPr>
          </a:p>
          <a:p>
            <a:pPr algn="l"/>
            <a:r>
              <a:rPr kumimoji="1" lang="en-US" altLang="ja-JP" sz="1200" dirty="0">
                <a:latin typeface="Tahoma" pitchFamily="34" charset="0"/>
                <a:ea typeface="ＭＳ Ｐゴシック" charset="-128"/>
              </a:rPr>
              <a:t>    }</a:t>
            </a:r>
          </a:p>
          <a:p>
            <a:pPr algn="l"/>
            <a:r>
              <a:rPr kumimoji="1" lang="en-US" altLang="ja-JP" sz="1200" dirty="0">
                <a:latin typeface="Tahoma" pitchFamily="34" charset="0"/>
                <a:ea typeface="ＭＳ Ｐゴシック" charset="-128"/>
              </a:rPr>
              <a:t>}</a:t>
            </a:r>
          </a:p>
          <a:p>
            <a:pPr algn="l"/>
            <a:r>
              <a:rPr kumimoji="1" lang="ja-JP" altLang="en-US" sz="1200" dirty="0"/>
              <a:t>・・・</a:t>
            </a:r>
          </a:p>
        </p:txBody>
      </p:sp>
      <p:sp>
        <p:nvSpPr>
          <p:cNvPr id="210953" name="AutoShape 9"/>
          <p:cNvSpPr>
            <a:spLocks noChangeArrowheads="1"/>
          </p:cNvSpPr>
          <p:nvPr/>
        </p:nvSpPr>
        <p:spPr bwMode="auto">
          <a:xfrm>
            <a:off x="5673080" y="2708920"/>
            <a:ext cx="3389710" cy="484188"/>
          </a:xfrm>
          <a:prstGeom prst="wedgeRoundRectCallout">
            <a:avLst>
              <a:gd name="adj1" fmla="val -65636"/>
              <a:gd name="adj2" fmla="val 3537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Tahoma" pitchFamily="34" charset="0"/>
                <a:ea typeface="ＭＳ Ｐゴシック" charset="-128"/>
              </a:rPr>
              <a:t>@Component</a:t>
            </a:r>
          </a:p>
          <a:p>
            <a:r>
              <a:rPr lang="en-US" altLang="ja-JP" sz="1100" dirty="0" smtClean="0">
                <a:latin typeface="Tahoma" pitchFamily="34" charset="0"/>
                <a:ea typeface="ＭＳ Ｐゴシック" charset="-128"/>
              </a:rPr>
              <a:t>public class B000002BLogic  implements </a:t>
            </a:r>
            <a:r>
              <a:rPr lang="en-US" altLang="ja-JP" sz="1100" dirty="0" err="1" smtClean="0">
                <a:latin typeface="Tahoma" pitchFamily="34" charset="0"/>
                <a:ea typeface="ＭＳ Ｐゴシック" charset="-128"/>
              </a:rPr>
              <a:t>BLogic</a:t>
            </a:r>
            <a:r>
              <a:rPr lang="en-US" altLang="ja-JP" sz="1100" dirty="0" smtClean="0">
                <a:latin typeface="Tahoma" pitchFamily="34" charset="0"/>
                <a:ea typeface="ＭＳ Ｐゴシック" charset="-128"/>
              </a:rPr>
              <a:t> {</a:t>
            </a:r>
          </a:p>
          <a:p>
            <a:r>
              <a:rPr lang="ja-JP" altLang="en-US" sz="1100" dirty="0" smtClean="0">
                <a:latin typeface="Tahoma" pitchFamily="34" charset="0"/>
                <a:ea typeface="ＭＳ Ｐゴシック" charset="-128"/>
              </a:rPr>
              <a:t>　　 ・・・</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@Inject</a:t>
            </a:r>
          </a:p>
          <a:p>
            <a:r>
              <a:rPr lang="en-US" altLang="ja-JP" sz="1100" dirty="0" smtClean="0">
                <a:latin typeface="Tahoma" pitchFamily="34" charset="0"/>
                <a:ea typeface="ＭＳ Ｐゴシック" charset="-128"/>
              </a:rPr>
              <a:t>    protected </a:t>
            </a:r>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PlatformTransactionManager</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public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execute(</a:t>
            </a:r>
            <a:r>
              <a:rPr lang="en-US" altLang="ja-JP" sz="1100" dirty="0" err="1" smtClean="0">
                <a:latin typeface="Tahoma" pitchFamily="34" charset="0"/>
                <a:ea typeface="ＭＳ Ｐゴシック" charset="-128"/>
              </a:rPr>
              <a:t>BLogicParam</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param</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TransactionStatus</a:t>
            </a:r>
            <a:r>
              <a:rPr lang="en-US" altLang="ja-JP" sz="1100" dirty="0" smtClean="0">
                <a:latin typeface="Tahoma" pitchFamily="34" charset="0"/>
                <a:ea typeface="ＭＳ Ｐゴシック" charset="-128"/>
              </a:rPr>
              <a:t> stat = null;</a:t>
            </a:r>
          </a:p>
          <a:p>
            <a:r>
              <a:rPr lang="en-US" altLang="ja-JP" sz="1100" dirty="0" smtClean="0">
                <a:latin typeface="Tahoma" pitchFamily="34" charset="0"/>
                <a:ea typeface="ＭＳ Ｐゴシック" charset="-128"/>
              </a:rPr>
              <a:t>        Collector&lt;</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&gt; collector = (</a:t>
            </a:r>
            <a:r>
              <a:rPr lang="ja-JP" altLang="en-US" sz="1100" dirty="0" smtClean="0">
                <a:latin typeface="Tahoma" pitchFamily="34" charset="0"/>
                <a:ea typeface="ＭＳ Ｐゴシック" charset="-128"/>
              </a:rPr>
              <a:t>略</a:t>
            </a:r>
            <a:r>
              <a:rPr lang="en-US" altLang="ja-JP" sz="1100" dirty="0" smtClean="0">
                <a:latin typeface="Tahoma" pitchFamily="34" charset="0"/>
                <a:ea typeface="ＭＳ Ｐゴシック" charset="-128"/>
              </a:rPr>
              <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try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SampleData</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inputData</a:t>
            </a:r>
            <a:r>
              <a:rPr lang="en-US" altLang="ja-JP" sz="1100" dirty="0" smtClean="0">
                <a:latin typeface="Tahoma" pitchFamily="34" charset="0"/>
                <a:ea typeface="ＭＳ Ｐゴシック" charset="-128"/>
              </a:rPr>
              <a:t> = null;</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int</a:t>
            </a:r>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0;</a:t>
            </a:r>
          </a:p>
          <a:p>
            <a:r>
              <a:rPr lang="en-US" altLang="ja-JP" sz="1100" dirty="0" smtClean="0">
                <a:latin typeface="Tahoma" pitchFamily="34" charset="0"/>
                <a:ea typeface="ＭＳ Ｐゴシック" charset="-128"/>
              </a:rPr>
              <a:t>            while (</a:t>
            </a:r>
            <a:r>
              <a:rPr lang="en-US" altLang="ja-JP" sz="1100" dirty="0" err="1" smtClean="0">
                <a:latin typeface="Tahoma" pitchFamily="34" charset="0"/>
                <a:ea typeface="ＭＳ Ｐゴシック" charset="-128"/>
              </a:rPr>
              <a:t>collector.hasNext</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//DB</a:t>
            </a:r>
            <a:r>
              <a:rPr lang="ja-JP" altLang="en-US" sz="1100" dirty="0" err="1" smtClean="0">
                <a:latin typeface="Tahoma" pitchFamily="34" charset="0"/>
                <a:ea typeface="ＭＳ Ｐゴシック" charset="-128"/>
              </a:rPr>
              <a:t>への</a:t>
            </a:r>
            <a:r>
              <a:rPr lang="ja-JP" altLang="en-US" sz="1100" dirty="0" smtClean="0">
                <a:latin typeface="Tahoma" pitchFamily="34" charset="0"/>
                <a:ea typeface="ＭＳ Ｐゴシック" charset="-128"/>
              </a:rPr>
              <a:t>更新処理</a:t>
            </a:r>
            <a:endParaRPr lang="en-US" altLang="ja-JP" sz="1100" dirty="0" smtClean="0">
              <a:latin typeface="Tahoma" pitchFamily="34" charset="0"/>
              <a:ea typeface="ＭＳ Ｐゴシック" charset="-128"/>
            </a:endParaRPr>
          </a:p>
          <a:p>
            <a:r>
              <a:rPr lang="ja-JP" altLang="en-US" sz="1100" dirty="0" smtClean="0">
                <a:latin typeface="Tahoma" pitchFamily="34" charset="0"/>
                <a:ea typeface="ＭＳ Ｐゴシック" charset="-128"/>
              </a:rPr>
              <a:t>　　　　　　　 ・・・省略</a:t>
            </a:r>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if(</a:t>
            </a:r>
            <a:r>
              <a:rPr lang="en-US" altLang="ja-JP" sz="1100" dirty="0" err="1" smtClean="0">
                <a:latin typeface="Tahoma" pitchFamily="34" charset="0"/>
                <a:ea typeface="ＭＳ Ｐゴシック" charset="-128"/>
              </a:rPr>
              <a:t>cnt</a:t>
            </a:r>
            <a:r>
              <a:rPr lang="en-US" altLang="ja-JP" sz="1100" dirty="0" smtClean="0">
                <a:latin typeface="Tahoma" pitchFamily="34" charset="0"/>
                <a:ea typeface="ＭＳ Ｐゴシック" charset="-128"/>
              </a:rPr>
              <a:t> % 1000 == 0){</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stat = </a:t>
            </a:r>
            <a:r>
              <a:rPr lang="en-US" altLang="ja-JP" sz="1100" dirty="0" err="1" smtClean="0">
                <a:latin typeface="Tahoma" pitchFamily="34" charset="0"/>
                <a:ea typeface="ＭＳ Ｐゴシック" charset="-128"/>
              </a:rPr>
              <a:t>BatchUtil.startTransaction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残りのデータのコミット</a:t>
            </a:r>
          </a:p>
          <a:p>
            <a:r>
              <a:rPr lang="ja-JP" altLang="en-US"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BatchUtil.commitTransaction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en-US" altLang="ja-JP" sz="1100" dirty="0" smtClean="0">
                <a:latin typeface="Tahoma" pitchFamily="34" charset="0"/>
                <a:ea typeface="ＭＳ Ｐゴシック" charset="-128"/>
              </a:rPr>
              <a:t>        } catch (Exception e) {</a:t>
            </a:r>
          </a:p>
          <a:p>
            <a:r>
              <a:rPr lang="en-US" altLang="ja-JP" sz="1100" dirty="0" smtClean="0">
                <a:latin typeface="Tahoma" pitchFamily="34" charset="0"/>
                <a:ea typeface="ＭＳ Ｐゴシック" charset="-128"/>
              </a:rPr>
              <a:t>            </a:t>
            </a:r>
            <a:r>
              <a:rPr lang="en-US" altLang="ja-JP" sz="1100" dirty="0" err="1" smtClean="0">
                <a:latin typeface="Tahoma" pitchFamily="34" charset="0"/>
                <a:ea typeface="ＭＳ Ｐゴシック" charset="-128"/>
              </a:rPr>
              <a:t>BatchUtil.rollbackTransaction</a:t>
            </a:r>
            <a:r>
              <a:rPr lang="en-US" altLang="ja-JP" sz="1100" dirty="0" smtClean="0">
                <a:latin typeface="Tahoma" pitchFamily="34" charset="0"/>
                <a:ea typeface="ＭＳ Ｐゴシック" charset="-128"/>
              </a:rPr>
              <a:t>(</a:t>
            </a:r>
            <a:r>
              <a:rPr lang="en-US" altLang="ja-JP" sz="1100" dirty="0" err="1" smtClean="0">
                <a:latin typeface="Tahoma" pitchFamily="34" charset="0"/>
                <a:ea typeface="ＭＳ Ｐゴシック" charset="-128"/>
              </a:rPr>
              <a:t>transactionManager</a:t>
            </a:r>
            <a:r>
              <a:rPr lang="en-US" altLang="ja-JP" sz="1100" dirty="0" smtClean="0">
                <a:latin typeface="Tahoma" pitchFamily="34" charset="0"/>
                <a:ea typeface="ＭＳ Ｐゴシック" charset="-128"/>
              </a:rPr>
              <a:t>, stat);</a:t>
            </a:r>
          </a:p>
          <a:p>
            <a:r>
              <a:rPr lang="ja-JP" altLang="en-US" sz="1100" dirty="0" smtClean="0">
                <a:latin typeface="Tahoma" pitchFamily="34" charset="0"/>
                <a:ea typeface="ＭＳ Ｐゴシック" charset="-128"/>
              </a:rPr>
              <a:t>　　　　　  </a:t>
            </a:r>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a:p>
            <a:r>
              <a:rPr lang="en-US" altLang="ja-JP" sz="1100" dirty="0" smtClean="0">
                <a:latin typeface="Tahoma" pitchFamily="34" charset="0"/>
                <a:ea typeface="ＭＳ Ｐゴシック" charset="-128"/>
              </a:rPr>
              <a:t>        } finally {</a:t>
            </a:r>
          </a:p>
          <a:p>
            <a:r>
              <a:rPr lang="en-US" altLang="ja-JP" sz="1100" dirty="0" smtClean="0">
                <a:latin typeface="Tahoma" pitchFamily="34" charset="0"/>
                <a:ea typeface="ＭＳ Ｐゴシック" charset="-128"/>
              </a:rPr>
              <a:t>        </a:t>
            </a:r>
            <a:r>
              <a:rPr lang="ja-JP" altLang="en-US" sz="1100" dirty="0" smtClean="0">
                <a:latin typeface="Tahoma" pitchFamily="34" charset="0"/>
                <a:ea typeface="ＭＳ Ｐゴシック" charset="-128"/>
              </a:rPr>
              <a:t>・・・</a:t>
            </a:r>
            <a:endParaRPr lang="en-US" altLang="ja-JP" sz="1100" dirty="0" smtClean="0">
              <a:latin typeface="Tahoma" pitchFamily="34" charset="0"/>
              <a:ea typeface="ＭＳ Ｐゴシック" charset="-128"/>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5169024" y="3140968"/>
            <a:ext cx="1716352" cy="484188"/>
          </a:xfrm>
          <a:prstGeom prst="wedgeRoundRectCallout">
            <a:avLst>
              <a:gd name="adj1" fmla="val -72144"/>
              <a:gd name="adj2" fmla="val 1524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5823554" y="4293096"/>
            <a:ext cx="1793742" cy="407988"/>
          </a:xfrm>
          <a:prstGeom prst="wedgeRoundRectCallout">
            <a:avLst>
              <a:gd name="adj1" fmla="val -75597"/>
              <a:gd name="adj2" fmla="val 3521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412837" y="1844824"/>
            <a:ext cx="3212571" cy="484188"/>
          </a:xfrm>
          <a:prstGeom prst="wedgeRoundRectCallout">
            <a:avLst>
              <a:gd name="adj1" fmla="val -69022"/>
              <a:gd name="adj2" fmla="val 4606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3600400"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417453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3742490"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5385048" y="5757316"/>
            <a:ext cx="2760265" cy="407988"/>
          </a:xfrm>
          <a:prstGeom prst="wedgeRoundRectCallout">
            <a:avLst>
              <a:gd name="adj1" fmla="val -66229"/>
              <a:gd name="adj2" fmla="val -2665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881047" y="2060848"/>
            <a:ext cx="3927937"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アノテーションによる設定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&lt;</a:t>
            </a:r>
            <a:r>
              <a:rPr kumimoji="1" lang="en-US" altLang="ja-JP" sz="1100" b="0" dirty="0" err="1">
                <a:latin typeface="Tahoma" pitchFamily="34" charset="0"/>
                <a:ea typeface="ＭＳ Ｐゴシック" charset="-128"/>
              </a:rPr>
              <a:t>context:annotation-config</a:t>
            </a:r>
            <a:r>
              <a:rPr kumimoji="1" lang="en-US" altLang="ja-JP" sz="1100" b="0" dirty="0">
                <a:latin typeface="Tahoma" pitchFamily="34" charset="0"/>
                <a:ea typeface="ＭＳ Ｐゴシック" charset="-128"/>
              </a:rPr>
              <a:t>/&gt;</a:t>
            </a:r>
          </a:p>
          <a:p>
            <a:pPr algn="l"/>
            <a:endParaRPr kumimoji="1" lang="en-US" altLang="ja-JP" sz="1100" b="0" dirty="0">
              <a:latin typeface="Tahoma" pitchFamily="34" charset="0"/>
              <a:ea typeface="ＭＳ Ｐゴシック" charset="-128"/>
            </a:endParaRPr>
          </a:p>
          <a:p>
            <a:pPr algn="l"/>
            <a:r>
              <a:rPr kumimoji="1" lang="en-US" altLang="ja-JP" sz="1100" b="0" dirty="0">
                <a:latin typeface="Tahoma" pitchFamily="34" charset="0"/>
                <a:ea typeface="ＭＳ Ｐゴシック" charset="-128"/>
              </a:rPr>
              <a:t>    &lt;!-- </a:t>
            </a:r>
            <a:r>
              <a:rPr kumimoji="1" lang="ja-JP" altLang="en-US" sz="1100" b="0" dirty="0">
                <a:latin typeface="Tahoma" pitchFamily="34" charset="0"/>
                <a:ea typeface="ＭＳ Ｐゴシック" charset="-128"/>
              </a:rPr>
              <a:t>共通コンテキスト</a:t>
            </a:r>
            <a:r>
              <a:rPr kumimoji="1" lang="en-US" altLang="ja-JP" sz="1100" b="0" dirty="0">
                <a:latin typeface="Tahoma" pitchFamily="34" charset="0"/>
                <a:ea typeface="ＭＳ Ｐゴシック" charset="-128"/>
              </a:rPr>
              <a:t>(</a:t>
            </a:r>
            <a:r>
              <a:rPr kumimoji="1" lang="ja-JP" altLang="en-US" sz="1100" b="0" dirty="0">
                <a:latin typeface="Tahoma" pitchFamily="34" charset="0"/>
                <a:ea typeface="ＭＳ Ｐゴシック" charset="-128"/>
              </a:rPr>
              <a:t>フレームワークの共通機能を使う場合、かならずインポートすること。</a:t>
            </a:r>
            <a:r>
              <a:rPr kumimoji="1" lang="en-US" altLang="ja-JP" sz="1100" b="0" dirty="0">
                <a:latin typeface="Tahoma" pitchFamily="34" charset="0"/>
                <a:ea typeface="ＭＳ Ｐゴシック" charset="-128"/>
              </a:rPr>
              <a:t>) --&gt;</a:t>
            </a:r>
          </a:p>
          <a:p>
            <a:pPr algn="l"/>
            <a:r>
              <a:rPr kumimoji="1" lang="en-US" altLang="ja-JP" sz="1100" b="0" dirty="0">
                <a:latin typeface="Tahoma" pitchFamily="34" charset="0"/>
                <a:ea typeface="ＭＳ Ｐゴシック" charset="-128"/>
              </a:rPr>
              <a:t>    &lt;import  resource="commonContext.xml" /&gt;</a:t>
            </a:r>
          </a:p>
          <a:p>
            <a:pPr algn="l"/>
            <a:endParaRPr kumimoji="1" lang="en-US" altLang="ja-JP" sz="1100" b="0" dirty="0">
              <a:latin typeface="Tahoma" pitchFamily="34" charset="0"/>
              <a:ea typeface="ＭＳ Ｐゴシック" charset="-128"/>
            </a:endParaRP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データソース設定</a:t>
            </a:r>
            <a:r>
              <a:rPr kumimoji="1" lang="en-US" altLang="ja-JP" sz="1100" dirty="0">
                <a:latin typeface="Tahoma" pitchFamily="34" charset="0"/>
                <a:ea typeface="ＭＳ Ｐゴシック" charset="-128"/>
              </a:rPr>
              <a:t>1  --&gt;</a:t>
            </a:r>
          </a:p>
          <a:p>
            <a:pPr algn="l"/>
            <a:r>
              <a:rPr kumimoji="1" lang="en-US" altLang="ja-JP" sz="1100" dirty="0">
                <a:latin typeface="Tahoma" pitchFamily="34" charset="0"/>
                <a:ea typeface="ＭＳ Ｐゴシック" charset="-128"/>
              </a:rPr>
              <a:t>    &lt;import  resource="dataSource.xml" /&gt;</a:t>
            </a:r>
          </a:p>
          <a:p>
            <a:pPr algn="l"/>
            <a:r>
              <a:rPr kumimoji="1" lang="en-US" altLang="ja-JP" sz="1100" dirty="0">
                <a:latin typeface="Tahoma" pitchFamily="34" charset="0"/>
                <a:ea typeface="ＭＳ Ｐゴシック" charset="-128"/>
              </a:rPr>
              <a:t>   </a:t>
            </a:r>
          </a:p>
          <a:p>
            <a:pPr algn="l"/>
            <a:r>
              <a:rPr kumimoji="1" lang="en-US" altLang="ja-JP" sz="1100" dirty="0">
                <a:latin typeface="Tahoma" pitchFamily="34" charset="0"/>
                <a:ea typeface="ＭＳ Ｐゴシック" charset="-128"/>
              </a:rPr>
              <a:t>    &lt;!-- </a:t>
            </a:r>
            <a:r>
              <a:rPr kumimoji="1" lang="ja-JP" altLang="en-US" sz="1100" dirty="0">
                <a:latin typeface="Tahoma" pitchFamily="34" charset="0"/>
                <a:ea typeface="ＭＳ Ｐゴシック" charset="-128"/>
              </a:rPr>
              <a:t>コンポーネントスキャン設定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&lt;</a:t>
            </a:r>
            <a:r>
              <a:rPr kumimoji="1" lang="en-US" altLang="ja-JP" sz="1100" dirty="0" err="1">
                <a:latin typeface="Tahoma" pitchFamily="34" charset="0"/>
                <a:ea typeface="ＭＳ Ｐゴシック" charset="-128"/>
              </a:rPr>
              <a:t>context:component-scan</a:t>
            </a:r>
            <a:r>
              <a:rPr kumimoji="1" lang="en-US" altLang="ja-JP" sz="1100" dirty="0">
                <a:latin typeface="Tahoma" pitchFamily="34" charset="0"/>
                <a:ea typeface="ＭＳ Ｐゴシック" charset="-128"/>
              </a:rPr>
              <a:t> base-package="</a:t>
            </a:r>
            <a:r>
              <a:rPr kumimoji="1" lang="en-US" altLang="ja-JP" sz="1100" dirty="0" smtClean="0">
                <a:latin typeface="Tahoma" pitchFamily="34" charset="0"/>
                <a:ea typeface="ＭＳ Ｐゴシック" charset="-128"/>
              </a:rPr>
              <a:t>jp.terasoluna.batch.sample.b000001” /&gt;</a:t>
            </a:r>
            <a:endParaRPr kumimoji="1" lang="ja-JP" altLang="en-US" sz="1100" dirty="0">
              <a:latin typeface="Tahoma" pitchFamily="34" charset="0"/>
            </a:endParaRPr>
          </a:p>
          <a:p>
            <a:pPr algn="l"/>
            <a:endParaRPr kumimoji="1" lang="en-US" altLang="ja-JP" sz="1100" dirty="0" smtClean="0">
              <a:latin typeface="Tahoma" pitchFamily="34" charset="0"/>
            </a:endParaRPr>
          </a:p>
        </p:txBody>
      </p:sp>
      <p:sp>
        <p:nvSpPr>
          <p:cNvPr id="206858" name="AutoShape 10"/>
          <p:cNvSpPr>
            <a:spLocks noChangeArrowheads="1"/>
          </p:cNvSpPr>
          <p:nvPr/>
        </p:nvSpPr>
        <p:spPr bwMode="auto">
          <a:xfrm>
            <a:off x="7039108" y="1901054"/>
            <a:ext cx="2134261" cy="527050"/>
          </a:xfrm>
          <a:prstGeom prst="wedgeRoundRectCallout">
            <a:avLst>
              <a:gd name="adj1" fmla="val -25986"/>
              <a:gd name="adj2" fmla="val 79218"/>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395788"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152379"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619</TotalTime>
  <Words>2369</Words>
  <Application>Microsoft Office PowerPoint</Application>
  <PresentationFormat>A4 210 x 297 mm</PresentationFormat>
  <Paragraphs>545</Paragraphs>
  <Slides>17</Slides>
  <Notes>3</Notes>
  <HiddenSlides>0</HiddenSlides>
  <MMClips>0</MMClips>
  <ScaleCrop>false</ScaleCrop>
  <HeadingPairs>
    <vt:vector size="8" baseType="variant">
      <vt:variant>
        <vt:lpstr>使用されているフォント</vt:lpstr>
      </vt:variant>
      <vt:variant>
        <vt:i4>12</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1" baseType="lpstr">
      <vt:lpstr>Arial</vt:lpstr>
      <vt:lpstr>ＭＳ Ｐゴシック</vt:lpstr>
      <vt:lpstr>Courier New</vt:lpstr>
      <vt:lpstr>Tahoma</vt:lpstr>
      <vt:lpstr>Times New Roman</vt:lpstr>
      <vt:lpstr>Wingdings</vt:lpstr>
      <vt:lpstr>HGP創英角ｺﾞｼｯｸUB</vt:lpstr>
      <vt:lpstr>HGPｺﾞｼｯｸE</vt:lpstr>
      <vt:lpstr>ＭＳ ゴシック</vt:lpstr>
      <vt:lpstr>Calibri</vt:lpstr>
      <vt:lpstr>ＭＳ 明朝</vt:lpstr>
      <vt:lpstr>ＭＳ Ｐ明朝</vt:lpstr>
      <vt:lpstr>プレゼンテーションテンプレート</vt:lpstr>
      <vt:lpstr>Visio</vt:lpstr>
      <vt:lpstr>TERASOLUNA Batch Framework for Java Version 3.5.0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YAMADA Shinya / 山田 真也</cp:lastModifiedBy>
  <cp:revision>85</cp:revision>
  <cp:lastPrinted>2011-11-22T23:58:23Z</cp:lastPrinted>
  <dcterms:created xsi:type="dcterms:W3CDTF">2012-03-23T07:39:41Z</dcterms:created>
  <dcterms:modified xsi:type="dcterms:W3CDTF">2015-02-02T11:50:56Z</dcterms:modified>
</cp:coreProperties>
</file>