
<file path=[Content_Types].xml><?xml version="1.0" encoding="utf-8"?>
<Types xmlns="http://schemas.openxmlformats.org/package/2006/content-types">
  <Default Extension="vsd" ContentType="application/vnd.visio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E172-D878-4286-ACAF-9C12F4A7F772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AB480-DA01-4882-8C24-AA781CDE3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0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9300" indent="-28892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52525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14488" indent="-23177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74863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320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892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464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9036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fld id="{6598AEEC-69B0-4727-A2E5-8D416FF9472B}" type="slidenum">
              <a:rPr lang="en-US" altLang="ja-JP" sz="1200" b="0">
                <a:ea typeface="ＭＳ Ｐゴシック" pitchFamily="50" charset="-128"/>
              </a:rPr>
              <a:pPr eaLnBrk="1" hangingPunct="1"/>
              <a:t>1</a:t>
            </a:fld>
            <a:endParaRPr lang="en-US" altLang="ja-JP" sz="1200" b="0" dirty="0">
              <a:ea typeface="ＭＳ Ｐゴシック" pitchFamily="50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8504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B480-DA01-4882-8C24-AA781CDE3B44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57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__1.vsd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4" name="AutoShape 5"/>
          <p:cNvSpPr>
            <a:spLocks noChangeArrowheads="1"/>
          </p:cNvSpPr>
          <p:nvPr/>
        </p:nvSpPr>
        <p:spPr bwMode="gray">
          <a:xfrm>
            <a:off x="2332038" y="1754188"/>
            <a:ext cx="2411412" cy="3387725"/>
          </a:xfrm>
          <a:prstGeom prst="roundRect">
            <a:avLst>
              <a:gd name="adj" fmla="val 5620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78" name="Rectangle 31"/>
          <p:cNvSpPr>
            <a:spLocks noChangeArrowheads="1"/>
          </p:cNvSpPr>
          <p:nvPr/>
        </p:nvSpPr>
        <p:spPr bwMode="auto">
          <a:xfrm>
            <a:off x="2869629" y="3040063"/>
            <a:ext cx="1219200" cy="728662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76" name="Rectangle 31"/>
          <p:cNvSpPr>
            <a:spLocks noChangeArrowheads="1"/>
          </p:cNvSpPr>
          <p:nvPr/>
        </p:nvSpPr>
        <p:spPr bwMode="auto">
          <a:xfrm>
            <a:off x="2887092" y="1970088"/>
            <a:ext cx="1219200" cy="769937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52" name="AutoShape 2"/>
          <p:cNvSpPr>
            <a:spLocks noChangeArrowheads="1"/>
          </p:cNvSpPr>
          <p:nvPr/>
        </p:nvSpPr>
        <p:spPr bwMode="gray">
          <a:xfrm>
            <a:off x="4932040" y="3587750"/>
            <a:ext cx="3456384" cy="1554163"/>
          </a:xfrm>
          <a:prstGeom prst="roundRect">
            <a:avLst>
              <a:gd name="adj" fmla="val 4468"/>
            </a:avLst>
          </a:prstGeom>
          <a:solidFill>
            <a:srgbClr val="CBDB7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54" name="AutoShape 13"/>
          <p:cNvSpPr>
            <a:spLocks noChangeArrowheads="1"/>
          </p:cNvSpPr>
          <p:nvPr/>
        </p:nvSpPr>
        <p:spPr bwMode="auto">
          <a:xfrm>
            <a:off x="6334448" y="4583113"/>
            <a:ext cx="639762" cy="45085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 dirty="0">
                <a:latin typeface="HGPｺﾞｼｯｸE" pitchFamily="50" charset="-128"/>
                <a:ea typeface="HGPｺﾞｼｯｸE" pitchFamily="50" charset="-128"/>
              </a:rPr>
              <a:t>DB</a:t>
            </a:r>
          </a:p>
        </p:txBody>
      </p:sp>
      <p:sp>
        <p:nvSpPr>
          <p:cNvPr id="13355" name="Line 16"/>
          <p:cNvSpPr>
            <a:spLocks noChangeShapeType="1"/>
          </p:cNvSpPr>
          <p:nvPr/>
        </p:nvSpPr>
        <p:spPr bwMode="gray">
          <a:xfrm>
            <a:off x="6338019" y="4186240"/>
            <a:ext cx="340916" cy="3841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gray">
          <a:xfrm>
            <a:off x="5499024" y="3881299"/>
            <a:ext cx="1475185" cy="278089"/>
          </a:xfrm>
          <a:prstGeom prst="rect">
            <a:avLst/>
          </a:prstGeom>
          <a:solidFill>
            <a:srgbClr val="83B51E"/>
          </a:solidFill>
          <a:ln w="57150" cmpd="thickThin" algn="ctr">
            <a:solidFill>
              <a:srgbClr val="003300"/>
            </a:solidFill>
            <a:miter lim="800000"/>
            <a:headEnd/>
            <a:tailEnd/>
          </a:ln>
        </p:spPr>
        <p:txBody>
          <a:bodyPr wrap="square"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2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DAO</a:t>
            </a:r>
          </a:p>
        </p:txBody>
      </p:sp>
      <p:grpSp>
        <p:nvGrpSpPr>
          <p:cNvPr id="13416" name="Group 104"/>
          <p:cNvGrpSpPr>
            <a:grpSpLocks/>
          </p:cNvGrpSpPr>
          <p:nvPr/>
        </p:nvGrpSpPr>
        <p:grpSpPr bwMode="auto">
          <a:xfrm>
            <a:off x="6645349" y="4149080"/>
            <a:ext cx="1743075" cy="320675"/>
            <a:chOff x="4022" y="3553"/>
            <a:chExt cx="1098" cy="202"/>
          </a:xfrm>
        </p:grpSpPr>
        <p:sp>
          <p:nvSpPr>
            <p:cNvPr id="13358" name="AutoShape 46"/>
            <p:cNvSpPr>
              <a:spLocks noChangeArrowheads="1"/>
            </p:cNvSpPr>
            <p:nvPr/>
          </p:nvSpPr>
          <p:spPr bwMode="gray">
            <a:xfrm>
              <a:off x="4061" y="3583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339966"/>
            </a:solidFill>
            <a:ln w="38100" algn="ctr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 dirty="0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gray">
            <a:xfrm>
              <a:off x="4022" y="3553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ja-JP" altLang="en-US" sz="1600" b="0" i="1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マッピングファイル</a:t>
              </a:r>
              <a:endPara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3361" name="AutoShape 49"/>
          <p:cNvSpPr>
            <a:spLocks noChangeArrowheads="1"/>
          </p:cNvSpPr>
          <p:nvPr/>
        </p:nvSpPr>
        <p:spPr bwMode="gray">
          <a:xfrm>
            <a:off x="4932039" y="1724595"/>
            <a:ext cx="3418285" cy="1776413"/>
          </a:xfrm>
          <a:prstGeom prst="roundRect">
            <a:avLst>
              <a:gd name="adj" fmla="val 6426"/>
            </a:avLst>
          </a:prstGeom>
          <a:solidFill>
            <a:srgbClr val="F6C27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62" name="AutoShape 57"/>
          <p:cNvSpPr>
            <a:spLocks noChangeArrowheads="1"/>
          </p:cNvSpPr>
          <p:nvPr/>
        </p:nvSpPr>
        <p:spPr bwMode="gray">
          <a:xfrm flipH="1">
            <a:off x="5499025" y="2650108"/>
            <a:ext cx="1633538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ビジネス</a:t>
            </a:r>
            <a:r>
              <a:rPr kumimoji="1" lang="ja-JP" altLang="en-US" sz="1400" b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ロジック</a:t>
            </a:r>
            <a:endParaRPr kumimoji="1" lang="ja-JP" altLang="en-US" sz="1400" b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365" name="Rectangle 17"/>
          <p:cNvSpPr>
            <a:spLocks noChangeArrowheads="1"/>
          </p:cNvSpPr>
          <p:nvPr/>
        </p:nvSpPr>
        <p:spPr bwMode="auto">
          <a:xfrm>
            <a:off x="2888679" y="1978025"/>
            <a:ext cx="1225550" cy="757238"/>
          </a:xfrm>
          <a:prstGeom prst="rect">
            <a:avLst/>
          </a:prstGeom>
          <a:solidFill>
            <a:srgbClr val="40AAD1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66" name="Rectangle 18"/>
          <p:cNvSpPr>
            <a:spLocks noChangeArrowheads="1"/>
          </p:cNvSpPr>
          <p:nvPr/>
        </p:nvSpPr>
        <p:spPr bwMode="gray">
          <a:xfrm>
            <a:off x="2974404" y="2101850"/>
            <a:ext cx="1060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SyncBatchExecutor</a:t>
            </a:r>
          </a:p>
        </p:txBody>
      </p:sp>
      <p:sp>
        <p:nvSpPr>
          <p:cNvPr id="13368" name="Line 17"/>
          <p:cNvSpPr>
            <a:spLocks noChangeShapeType="1"/>
          </p:cNvSpPr>
          <p:nvPr/>
        </p:nvSpPr>
        <p:spPr bwMode="gray">
          <a:xfrm>
            <a:off x="4160266" y="2251074"/>
            <a:ext cx="1246683" cy="581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13370" name="Rectangle 18"/>
          <p:cNvSpPr>
            <a:spLocks noChangeArrowheads="1"/>
          </p:cNvSpPr>
          <p:nvPr/>
        </p:nvSpPr>
        <p:spPr bwMode="gray">
          <a:xfrm>
            <a:off x="2904554" y="3113088"/>
            <a:ext cx="115093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AsyncBatch</a:t>
            </a:r>
          </a:p>
          <a:p>
            <a:pPr algn="ctr" eaLnBrk="1" hangingPunct="1"/>
            <a:r>
              <a:rPr kumimoji="1" lang="en-US" altLang="ja-JP" sz="14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Executor</a:t>
            </a:r>
          </a:p>
        </p:txBody>
      </p:sp>
      <p:sp>
        <p:nvSpPr>
          <p:cNvPr id="13373" name="AutoShape 13"/>
          <p:cNvSpPr>
            <a:spLocks noChangeArrowheads="1"/>
          </p:cNvSpPr>
          <p:nvPr/>
        </p:nvSpPr>
        <p:spPr bwMode="auto">
          <a:xfrm>
            <a:off x="2890267" y="4290864"/>
            <a:ext cx="1270000" cy="355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000" b="0" dirty="0">
                <a:latin typeface="HGPｺﾞｼｯｸE" pitchFamily="50" charset="-128"/>
                <a:ea typeface="HGPｺﾞｼｯｸE" pitchFamily="50" charset="-128"/>
              </a:rPr>
              <a:t>ジョブ管理テーブル</a:t>
            </a:r>
          </a:p>
        </p:txBody>
      </p:sp>
      <p:sp>
        <p:nvSpPr>
          <p:cNvPr id="13380" name="Line 17"/>
          <p:cNvSpPr>
            <a:spLocks noChangeShapeType="1"/>
          </p:cNvSpPr>
          <p:nvPr/>
        </p:nvSpPr>
        <p:spPr bwMode="gray">
          <a:xfrm flipV="1">
            <a:off x="1828800" y="2144711"/>
            <a:ext cx="1040829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13381" name="Line 17"/>
          <p:cNvSpPr>
            <a:spLocks noChangeShapeType="1"/>
          </p:cNvSpPr>
          <p:nvPr/>
        </p:nvSpPr>
        <p:spPr bwMode="gray">
          <a:xfrm>
            <a:off x="1865313" y="3044378"/>
            <a:ext cx="953516" cy="3126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grpSp>
        <p:nvGrpSpPr>
          <p:cNvPr id="13382" name="Group 75"/>
          <p:cNvGrpSpPr>
            <a:grpSpLocks/>
          </p:cNvGrpSpPr>
          <p:nvPr/>
        </p:nvGrpSpPr>
        <p:grpSpPr bwMode="auto">
          <a:xfrm>
            <a:off x="2756917" y="4692501"/>
            <a:ext cx="1743075" cy="320675"/>
            <a:chOff x="3676" y="1960"/>
            <a:chExt cx="1098" cy="202"/>
          </a:xfrm>
        </p:grpSpPr>
        <p:sp>
          <p:nvSpPr>
            <p:cNvPr id="13383" name="AutoShape 76"/>
            <p:cNvSpPr>
              <a:spLocks noChangeArrowheads="1"/>
            </p:cNvSpPr>
            <p:nvPr/>
          </p:nvSpPr>
          <p:spPr bwMode="gray">
            <a:xfrm>
              <a:off x="3715" y="1990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006699"/>
            </a:solidFill>
            <a:ln w="38100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 dirty="0"/>
            </a:p>
          </p:txBody>
        </p:sp>
        <p:sp>
          <p:nvSpPr>
            <p:cNvPr id="13384" name="Rectangle 77"/>
            <p:cNvSpPr>
              <a:spLocks noChangeArrowheads="1"/>
            </p:cNvSpPr>
            <p:nvPr/>
          </p:nvSpPr>
          <p:spPr bwMode="gray">
            <a:xfrm>
              <a:off x="3676" y="1960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en-US" altLang="ja-JP" sz="1600" b="0" i="1" dirty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batch.properties</a:t>
              </a:r>
            </a:p>
          </p:txBody>
        </p:sp>
      </p:grpSp>
      <p:sp>
        <p:nvSpPr>
          <p:cNvPr id="13386" name="AutoShape 76"/>
          <p:cNvSpPr>
            <a:spLocks noChangeArrowheads="1"/>
          </p:cNvSpPr>
          <p:nvPr/>
        </p:nvSpPr>
        <p:spPr bwMode="gray">
          <a:xfrm>
            <a:off x="5421238" y="2250058"/>
            <a:ext cx="1785937" cy="27305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87" name="Rectangle 77"/>
          <p:cNvSpPr>
            <a:spLocks noChangeArrowheads="1"/>
          </p:cNvSpPr>
          <p:nvPr/>
        </p:nvSpPr>
        <p:spPr bwMode="gray">
          <a:xfrm>
            <a:off x="5364088" y="2226245"/>
            <a:ext cx="17875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  <a:r>
              <a: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Bean</a:t>
            </a:r>
            <a:r>
              <a:rPr kumimoji="1" lang="ja-JP" altLang="en-US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定義</a:t>
            </a:r>
            <a:r>
              <a: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.xml</a:t>
            </a:r>
          </a:p>
        </p:txBody>
      </p:sp>
      <p:sp>
        <p:nvSpPr>
          <p:cNvPr id="13409" name="Rectangle 8"/>
          <p:cNvSpPr>
            <a:spLocks noChangeArrowheads="1"/>
          </p:cNvSpPr>
          <p:nvPr/>
        </p:nvSpPr>
        <p:spPr bwMode="auto">
          <a:xfrm>
            <a:off x="411163" y="3478211"/>
            <a:ext cx="1809352" cy="166370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410" name="Text Box 9"/>
          <p:cNvSpPr txBox="1">
            <a:spLocks noChangeArrowheads="1"/>
          </p:cNvSpPr>
          <p:nvPr/>
        </p:nvSpPr>
        <p:spPr bwMode="gray">
          <a:xfrm>
            <a:off x="409178" y="4754563"/>
            <a:ext cx="1687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ja-JP" altLang="en-US" sz="1400" b="0" dirty="0">
                <a:latin typeface="HGPｺﾞｼｯｸE" pitchFamily="50" charset="-128"/>
                <a:ea typeface="HGPｺﾞｼｯｸE" pitchFamily="50" charset="-128"/>
              </a:rPr>
              <a:t>開発者が新規作成</a:t>
            </a:r>
          </a:p>
        </p:txBody>
      </p:sp>
      <p:sp>
        <p:nvSpPr>
          <p:cNvPr id="13411" name="AutoShape 12"/>
          <p:cNvSpPr>
            <a:spLocks noChangeArrowheads="1"/>
          </p:cNvSpPr>
          <p:nvPr/>
        </p:nvSpPr>
        <p:spPr bwMode="auto">
          <a:xfrm flipH="1">
            <a:off x="555625" y="4311649"/>
            <a:ext cx="668338" cy="333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0000" tIns="46800" rIns="90000" b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ja-JP" altLang="ja-JP" sz="12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2" name="Rectangle 14"/>
          <p:cNvSpPr>
            <a:spLocks noChangeArrowheads="1"/>
          </p:cNvSpPr>
          <p:nvPr/>
        </p:nvSpPr>
        <p:spPr bwMode="auto">
          <a:xfrm>
            <a:off x="571500" y="3554412"/>
            <a:ext cx="636588" cy="331788"/>
          </a:xfrm>
          <a:prstGeom prst="rect">
            <a:avLst/>
          </a:prstGeom>
          <a:solidFill>
            <a:schemeClr val="bg1"/>
          </a:solidFill>
          <a:ln w="57150" cmpd="thickThin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endParaRPr kumimoji="1" lang="ja-JP" altLang="ja-JP" sz="12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3" name="Text Box 15"/>
          <p:cNvSpPr txBox="1">
            <a:spLocks noChangeArrowheads="1"/>
          </p:cNvSpPr>
          <p:nvPr/>
        </p:nvSpPr>
        <p:spPr bwMode="gray">
          <a:xfrm>
            <a:off x="370482" y="3985420"/>
            <a:ext cx="215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en-US" sz="1400" b="0" dirty="0" smtClean="0">
                <a:latin typeface="HGPｺﾞｼｯｸE" pitchFamily="50" charset="-128"/>
                <a:ea typeface="HGPｺﾞｼｯｸE" pitchFamily="50" charset="-128"/>
              </a:rPr>
              <a:t>TERASOLUNA</a:t>
            </a:r>
            <a:r>
              <a:rPr kumimoji="1" lang="ja-JP" altLang="en-US" sz="1400" b="0" dirty="0" smtClean="0">
                <a:latin typeface="HGPｺﾞｼｯｸE" pitchFamily="50" charset="-128"/>
                <a:ea typeface="HGPｺﾞｼｯｸE" pitchFamily="50" charset="-128"/>
              </a:rPr>
              <a:t>提供</a:t>
            </a:r>
            <a:endParaRPr kumimoji="1" lang="en-US" altLang="en-US" sz="14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8" name="AutoShape 43"/>
          <p:cNvSpPr>
            <a:spLocks noChangeArrowheads="1"/>
          </p:cNvSpPr>
          <p:nvPr/>
        </p:nvSpPr>
        <p:spPr bwMode="gray">
          <a:xfrm>
            <a:off x="5406950" y="1819845"/>
            <a:ext cx="1785938" cy="31750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419" name="Rectangle 44"/>
          <p:cNvSpPr>
            <a:spLocks noChangeArrowheads="1"/>
          </p:cNvSpPr>
          <p:nvPr/>
        </p:nvSpPr>
        <p:spPr bwMode="gray">
          <a:xfrm>
            <a:off x="5621263" y="1819845"/>
            <a:ext cx="14335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Validator</a:t>
            </a:r>
          </a:p>
        </p:txBody>
      </p:sp>
      <p:sp>
        <p:nvSpPr>
          <p:cNvPr id="13422" name="AutoShape 110"/>
          <p:cNvSpPr>
            <a:spLocks noChangeArrowheads="1"/>
          </p:cNvSpPr>
          <p:nvPr/>
        </p:nvSpPr>
        <p:spPr bwMode="auto">
          <a:xfrm>
            <a:off x="401638" y="1771650"/>
            <a:ext cx="1463675" cy="16652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3346" name="Oval 10"/>
          <p:cNvSpPr>
            <a:spLocks noChangeArrowheads="1"/>
          </p:cNvSpPr>
          <p:nvPr/>
        </p:nvSpPr>
        <p:spPr bwMode="gray">
          <a:xfrm>
            <a:off x="484188" y="2900363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cron</a:t>
            </a:r>
          </a:p>
        </p:txBody>
      </p:sp>
      <p:sp>
        <p:nvSpPr>
          <p:cNvPr id="13347" name="Oval 10"/>
          <p:cNvSpPr>
            <a:spLocks noChangeArrowheads="1"/>
          </p:cNvSpPr>
          <p:nvPr/>
        </p:nvSpPr>
        <p:spPr bwMode="gray">
          <a:xfrm>
            <a:off x="484188" y="1849438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8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</a:p>
          <a:p>
            <a:pPr algn="ctr" eaLnBrk="1" hangingPunct="1"/>
            <a:r>
              <a:rPr kumimoji="1" lang="ja-JP" altLang="en-US" sz="8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スケジューラ</a:t>
            </a:r>
          </a:p>
        </p:txBody>
      </p:sp>
      <p:sp>
        <p:nvSpPr>
          <p:cNvPr id="13379" name="Oval 10"/>
          <p:cNvSpPr>
            <a:spLocks noChangeArrowheads="1"/>
          </p:cNvSpPr>
          <p:nvPr/>
        </p:nvSpPr>
        <p:spPr bwMode="gray">
          <a:xfrm>
            <a:off x="493713" y="2401888"/>
            <a:ext cx="1317625" cy="43021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手動起動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gray">
          <a:xfrm flipH="1">
            <a:off x="1865313" y="2325689"/>
            <a:ext cx="953516" cy="324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3" name="メモ 2"/>
          <p:cNvSpPr/>
          <p:nvPr/>
        </p:nvSpPr>
        <p:spPr>
          <a:xfrm>
            <a:off x="5292080" y="4597011"/>
            <a:ext cx="747712" cy="450849"/>
          </a:xfrm>
          <a:prstGeom prst="foldedCorner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39999">
                <a:schemeClr val="bg1">
                  <a:lumMod val="8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ファイル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gray">
          <a:xfrm flipH="1">
            <a:off x="5624488" y="4186239"/>
            <a:ext cx="315664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gray">
          <a:xfrm flipH="1" flipV="1">
            <a:off x="4139952" y="2348880"/>
            <a:ext cx="1249859" cy="606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gray">
          <a:xfrm flipV="1">
            <a:off x="4139953" y="3113088"/>
            <a:ext cx="1281285" cy="2529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gray">
          <a:xfrm flipH="1">
            <a:off x="4160266" y="3239579"/>
            <a:ext cx="1260971" cy="261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gray">
          <a:xfrm>
            <a:off x="5812158" y="337565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gray">
          <a:xfrm flipV="1">
            <a:off x="6391114" y="3376612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gray">
          <a:xfrm>
            <a:off x="3200956" y="379768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gray">
          <a:xfrm flipV="1">
            <a:off x="3779912" y="3789040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0515" y="1856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27952" y="1960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35597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1625" y="2411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265632" y="33130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66655" y="380075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1960" y="29876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92243" y="343693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753053" y="378904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326764" y="33993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546700" y="26369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388871" y="33917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1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 </a:t>
            </a:r>
          </a:p>
        </p:txBody>
      </p:sp>
      <p:sp>
        <p:nvSpPr>
          <p:cNvPr id="18436" name="AutoShape 4"/>
          <p:cNvSpPr>
            <a:spLocks noChangeAspect="1" noChangeArrowheads="1"/>
          </p:cNvSpPr>
          <p:nvPr/>
        </p:nvSpPr>
        <p:spPr bwMode="auto">
          <a:xfrm>
            <a:off x="3016250" y="382587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Sync</a:t>
            </a:r>
            <a:r>
              <a:rPr kumimoji="1" lang="en-US" altLang="en-US" sz="1000" dirty="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37" name="AutoShape 6"/>
          <p:cNvSpPr>
            <a:spLocks noChangeAspect="1" noChangeArrowheads="1"/>
          </p:cNvSpPr>
          <p:nvPr/>
        </p:nvSpPr>
        <p:spPr bwMode="auto">
          <a:xfrm>
            <a:off x="1233488" y="2149475"/>
            <a:ext cx="208756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cron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、ジョブスケジューラ、手動など 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一定間隔、定時、任意タイミング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)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gray">
          <a:xfrm>
            <a:off x="3382963" y="2725998"/>
            <a:ext cx="2344430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①起動するジョブ業務コードと引数を指定して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、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SyncBatchExecuto</a:t>
            </a:r>
            <a:r>
              <a:rPr lang="en-US" altLang="ja-JP" sz="1000" dirty="0">
                <a:latin typeface="Arial" charset="0"/>
                <a:ea typeface="ＭＳ Ｐゴシック" charset="-128"/>
              </a:rPr>
              <a:t>r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を実行する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39" name="Rectangle 14"/>
          <p:cNvSpPr>
            <a:spLocks noChangeArrowheads="1"/>
          </p:cNvSpPr>
          <p:nvPr/>
        </p:nvSpPr>
        <p:spPr bwMode="gray">
          <a:xfrm>
            <a:off x="1464469" y="4781854"/>
            <a:ext cx="2163762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②ジョブ業務コードに対応する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読み込む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40" name="AutoShape 15"/>
          <p:cNvSpPr>
            <a:spLocks noChangeArrowheads="1"/>
          </p:cNvSpPr>
          <p:nvPr/>
        </p:nvSpPr>
        <p:spPr bwMode="auto">
          <a:xfrm rot="-5400000">
            <a:off x="4949825" y="3409950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8441" name="AutoShape 16"/>
          <p:cNvSpPr>
            <a:spLocks noChangeAspect="1" noChangeArrowheads="1"/>
          </p:cNvSpPr>
          <p:nvPr/>
        </p:nvSpPr>
        <p:spPr bwMode="auto">
          <a:xfrm>
            <a:off x="5959475" y="3840163"/>
            <a:ext cx="1728788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gray">
          <a:xfrm>
            <a:off x="4154488" y="3390900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③ビジネスロジックのインスタンスを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8443" name="AutoShape 19"/>
          <p:cNvSpPr>
            <a:spLocks noChangeArrowheads="1"/>
          </p:cNvSpPr>
          <p:nvPr/>
        </p:nvSpPr>
        <p:spPr bwMode="auto">
          <a:xfrm>
            <a:off x="4592638" y="4200525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8444" name="Rectangle 21"/>
          <p:cNvSpPr>
            <a:spLocks noChangeArrowheads="1"/>
          </p:cNvSpPr>
          <p:nvPr/>
        </p:nvSpPr>
        <p:spPr bwMode="auto">
          <a:xfrm>
            <a:off x="704850" y="3795713"/>
            <a:ext cx="1370013" cy="8636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8445" name="AutoShape 22"/>
          <p:cNvSpPr>
            <a:spLocks noChangeArrowheads="1"/>
          </p:cNvSpPr>
          <p:nvPr/>
        </p:nvSpPr>
        <p:spPr bwMode="auto">
          <a:xfrm>
            <a:off x="6267450" y="2813050"/>
            <a:ext cx="2278063" cy="417513"/>
          </a:xfrm>
          <a:prstGeom prst="wedgeRoundRectCallout">
            <a:avLst>
              <a:gd name="adj1" fmla="val -65403"/>
              <a:gd name="adj2" fmla="val 23060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起動時に指定した引数が渡される。</a:t>
            </a:r>
          </a:p>
        </p:txBody>
      </p:sp>
      <p:sp>
        <p:nvSpPr>
          <p:cNvPr id="18446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 dirty="0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4048125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 dirty="0">
                <a:latin typeface="+mn-lt"/>
                <a:ea typeface="+mn-ea"/>
              </a:rPr>
              <a:t>- </a:t>
            </a:r>
            <a:fld id="{A5DEFBAF-6144-4E0B-8ABF-978419074D35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2</a:t>
            </a:fld>
            <a:r>
              <a:rPr lang="en-US" altLang="ja-JP" sz="1200" b="0" dirty="0">
                <a:latin typeface="+mn-lt"/>
                <a:ea typeface="+mn-ea"/>
              </a:rPr>
              <a:t> -</a:t>
            </a:r>
          </a:p>
        </p:txBody>
      </p:sp>
      <p:sp>
        <p:nvSpPr>
          <p:cNvPr id="18448" name="AutoShape 29"/>
          <p:cNvSpPr>
            <a:spLocks noChangeArrowheads="1"/>
          </p:cNvSpPr>
          <p:nvPr/>
        </p:nvSpPr>
        <p:spPr bwMode="auto">
          <a:xfrm>
            <a:off x="550863" y="1027113"/>
            <a:ext cx="3289300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en-US" altLang="ja-JP" sz="1600" dirty="0">
                <a:latin typeface="Arial" charset="0"/>
                <a:ea typeface="ＭＳ Ｐゴシック" charset="-128"/>
              </a:rPr>
              <a:t>SyncBatchExecutor</a:t>
            </a:r>
            <a:r>
              <a:rPr lang="ja-JP" altLang="en-US" sz="1600" dirty="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8449" name="AutoShape 5"/>
          <p:cNvSpPr>
            <a:spLocks noChangeArrowheads="1"/>
          </p:cNvSpPr>
          <p:nvPr/>
        </p:nvSpPr>
        <p:spPr bwMode="auto">
          <a:xfrm rot="-2164809">
            <a:off x="2849563" y="2603500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0" name="AutoShape 32"/>
          <p:cNvSpPr>
            <a:spLocks noChangeArrowheads="1"/>
          </p:cNvSpPr>
          <p:nvPr/>
        </p:nvSpPr>
        <p:spPr bwMode="auto">
          <a:xfrm rot="-2164809" flipH="1" flipV="1">
            <a:off x="2152650" y="2630488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1" name="Rectangle 33"/>
          <p:cNvSpPr>
            <a:spLocks noChangeArrowheads="1"/>
          </p:cNvSpPr>
          <p:nvPr/>
        </p:nvSpPr>
        <p:spPr bwMode="auto">
          <a:xfrm>
            <a:off x="2328863" y="31369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結果</a:t>
            </a:r>
          </a:p>
        </p:txBody>
      </p:sp>
      <p:sp>
        <p:nvSpPr>
          <p:cNvPr id="18452" name="Rectangle 34"/>
          <p:cNvSpPr>
            <a:spLocks noChangeArrowheads="1"/>
          </p:cNvSpPr>
          <p:nvPr/>
        </p:nvSpPr>
        <p:spPr bwMode="auto">
          <a:xfrm>
            <a:off x="2978150" y="30353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実行</a:t>
            </a:r>
          </a:p>
        </p:txBody>
      </p:sp>
      <p:sp>
        <p:nvSpPr>
          <p:cNvPr id="18453" name="Rectangle 35"/>
          <p:cNvSpPr>
            <a:spLocks noChangeArrowheads="1"/>
          </p:cNvSpPr>
          <p:nvPr/>
        </p:nvSpPr>
        <p:spPr bwMode="gray">
          <a:xfrm>
            <a:off x="4256088" y="4588136"/>
            <a:ext cx="2089150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④実行結果ステータスとして戻り値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また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は例外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を返す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4" name="Rectangle 36"/>
          <p:cNvSpPr>
            <a:spLocks noChangeArrowheads="1"/>
          </p:cNvSpPr>
          <p:nvPr/>
        </p:nvSpPr>
        <p:spPr bwMode="gray">
          <a:xfrm>
            <a:off x="411163" y="2655404"/>
            <a:ext cx="1787525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⑤実行結果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ステータスを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ジョブ終了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コード</a:t>
            </a:r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(exit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コード</a:t>
            </a:r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)</a:t>
            </a:r>
          </a:p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と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して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設定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す</a:t>
            </a:r>
            <a:r>
              <a:rPr lang="ja-JP" altLang="en-US" sz="1000" dirty="0">
                <a:latin typeface="Arial" charset="0"/>
                <a:ea typeface="ＭＳ Ｐゴシック" charset="-128"/>
              </a:rPr>
              <a:t>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5" name="AutoShape 37"/>
          <p:cNvSpPr>
            <a:spLocks noChangeArrowheads="1"/>
          </p:cNvSpPr>
          <p:nvPr/>
        </p:nvSpPr>
        <p:spPr bwMode="auto">
          <a:xfrm>
            <a:off x="2093913" y="3922713"/>
            <a:ext cx="914400" cy="566737"/>
          </a:xfrm>
          <a:prstGeom prst="curvedRightArrow">
            <a:avLst>
              <a:gd name="adj1" fmla="val 20000"/>
              <a:gd name="adj2" fmla="val 40000"/>
              <a:gd name="adj3" fmla="val 537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8456" name="Rectangle 38"/>
          <p:cNvSpPr>
            <a:spLocks noChangeArrowheads="1"/>
          </p:cNvSpPr>
          <p:nvPr/>
        </p:nvSpPr>
        <p:spPr bwMode="auto">
          <a:xfrm>
            <a:off x="2301875" y="4043363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</p:spTree>
    <p:extLst>
      <p:ext uri="{BB962C8B-B14F-4D97-AF65-F5344CB8AC3E}">
        <p14:creationId xmlns:p14="http://schemas.microsoft.com/office/powerpoint/2010/main" val="1545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1542525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 </a:t>
            </a:r>
          </a:p>
        </p:txBody>
      </p:sp>
      <p:sp>
        <p:nvSpPr>
          <p:cNvPr id="19460" name="AutoShape 4"/>
          <p:cNvSpPr>
            <a:spLocks noChangeAspect="1" noChangeArrowheads="1"/>
          </p:cNvSpPr>
          <p:nvPr/>
        </p:nvSpPr>
        <p:spPr bwMode="auto">
          <a:xfrm>
            <a:off x="2806700" y="2936240"/>
            <a:ext cx="1623221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JobOperator</a:t>
            </a:r>
          </a:p>
          <a:p>
            <a:pPr algn="ctr" eaLnBrk="1" hangingPunct="1"/>
            <a:r>
              <a:rPr lang="en-US" altLang="ja-JP" sz="1000" dirty="0" smtClean="0">
                <a:latin typeface="Arial" charset="0"/>
                <a:ea typeface="ＭＳ Ｐゴシック" charset="-128"/>
              </a:rPr>
              <a:t>(AsyncJobOperatorImpl)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1" name="AutoShape 6"/>
          <p:cNvSpPr>
            <a:spLocks noChangeAspect="1" noChangeArrowheads="1"/>
          </p:cNvSpPr>
          <p:nvPr/>
        </p:nvSpPr>
        <p:spPr bwMode="auto">
          <a:xfrm>
            <a:off x="471488" y="1772816"/>
            <a:ext cx="187801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ジョブスケジューラ、手動など 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任意タイミング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)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90171"/>
              </p:ext>
            </p:extLst>
          </p:nvPr>
        </p:nvGraphicFramePr>
        <p:xfrm>
          <a:off x="4217988" y="1628825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4" imgW="1028666" imgH="1219320" progId="Visio.Drawing.11">
                  <p:embed/>
                </p:oleObj>
              </mc:Choice>
              <mc:Fallback>
                <p:oleObj name="Visio" r:id="rId4" imgW="1028666" imgH="1219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628825"/>
                        <a:ext cx="1368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/>
          <p:cNvSpPr>
            <a:spLocks noChangeArrowheads="1"/>
          </p:cNvSpPr>
          <p:nvPr/>
        </p:nvSpPr>
        <p:spPr bwMode="gray">
          <a:xfrm>
            <a:off x="4482561" y="1628753"/>
            <a:ext cx="714375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管理</a:t>
            </a:r>
            <a:endParaRPr kumimoji="1" lang="en-US" altLang="ja-JP" sz="1000" dirty="0" smtClean="0">
              <a:latin typeface="Arial" charset="0"/>
              <a:ea typeface="ＭＳ Ｐゴシック" charset="-128"/>
            </a:endParaRPr>
          </a:p>
          <a:p>
            <a:pPr algn="ctr"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テーブル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 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gray">
          <a:xfrm>
            <a:off x="440469" y="1409744"/>
            <a:ext cx="1798638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①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AsyncBatchExecuto</a:t>
            </a:r>
            <a:r>
              <a:rPr lang="en-US" altLang="ja-JP" sz="1000" dirty="0">
                <a:latin typeface="Arial" charset="0"/>
                <a:ea typeface="ＭＳ Ｐゴシック" charset="-128"/>
              </a:rPr>
              <a:t>r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を実行する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gray">
          <a:xfrm>
            <a:off x="5376801" y="2115697"/>
            <a:ext cx="1655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②処理対象のジョブレコードを一件ずつ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取得する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6" name="AutoShape 15"/>
          <p:cNvSpPr>
            <a:spLocks noChangeArrowheads="1"/>
          </p:cNvSpPr>
          <p:nvPr/>
        </p:nvSpPr>
        <p:spPr bwMode="auto">
          <a:xfrm rot="16200000">
            <a:off x="5402263" y="4471541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7" name="AutoShape 16"/>
          <p:cNvSpPr>
            <a:spLocks noChangeAspect="1" noChangeArrowheads="1"/>
          </p:cNvSpPr>
          <p:nvPr/>
        </p:nvSpPr>
        <p:spPr bwMode="auto">
          <a:xfrm>
            <a:off x="6411913" y="4901754"/>
            <a:ext cx="1728787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gray">
          <a:xfrm>
            <a:off x="5002213" y="4463604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⑥ビジネスロジックのインスタンスを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gray">
          <a:xfrm>
            <a:off x="4965700" y="3501814"/>
            <a:ext cx="1979613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⑧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実行結果ステータスを設定、</a:t>
            </a:r>
          </a:p>
          <a:p>
            <a:pPr algn="l"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ジョブステータスを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処理済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』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更新する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0" name="AutoShape 19"/>
          <p:cNvSpPr>
            <a:spLocks noChangeArrowheads="1"/>
          </p:cNvSpPr>
          <p:nvPr/>
        </p:nvSpPr>
        <p:spPr bwMode="auto">
          <a:xfrm>
            <a:off x="5045075" y="5262116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401638" y="4908104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2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 dirty="0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3935660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 dirty="0">
                <a:latin typeface="+mn-lt"/>
                <a:ea typeface="+mn-ea"/>
              </a:rPr>
              <a:t>- </a:t>
            </a:r>
            <a:fld id="{49137782-D1A0-4E8A-A2D3-FDE907B519EC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3</a:t>
            </a:fld>
            <a:r>
              <a:rPr lang="en-US" altLang="ja-JP" sz="1200" b="0" dirty="0">
                <a:latin typeface="+mn-lt"/>
                <a:ea typeface="+mn-ea"/>
              </a:rPr>
              <a:t> -</a:t>
            </a:r>
          </a:p>
        </p:txBody>
      </p:sp>
      <p:sp>
        <p:nvSpPr>
          <p:cNvPr id="19474" name="AutoShape 28"/>
          <p:cNvSpPr>
            <a:spLocks noChangeArrowheads="1"/>
          </p:cNvSpPr>
          <p:nvPr/>
        </p:nvSpPr>
        <p:spPr bwMode="auto">
          <a:xfrm>
            <a:off x="550863" y="548680"/>
            <a:ext cx="3287712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600" dirty="0">
                <a:latin typeface="Arial" charset="0"/>
                <a:ea typeface="ＭＳ Ｐゴシック" charset="-128"/>
              </a:rPr>
              <a:t>AsyncBatchExecutor</a:t>
            </a:r>
            <a:r>
              <a:rPr kumimoji="1" lang="ja-JP" altLang="en-US" sz="1600" dirty="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9475" name="AutoShape 29"/>
          <p:cNvSpPr>
            <a:spLocks noChangeArrowheads="1"/>
          </p:cNvSpPr>
          <p:nvPr/>
        </p:nvSpPr>
        <p:spPr bwMode="auto">
          <a:xfrm>
            <a:off x="1999560" y="5000627"/>
            <a:ext cx="1387683" cy="439737"/>
          </a:xfrm>
          <a:prstGeom prst="curvedRightArrow">
            <a:avLst>
              <a:gd name="adj1" fmla="val 20000"/>
              <a:gd name="adj2" fmla="val 40000"/>
              <a:gd name="adj3" fmla="val 1144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76" name="Rectangle 30"/>
          <p:cNvSpPr>
            <a:spLocks noChangeArrowheads="1"/>
          </p:cNvSpPr>
          <p:nvPr/>
        </p:nvSpPr>
        <p:spPr bwMode="auto">
          <a:xfrm>
            <a:off x="2446338" y="5090666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  <p:sp>
        <p:nvSpPr>
          <p:cNvPr id="19477" name="Rectangle 31"/>
          <p:cNvSpPr>
            <a:spLocks noChangeArrowheads="1"/>
          </p:cNvSpPr>
          <p:nvPr/>
        </p:nvSpPr>
        <p:spPr bwMode="gray">
          <a:xfrm>
            <a:off x="1579563" y="4608066"/>
            <a:ext cx="2163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⑤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ジョブ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業務コードに対応する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読み込む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8" name="AutoShape 32"/>
          <p:cNvSpPr>
            <a:spLocks noChangeArrowheads="1"/>
          </p:cNvSpPr>
          <p:nvPr/>
        </p:nvSpPr>
        <p:spPr bwMode="auto">
          <a:xfrm rot="1628034">
            <a:off x="4035057" y="2070356"/>
            <a:ext cx="403650" cy="866610"/>
          </a:xfrm>
          <a:prstGeom prst="curvedDownArrow">
            <a:avLst>
              <a:gd name="adj1" fmla="val 20000"/>
              <a:gd name="adj2" fmla="val 40000"/>
              <a:gd name="adj3" fmla="val 1133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3849771" y="2729701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  <p:sp>
        <p:nvSpPr>
          <p:cNvPr id="19480" name="AutoShape 35"/>
          <p:cNvSpPr>
            <a:spLocks noChangeAspect="1" noChangeArrowheads="1"/>
          </p:cNvSpPr>
          <p:nvPr/>
        </p:nvSpPr>
        <p:spPr bwMode="auto">
          <a:xfrm>
            <a:off x="3437185" y="4914454"/>
            <a:ext cx="1439863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3" name="AutoShape 51"/>
          <p:cNvSpPr>
            <a:spLocks noChangeArrowheads="1"/>
          </p:cNvSpPr>
          <p:nvPr/>
        </p:nvSpPr>
        <p:spPr bwMode="auto">
          <a:xfrm rot="16200000">
            <a:off x="5456238" y="4536629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4" name="AutoShape 52"/>
          <p:cNvSpPr>
            <a:spLocks noChangeAspect="1" noChangeArrowheads="1"/>
          </p:cNvSpPr>
          <p:nvPr/>
        </p:nvSpPr>
        <p:spPr bwMode="auto">
          <a:xfrm>
            <a:off x="6465888" y="4966841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5" name="AutoShape 53"/>
          <p:cNvSpPr>
            <a:spLocks noChangeArrowheads="1"/>
          </p:cNvSpPr>
          <p:nvPr/>
        </p:nvSpPr>
        <p:spPr bwMode="auto">
          <a:xfrm>
            <a:off x="5099050" y="5327204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86" name="AutoShape 54"/>
          <p:cNvSpPr>
            <a:spLocks noChangeAspect="1" noChangeArrowheads="1"/>
          </p:cNvSpPr>
          <p:nvPr/>
        </p:nvSpPr>
        <p:spPr bwMode="auto">
          <a:xfrm>
            <a:off x="3491160" y="4979541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7" name="AutoShape 55"/>
          <p:cNvSpPr>
            <a:spLocks noChangeArrowheads="1"/>
          </p:cNvSpPr>
          <p:nvPr/>
        </p:nvSpPr>
        <p:spPr bwMode="auto">
          <a:xfrm rot="16200000">
            <a:off x="5529263" y="4600129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88" name="AutoShape 56"/>
          <p:cNvSpPr>
            <a:spLocks noChangeAspect="1" noChangeArrowheads="1"/>
          </p:cNvSpPr>
          <p:nvPr/>
        </p:nvSpPr>
        <p:spPr bwMode="auto">
          <a:xfrm>
            <a:off x="6538913" y="5030341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9489" name="AutoShape 57"/>
          <p:cNvSpPr>
            <a:spLocks noChangeArrowheads="1"/>
          </p:cNvSpPr>
          <p:nvPr/>
        </p:nvSpPr>
        <p:spPr bwMode="auto">
          <a:xfrm>
            <a:off x="5172075" y="5390704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90" name="AutoShape 58"/>
          <p:cNvSpPr>
            <a:spLocks noChangeAspect="1" noChangeArrowheads="1"/>
          </p:cNvSpPr>
          <p:nvPr/>
        </p:nvSpPr>
        <p:spPr bwMode="auto">
          <a:xfrm>
            <a:off x="3564185" y="5043041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AsyncJobWorker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1" name="AutoShape 34"/>
          <p:cNvSpPr>
            <a:spLocks noChangeArrowheads="1"/>
          </p:cNvSpPr>
          <p:nvPr/>
        </p:nvSpPr>
        <p:spPr bwMode="auto">
          <a:xfrm>
            <a:off x="7164388" y="4377879"/>
            <a:ext cx="1638300" cy="417512"/>
          </a:xfrm>
          <a:prstGeom prst="wedgeRoundRectCallout">
            <a:avLst>
              <a:gd name="adj1" fmla="val -94088"/>
              <a:gd name="adj2" fmla="val 136690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ジョブレコードに指定した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引数が渡される。</a:t>
            </a:r>
          </a:p>
        </p:txBody>
      </p:sp>
      <p:sp>
        <p:nvSpPr>
          <p:cNvPr id="19492" name="Rectangle 59"/>
          <p:cNvSpPr>
            <a:spLocks noChangeArrowheads="1"/>
          </p:cNvSpPr>
          <p:nvPr/>
        </p:nvSpPr>
        <p:spPr bwMode="gray">
          <a:xfrm>
            <a:off x="4878388" y="5851079"/>
            <a:ext cx="20891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戻り値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また</a:t>
            </a:r>
            <a:r>
              <a:rPr lang="ja-JP" altLang="en-US" sz="1000" dirty="0">
                <a:latin typeface="Arial" charset="0"/>
                <a:ea typeface="ＭＳ Ｐゴシック" charset="-128"/>
              </a:rPr>
              <a:t>は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例外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が返される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3" name="AutoShape 60"/>
          <p:cNvSpPr>
            <a:spLocks/>
          </p:cNvSpPr>
          <p:nvPr/>
        </p:nvSpPr>
        <p:spPr bwMode="auto">
          <a:xfrm rot="19545058">
            <a:off x="3305423" y="5438329"/>
            <a:ext cx="209550" cy="357187"/>
          </a:xfrm>
          <a:prstGeom prst="leftBrace">
            <a:avLst>
              <a:gd name="adj1" fmla="val 142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94" name="Rectangle 61"/>
          <p:cNvSpPr>
            <a:spLocks noChangeArrowheads="1"/>
          </p:cNvSpPr>
          <p:nvPr/>
        </p:nvSpPr>
        <p:spPr bwMode="auto">
          <a:xfrm>
            <a:off x="2844800" y="5703441"/>
            <a:ext cx="969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処理スレッド数</a:t>
            </a:r>
          </a:p>
        </p:txBody>
      </p:sp>
      <p:sp>
        <p:nvSpPr>
          <p:cNvPr id="19495" name="Rectangle 62"/>
          <p:cNvSpPr>
            <a:spLocks noChangeArrowheads="1"/>
          </p:cNvSpPr>
          <p:nvPr/>
        </p:nvSpPr>
        <p:spPr bwMode="auto">
          <a:xfrm>
            <a:off x="465138" y="4979541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6" name="Rectangle 63"/>
          <p:cNvSpPr>
            <a:spLocks noChangeArrowheads="1"/>
          </p:cNvSpPr>
          <p:nvPr/>
        </p:nvSpPr>
        <p:spPr bwMode="auto">
          <a:xfrm>
            <a:off x="547688" y="5050979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9497" name="Rectangle 64"/>
          <p:cNvSpPr>
            <a:spLocks noChangeArrowheads="1"/>
          </p:cNvSpPr>
          <p:nvPr/>
        </p:nvSpPr>
        <p:spPr bwMode="gray">
          <a:xfrm>
            <a:off x="493033" y="4005047"/>
            <a:ext cx="2128837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④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空き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処理スレッドに処理を委譲する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8" name="AutoShape 65"/>
          <p:cNvSpPr>
            <a:spLocks noChangeArrowheads="1"/>
          </p:cNvSpPr>
          <p:nvPr/>
        </p:nvSpPr>
        <p:spPr bwMode="auto">
          <a:xfrm rot="2161616">
            <a:off x="2592304" y="2603544"/>
            <a:ext cx="347999" cy="336461"/>
          </a:xfrm>
          <a:prstGeom prst="curvedRightArrow">
            <a:avLst>
              <a:gd name="adj1" fmla="val 24638"/>
              <a:gd name="adj2" fmla="val 49275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99" name="Rectangle 66"/>
          <p:cNvSpPr>
            <a:spLocks noChangeArrowheads="1"/>
          </p:cNvSpPr>
          <p:nvPr/>
        </p:nvSpPr>
        <p:spPr bwMode="auto">
          <a:xfrm>
            <a:off x="2760398" y="2705811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常駐</a:t>
            </a:r>
          </a:p>
        </p:txBody>
      </p:sp>
      <p:sp>
        <p:nvSpPr>
          <p:cNvPr id="19500" name="AutoShape 5"/>
          <p:cNvSpPr>
            <a:spLocks noChangeArrowheads="1"/>
          </p:cNvSpPr>
          <p:nvPr/>
        </p:nvSpPr>
        <p:spPr bwMode="auto">
          <a:xfrm>
            <a:off x="1086644" y="2468203"/>
            <a:ext cx="720725" cy="389298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503" name="Rectangle 67"/>
          <p:cNvSpPr>
            <a:spLocks noChangeArrowheads="1"/>
          </p:cNvSpPr>
          <p:nvPr/>
        </p:nvSpPr>
        <p:spPr bwMode="gray">
          <a:xfrm>
            <a:off x="5568950" y="2694260"/>
            <a:ext cx="12731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③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ジョブステータス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を</a:t>
            </a:r>
          </a:p>
          <a:p>
            <a:pPr algn="l"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実行中</a:t>
            </a:r>
            <a:r>
              <a:rPr kumimoji="1" lang="en-US" altLang="ja-JP" dirty="0"/>
              <a:t>』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更新する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 flipV="1">
            <a:off x="4809309" y="3926160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 rot="16200000">
            <a:off x="2185366" y="3039425"/>
            <a:ext cx="720725" cy="469033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97" name="AutoShape 4"/>
          <p:cNvSpPr>
            <a:spLocks noChangeAspect="1" noChangeArrowheads="1"/>
          </p:cNvSpPr>
          <p:nvPr/>
        </p:nvSpPr>
        <p:spPr bwMode="auto">
          <a:xfrm>
            <a:off x="766180" y="2932064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Async</a:t>
            </a:r>
            <a:r>
              <a:rPr kumimoji="1" lang="en-US" altLang="en-US" sz="1000" dirty="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98" name="AutoShape 4"/>
          <p:cNvSpPr>
            <a:spLocks noChangeAspect="1" noChangeArrowheads="1"/>
          </p:cNvSpPr>
          <p:nvPr/>
        </p:nvSpPr>
        <p:spPr bwMode="auto">
          <a:xfrm>
            <a:off x="2831465" y="4005064"/>
            <a:ext cx="1598456" cy="52839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AsyncJobLauncher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3290626" y="3615749"/>
            <a:ext cx="720725" cy="389298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処理委譲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1" name="AutoShape 36"/>
          <p:cNvSpPr>
            <a:spLocks noChangeArrowheads="1"/>
          </p:cNvSpPr>
          <p:nvPr/>
        </p:nvSpPr>
        <p:spPr bwMode="auto">
          <a:xfrm rot="19435191">
            <a:off x="3561279" y="4484401"/>
            <a:ext cx="720725" cy="454568"/>
          </a:xfrm>
          <a:prstGeom prst="downArrow">
            <a:avLst>
              <a:gd name="adj1" fmla="val 50000"/>
              <a:gd name="adj2" fmla="val 2791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2" name="Rectangle 37"/>
          <p:cNvSpPr>
            <a:spLocks noChangeArrowheads="1"/>
          </p:cNvSpPr>
          <p:nvPr/>
        </p:nvSpPr>
        <p:spPr bwMode="auto">
          <a:xfrm>
            <a:off x="3615438" y="4600129"/>
            <a:ext cx="694719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>
                <a:ea typeface="ＭＳ Ｐゴシック" charset="-128"/>
              </a:rPr>
              <a:t>処理委譲</a:t>
            </a:r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>
            <a:off x="1835151" y="4229180"/>
            <a:ext cx="1005919" cy="10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3" name="AutoShape 4"/>
          <p:cNvSpPr>
            <a:spLocks noChangeAspect="1" noChangeArrowheads="1"/>
          </p:cNvSpPr>
          <p:nvPr/>
        </p:nvSpPr>
        <p:spPr bwMode="auto">
          <a:xfrm>
            <a:off x="2573189" y="1758280"/>
            <a:ext cx="1397382" cy="52839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AsyncBatchStopper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54" name="AutoShape 5"/>
          <p:cNvSpPr>
            <a:spLocks noChangeArrowheads="1"/>
          </p:cNvSpPr>
          <p:nvPr/>
        </p:nvSpPr>
        <p:spPr bwMode="auto">
          <a:xfrm>
            <a:off x="3041349" y="2339359"/>
            <a:ext cx="720725" cy="518141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停止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55" name="Line 73"/>
          <p:cNvSpPr>
            <a:spLocks noChangeShapeType="1"/>
          </p:cNvSpPr>
          <p:nvPr/>
        </p:nvSpPr>
        <p:spPr bwMode="auto">
          <a:xfrm flipV="1">
            <a:off x="4396957" y="2312288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8" name="Rectangle 11"/>
          <p:cNvSpPr>
            <a:spLocks noChangeArrowheads="1"/>
          </p:cNvSpPr>
          <p:nvPr/>
        </p:nvSpPr>
        <p:spPr bwMode="gray">
          <a:xfrm>
            <a:off x="2355181" y="1489631"/>
            <a:ext cx="2127380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⑨</a:t>
            </a:r>
            <a:r>
              <a:rPr lang="en-US" altLang="ja-JP" sz="1000" dirty="0" err="1" smtClean="0">
                <a:latin typeface="Arial" charset="0"/>
                <a:ea typeface="ＭＳ Ｐゴシック" charset="-128"/>
              </a:rPr>
              <a:t>JobOperator</a:t>
            </a:r>
            <a:r>
              <a:rPr lang="ja-JP" altLang="en-US" sz="1000" dirty="0" err="1" smtClean="0">
                <a:latin typeface="Arial" charset="0"/>
                <a:ea typeface="ＭＳ Ｐゴシック" charset="-128"/>
              </a:rPr>
              <a:t>を停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止させる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58" name="AutoShape 68"/>
          <p:cNvSpPr>
            <a:spLocks noChangeArrowheads="1"/>
          </p:cNvSpPr>
          <p:nvPr/>
        </p:nvSpPr>
        <p:spPr bwMode="auto">
          <a:xfrm>
            <a:off x="4476169" y="2162848"/>
            <a:ext cx="246907" cy="2178153"/>
          </a:xfrm>
          <a:prstGeom prst="bentUpArrow">
            <a:avLst>
              <a:gd name="adj1" fmla="val 25000"/>
              <a:gd name="adj2" fmla="val 27957"/>
              <a:gd name="adj3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4765603" y="2162848"/>
            <a:ext cx="121567" cy="2743415"/>
          </a:xfrm>
          <a:prstGeom prst="upArrow">
            <a:avLst>
              <a:gd name="adj1" fmla="val 50000"/>
              <a:gd name="adj2" fmla="val 10379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504" name="Line 73"/>
          <p:cNvSpPr>
            <a:spLocks noChangeShapeType="1"/>
          </p:cNvSpPr>
          <p:nvPr/>
        </p:nvSpPr>
        <p:spPr bwMode="auto">
          <a:xfrm flipV="1">
            <a:off x="4626231" y="2824435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8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3492426" y="1700809"/>
            <a:ext cx="4948238" cy="288168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AbstructTransactionBLogic</a:t>
            </a: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755576" y="2348880"/>
            <a:ext cx="1439863" cy="1657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BatchExecutor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" name="AutoShape 8"/>
          <p:cNvSpPr>
            <a:spLocks noChangeAspect="1" noChangeArrowheads="1"/>
          </p:cNvSpPr>
          <p:nvPr/>
        </p:nvSpPr>
        <p:spPr bwMode="auto">
          <a:xfrm>
            <a:off x="6013376" y="2277442"/>
            <a:ext cx="2203450" cy="1800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ビジネスロジック実装クラス </a:t>
            </a:r>
          </a:p>
          <a:p>
            <a:r>
              <a:rPr kumimoji="1" lang="en-US" altLang="ja-JP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AbstructTransactionBLogic</a:t>
            </a:r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を継承し、</a:t>
            </a:r>
          </a:p>
          <a:p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以下のメソッドを実装する。</a:t>
            </a:r>
            <a:endParaRPr kumimoji="1" lang="en-US" altLang="ja-JP" sz="1000" b="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endParaRPr kumimoji="1" lang="en-US" altLang="ja-JP" sz="1000" b="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r>
              <a:rPr kumimoji="1" lang="en-US" altLang="ja-JP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doMain() </a:t>
            </a:r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： </a:t>
            </a:r>
            <a:r>
              <a:rPr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業務</a:t>
            </a:r>
            <a:r>
              <a:rPr kumimoji="1" lang="ja-JP" altLang="en-US" sz="1000" b="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処理</a:t>
            </a:r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を実装</a:t>
            </a:r>
          </a:p>
        </p:txBody>
      </p:sp>
      <p:sp>
        <p:nvSpPr>
          <p:cNvPr id="7" name="AutoShape 9"/>
          <p:cNvSpPr>
            <a:spLocks noChangeAspect="1" noChangeArrowheads="1"/>
          </p:cNvSpPr>
          <p:nvPr/>
        </p:nvSpPr>
        <p:spPr bwMode="auto">
          <a:xfrm>
            <a:off x="3708326" y="2044080"/>
            <a:ext cx="1222375" cy="2286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execute() 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16200000">
            <a:off x="2820914" y="1869455"/>
            <a:ext cx="344487" cy="1449387"/>
          </a:xfrm>
          <a:prstGeom prst="downArrow">
            <a:avLst>
              <a:gd name="adj1" fmla="val 54963"/>
              <a:gd name="adj2" fmla="val 6694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16200000">
            <a:off x="5337895" y="2162349"/>
            <a:ext cx="344487" cy="863600"/>
          </a:xfrm>
          <a:prstGeom prst="downArrow">
            <a:avLst>
              <a:gd name="adj1" fmla="val 54963"/>
              <a:gd name="adj2" fmla="val 3989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933876" y="3644280"/>
            <a:ext cx="1006475" cy="288925"/>
          </a:xfrm>
          <a:prstGeom prst="leftArrow">
            <a:avLst>
              <a:gd name="adj1" fmla="val 61537"/>
              <a:gd name="adj2" fmla="val 54301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正常終了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848026" y="2947367"/>
            <a:ext cx="960438" cy="455613"/>
          </a:xfrm>
          <a:prstGeom prst="irregularSeal1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gray">
          <a:xfrm>
            <a:off x="3923928" y="3056905"/>
            <a:ext cx="93186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ロールバック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954389" y="3433142"/>
            <a:ext cx="754062" cy="609600"/>
          </a:xfrm>
          <a:prstGeom prst="star5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4140920" y="3702432"/>
            <a:ext cx="567531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コミット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4933876" y="3001342"/>
            <a:ext cx="1006475" cy="288925"/>
          </a:xfrm>
          <a:prstGeom prst="leftArrow">
            <a:avLst>
              <a:gd name="adj1" fmla="val 61537"/>
              <a:gd name="adj2" fmla="val 54301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実行時例外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 rot="16200000">
            <a:off x="5235502" y="2779092"/>
            <a:ext cx="1943100" cy="720725"/>
          </a:xfrm>
          <a:custGeom>
            <a:avLst/>
            <a:gdLst>
              <a:gd name="G0" fmla="+- 9411 0 0"/>
              <a:gd name="G1" fmla="+- -10128315 0 0"/>
              <a:gd name="G2" fmla="+- 0 0 -10128315"/>
              <a:gd name="T0" fmla="*/ 0 256 1"/>
              <a:gd name="T1" fmla="*/ 180 256 1"/>
              <a:gd name="G3" fmla="+- -10128315 T0 T1"/>
              <a:gd name="T2" fmla="*/ 0 256 1"/>
              <a:gd name="T3" fmla="*/ 90 256 1"/>
              <a:gd name="G4" fmla="+- -10128315 T2 T3"/>
              <a:gd name="G5" fmla="*/ G4 2 1"/>
              <a:gd name="T4" fmla="*/ 90 256 1"/>
              <a:gd name="T5" fmla="*/ 0 256 1"/>
              <a:gd name="G6" fmla="+- -10128315 T4 T5"/>
              <a:gd name="G7" fmla="*/ G6 2 1"/>
              <a:gd name="G8" fmla="abs -1012831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411"/>
              <a:gd name="G18" fmla="*/ 9411 1 2"/>
              <a:gd name="G19" fmla="+- G18 5400 0"/>
              <a:gd name="G20" fmla="cos G19 -10128315"/>
              <a:gd name="G21" fmla="sin G19 -10128315"/>
              <a:gd name="G22" fmla="+- G20 10800 0"/>
              <a:gd name="G23" fmla="+- G21 10800 0"/>
              <a:gd name="G24" fmla="+- 10800 0 G20"/>
              <a:gd name="G25" fmla="+- 9411 10800 0"/>
              <a:gd name="G26" fmla="?: G9 G17 G25"/>
              <a:gd name="G27" fmla="?: G9 0 21600"/>
              <a:gd name="G28" fmla="cos 10800 -10128315"/>
              <a:gd name="G29" fmla="sin 10800 -10128315"/>
              <a:gd name="G30" fmla="sin 9411 -10128315"/>
              <a:gd name="G31" fmla="+- G28 10800 0"/>
              <a:gd name="G32" fmla="+- G29 10800 0"/>
              <a:gd name="G33" fmla="+- G30 10800 0"/>
              <a:gd name="G34" fmla="?: G4 0 G31"/>
              <a:gd name="G35" fmla="?: -10128315 G34 0"/>
              <a:gd name="G36" fmla="?: G6 G35 G31"/>
              <a:gd name="G37" fmla="+- 21600 0 G36"/>
              <a:gd name="G38" fmla="?: G4 0 G33"/>
              <a:gd name="G39" fmla="?: -1012831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74 w 21600"/>
              <a:gd name="T15" fmla="*/ 6456 h 21600"/>
              <a:gd name="T16" fmla="*/ 10800 w 21600"/>
              <a:gd name="T17" fmla="*/ 1389 h 21600"/>
              <a:gd name="T18" fmla="*/ 19926 w 21600"/>
              <a:gd name="T19" fmla="*/ 64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02" y="6755"/>
                </a:moveTo>
                <a:cubicBezTo>
                  <a:pt x="3862" y="3477"/>
                  <a:pt x="7169" y="1389"/>
                  <a:pt x="10800" y="1389"/>
                </a:cubicBezTo>
                <a:cubicBezTo>
                  <a:pt x="14430" y="1389"/>
                  <a:pt x="17737" y="3477"/>
                  <a:pt x="19297" y="6755"/>
                </a:cubicBezTo>
                <a:lnTo>
                  <a:pt x="20551" y="6158"/>
                </a:lnTo>
                <a:cubicBezTo>
                  <a:pt x="18761" y="2396"/>
                  <a:pt x="14966" y="0"/>
                  <a:pt x="10799" y="0"/>
                </a:cubicBezTo>
                <a:cubicBezTo>
                  <a:pt x="6633" y="0"/>
                  <a:pt x="2838" y="2396"/>
                  <a:pt x="1048" y="6158"/>
                </a:cubicBezTo>
                <a:close/>
              </a:path>
            </a:pathLst>
          </a:cu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268464" y="3644280"/>
            <a:ext cx="1366837" cy="288925"/>
          </a:xfrm>
          <a:prstGeom prst="leftArrow">
            <a:avLst>
              <a:gd name="adj1" fmla="val 61537"/>
              <a:gd name="adj2" fmla="val 73743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正常終了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844851" y="2347292"/>
            <a:ext cx="963613" cy="534988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トランザクション </a:t>
            </a:r>
          </a:p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開始 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246239" y="3028330"/>
            <a:ext cx="1366837" cy="288925"/>
          </a:xfrm>
          <a:prstGeom prst="leftArrow">
            <a:avLst>
              <a:gd name="adj1" fmla="val 61537"/>
              <a:gd name="adj2" fmla="val 73743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異常終了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1903339" y="4666630"/>
            <a:ext cx="2309812" cy="292100"/>
          </a:xfrm>
          <a:prstGeom prst="wedgeRoundRectCallout">
            <a:avLst>
              <a:gd name="adj1" fmla="val 33505"/>
              <a:gd name="adj2" fmla="val -17717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抽象クラスでトランザクションを管理</a:t>
            </a:r>
          </a:p>
        </p:txBody>
      </p:sp>
    </p:spTree>
    <p:extLst>
      <p:ext uri="{BB962C8B-B14F-4D97-AF65-F5344CB8AC3E}">
        <p14:creationId xmlns:p14="http://schemas.microsoft.com/office/powerpoint/2010/main" val="26258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3420418" y="1990229"/>
            <a:ext cx="4392613" cy="2808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BLogic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インタフェース </a:t>
            </a: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683568" y="2564904"/>
            <a:ext cx="1439863" cy="1657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BatchExecutor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" name="AutoShape 8"/>
          <p:cNvSpPr>
            <a:spLocks noChangeAspect="1" noChangeArrowheads="1"/>
          </p:cNvSpPr>
          <p:nvPr/>
        </p:nvSpPr>
        <p:spPr bwMode="auto">
          <a:xfrm>
            <a:off x="3563293" y="2422029"/>
            <a:ext cx="3960813" cy="21605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ビジネスロジック実装クラス </a:t>
            </a:r>
          </a:p>
          <a:p>
            <a:r>
              <a:rPr kumimoji="1"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BLogic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インタフェース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を実装 </a:t>
            </a:r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" name="AutoShape 9"/>
          <p:cNvSpPr>
            <a:spLocks noChangeAspect="1" noChangeArrowheads="1"/>
          </p:cNvSpPr>
          <p:nvPr/>
        </p:nvSpPr>
        <p:spPr bwMode="auto">
          <a:xfrm>
            <a:off x="4139556" y="2925266"/>
            <a:ext cx="3097212" cy="15128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execute() 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16200000">
            <a:off x="2748906" y="2085479"/>
            <a:ext cx="344487" cy="1449387"/>
          </a:xfrm>
          <a:prstGeom prst="downArrow">
            <a:avLst>
              <a:gd name="adj1" fmla="val 54963"/>
              <a:gd name="adj2" fmla="val 6694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909618" y="3231654"/>
            <a:ext cx="873125" cy="446087"/>
          </a:xfrm>
          <a:prstGeom prst="irregularSeal1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gray">
          <a:xfrm>
            <a:off x="5933882" y="3332599"/>
            <a:ext cx="1082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ロールバック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5963593" y="3717429"/>
            <a:ext cx="720725" cy="576262"/>
          </a:xfrm>
          <a:prstGeom prst="star5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gray">
          <a:xfrm>
            <a:off x="6161011" y="3947616"/>
            <a:ext cx="1082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コミット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196456" y="3860304"/>
            <a:ext cx="1366837" cy="288925"/>
          </a:xfrm>
          <a:prstGeom prst="leftArrow">
            <a:avLst>
              <a:gd name="adj1" fmla="val 61537"/>
              <a:gd name="adj2" fmla="val 73743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正常終了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4355456" y="3357066"/>
            <a:ext cx="1008062" cy="865188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トランザクション </a:t>
            </a:r>
          </a:p>
          <a:p>
            <a:pPr algn="ctr"/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開始 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 rot="15067361">
            <a:off x="5507187" y="3268960"/>
            <a:ext cx="344488" cy="520700"/>
          </a:xfrm>
          <a:prstGeom prst="downArrow">
            <a:avLst>
              <a:gd name="adj1" fmla="val 54963"/>
              <a:gd name="adj2" fmla="val 2405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 rot="16881892">
            <a:off x="5535762" y="3680123"/>
            <a:ext cx="344487" cy="520700"/>
          </a:xfrm>
          <a:prstGeom prst="downArrow">
            <a:avLst>
              <a:gd name="adj1" fmla="val 54963"/>
              <a:gd name="adj2" fmla="val 2405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 rot="16200000">
            <a:off x="4051449" y="3446760"/>
            <a:ext cx="1185863" cy="720725"/>
          </a:xfrm>
          <a:custGeom>
            <a:avLst/>
            <a:gdLst>
              <a:gd name="G0" fmla="+- 9411 0 0"/>
              <a:gd name="G1" fmla="+- -10128315 0 0"/>
              <a:gd name="G2" fmla="+- 0 0 -10128315"/>
              <a:gd name="T0" fmla="*/ 0 256 1"/>
              <a:gd name="T1" fmla="*/ 180 256 1"/>
              <a:gd name="G3" fmla="+- -10128315 T0 T1"/>
              <a:gd name="T2" fmla="*/ 0 256 1"/>
              <a:gd name="T3" fmla="*/ 90 256 1"/>
              <a:gd name="G4" fmla="+- -10128315 T2 T3"/>
              <a:gd name="G5" fmla="*/ G4 2 1"/>
              <a:gd name="T4" fmla="*/ 90 256 1"/>
              <a:gd name="T5" fmla="*/ 0 256 1"/>
              <a:gd name="G6" fmla="+- -10128315 T4 T5"/>
              <a:gd name="G7" fmla="*/ G6 2 1"/>
              <a:gd name="G8" fmla="abs -1012831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411"/>
              <a:gd name="G18" fmla="*/ 9411 1 2"/>
              <a:gd name="G19" fmla="+- G18 5400 0"/>
              <a:gd name="G20" fmla="cos G19 -10128315"/>
              <a:gd name="G21" fmla="sin G19 -10128315"/>
              <a:gd name="G22" fmla="+- G20 10800 0"/>
              <a:gd name="G23" fmla="+- G21 10800 0"/>
              <a:gd name="G24" fmla="+- 10800 0 G20"/>
              <a:gd name="G25" fmla="+- 9411 10800 0"/>
              <a:gd name="G26" fmla="?: G9 G17 G25"/>
              <a:gd name="G27" fmla="?: G9 0 21600"/>
              <a:gd name="G28" fmla="cos 10800 -10128315"/>
              <a:gd name="G29" fmla="sin 10800 -10128315"/>
              <a:gd name="G30" fmla="sin 9411 -10128315"/>
              <a:gd name="G31" fmla="+- G28 10800 0"/>
              <a:gd name="G32" fmla="+- G29 10800 0"/>
              <a:gd name="G33" fmla="+- G30 10800 0"/>
              <a:gd name="G34" fmla="?: G4 0 G31"/>
              <a:gd name="G35" fmla="?: -10128315 G34 0"/>
              <a:gd name="G36" fmla="?: G6 G35 G31"/>
              <a:gd name="G37" fmla="+- 21600 0 G36"/>
              <a:gd name="G38" fmla="?: G4 0 G33"/>
              <a:gd name="G39" fmla="?: -1012831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74 w 21600"/>
              <a:gd name="T15" fmla="*/ 6456 h 21600"/>
              <a:gd name="T16" fmla="*/ 10800 w 21600"/>
              <a:gd name="T17" fmla="*/ 1389 h 21600"/>
              <a:gd name="T18" fmla="*/ 19926 w 21600"/>
              <a:gd name="T19" fmla="*/ 64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02" y="6755"/>
                </a:moveTo>
                <a:cubicBezTo>
                  <a:pt x="3862" y="3477"/>
                  <a:pt x="7169" y="1389"/>
                  <a:pt x="10800" y="1389"/>
                </a:cubicBezTo>
                <a:cubicBezTo>
                  <a:pt x="14430" y="1389"/>
                  <a:pt x="17737" y="3477"/>
                  <a:pt x="19297" y="6755"/>
                </a:cubicBezTo>
                <a:lnTo>
                  <a:pt x="20551" y="6158"/>
                </a:lnTo>
                <a:cubicBezTo>
                  <a:pt x="18761" y="2396"/>
                  <a:pt x="14966" y="0"/>
                  <a:pt x="10799" y="0"/>
                </a:cubicBezTo>
                <a:cubicBezTo>
                  <a:pt x="6633" y="0"/>
                  <a:pt x="2838" y="2396"/>
                  <a:pt x="1048" y="6158"/>
                </a:cubicBezTo>
                <a:close/>
              </a:path>
            </a:pathLst>
          </a:cu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822056" y="5073154"/>
            <a:ext cx="2138362" cy="415925"/>
          </a:xfrm>
          <a:prstGeom prst="wedgeRoundRectCallout">
            <a:avLst>
              <a:gd name="adj1" fmla="val 23718"/>
              <a:gd name="adj2" fmla="val -212597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ビジネスロジックのコーディングで</a:t>
            </a:r>
          </a:p>
          <a:p>
            <a:pPr algn="l"/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トランザクションを管理</a:t>
            </a:r>
          </a:p>
        </p:txBody>
      </p:sp>
    </p:spTree>
    <p:extLst>
      <p:ext uri="{BB962C8B-B14F-4D97-AF65-F5344CB8AC3E}">
        <p14:creationId xmlns:p14="http://schemas.microsoft.com/office/powerpoint/2010/main" val="220934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/>
        </p:nvSpPr>
        <p:spPr bwMode="auto">
          <a:xfrm rot="16200000">
            <a:off x="5702201" y="2534543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>
            <a:off x="6711851" y="2964755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ビジネスロジック実装クラス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45013" y="332511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例外</a:t>
            </a:r>
          </a:p>
        </p:txBody>
      </p:sp>
      <p:sp>
        <p:nvSpPr>
          <p:cNvPr id="7" name="AutoShape 11"/>
          <p:cNvSpPr>
            <a:spLocks noChangeAspect="1" noChangeArrowheads="1"/>
          </p:cNvSpPr>
          <p:nvPr/>
        </p:nvSpPr>
        <p:spPr bwMode="auto">
          <a:xfrm>
            <a:off x="3730526" y="2977455"/>
            <a:ext cx="1558925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/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ビジネスロジック実行クラス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algn="ctr"/>
            <a:r>
              <a:rPr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(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フレームワーク提供</a:t>
            </a:r>
            <a:r>
              <a:rPr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)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5922863" y="3707705"/>
            <a:ext cx="16414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①ビジネスロジック内で</a:t>
            </a:r>
          </a:p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実行時例外がスローされる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53489"/>
              </p:ext>
            </p:extLst>
          </p:nvPr>
        </p:nvGraphicFramePr>
        <p:xfrm>
          <a:off x="1144488" y="3472755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3" imgW="1046607" imgH="1232154" progId="Visio.Drawing.11">
                  <p:embed/>
                </p:oleObj>
              </mc:Choice>
              <mc:Fallback>
                <p:oleObj name="Visio" r:id="rId3" imgW="1046607" imgH="12321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488" y="3472755"/>
                        <a:ext cx="1368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1301651" y="3550543"/>
            <a:ext cx="9366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ジョブ管理情報 </a:t>
            </a:r>
          </a:p>
        </p:txBody>
      </p:sp>
      <p:sp>
        <p:nvSpPr>
          <p:cNvPr id="11" name="AutoShape 17"/>
          <p:cNvSpPr>
            <a:spLocks noChangeAspect="1" noChangeArrowheads="1"/>
          </p:cNvSpPr>
          <p:nvPr/>
        </p:nvSpPr>
        <p:spPr bwMode="auto">
          <a:xfrm>
            <a:off x="766663" y="2844105"/>
            <a:ext cx="1830388" cy="393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ジョブスケジューラ、シェルなど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gray">
          <a:xfrm>
            <a:off x="827584" y="2474478"/>
            <a:ext cx="2696567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④例外ハンドラによって変換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された実行結果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ステータスが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ジョブ</a:t>
            </a:r>
            <a:r>
              <a:rPr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終了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コード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として返却される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2555776" y="314096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結果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1628676" y="3250505"/>
            <a:ext cx="307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or</a:t>
            </a:r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 rot="16200000">
            <a:off x="3508276" y="2952055"/>
            <a:ext cx="800100" cy="720725"/>
          </a:xfrm>
          <a:custGeom>
            <a:avLst/>
            <a:gdLst>
              <a:gd name="G0" fmla="+- 9411 0 0"/>
              <a:gd name="G1" fmla="+- -10128315 0 0"/>
              <a:gd name="G2" fmla="+- 0 0 -10128315"/>
              <a:gd name="T0" fmla="*/ 0 256 1"/>
              <a:gd name="T1" fmla="*/ 180 256 1"/>
              <a:gd name="G3" fmla="+- -10128315 T0 T1"/>
              <a:gd name="T2" fmla="*/ 0 256 1"/>
              <a:gd name="T3" fmla="*/ 90 256 1"/>
              <a:gd name="G4" fmla="+- -10128315 T2 T3"/>
              <a:gd name="G5" fmla="*/ G4 2 1"/>
              <a:gd name="T4" fmla="*/ 90 256 1"/>
              <a:gd name="T5" fmla="*/ 0 256 1"/>
              <a:gd name="G6" fmla="+- -10128315 T4 T5"/>
              <a:gd name="G7" fmla="*/ G6 2 1"/>
              <a:gd name="G8" fmla="abs -1012831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411"/>
              <a:gd name="G18" fmla="*/ 9411 1 2"/>
              <a:gd name="G19" fmla="+- G18 5400 0"/>
              <a:gd name="G20" fmla="cos G19 -10128315"/>
              <a:gd name="G21" fmla="sin G19 -10128315"/>
              <a:gd name="G22" fmla="+- G20 10800 0"/>
              <a:gd name="G23" fmla="+- G21 10800 0"/>
              <a:gd name="G24" fmla="+- 10800 0 G20"/>
              <a:gd name="G25" fmla="+- 9411 10800 0"/>
              <a:gd name="G26" fmla="?: G9 G17 G25"/>
              <a:gd name="G27" fmla="?: G9 0 21600"/>
              <a:gd name="G28" fmla="cos 10800 -10128315"/>
              <a:gd name="G29" fmla="sin 10800 -10128315"/>
              <a:gd name="G30" fmla="sin 9411 -10128315"/>
              <a:gd name="G31" fmla="+- G28 10800 0"/>
              <a:gd name="G32" fmla="+- G29 10800 0"/>
              <a:gd name="G33" fmla="+- G30 10800 0"/>
              <a:gd name="G34" fmla="?: G4 0 G31"/>
              <a:gd name="G35" fmla="?: -10128315 G34 0"/>
              <a:gd name="G36" fmla="?: G6 G35 G31"/>
              <a:gd name="G37" fmla="+- 21600 0 G36"/>
              <a:gd name="G38" fmla="?: G4 0 G33"/>
              <a:gd name="G39" fmla="?: -1012831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74 w 21600"/>
              <a:gd name="T15" fmla="*/ 6456 h 21600"/>
              <a:gd name="T16" fmla="*/ 10800 w 21600"/>
              <a:gd name="T17" fmla="*/ 1389 h 21600"/>
              <a:gd name="T18" fmla="*/ 19926 w 21600"/>
              <a:gd name="T19" fmla="*/ 64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02" y="6755"/>
                </a:moveTo>
                <a:cubicBezTo>
                  <a:pt x="3862" y="3477"/>
                  <a:pt x="7169" y="1389"/>
                  <a:pt x="10800" y="1389"/>
                </a:cubicBezTo>
                <a:cubicBezTo>
                  <a:pt x="14430" y="1389"/>
                  <a:pt x="17737" y="3477"/>
                  <a:pt x="19297" y="6755"/>
                </a:cubicBezTo>
                <a:lnTo>
                  <a:pt x="20551" y="6158"/>
                </a:lnTo>
                <a:cubicBezTo>
                  <a:pt x="18761" y="2396"/>
                  <a:pt x="14966" y="0"/>
                  <a:pt x="10799" y="0"/>
                </a:cubicBezTo>
                <a:cubicBezTo>
                  <a:pt x="6633" y="0"/>
                  <a:pt x="2838" y="2396"/>
                  <a:pt x="1048" y="6158"/>
                </a:cubicBezTo>
                <a:close/>
              </a:path>
            </a:pathLst>
          </a:cu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 flipH="1">
            <a:off x="3463826" y="3647380"/>
            <a:ext cx="376237" cy="1016000"/>
          </a:xfrm>
          <a:prstGeom prst="curvedUpArrow">
            <a:avLst>
              <a:gd name="adj1" fmla="val 20000"/>
              <a:gd name="adj2" fmla="val 40000"/>
              <a:gd name="adj3" fmla="val 90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7" name="AutoShape 24"/>
          <p:cNvSpPr>
            <a:spLocks noChangeAspect="1" noChangeArrowheads="1"/>
          </p:cNvSpPr>
          <p:nvPr/>
        </p:nvSpPr>
        <p:spPr bwMode="auto">
          <a:xfrm>
            <a:off x="2917726" y="4688780"/>
            <a:ext cx="1558925" cy="393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ExceptionHandler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gray">
          <a:xfrm>
            <a:off x="3813076" y="3846922"/>
            <a:ext cx="1851025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②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ビジネスロジック実行クラスはスローされた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例外をキャッチし、例外ハンドラ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に処理を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委譲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する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gray">
          <a:xfrm>
            <a:off x="1639788" y="4311216"/>
            <a:ext cx="1941513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③例外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ハンドラは例外をもとに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実行結果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ステータスに変換する</a:t>
            </a:r>
          </a:p>
        </p:txBody>
      </p:sp>
    </p:spTree>
    <p:extLst>
      <p:ext uri="{BB962C8B-B14F-4D97-AF65-F5344CB8AC3E}">
        <p14:creationId xmlns:p14="http://schemas.microsoft.com/office/powerpoint/2010/main" val="40754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471</Words>
  <Application>Microsoft Office PowerPoint</Application>
  <PresentationFormat>画面に合わせる (4:3)</PresentationFormat>
  <Paragraphs>149</Paragraphs>
  <Slides>6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HGPｺﾞｼｯｸE</vt:lpstr>
      <vt:lpstr>ＭＳ Ｐゴシック</vt:lpstr>
      <vt:lpstr>ＭＳ Ｐ明朝</vt:lpstr>
      <vt:lpstr>Arial</vt:lpstr>
      <vt:lpstr>Calibri</vt:lpstr>
      <vt:lpstr>Times New Roman</vt:lpstr>
      <vt:lpstr>Wingdings</vt:lpstr>
      <vt:lpstr>Office テーマ</vt:lpstr>
      <vt:lpstr>Visio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 Shinya / 山田 真也</dc:creator>
  <cp:lastModifiedBy>KOMODA Naoki / 菰田 直樹</cp:lastModifiedBy>
  <cp:revision>67</cp:revision>
  <dcterms:created xsi:type="dcterms:W3CDTF">2015-01-07T03:36:46Z</dcterms:created>
  <dcterms:modified xsi:type="dcterms:W3CDTF">2016-02-23T07:57:55Z</dcterms:modified>
</cp:coreProperties>
</file>