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57" r:id="rId4"/>
    <p:sldId id="256" r:id="rId5"/>
    <p:sldId id="258" r:id="rId6"/>
    <p:sldId id="261" r:id="rId7"/>
    <p:sldId id="260" r:id="rId8"/>
    <p:sldId id="262" r:id="rId9"/>
    <p:sldId id="266" r:id="rId10"/>
    <p:sldId id="267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50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82C2-D702-4F12-82BE-63B4C721254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C820-4377-4B5D-B5E3-A2FF24BD9C2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う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8C820-4377-4B5D-B5E3-A2FF24BD9C2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2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AB480-DA01-4882-8C24-AA781CDE3B4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57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EE93E-8BFC-4282-90A1-6669D32FBCAB}" type="datetimeFigureOut">
              <a:rPr kumimoji="1" lang="ja-JP" altLang="en-US" smtClean="0"/>
              <a:pPr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74DD-768E-4670-957A-B0B82F33E5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Visio_2003-2010___1.vsd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251266" y="36717"/>
            <a:ext cx="6159566" cy="427091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ビジネスロジック</a:t>
            </a:r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実装クラス</a:t>
            </a:r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endParaRPr kumimoji="1"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プログラマ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が、構造化プログラミング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手法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(if/else, for, while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等</a:t>
            </a:r>
            <a:r>
              <a:rPr lang="en-US" altLang="ja-JP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r>
              <a:rPr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で実装。</a:t>
            </a:r>
            <a:endParaRPr lang="en-US" altLang="ja-JP" sz="20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2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「バッチ機能コンポーネント」を必要に応じて呼び出す。</a:t>
            </a:r>
            <a:endParaRPr kumimoji="1" lang="ja-JP" altLang="en-US" sz="2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-2412776" y="36717"/>
            <a:ext cx="2665292" cy="4393728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バッチ実行基盤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086519" y="36717"/>
            <a:ext cx="3844170" cy="6488627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バッチ機能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コンポーネント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8402745" y="839200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トランザクション管理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408384" y="2015550"/>
            <a:ext cx="3020420" cy="45113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ファイルアクセス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415612" y="2656884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入力データ取得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415612" y="3253305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入力チェック</a:t>
            </a:r>
            <a:endParaRPr kumimoji="1" lang="ja-JP" altLang="en-US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8415612" y="3838586"/>
            <a:ext cx="3020420" cy="44765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コントロールブレイク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8402745" y="5160589"/>
            <a:ext cx="3157712" cy="801106"/>
          </a:xfrm>
          <a:prstGeom prst="wedgeRectCallout">
            <a:avLst>
              <a:gd name="adj1" fmla="val 9512"/>
              <a:gd name="adj2" fmla="val -94217"/>
            </a:avLst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バッチ開発にて必要な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機能をコンポーネント化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フローチャート : 結合子 5"/>
          <p:cNvSpPr/>
          <p:nvPr/>
        </p:nvSpPr>
        <p:spPr>
          <a:xfrm>
            <a:off x="9798607" y="4883337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 : 結合子 16"/>
          <p:cNvSpPr/>
          <p:nvPr/>
        </p:nvSpPr>
        <p:spPr>
          <a:xfrm>
            <a:off x="9791379" y="4430445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 : 結合子 17"/>
          <p:cNvSpPr/>
          <p:nvPr/>
        </p:nvSpPr>
        <p:spPr>
          <a:xfrm>
            <a:off x="9798607" y="4646469"/>
            <a:ext cx="74790" cy="5722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 rot="16200000">
            <a:off x="292520" y="962037"/>
            <a:ext cx="1008200" cy="121021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呼び出し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-2105125" y="1016787"/>
            <a:ext cx="2039764" cy="128773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同期型ジョブ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実行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-2105583" y="2566589"/>
            <a:ext cx="2050906" cy="1299712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非同期型ジョブ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実行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415612" y="1436808"/>
            <a:ext cx="3020420" cy="447686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DB</a:t>
            </a:r>
            <a:r>
              <a:rPr lang="ja-JP" altLang="en-US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アクセス</a:t>
            </a:r>
          </a:p>
        </p:txBody>
      </p:sp>
      <p:sp>
        <p:nvSpPr>
          <p:cNvPr id="16" name="爆発 1 15"/>
          <p:cNvSpPr/>
          <p:nvPr/>
        </p:nvSpPr>
        <p:spPr>
          <a:xfrm>
            <a:off x="1408170" y="2091433"/>
            <a:ext cx="6002662" cy="1764820"/>
          </a:xfrm>
          <a:prstGeom prst="irregularSeal1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処理フローは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FW</a:t>
            </a:r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</a:t>
            </a:r>
            <a:endParaRPr kumimoji="1" lang="en-US" altLang="ja-JP" dirty="0" smtClean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規定しない。</a:t>
            </a:r>
            <a:endParaRPr lang="en-US" altLang="ja-JP" dirty="0" smtClean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ysClr val="windowText" lastClr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開発者がプログラミングする</a:t>
            </a:r>
            <a:endParaRPr kumimoji="1" lang="ja-JP" altLang="en-US" dirty="0">
              <a:solidFill>
                <a:sysClr val="windowText" lastClr="0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-2155908" y="4812018"/>
            <a:ext cx="2207812" cy="854070"/>
          </a:xfrm>
          <a:prstGeom prst="roundRect">
            <a:avLst/>
          </a:prstGeom>
          <a:solidFill>
            <a:srgbClr val="FFC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フレームワーク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err="1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が提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供する機能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-2142104" y="5666088"/>
            <a:ext cx="2178966" cy="8397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開発者が実装</a:t>
            </a:r>
            <a:endParaRPr kumimoji="1" lang="en-US" altLang="ja-JP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する部分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1" name="下矢印 30"/>
          <p:cNvSpPr/>
          <p:nvPr/>
        </p:nvSpPr>
        <p:spPr>
          <a:xfrm rot="16200000">
            <a:off x="7293538" y="915780"/>
            <a:ext cx="1008200" cy="121021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wrap="none" rtlCol="0" anchor="ctr"/>
          <a:lstStyle/>
          <a:p>
            <a:pPr algn="ctr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呼び出し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94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1542525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ja-JP" altLang="en-US" dirty="0" smtClean="0"/>
              <a:t> </a:t>
            </a:r>
          </a:p>
        </p:txBody>
      </p:sp>
      <p:sp>
        <p:nvSpPr>
          <p:cNvPr id="19460" name="AutoShape 4"/>
          <p:cNvSpPr>
            <a:spLocks noChangeAspect="1" noChangeArrowheads="1"/>
          </p:cNvSpPr>
          <p:nvPr/>
        </p:nvSpPr>
        <p:spPr bwMode="auto">
          <a:xfrm>
            <a:off x="2806700" y="2936240"/>
            <a:ext cx="1623221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JobOperator</a:t>
            </a:r>
          </a:p>
          <a:p>
            <a:pPr algn="ctr" eaLnBrk="1" hangingPunct="1"/>
            <a:r>
              <a:rPr lang="en-US" altLang="ja-JP" sz="1000" dirty="0" smtClean="0">
                <a:latin typeface="Arial" charset="0"/>
                <a:ea typeface="ＭＳ Ｐゴシック" charset="-128"/>
              </a:rPr>
              <a:t>(AsyncJobOperatorImpl)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1" name="AutoShape 6"/>
          <p:cNvSpPr>
            <a:spLocks noChangeAspect="1" noChangeArrowheads="1"/>
          </p:cNvSpPr>
          <p:nvPr/>
        </p:nvSpPr>
        <p:spPr bwMode="auto">
          <a:xfrm>
            <a:off x="471488" y="1772816"/>
            <a:ext cx="187801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ジョブスケジューラ、手動など 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任意タイミング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)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42263"/>
              </p:ext>
            </p:extLst>
          </p:nvPr>
        </p:nvGraphicFramePr>
        <p:xfrm>
          <a:off x="4217988" y="1628825"/>
          <a:ext cx="1368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1028666" imgH="1219320" progId="Visio.Drawing.11">
                  <p:embed/>
                </p:oleObj>
              </mc:Choice>
              <mc:Fallback>
                <p:oleObj name="Visio" r:id="rId4" imgW="1028666" imgH="1219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1628825"/>
                        <a:ext cx="13684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8"/>
          <p:cNvSpPr>
            <a:spLocks noChangeArrowheads="1"/>
          </p:cNvSpPr>
          <p:nvPr/>
        </p:nvSpPr>
        <p:spPr bwMode="gray">
          <a:xfrm>
            <a:off x="4482561" y="1628753"/>
            <a:ext cx="714375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管理</a:t>
            </a:r>
            <a:endParaRPr kumimoji="1" lang="en-US" altLang="ja-JP" sz="1000" dirty="0" smtClean="0">
              <a:latin typeface="Arial" charset="0"/>
              <a:ea typeface="ＭＳ Ｐゴシック" charset="-128"/>
            </a:endParaRPr>
          </a:p>
          <a:p>
            <a:pPr algn="ctr"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テーブル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 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gray">
          <a:xfrm>
            <a:off x="440469" y="1409744"/>
            <a:ext cx="1798638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①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AsyncBatchExecuto</a:t>
            </a:r>
            <a:r>
              <a:rPr lang="en-US" altLang="ja-JP" sz="1000" dirty="0">
                <a:latin typeface="Arial" charset="0"/>
                <a:ea typeface="ＭＳ Ｐゴシック" charset="-128"/>
              </a:rPr>
              <a:t>r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を実行する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gray">
          <a:xfrm>
            <a:off x="5376801" y="2115697"/>
            <a:ext cx="1655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②処理対象のジョブレコードを一件ずつ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取得する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6" name="AutoShape 15"/>
          <p:cNvSpPr>
            <a:spLocks noChangeArrowheads="1"/>
          </p:cNvSpPr>
          <p:nvPr/>
        </p:nvSpPr>
        <p:spPr bwMode="auto">
          <a:xfrm rot="16200000">
            <a:off x="5402263" y="4471541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7" name="AutoShape 16"/>
          <p:cNvSpPr>
            <a:spLocks noChangeAspect="1" noChangeArrowheads="1"/>
          </p:cNvSpPr>
          <p:nvPr/>
        </p:nvSpPr>
        <p:spPr bwMode="auto">
          <a:xfrm>
            <a:off x="6411913" y="4901754"/>
            <a:ext cx="1728787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gray">
          <a:xfrm>
            <a:off x="5002213" y="4463604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⑥ビジネスロジックのインスタンスを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gray">
          <a:xfrm>
            <a:off x="4965700" y="3501814"/>
            <a:ext cx="1979613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⑧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実行結果ステータスを設定、</a:t>
            </a:r>
          </a:p>
          <a:p>
            <a:pPr algn="l"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ジョブステータスを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処理済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』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更新する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0" name="AutoShape 19"/>
          <p:cNvSpPr>
            <a:spLocks noChangeArrowheads="1"/>
          </p:cNvSpPr>
          <p:nvPr/>
        </p:nvSpPr>
        <p:spPr bwMode="auto">
          <a:xfrm>
            <a:off x="5045075" y="5262116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401638" y="4908104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4" name="AutoShape 28"/>
          <p:cNvSpPr>
            <a:spLocks noChangeArrowheads="1"/>
          </p:cNvSpPr>
          <p:nvPr/>
        </p:nvSpPr>
        <p:spPr bwMode="auto">
          <a:xfrm>
            <a:off x="550863" y="548680"/>
            <a:ext cx="3287712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Arial" charset="0"/>
                <a:ea typeface="ＭＳ Ｐゴシック" charset="-128"/>
              </a:rPr>
              <a:t>図</a:t>
            </a:r>
            <a:r>
              <a:rPr lang="en-US" altLang="ja-JP" sz="1600" dirty="0" smtClean="0">
                <a:latin typeface="Arial" charset="0"/>
                <a:ea typeface="ＭＳ Ｐゴシック" charset="-128"/>
              </a:rPr>
              <a:t>3</a:t>
            </a:r>
            <a:endParaRPr kumimoji="1" lang="ja-JP" altLang="en-US" sz="1600" dirty="0">
              <a:latin typeface="Arial" charset="0"/>
              <a:ea typeface="ＭＳ Ｐゴシック" charset="-128"/>
            </a:endParaRPr>
          </a:p>
        </p:txBody>
      </p:sp>
      <p:sp>
        <p:nvSpPr>
          <p:cNvPr id="19475" name="AutoShape 29"/>
          <p:cNvSpPr>
            <a:spLocks noChangeArrowheads="1"/>
          </p:cNvSpPr>
          <p:nvPr/>
        </p:nvSpPr>
        <p:spPr bwMode="auto">
          <a:xfrm>
            <a:off x="1999560" y="5000627"/>
            <a:ext cx="1387683" cy="439737"/>
          </a:xfrm>
          <a:prstGeom prst="curvedRightArrow">
            <a:avLst>
              <a:gd name="adj1" fmla="val 20000"/>
              <a:gd name="adj2" fmla="val 40000"/>
              <a:gd name="adj3" fmla="val 1144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76" name="Rectangle 30"/>
          <p:cNvSpPr>
            <a:spLocks noChangeArrowheads="1"/>
          </p:cNvSpPr>
          <p:nvPr/>
        </p:nvSpPr>
        <p:spPr bwMode="auto">
          <a:xfrm>
            <a:off x="2446338" y="5090666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  <p:sp>
        <p:nvSpPr>
          <p:cNvPr id="19477" name="Rectangle 31"/>
          <p:cNvSpPr>
            <a:spLocks noChangeArrowheads="1"/>
          </p:cNvSpPr>
          <p:nvPr/>
        </p:nvSpPr>
        <p:spPr bwMode="gray">
          <a:xfrm>
            <a:off x="1579563" y="4608066"/>
            <a:ext cx="21637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⑤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ジョブ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業務コードに対応する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読み込む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78" name="AutoShape 32"/>
          <p:cNvSpPr>
            <a:spLocks noChangeArrowheads="1"/>
          </p:cNvSpPr>
          <p:nvPr/>
        </p:nvSpPr>
        <p:spPr bwMode="auto">
          <a:xfrm rot="1628034">
            <a:off x="4035057" y="2070356"/>
            <a:ext cx="403650" cy="866610"/>
          </a:xfrm>
          <a:prstGeom prst="curvedDownArrow">
            <a:avLst>
              <a:gd name="adj1" fmla="val 20000"/>
              <a:gd name="adj2" fmla="val 40000"/>
              <a:gd name="adj3" fmla="val 1133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3849771" y="2729701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  <p:sp>
        <p:nvSpPr>
          <p:cNvPr id="19480" name="AutoShape 35"/>
          <p:cNvSpPr>
            <a:spLocks noChangeAspect="1" noChangeArrowheads="1"/>
          </p:cNvSpPr>
          <p:nvPr/>
        </p:nvSpPr>
        <p:spPr bwMode="auto">
          <a:xfrm>
            <a:off x="3437185" y="4914454"/>
            <a:ext cx="1439863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3" name="AutoShape 51"/>
          <p:cNvSpPr>
            <a:spLocks noChangeArrowheads="1"/>
          </p:cNvSpPr>
          <p:nvPr/>
        </p:nvSpPr>
        <p:spPr bwMode="auto">
          <a:xfrm rot="16200000">
            <a:off x="5456238" y="4536629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4" name="AutoShape 52"/>
          <p:cNvSpPr>
            <a:spLocks noChangeAspect="1" noChangeArrowheads="1"/>
          </p:cNvSpPr>
          <p:nvPr/>
        </p:nvSpPr>
        <p:spPr bwMode="auto">
          <a:xfrm>
            <a:off x="6465888" y="4966841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5" name="AutoShape 53"/>
          <p:cNvSpPr>
            <a:spLocks noChangeArrowheads="1"/>
          </p:cNvSpPr>
          <p:nvPr/>
        </p:nvSpPr>
        <p:spPr bwMode="auto">
          <a:xfrm>
            <a:off x="5099050" y="5327204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86" name="AutoShape 54"/>
          <p:cNvSpPr>
            <a:spLocks noChangeAspect="1" noChangeArrowheads="1"/>
          </p:cNvSpPr>
          <p:nvPr/>
        </p:nvSpPr>
        <p:spPr bwMode="auto">
          <a:xfrm>
            <a:off x="3491160" y="4979541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7" name="AutoShape 55"/>
          <p:cNvSpPr>
            <a:spLocks noChangeArrowheads="1"/>
          </p:cNvSpPr>
          <p:nvPr/>
        </p:nvSpPr>
        <p:spPr bwMode="auto">
          <a:xfrm rot="16200000">
            <a:off x="5529263" y="4600129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488" name="AutoShape 56"/>
          <p:cNvSpPr>
            <a:spLocks noChangeAspect="1" noChangeArrowheads="1"/>
          </p:cNvSpPr>
          <p:nvPr/>
        </p:nvSpPr>
        <p:spPr bwMode="auto">
          <a:xfrm>
            <a:off x="6538913" y="5030341"/>
            <a:ext cx="1728787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9489" name="AutoShape 57"/>
          <p:cNvSpPr>
            <a:spLocks noChangeArrowheads="1"/>
          </p:cNvSpPr>
          <p:nvPr/>
        </p:nvSpPr>
        <p:spPr bwMode="auto">
          <a:xfrm>
            <a:off x="5172075" y="5390704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9490" name="AutoShape 58"/>
          <p:cNvSpPr>
            <a:spLocks noChangeAspect="1" noChangeArrowheads="1"/>
          </p:cNvSpPr>
          <p:nvPr/>
        </p:nvSpPr>
        <p:spPr bwMode="auto">
          <a:xfrm>
            <a:off x="3564185" y="5043041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AsyncJobWorker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1" name="AutoShape 34"/>
          <p:cNvSpPr>
            <a:spLocks noChangeArrowheads="1"/>
          </p:cNvSpPr>
          <p:nvPr/>
        </p:nvSpPr>
        <p:spPr bwMode="auto">
          <a:xfrm>
            <a:off x="7164388" y="4377879"/>
            <a:ext cx="1638300" cy="417512"/>
          </a:xfrm>
          <a:prstGeom prst="wedgeRoundRectCallout">
            <a:avLst>
              <a:gd name="adj1" fmla="val -94088"/>
              <a:gd name="adj2" fmla="val 136690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ジョブレコードに指定した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引数が渡される。</a:t>
            </a:r>
          </a:p>
        </p:txBody>
      </p:sp>
      <p:sp>
        <p:nvSpPr>
          <p:cNvPr id="19492" name="Rectangle 59"/>
          <p:cNvSpPr>
            <a:spLocks noChangeArrowheads="1"/>
          </p:cNvSpPr>
          <p:nvPr/>
        </p:nvSpPr>
        <p:spPr bwMode="gray">
          <a:xfrm>
            <a:off x="4878388" y="5851079"/>
            <a:ext cx="20891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戻り値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また</a:t>
            </a:r>
            <a:r>
              <a:rPr lang="ja-JP" altLang="en-US" sz="1000" dirty="0">
                <a:latin typeface="Arial" charset="0"/>
                <a:ea typeface="ＭＳ Ｐゴシック" charset="-128"/>
              </a:rPr>
              <a:t>は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例外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が返される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3" name="AutoShape 60"/>
          <p:cNvSpPr>
            <a:spLocks/>
          </p:cNvSpPr>
          <p:nvPr/>
        </p:nvSpPr>
        <p:spPr bwMode="auto">
          <a:xfrm rot="19545058">
            <a:off x="3305423" y="5438329"/>
            <a:ext cx="209550" cy="357187"/>
          </a:xfrm>
          <a:prstGeom prst="leftBrace">
            <a:avLst>
              <a:gd name="adj1" fmla="val 142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94" name="Rectangle 61"/>
          <p:cNvSpPr>
            <a:spLocks noChangeArrowheads="1"/>
          </p:cNvSpPr>
          <p:nvPr/>
        </p:nvSpPr>
        <p:spPr bwMode="auto">
          <a:xfrm>
            <a:off x="2844800" y="5703441"/>
            <a:ext cx="9699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処理スレッド数</a:t>
            </a:r>
          </a:p>
        </p:txBody>
      </p:sp>
      <p:sp>
        <p:nvSpPr>
          <p:cNvPr id="19495" name="Rectangle 62"/>
          <p:cNvSpPr>
            <a:spLocks noChangeArrowheads="1"/>
          </p:cNvSpPr>
          <p:nvPr/>
        </p:nvSpPr>
        <p:spPr bwMode="auto">
          <a:xfrm>
            <a:off x="465138" y="4979541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6" name="Rectangle 63"/>
          <p:cNvSpPr>
            <a:spLocks noChangeArrowheads="1"/>
          </p:cNvSpPr>
          <p:nvPr/>
        </p:nvSpPr>
        <p:spPr bwMode="auto">
          <a:xfrm>
            <a:off x="547688" y="5050979"/>
            <a:ext cx="1370012" cy="606425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9497" name="Rectangle 64"/>
          <p:cNvSpPr>
            <a:spLocks noChangeArrowheads="1"/>
          </p:cNvSpPr>
          <p:nvPr/>
        </p:nvSpPr>
        <p:spPr bwMode="gray">
          <a:xfrm>
            <a:off x="493033" y="4005047"/>
            <a:ext cx="2128837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③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空き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処理スレッドに処理を委譲する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98" name="AutoShape 65"/>
          <p:cNvSpPr>
            <a:spLocks noChangeArrowheads="1"/>
          </p:cNvSpPr>
          <p:nvPr/>
        </p:nvSpPr>
        <p:spPr bwMode="auto">
          <a:xfrm rot="2161616">
            <a:off x="2592304" y="2603544"/>
            <a:ext cx="347999" cy="336461"/>
          </a:xfrm>
          <a:prstGeom prst="curvedRightArrow">
            <a:avLst>
              <a:gd name="adj1" fmla="val 24638"/>
              <a:gd name="adj2" fmla="val 49275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499" name="Rectangle 66"/>
          <p:cNvSpPr>
            <a:spLocks noChangeArrowheads="1"/>
          </p:cNvSpPr>
          <p:nvPr/>
        </p:nvSpPr>
        <p:spPr bwMode="auto">
          <a:xfrm>
            <a:off x="2760398" y="2705811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常駐</a:t>
            </a:r>
          </a:p>
        </p:txBody>
      </p:sp>
      <p:sp>
        <p:nvSpPr>
          <p:cNvPr id="19500" name="AutoShape 5"/>
          <p:cNvSpPr>
            <a:spLocks noChangeArrowheads="1"/>
          </p:cNvSpPr>
          <p:nvPr/>
        </p:nvSpPr>
        <p:spPr bwMode="auto">
          <a:xfrm>
            <a:off x="1086644" y="2468203"/>
            <a:ext cx="720725" cy="389298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19501" name="AutoShape 68"/>
          <p:cNvSpPr>
            <a:spLocks noChangeArrowheads="1"/>
          </p:cNvSpPr>
          <p:nvPr/>
        </p:nvSpPr>
        <p:spPr bwMode="auto">
          <a:xfrm>
            <a:off x="4592332" y="2147225"/>
            <a:ext cx="104897" cy="2743415"/>
          </a:xfrm>
          <a:prstGeom prst="upArrow">
            <a:avLst>
              <a:gd name="adj1" fmla="val 50000"/>
              <a:gd name="adj2" fmla="val 27202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503" name="Rectangle 67"/>
          <p:cNvSpPr>
            <a:spLocks noChangeArrowheads="1"/>
          </p:cNvSpPr>
          <p:nvPr/>
        </p:nvSpPr>
        <p:spPr bwMode="gray">
          <a:xfrm>
            <a:off x="5568950" y="2694260"/>
            <a:ext cx="12731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l" eaLnBrk="1" hangingPunct="1"/>
            <a:r>
              <a:rPr lang="ja-JP" altLang="en-US" sz="1000" dirty="0">
                <a:latin typeface="Arial" charset="0"/>
                <a:ea typeface="ＭＳ Ｐゴシック" charset="-128"/>
              </a:rPr>
              <a:t>④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ジョブステータス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を</a:t>
            </a:r>
          </a:p>
          <a:p>
            <a:pPr algn="l"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『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実行中</a:t>
            </a:r>
            <a:r>
              <a:rPr kumimoji="1" lang="en-US" altLang="ja-JP" dirty="0"/>
              <a:t>』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に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更新する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 flipV="1">
            <a:off x="4809309" y="3926160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 rot="16200000">
            <a:off x="2185366" y="3039425"/>
            <a:ext cx="720725" cy="469033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97" name="AutoShape 4"/>
          <p:cNvSpPr>
            <a:spLocks noChangeAspect="1" noChangeArrowheads="1"/>
          </p:cNvSpPr>
          <p:nvPr/>
        </p:nvSpPr>
        <p:spPr bwMode="auto">
          <a:xfrm>
            <a:off x="766180" y="2932064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Async</a:t>
            </a:r>
            <a:r>
              <a:rPr kumimoji="1" lang="en-US" altLang="en-US" sz="1000" dirty="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98" name="AutoShape 4"/>
          <p:cNvSpPr>
            <a:spLocks noChangeAspect="1" noChangeArrowheads="1"/>
          </p:cNvSpPr>
          <p:nvPr/>
        </p:nvSpPr>
        <p:spPr bwMode="auto">
          <a:xfrm>
            <a:off x="2831465" y="4005064"/>
            <a:ext cx="1598456" cy="52839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AsyncJobLauncher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99" name="AutoShape 5"/>
          <p:cNvSpPr>
            <a:spLocks noChangeArrowheads="1"/>
          </p:cNvSpPr>
          <p:nvPr/>
        </p:nvSpPr>
        <p:spPr bwMode="auto">
          <a:xfrm>
            <a:off x="3290626" y="3615749"/>
            <a:ext cx="720725" cy="389298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処理委譲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1" name="AutoShape 36"/>
          <p:cNvSpPr>
            <a:spLocks noChangeArrowheads="1"/>
          </p:cNvSpPr>
          <p:nvPr/>
        </p:nvSpPr>
        <p:spPr bwMode="auto">
          <a:xfrm rot="19435191">
            <a:off x="3561279" y="4484401"/>
            <a:ext cx="720725" cy="454568"/>
          </a:xfrm>
          <a:prstGeom prst="downArrow">
            <a:avLst>
              <a:gd name="adj1" fmla="val 50000"/>
              <a:gd name="adj2" fmla="val 2791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482" name="Rectangle 37"/>
          <p:cNvSpPr>
            <a:spLocks noChangeArrowheads="1"/>
          </p:cNvSpPr>
          <p:nvPr/>
        </p:nvSpPr>
        <p:spPr bwMode="auto">
          <a:xfrm>
            <a:off x="3615438" y="4600129"/>
            <a:ext cx="694719" cy="2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ctr" eaLnBrk="1" hangingPunct="1"/>
            <a:r>
              <a:rPr kumimoji="1" lang="ja-JP" altLang="en-US" sz="1000" dirty="0">
                <a:ea typeface="ＭＳ Ｐゴシック" charset="-128"/>
              </a:rPr>
              <a:t>処理委譲</a:t>
            </a:r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>
            <a:off x="1835151" y="4229180"/>
            <a:ext cx="1005919" cy="10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3" name="AutoShape 4"/>
          <p:cNvSpPr>
            <a:spLocks noChangeAspect="1" noChangeArrowheads="1"/>
          </p:cNvSpPr>
          <p:nvPr/>
        </p:nvSpPr>
        <p:spPr bwMode="auto">
          <a:xfrm>
            <a:off x="2573189" y="1758280"/>
            <a:ext cx="1397382" cy="52839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AsyncBatchStopper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54" name="AutoShape 5"/>
          <p:cNvSpPr>
            <a:spLocks noChangeArrowheads="1"/>
          </p:cNvSpPr>
          <p:nvPr/>
        </p:nvSpPr>
        <p:spPr bwMode="auto">
          <a:xfrm>
            <a:off x="3041349" y="2339359"/>
            <a:ext cx="720725" cy="518141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停止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57" name="AutoShape 68"/>
          <p:cNvSpPr>
            <a:spLocks noChangeArrowheads="1"/>
          </p:cNvSpPr>
          <p:nvPr/>
        </p:nvSpPr>
        <p:spPr bwMode="auto">
          <a:xfrm>
            <a:off x="4777583" y="2163138"/>
            <a:ext cx="104897" cy="2743415"/>
          </a:xfrm>
          <a:prstGeom prst="upArrow">
            <a:avLst>
              <a:gd name="adj1" fmla="val 50000"/>
              <a:gd name="adj2" fmla="val 27202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19504" name="Line 73"/>
          <p:cNvSpPr>
            <a:spLocks noChangeShapeType="1"/>
          </p:cNvSpPr>
          <p:nvPr/>
        </p:nvSpPr>
        <p:spPr bwMode="auto">
          <a:xfrm flipV="1">
            <a:off x="4626231" y="2824435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5" name="Line 73"/>
          <p:cNvSpPr>
            <a:spLocks noChangeShapeType="1"/>
          </p:cNvSpPr>
          <p:nvPr/>
        </p:nvSpPr>
        <p:spPr bwMode="auto">
          <a:xfrm flipV="1">
            <a:off x="4396957" y="2312288"/>
            <a:ext cx="960182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ja-JP" altLang="en-US" dirty="0"/>
          </a:p>
        </p:txBody>
      </p:sp>
      <p:sp>
        <p:nvSpPr>
          <p:cNvPr id="158" name="Rectangle 11"/>
          <p:cNvSpPr>
            <a:spLocks noChangeArrowheads="1"/>
          </p:cNvSpPr>
          <p:nvPr/>
        </p:nvSpPr>
        <p:spPr bwMode="gray">
          <a:xfrm>
            <a:off x="2355181" y="1489631"/>
            <a:ext cx="2127380" cy="22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⑨</a:t>
            </a:r>
            <a:r>
              <a:rPr lang="en-US" altLang="ja-JP" sz="1000" dirty="0" err="1" smtClean="0">
                <a:latin typeface="Arial" charset="0"/>
                <a:ea typeface="ＭＳ Ｐゴシック" charset="-128"/>
              </a:rPr>
              <a:t>JobOperator</a:t>
            </a:r>
            <a:r>
              <a:rPr lang="ja-JP" altLang="en-US" sz="1000" dirty="0" err="1" smtClean="0">
                <a:latin typeface="Arial" charset="0"/>
                <a:ea typeface="ＭＳ Ｐゴシック" charset="-128"/>
              </a:rPr>
              <a:t>を停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止させる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36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80975"/>
            <a:ext cx="14354175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93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771528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828678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828678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78581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864397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/>
          <p:cNvGrpSpPr/>
          <p:nvPr/>
        </p:nvGrpSpPr>
        <p:grpSpPr>
          <a:xfrm>
            <a:off x="2928926" y="8572536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850109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814390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73" idx="3"/>
            <a:endCxn id="10" idx="1"/>
          </p:cNvCxnSpPr>
          <p:nvPr/>
        </p:nvCxnSpPr>
        <p:spPr>
          <a:xfrm>
            <a:off x="2857488" y="1393017"/>
            <a:ext cx="85725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4893471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000496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3714744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4964909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142976" y="1071546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3893338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357554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642910" y="214290"/>
            <a:ext cx="7500990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1142976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000364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57752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40" name="フローチャート: 処理 39"/>
          <p:cNvSpPr/>
          <p:nvPr/>
        </p:nvSpPr>
        <p:spPr>
          <a:xfrm>
            <a:off x="-357222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 : 端子 40"/>
          <p:cNvSpPr/>
          <p:nvPr/>
        </p:nvSpPr>
        <p:spPr>
          <a:xfrm>
            <a:off x="3143240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フローチャート: 処理 41"/>
          <p:cNvSpPr/>
          <p:nvPr/>
        </p:nvSpPr>
        <p:spPr>
          <a:xfrm>
            <a:off x="6715140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1481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429520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285720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85852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71670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14346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28662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43108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 : 端子 9"/>
          <p:cNvSpPr/>
          <p:nvPr/>
        </p:nvSpPr>
        <p:spPr>
          <a:xfrm>
            <a:off x="4572000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37" idx="3"/>
            <a:endCxn id="10" idx="1"/>
          </p:cNvCxnSpPr>
          <p:nvPr/>
        </p:nvCxnSpPr>
        <p:spPr>
          <a:xfrm>
            <a:off x="4071934" y="139301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929322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6" idx="4"/>
            <a:endCxn id="10" idx="0"/>
          </p:cNvCxnSpPr>
          <p:nvPr/>
        </p:nvCxnSpPr>
        <p:spPr>
          <a:xfrm rot="5400000">
            <a:off x="5786446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22"/>
          <p:cNvGrpSpPr/>
          <p:nvPr/>
        </p:nvGrpSpPr>
        <p:grpSpPr>
          <a:xfrm>
            <a:off x="7358082" y="2500306"/>
            <a:ext cx="357190" cy="357190"/>
            <a:chOff x="3500430" y="3714752"/>
            <a:chExt cx="357190" cy="357190"/>
          </a:xfrm>
        </p:grpSpPr>
        <p:sp>
          <p:nvSpPr>
            <p:cNvPr id="21" name="円/楕円 20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ローチャート : 判断 23"/>
          <p:cNvSpPr/>
          <p:nvPr/>
        </p:nvSpPr>
        <p:spPr>
          <a:xfrm>
            <a:off x="5643570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0" idx="2"/>
            <a:endCxn id="24" idx="0"/>
          </p:cNvCxnSpPr>
          <p:nvPr/>
        </p:nvCxnSpPr>
        <p:spPr>
          <a:xfrm rot="5400000">
            <a:off x="5715008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3"/>
          </p:cNvCxnSpPr>
          <p:nvPr/>
        </p:nvCxnSpPr>
        <p:spPr>
          <a:xfrm>
            <a:off x="6429388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4" idx="2"/>
            <a:endCxn id="44" idx="0"/>
          </p:cNvCxnSpPr>
          <p:nvPr/>
        </p:nvCxnSpPr>
        <p:spPr>
          <a:xfrm rot="5400000">
            <a:off x="5750727" y="3214686"/>
            <a:ext cx="5715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4857752" y="350043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フローチャート : 端子 52"/>
          <p:cNvSpPr/>
          <p:nvPr/>
        </p:nvSpPr>
        <p:spPr>
          <a:xfrm>
            <a:off x="4572000" y="464344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4" idx="2"/>
            <a:endCxn id="53" idx="0"/>
          </p:cNvCxnSpPr>
          <p:nvPr/>
        </p:nvCxnSpPr>
        <p:spPr>
          <a:xfrm rot="5400000">
            <a:off x="5822165" y="442913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メモ 72"/>
          <p:cNvSpPr/>
          <p:nvPr/>
        </p:nvSpPr>
        <p:spPr>
          <a:xfrm>
            <a:off x="1428728" y="2786058"/>
            <a:ext cx="1785950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カギ線コネクタ 39"/>
          <p:cNvCxnSpPr>
            <a:stCxn id="53" idx="2"/>
            <a:endCxn id="10" idx="3"/>
          </p:cNvCxnSpPr>
          <p:nvPr/>
        </p:nvCxnSpPr>
        <p:spPr>
          <a:xfrm rot="5400000" flipH="1" flipV="1">
            <a:off x="4750594" y="2678901"/>
            <a:ext cx="4036247" cy="1464479"/>
          </a:xfrm>
          <a:prstGeom prst="bentConnector4">
            <a:avLst>
              <a:gd name="adj1" fmla="val -5664"/>
              <a:gd name="adj2" fmla="val 1390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6286512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214810" y="300037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214282" y="214290"/>
            <a:ext cx="8358246" cy="57864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286248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98"/>
          <p:cNvGrpSpPr/>
          <p:nvPr/>
        </p:nvGrpSpPr>
        <p:grpSpPr>
          <a:xfrm>
            <a:off x="4214810" y="6500834"/>
            <a:ext cx="357190" cy="357190"/>
            <a:chOff x="3500430" y="3714752"/>
            <a:chExt cx="357190" cy="357190"/>
          </a:xfrm>
        </p:grpSpPr>
        <p:sp>
          <p:nvSpPr>
            <p:cNvPr id="100" name="円/楕円 9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円/楕円 10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/>
          <p:cNvCxnSpPr>
            <a:stCxn id="97" idx="2"/>
            <a:endCxn id="101" idx="0"/>
          </p:cNvCxnSpPr>
          <p:nvPr/>
        </p:nvCxnSpPr>
        <p:spPr>
          <a:xfrm rot="5400000">
            <a:off x="4143372" y="6250801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ローチャート : 端子 104"/>
          <p:cNvSpPr/>
          <p:nvPr/>
        </p:nvSpPr>
        <p:spPr>
          <a:xfrm>
            <a:off x="2928926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円/楕円 105"/>
          <p:cNvSpPr/>
          <p:nvPr/>
        </p:nvSpPr>
        <p:spPr>
          <a:xfrm>
            <a:off x="4286248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矢印コネクタ 106"/>
          <p:cNvCxnSpPr>
            <a:stCxn id="106" idx="4"/>
            <a:endCxn id="105" idx="0"/>
          </p:cNvCxnSpPr>
          <p:nvPr/>
        </p:nvCxnSpPr>
        <p:spPr>
          <a:xfrm rot="5400000">
            <a:off x="4179091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5" idx="2"/>
            <a:endCxn id="97" idx="0"/>
          </p:cNvCxnSpPr>
          <p:nvPr/>
        </p:nvCxnSpPr>
        <p:spPr>
          <a:xfrm rot="5400000">
            <a:off x="4179091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 : 磁気ディスク 56"/>
          <p:cNvSpPr/>
          <p:nvPr/>
        </p:nvSpPr>
        <p:spPr>
          <a:xfrm>
            <a:off x="2000232" y="4572008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3" idx="1"/>
            <a:endCxn id="57" idx="4"/>
          </p:cNvCxnSpPr>
          <p:nvPr/>
        </p:nvCxnSpPr>
        <p:spPr>
          <a:xfrm rot="10800000">
            <a:off x="3857620" y="5036355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 : 端子 36"/>
          <p:cNvSpPr/>
          <p:nvPr/>
        </p:nvSpPr>
        <p:spPr>
          <a:xfrm>
            <a:off x="571472" y="1000108"/>
            <a:ext cx="3500462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入出金データ入力チェック処理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73" idx="0"/>
            <a:endCxn id="37" idx="2"/>
          </p:cNvCxnSpPr>
          <p:nvPr/>
        </p:nvCxnSpPr>
        <p:spPr>
          <a:xfrm rot="5400000" flipH="1" flipV="1">
            <a:off x="1821637" y="2285992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-428660" y="7000900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フローチャート : 端子 39"/>
          <p:cNvSpPr/>
          <p:nvPr/>
        </p:nvSpPr>
        <p:spPr>
          <a:xfrm>
            <a:off x="3071802" y="7572404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フローチャート: 処理 40"/>
          <p:cNvSpPr/>
          <p:nvPr/>
        </p:nvSpPr>
        <p:spPr>
          <a:xfrm>
            <a:off x="6643702" y="7572404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4337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58082" y="71437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45" name="円/楕円 44"/>
          <p:cNvSpPr/>
          <p:nvPr/>
        </p:nvSpPr>
        <p:spPr>
          <a:xfrm>
            <a:off x="214282" y="7929594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214414" y="7858156"/>
            <a:ext cx="357190" cy="357190"/>
            <a:chOff x="3500430" y="3714752"/>
            <a:chExt cx="357190" cy="357190"/>
          </a:xfrm>
        </p:grpSpPr>
        <p:sp>
          <p:nvSpPr>
            <p:cNvPr id="48" name="円/楕円 4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フローチャート : 判断 49"/>
          <p:cNvSpPr/>
          <p:nvPr/>
        </p:nvSpPr>
        <p:spPr>
          <a:xfrm>
            <a:off x="2000232" y="778671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-28578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57224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071670" y="7429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20072" y="206084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14810" y="4214818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508104" y="5500702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 : 端子 4"/>
          <p:cNvSpPr/>
          <p:nvPr/>
        </p:nvSpPr>
        <p:spPr>
          <a:xfrm>
            <a:off x="3714744" y="-989138"/>
            <a:ext cx="2928958" cy="87720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62" idx="3"/>
            <a:endCxn id="5" idx="1"/>
          </p:cNvCxnSpPr>
          <p:nvPr/>
        </p:nvCxnSpPr>
        <p:spPr>
          <a:xfrm>
            <a:off x="2915816" y="-567444"/>
            <a:ext cx="798928" cy="169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-161213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>
            <a:off x="5179223" y="-1397816"/>
            <a:ext cx="0" cy="40867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8"/>
          <p:cNvGrpSpPr/>
          <p:nvPr/>
        </p:nvGrpSpPr>
        <p:grpSpPr>
          <a:xfrm>
            <a:off x="6500826" y="382434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31099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>
            <a:off x="5179223" y="-111932"/>
            <a:ext cx="0" cy="4229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561029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2"/>
            <a:endCxn id="20" idx="0"/>
          </p:cNvCxnSpPr>
          <p:nvPr/>
        </p:nvCxnSpPr>
        <p:spPr>
          <a:xfrm flipH="1">
            <a:off x="5174663" y="811062"/>
            <a:ext cx="456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処理 19"/>
          <p:cNvSpPr/>
          <p:nvPr/>
        </p:nvSpPr>
        <p:spPr>
          <a:xfrm>
            <a:off x="3995936" y="119675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</a:t>
            </a:r>
            <a:r>
              <a:rPr lang="ja-JP" altLang="en-US" dirty="0" smtClean="0">
                <a:solidFill>
                  <a:schemeClr val="tx1"/>
                </a:solidFill>
              </a:rPr>
              <a:t>出</a:t>
            </a:r>
            <a:r>
              <a:rPr kumimoji="1" lang="ja-JP" altLang="en-US" dirty="0" smtClean="0">
                <a:solidFill>
                  <a:schemeClr val="tx1"/>
                </a:solidFill>
              </a:rPr>
              <a:t>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3731274" y="249916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入出金区分の</a:t>
            </a:r>
            <a:r>
              <a:rPr lang="ja-JP" altLang="en-US" dirty="0" smtClean="0">
                <a:solidFill>
                  <a:schemeClr val="tx1"/>
                </a:solidFill>
              </a:rPr>
              <a:t>判定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計算処理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>
            <a:off x="5174663" y="1911132"/>
            <a:ext cx="21090" cy="58803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1563260" y="4606778"/>
            <a:ext cx="1714512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出力用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0" name="カギ線コネクタ 39"/>
          <p:cNvCxnSpPr>
            <a:stCxn id="93" idx="3"/>
            <a:endCxn id="5" idx="3"/>
          </p:cNvCxnSpPr>
          <p:nvPr/>
        </p:nvCxnSpPr>
        <p:spPr>
          <a:xfrm flipV="1">
            <a:off x="5573842" y="-550535"/>
            <a:ext cx="1069860" cy="4521590"/>
          </a:xfrm>
          <a:prstGeom prst="bentConnector3">
            <a:avLst>
              <a:gd name="adj1" fmla="val 3528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292080" y="-5303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19872" y="6670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899592" y="-1899592"/>
            <a:ext cx="9001000" cy="7488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-168356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" name="グループ化 36"/>
          <p:cNvGrpSpPr/>
          <p:nvPr/>
        </p:nvGrpSpPr>
        <p:grpSpPr>
          <a:xfrm>
            <a:off x="5222922" y="6024138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>
            <a:off x="5400092" y="5589240"/>
            <a:ext cx="1425" cy="43489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947298" y="-311745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304620" y="-3760400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5197463" y="-333177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flipH="1">
            <a:off x="5400092" y="-2331640"/>
            <a:ext cx="11685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処理 44"/>
          <p:cNvSpPr/>
          <p:nvPr/>
        </p:nvSpPr>
        <p:spPr>
          <a:xfrm>
            <a:off x="1285852" y="6537884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フローチャート : 端子 45"/>
          <p:cNvSpPr/>
          <p:nvPr/>
        </p:nvSpPr>
        <p:spPr>
          <a:xfrm>
            <a:off x="4786314" y="710938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フローチャート: 処理 46"/>
          <p:cNvSpPr/>
          <p:nvPr/>
        </p:nvSpPr>
        <p:spPr>
          <a:xfrm>
            <a:off x="8358214" y="710938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5788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072594" y="6680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60536" y="14382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03848" y="215850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11960" y="345465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649402" y="4426913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円/楕円 53"/>
          <p:cNvSpPr/>
          <p:nvPr/>
        </p:nvSpPr>
        <p:spPr>
          <a:xfrm>
            <a:off x="1928794" y="746657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54"/>
          <p:cNvGrpSpPr/>
          <p:nvPr/>
        </p:nvGrpSpPr>
        <p:grpSpPr>
          <a:xfrm>
            <a:off x="2928926" y="7395140"/>
            <a:ext cx="357190" cy="357190"/>
            <a:chOff x="3500430" y="3714752"/>
            <a:chExt cx="357190" cy="357190"/>
          </a:xfrm>
        </p:grpSpPr>
        <p:sp>
          <p:nvSpPr>
            <p:cNvPr id="56" name="円/楕円 55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フローチャート : 判断 57"/>
          <p:cNvSpPr/>
          <p:nvPr/>
        </p:nvSpPr>
        <p:spPr>
          <a:xfrm>
            <a:off x="3714744" y="732370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428728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71736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86182" y="696651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  <p:sp>
        <p:nvSpPr>
          <p:cNvPr id="62" name="メモ 61"/>
          <p:cNvSpPr/>
          <p:nvPr/>
        </p:nvSpPr>
        <p:spPr>
          <a:xfrm>
            <a:off x="1152128" y="-963488"/>
            <a:ext cx="1763688" cy="79208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入力用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ローチャート : 判断 92"/>
          <p:cNvSpPr/>
          <p:nvPr/>
        </p:nvSpPr>
        <p:spPr>
          <a:xfrm>
            <a:off x="4788024" y="3721022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4"/>
          <p:cNvCxnSpPr>
            <a:stCxn id="21" idx="2"/>
            <a:endCxn id="93" idx="0"/>
          </p:cNvCxnSpPr>
          <p:nvPr/>
        </p:nvCxnSpPr>
        <p:spPr>
          <a:xfrm flipH="1">
            <a:off x="5180933" y="3284984"/>
            <a:ext cx="14820" cy="43603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1440160" y="4161792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コントロールブレイクが発生する場合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04" name="フローチャート : 端子 103"/>
          <p:cNvSpPr/>
          <p:nvPr/>
        </p:nvSpPr>
        <p:spPr>
          <a:xfrm>
            <a:off x="3707904" y="460677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コントロールブレイク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/>
          <p:cNvCxnSpPr>
            <a:stCxn id="93" idx="2"/>
            <a:endCxn id="104" idx="0"/>
          </p:cNvCxnSpPr>
          <p:nvPr/>
        </p:nvCxnSpPr>
        <p:spPr>
          <a:xfrm flipH="1">
            <a:off x="5172383" y="4221088"/>
            <a:ext cx="8550" cy="38569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5292080" y="354929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コントロールブレイク</a:t>
            </a:r>
            <a:r>
              <a:rPr lang="ja-JP" altLang="en-US" dirty="0" smtClean="0"/>
              <a:t>が</a:t>
            </a:r>
            <a:r>
              <a:rPr kumimoji="1" lang="ja-JP" altLang="en-US" dirty="0" smtClean="0"/>
              <a:t>発生しない場合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111" name="カギ線コネクタ 39"/>
          <p:cNvCxnSpPr>
            <a:stCxn id="104" idx="1"/>
            <a:endCxn id="25" idx="3"/>
          </p:cNvCxnSpPr>
          <p:nvPr/>
        </p:nvCxnSpPr>
        <p:spPr>
          <a:xfrm rot="10800000" flipV="1">
            <a:off x="3277772" y="4999686"/>
            <a:ext cx="430132" cy="31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39"/>
          <p:cNvCxnSpPr>
            <a:stCxn id="104" idx="3"/>
            <a:endCxn id="5" idx="3"/>
          </p:cNvCxnSpPr>
          <p:nvPr/>
        </p:nvCxnSpPr>
        <p:spPr>
          <a:xfrm flipV="1">
            <a:off x="6636862" y="-550535"/>
            <a:ext cx="6840" cy="5550222"/>
          </a:xfrm>
          <a:prstGeom prst="bentConnector3">
            <a:avLst>
              <a:gd name="adj1" fmla="val 399267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1406" y="928670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入出金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フローチャート : 端子 4"/>
          <p:cNvSpPr/>
          <p:nvPr/>
        </p:nvSpPr>
        <p:spPr>
          <a:xfrm>
            <a:off x="3714744" y="1000108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入出金データ取得処理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4"/>
            <a:endCxn id="5" idx="1"/>
          </p:cNvCxnSpPr>
          <p:nvPr/>
        </p:nvCxnSpPr>
        <p:spPr>
          <a:xfrm>
            <a:off x="1928794" y="1393017"/>
            <a:ext cx="17859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5072066" y="28572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>
            <a:stCxn id="7" idx="4"/>
            <a:endCxn id="5" idx="0"/>
          </p:cNvCxnSpPr>
          <p:nvPr/>
        </p:nvCxnSpPr>
        <p:spPr>
          <a:xfrm rot="5400000">
            <a:off x="4929190" y="750075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6500826" y="2500306"/>
            <a:ext cx="357190" cy="357190"/>
            <a:chOff x="3500430" y="3714752"/>
            <a:chExt cx="357190" cy="357190"/>
          </a:xfrm>
        </p:grpSpPr>
        <p:sp>
          <p:nvSpPr>
            <p:cNvPr id="10" name="円/楕円 9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フローチャート : 判断 11"/>
          <p:cNvSpPr/>
          <p:nvPr/>
        </p:nvSpPr>
        <p:spPr>
          <a:xfrm>
            <a:off x="4786314" y="2428868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5" idx="2"/>
            <a:endCxn id="12" idx="0"/>
          </p:cNvCxnSpPr>
          <p:nvPr/>
        </p:nvCxnSpPr>
        <p:spPr>
          <a:xfrm rot="5400000">
            <a:off x="4857752" y="210739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2" idx="3"/>
          </p:cNvCxnSpPr>
          <p:nvPr/>
        </p:nvCxnSpPr>
        <p:spPr>
          <a:xfrm>
            <a:off x="5572132" y="2678901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判断 14"/>
          <p:cNvSpPr/>
          <p:nvPr/>
        </p:nvSpPr>
        <p:spPr>
          <a:xfrm>
            <a:off x="4786314" y="3429000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12" idx="2"/>
            <a:endCxn id="15" idx="0"/>
          </p:cNvCxnSpPr>
          <p:nvPr/>
        </p:nvCxnSpPr>
        <p:spPr>
          <a:xfrm rot="5400000">
            <a:off x="4929190" y="3178967"/>
            <a:ext cx="50006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37"/>
          <p:cNvCxnSpPr>
            <a:stCxn id="15" idx="1"/>
            <a:endCxn id="20" idx="0"/>
          </p:cNvCxnSpPr>
          <p:nvPr/>
        </p:nvCxnSpPr>
        <p:spPr>
          <a:xfrm rot="10800000" flipV="1">
            <a:off x="3607588" y="3679032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39"/>
          <p:cNvCxnSpPr>
            <a:stCxn id="15" idx="3"/>
            <a:endCxn id="19" idx="0"/>
          </p:cNvCxnSpPr>
          <p:nvPr/>
        </p:nvCxnSpPr>
        <p:spPr>
          <a:xfrm>
            <a:off x="5572132" y="3679033"/>
            <a:ext cx="1178727" cy="53578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/>
          <p:cNvSpPr/>
          <p:nvPr/>
        </p:nvSpPr>
        <p:spPr>
          <a:xfrm>
            <a:off x="5572132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/>
          <p:cNvSpPr/>
          <p:nvPr/>
        </p:nvSpPr>
        <p:spPr>
          <a:xfrm>
            <a:off x="2428860" y="4214818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 : 端子 20"/>
          <p:cNvSpPr/>
          <p:nvPr/>
        </p:nvSpPr>
        <p:spPr>
          <a:xfrm>
            <a:off x="2143108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入金データ出力処理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フローチャート : 端子 21"/>
          <p:cNvSpPr/>
          <p:nvPr/>
        </p:nvSpPr>
        <p:spPr>
          <a:xfrm>
            <a:off x="5286380" y="535782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出金データ出力処理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20" idx="2"/>
            <a:endCxn id="21" idx="0"/>
          </p:cNvCxnSpPr>
          <p:nvPr/>
        </p:nvCxnSpPr>
        <p:spPr>
          <a:xfrm rot="5400000">
            <a:off x="3393273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22" idx="0"/>
          </p:cNvCxnSpPr>
          <p:nvPr/>
        </p:nvCxnSpPr>
        <p:spPr>
          <a:xfrm rot="5400000">
            <a:off x="6536545" y="5143512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メモ 24"/>
          <p:cNvSpPr/>
          <p:nvPr/>
        </p:nvSpPr>
        <p:spPr>
          <a:xfrm>
            <a:off x="71406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入金ファイル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8572528" y="5429264"/>
            <a:ext cx="1714512" cy="64294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出金</a:t>
            </a:r>
            <a:r>
              <a:rPr kumimoji="1" lang="ja-JP" altLang="en-US" dirty="0" smtClean="0">
                <a:solidFill>
                  <a:schemeClr val="tx1"/>
                </a:solidFill>
              </a:rPr>
              <a:t>ファイル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1" idx="1"/>
            <a:endCxn id="25" idx="3"/>
          </p:cNvCxnSpPr>
          <p:nvPr/>
        </p:nvCxnSpPr>
        <p:spPr>
          <a:xfrm rot="10800000">
            <a:off x="178591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2" idx="3"/>
            <a:endCxn id="26" idx="1"/>
          </p:cNvCxnSpPr>
          <p:nvPr/>
        </p:nvCxnSpPr>
        <p:spPr>
          <a:xfrm>
            <a:off x="8215338" y="5750735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39"/>
          <p:cNvCxnSpPr>
            <a:stCxn id="22" idx="2"/>
            <a:endCxn id="5" idx="3"/>
          </p:cNvCxnSpPr>
          <p:nvPr/>
        </p:nvCxnSpPr>
        <p:spPr>
          <a:xfrm rot="5400000" flipH="1">
            <a:off x="4321967" y="3714753"/>
            <a:ext cx="4750627" cy="107157"/>
          </a:xfrm>
          <a:prstGeom prst="bentConnector4">
            <a:avLst>
              <a:gd name="adj1" fmla="val -8421"/>
              <a:gd name="adj2" fmla="val -346443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39"/>
          <p:cNvCxnSpPr>
            <a:stCxn id="21" idx="2"/>
            <a:endCxn id="5" idx="3"/>
          </p:cNvCxnSpPr>
          <p:nvPr/>
        </p:nvCxnSpPr>
        <p:spPr>
          <a:xfrm rot="5400000" flipH="1" flipV="1">
            <a:off x="2750330" y="2250273"/>
            <a:ext cx="4750627" cy="3036115"/>
          </a:xfrm>
          <a:prstGeom prst="bentConnector4">
            <a:avLst>
              <a:gd name="adj1" fmla="val -8421"/>
              <a:gd name="adj2" fmla="val 22611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429256" y="207167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残データなし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57818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残データあり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5984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入金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715140" y="342900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lang="ja-JP" altLang="en-US" dirty="0"/>
              <a:t>出金</a:t>
            </a:r>
            <a:r>
              <a:rPr kumimoji="1" lang="ja-JP" altLang="en-US" dirty="0" smtClean="0"/>
              <a:t>データ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-642974" y="214290"/>
            <a:ext cx="11644394" cy="66437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992" y="21429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主処理ループ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5000628" y="7286652"/>
            <a:ext cx="357190" cy="357190"/>
            <a:chOff x="3500430" y="3714752"/>
            <a:chExt cx="357190" cy="357190"/>
          </a:xfrm>
        </p:grpSpPr>
        <p:sp>
          <p:nvSpPr>
            <p:cNvPr id="38" name="円/楕円 37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" name="直線矢印コネクタ 39"/>
          <p:cNvCxnSpPr>
            <a:stCxn id="35" idx="2"/>
            <a:endCxn id="39" idx="0"/>
          </p:cNvCxnSpPr>
          <p:nvPr/>
        </p:nvCxnSpPr>
        <p:spPr>
          <a:xfrm rot="5400000">
            <a:off x="4964897" y="7072326"/>
            <a:ext cx="4286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 : 端子 40"/>
          <p:cNvSpPr/>
          <p:nvPr/>
        </p:nvSpPr>
        <p:spPr>
          <a:xfrm>
            <a:off x="3714744" y="-1000156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非同期型</a:t>
            </a:r>
            <a:r>
              <a:rPr kumimoji="1" lang="ja-JP" altLang="en-US" dirty="0" smtClean="0">
                <a:solidFill>
                  <a:schemeClr val="tx1"/>
                </a:solidFill>
              </a:rPr>
              <a:t>ジョブ実行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072066" y="-1643098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>
            <a:stCxn id="42" idx="4"/>
            <a:endCxn id="41" idx="0"/>
          </p:cNvCxnSpPr>
          <p:nvPr/>
        </p:nvCxnSpPr>
        <p:spPr>
          <a:xfrm rot="5400000">
            <a:off x="4964909" y="-1214470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  <a:endCxn id="35" idx="0"/>
          </p:cNvCxnSpPr>
          <p:nvPr/>
        </p:nvCxnSpPr>
        <p:spPr>
          <a:xfrm rot="5400000">
            <a:off x="4964909" y="-24"/>
            <a:ext cx="42862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 : 磁気ディスク 49"/>
          <p:cNvSpPr/>
          <p:nvPr/>
        </p:nvSpPr>
        <p:spPr>
          <a:xfrm>
            <a:off x="642910" y="-1071594"/>
            <a:ext cx="1857388" cy="92869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ジョブ管理</a:t>
            </a:r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50" idx="4"/>
            <a:endCxn id="41" idx="1"/>
          </p:cNvCxnSpPr>
          <p:nvPr/>
        </p:nvCxnSpPr>
        <p:spPr>
          <a:xfrm>
            <a:off x="2500298" y="-607247"/>
            <a:ext cx="12144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4214810" y="2143116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1.</a:t>
            </a:r>
            <a:endParaRPr kumimoji="1" lang="ja-JP" altLang="en-US" sz="28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14810" y="3120094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2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929190" y="485776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3.</a:t>
            </a:r>
            <a:endParaRPr kumimoji="1" lang="ja-JP" altLang="en-US" sz="28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29190" y="6120490"/>
            <a:ext cx="57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/>
              <a:t>4</a:t>
            </a:r>
            <a:r>
              <a:rPr kumimoji="1" lang="en-US" altLang="ja-JP" sz="2800" b="1" dirty="0" smtClean="0"/>
              <a:t>.</a:t>
            </a:r>
            <a:endParaRPr kumimoji="1" lang="ja-JP" altLang="en-US" sz="2800" b="1" dirty="0"/>
          </a:p>
        </p:txBody>
      </p:sp>
      <p:sp>
        <p:nvSpPr>
          <p:cNvPr id="56" name="フローチャート: 処理 55"/>
          <p:cNvSpPr/>
          <p:nvPr/>
        </p:nvSpPr>
        <p:spPr>
          <a:xfrm>
            <a:off x="1285852" y="7786718"/>
            <a:ext cx="9787006" cy="157163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凡例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フローチャート : 端子 56"/>
          <p:cNvSpPr/>
          <p:nvPr/>
        </p:nvSpPr>
        <p:spPr>
          <a:xfrm>
            <a:off x="4786314" y="8358222"/>
            <a:ext cx="2928958" cy="78581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処理名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フローチャート: 処理 57"/>
          <p:cNvSpPr/>
          <p:nvPr/>
        </p:nvSpPr>
        <p:spPr>
          <a:xfrm>
            <a:off x="8358214" y="8358222"/>
            <a:ext cx="2357454" cy="714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5788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72594" y="79295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</a:t>
            </a:r>
            <a:endParaRPr kumimoji="1" lang="en-US" altLang="ja-JP" dirty="0" smtClean="0"/>
          </a:p>
        </p:txBody>
      </p:sp>
      <p:sp>
        <p:nvSpPr>
          <p:cNvPr id="61" name="円/楕円 60"/>
          <p:cNvSpPr/>
          <p:nvPr/>
        </p:nvSpPr>
        <p:spPr>
          <a:xfrm>
            <a:off x="1928794" y="8715412"/>
            <a:ext cx="214314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/>
          <p:cNvGrpSpPr/>
          <p:nvPr/>
        </p:nvGrpSpPr>
        <p:grpSpPr>
          <a:xfrm>
            <a:off x="2928926" y="8643974"/>
            <a:ext cx="357190" cy="357190"/>
            <a:chOff x="3500430" y="3714752"/>
            <a:chExt cx="357190" cy="357190"/>
          </a:xfrm>
        </p:grpSpPr>
        <p:sp>
          <p:nvSpPr>
            <p:cNvPr id="63" name="円/楕円 62"/>
            <p:cNvSpPr/>
            <p:nvPr/>
          </p:nvSpPr>
          <p:spPr>
            <a:xfrm>
              <a:off x="3571868" y="3786190"/>
              <a:ext cx="214314" cy="2143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500430" y="3714752"/>
              <a:ext cx="357190" cy="3571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5" name="フローチャート : 判断 64"/>
          <p:cNvSpPr/>
          <p:nvPr/>
        </p:nvSpPr>
        <p:spPr>
          <a:xfrm>
            <a:off x="3714744" y="8572536"/>
            <a:ext cx="785818" cy="5000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728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処理開始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71736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処理終了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786182" y="82153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分岐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/>
          <p:cNvCxnSpPr>
            <a:stCxn id="8" idx="4"/>
          </p:cNvCxnSpPr>
          <p:nvPr/>
        </p:nvCxnSpPr>
        <p:spPr>
          <a:xfrm flipH="1">
            <a:off x="6444208" y="1755736"/>
            <a:ext cx="11405" cy="3833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-324544" y="1916832"/>
            <a:ext cx="25050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ブレイクキー：</a:t>
            </a:r>
            <a:r>
              <a:rPr lang="ja-JP" altLang="en-US" sz="1200" dirty="0" smtClean="0"/>
              <a:t>取引日</a:t>
            </a:r>
            <a:r>
              <a:rPr kumimoji="1" lang="ja-JP" altLang="en-US" sz="1200" dirty="0" smtClean="0"/>
              <a:t>、支店名</a:t>
            </a:r>
          </a:p>
        </p:txBody>
      </p:sp>
      <p:sp>
        <p:nvSpPr>
          <p:cNvPr id="8" name="円/楕円 7"/>
          <p:cNvSpPr/>
          <p:nvPr/>
        </p:nvSpPr>
        <p:spPr>
          <a:xfrm>
            <a:off x="6360363" y="1565236"/>
            <a:ext cx="190500" cy="1905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3088" y="3950642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20111001,</a:t>
            </a:r>
            <a:r>
              <a:rPr lang="ja-JP" altLang="en-US" sz="900" dirty="0" smtClean="0"/>
              <a:t>支店名＝千葉</a:t>
            </a:r>
            <a:endParaRPr lang="en-US" altLang="ja-JP" sz="9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53088" y="2033637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１行目のデータに対する処理</a:t>
            </a:r>
            <a:endParaRPr lang="en-US" altLang="ja-JP" sz="9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53088" y="2467541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２行目のデータに対する処理</a:t>
            </a:r>
            <a:endParaRPr lang="en-US" altLang="ja-JP" sz="9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53088" y="2901445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ブレイクキーの値：支店名＝埼玉</a:t>
            </a:r>
            <a:endParaRPr lang="en-US" altLang="ja-JP" sz="9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53088" y="3516738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３行目のデータに対する処理</a:t>
            </a:r>
            <a:endParaRPr lang="en-US" altLang="ja-JP" sz="9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53088" y="4982753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ブレイクキーの値：取引日＝</a:t>
            </a:r>
            <a:r>
              <a:rPr lang="en-US" altLang="ja-JP" sz="900" dirty="0" smtClean="0"/>
              <a:t>20111002,</a:t>
            </a:r>
            <a:r>
              <a:rPr lang="ja-JP" altLang="en-US" sz="900" dirty="0" smtClean="0"/>
              <a:t>支店名＝東京</a:t>
            </a:r>
            <a:endParaRPr lang="en-US" altLang="ja-JP" sz="9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53088" y="454885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４行目のデータに対する処理</a:t>
            </a:r>
            <a:endParaRPr lang="en-US" altLang="ja-JP" sz="900" dirty="0" smtClean="0"/>
          </a:p>
        </p:txBody>
      </p:sp>
      <p:sp>
        <p:nvSpPr>
          <p:cNvPr id="19" name="左大かっこ 18"/>
          <p:cNvSpPr/>
          <p:nvPr/>
        </p:nvSpPr>
        <p:spPr>
          <a:xfrm>
            <a:off x="4788024" y="1971759"/>
            <a:ext cx="178288" cy="1385233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かっこ 19"/>
          <p:cNvSpPr/>
          <p:nvPr/>
        </p:nvSpPr>
        <p:spPr>
          <a:xfrm>
            <a:off x="4788024" y="3429000"/>
            <a:ext cx="178288" cy="977459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かっこ 20"/>
          <p:cNvSpPr/>
          <p:nvPr/>
        </p:nvSpPr>
        <p:spPr>
          <a:xfrm>
            <a:off x="4788024" y="4509120"/>
            <a:ext cx="178288" cy="931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大かっこ 21"/>
          <p:cNvSpPr/>
          <p:nvPr/>
        </p:nvSpPr>
        <p:spPr>
          <a:xfrm>
            <a:off x="3690937" y="3267075"/>
            <a:ext cx="171450" cy="51435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/>
          <p:cNvSpPr/>
          <p:nvPr/>
        </p:nvSpPr>
        <p:spPr>
          <a:xfrm>
            <a:off x="3690937" y="381000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>
            <a:off x="3690937" y="409575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stCxn id="19" idx="1"/>
            <a:endCxn id="22" idx="2"/>
          </p:cNvCxnSpPr>
          <p:nvPr/>
        </p:nvCxnSpPr>
        <p:spPr>
          <a:xfrm rot="10800000" flipV="1">
            <a:off x="3862388" y="2664376"/>
            <a:ext cx="925637" cy="859874"/>
          </a:xfrm>
          <a:prstGeom prst="bentConnector3">
            <a:avLst>
              <a:gd name="adj1" fmla="val 52516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20" idx="1"/>
          </p:cNvCxnSpPr>
          <p:nvPr/>
        </p:nvCxnSpPr>
        <p:spPr>
          <a:xfrm rot="10800000" flipV="1">
            <a:off x="3923928" y="3917730"/>
            <a:ext cx="864096" cy="153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21" idx="1"/>
            <a:endCxn id="24" idx="2"/>
          </p:cNvCxnSpPr>
          <p:nvPr/>
        </p:nvCxnSpPr>
        <p:spPr>
          <a:xfrm rot="10800000">
            <a:off x="3862388" y="4221750"/>
            <a:ext cx="925637" cy="752870"/>
          </a:xfrm>
          <a:prstGeom prst="bentConnector3">
            <a:avLst>
              <a:gd name="adj1" fmla="val 48923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10112" y="2005643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0112" y="243426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10112" y="2948618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en-US" altLang="ja-JP" sz="14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10112" y="362902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10112" y="41433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0112" y="451867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1</a:t>
            </a:r>
            <a:endParaRPr kumimoji="1" lang="en-US" altLang="ja-JP" sz="14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0112" y="503302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graphicFrame>
        <p:nvGraphicFramePr>
          <p:cNvPr id="42" name="表 41"/>
          <p:cNvGraphicFramePr>
            <a:graphicFrameLocks noGrp="1"/>
          </p:cNvGraphicFramePr>
          <p:nvPr/>
        </p:nvGraphicFramePr>
        <p:xfrm>
          <a:off x="-324544" y="2810624"/>
          <a:ext cx="3960440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</a:tblGrid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支店名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顧客</a:t>
                      </a:r>
                      <a:r>
                        <a:rPr kumimoji="1"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入出金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区分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金額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取引日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891240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埼玉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420216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千葉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789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826811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4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東京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19301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20111002</a:t>
                      </a:r>
                      <a:endParaRPr lang="ja-JP" altLang="en-US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直線矢印コネクタ 63"/>
          <p:cNvCxnSpPr/>
          <p:nvPr/>
        </p:nvCxnSpPr>
        <p:spPr>
          <a:xfrm>
            <a:off x="2843808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-351656" y="2708920"/>
            <a:ext cx="79208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771800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第１ブレイクキー</a:t>
            </a:r>
            <a:endParaRPr kumimoji="1" lang="ja-JP" altLang="en-US" sz="12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-324544" y="2348880"/>
            <a:ext cx="1584176" cy="2880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第２ブレイクキー</a:t>
            </a:r>
            <a:endParaRPr kumimoji="1" lang="ja-JP" altLang="en-US" sz="12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23928" y="1916832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１</a:t>
            </a:r>
            <a:endParaRPr kumimoji="1" lang="ja-JP" altLang="en-US" sz="12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23928" y="3573016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</a:t>
            </a:r>
            <a:r>
              <a:rPr lang="ja-JP" altLang="en-US" sz="1200" dirty="0" smtClean="0"/>
              <a:t>２</a:t>
            </a:r>
            <a:endParaRPr kumimoji="1" lang="ja-JP" altLang="en-US" sz="1200" dirty="0" smtClean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23928" y="5024209"/>
            <a:ext cx="100811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ステップ３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spect="1" noChangeArrowheads="1"/>
          </p:cNvSpPr>
          <p:nvPr/>
        </p:nvSpPr>
        <p:spPr bwMode="auto">
          <a:xfrm>
            <a:off x="3016250" y="3825875"/>
            <a:ext cx="1439863" cy="6492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Sync</a:t>
            </a:r>
            <a:r>
              <a:rPr kumimoji="1" lang="en-US" altLang="en-US" sz="1000" dirty="0">
                <a:latin typeface="Arial" charset="0"/>
                <a:ea typeface="ＭＳ Ｐゴシック" charset="-128"/>
              </a:rPr>
              <a:t>BatchExecutor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5" name="AutoShape 6"/>
          <p:cNvSpPr>
            <a:spLocks noChangeAspect="1" noChangeArrowheads="1"/>
          </p:cNvSpPr>
          <p:nvPr/>
        </p:nvSpPr>
        <p:spPr bwMode="auto">
          <a:xfrm>
            <a:off x="1233488" y="2149475"/>
            <a:ext cx="2087562" cy="50323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cron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、ジョブスケジューラ、手動など 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(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一定間隔、定時、任意タイミング</a:t>
            </a:r>
            <a:r>
              <a:rPr kumimoji="1" lang="en-US" altLang="ja-JP" sz="1000" dirty="0">
                <a:latin typeface="Arial" charset="0"/>
                <a:ea typeface="ＭＳ Ｐゴシック" charset="-128"/>
              </a:rPr>
              <a:t>)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gray">
          <a:xfrm>
            <a:off x="3382963" y="2725998"/>
            <a:ext cx="2344430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①起動するジョブ業務コードと引数を指定して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、</a:t>
            </a:r>
            <a:r>
              <a:rPr lang="en-US" altLang="ja-JP" sz="1000" dirty="0" smtClean="0">
                <a:latin typeface="Arial" charset="0"/>
                <a:ea typeface="ＭＳ Ｐゴシック" charset="-128"/>
              </a:rPr>
              <a:t>SyncBatchExecuto</a:t>
            </a:r>
            <a:r>
              <a:rPr lang="en-US" altLang="ja-JP" sz="1000" dirty="0">
                <a:latin typeface="Arial" charset="0"/>
                <a:ea typeface="ＭＳ Ｐゴシック" charset="-128"/>
              </a:rPr>
              <a:t>r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を実行する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gray">
          <a:xfrm>
            <a:off x="1464469" y="4781854"/>
            <a:ext cx="2163762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②ジョブ業務コードに対応する</a:t>
            </a:r>
          </a:p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定義ファイルを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読み込む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 rot="-5400000">
            <a:off x="4949825" y="3409950"/>
            <a:ext cx="504825" cy="1222375"/>
          </a:xfrm>
          <a:prstGeom prst="downArrow">
            <a:avLst>
              <a:gd name="adj1" fmla="val 50000"/>
              <a:gd name="adj2" fmla="val 60535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実行</a:t>
            </a:r>
          </a:p>
        </p:txBody>
      </p:sp>
      <p:sp>
        <p:nvSpPr>
          <p:cNvPr id="9" name="AutoShape 16"/>
          <p:cNvSpPr>
            <a:spLocks noChangeAspect="1" noChangeArrowheads="1"/>
          </p:cNvSpPr>
          <p:nvPr/>
        </p:nvSpPr>
        <p:spPr bwMode="auto">
          <a:xfrm>
            <a:off x="5959475" y="3840163"/>
            <a:ext cx="1728788" cy="6492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ビジネスロジック実装クラス 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4154488" y="3390900"/>
            <a:ext cx="20891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③ビジネスロジックのインスタンスを</a:t>
            </a:r>
          </a:p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取得し、実行する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4592638" y="4200525"/>
            <a:ext cx="1152525" cy="431800"/>
          </a:xfrm>
          <a:prstGeom prst="leftArrow">
            <a:avLst>
              <a:gd name="adj1" fmla="val 50000"/>
              <a:gd name="adj2" fmla="val 6672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結果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704850" y="3795713"/>
            <a:ext cx="1370013" cy="8636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en-US" altLang="ja-JP" sz="1000" dirty="0">
                <a:latin typeface="Arial" charset="0"/>
                <a:ea typeface="ＭＳ Ｐゴシック" charset="-128"/>
              </a:rPr>
              <a:t>Bean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定義ファイル </a:t>
            </a: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6267450" y="2813050"/>
            <a:ext cx="2278063" cy="417513"/>
          </a:xfrm>
          <a:prstGeom prst="wedgeRoundRectCallout">
            <a:avLst>
              <a:gd name="adj1" fmla="val -65403"/>
              <a:gd name="adj2" fmla="val 230606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起動時に指定した引数が渡される。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 rot="-2164809">
            <a:off x="2849563" y="2603500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auto">
          <a:xfrm rot="-2164809" flipH="1" flipV="1">
            <a:off x="2152650" y="2630488"/>
            <a:ext cx="720725" cy="1222375"/>
          </a:xfrm>
          <a:prstGeom prst="downArrow">
            <a:avLst>
              <a:gd name="adj1" fmla="val 50000"/>
              <a:gd name="adj2" fmla="val 42401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wrap="none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2328863" y="31369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結果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2978150" y="3035300"/>
            <a:ext cx="434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実行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gray">
          <a:xfrm>
            <a:off x="4256088" y="4588136"/>
            <a:ext cx="2089150" cy="38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④実行結果ステータスとして戻り値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また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は例外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を返す</a:t>
            </a:r>
            <a:endParaRPr kumimoji="1" lang="en-US" altLang="ja-JP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gray">
          <a:xfrm>
            <a:off x="411163" y="2655404"/>
            <a:ext cx="1787525" cy="53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CC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3366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kumimoji="1" lang="ja-JP" altLang="en-US" sz="1000" dirty="0">
                <a:latin typeface="Arial" charset="0"/>
                <a:ea typeface="ＭＳ Ｐゴシック" charset="-128"/>
              </a:rPr>
              <a:t>⑤実行結果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ステータスを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  <a:p>
            <a:pPr eaLnBrk="1" hangingPunct="1"/>
            <a:r>
              <a:rPr lang="ja-JP" altLang="en-US" sz="1000" dirty="0" smtClean="0">
                <a:latin typeface="Arial" charset="0"/>
                <a:ea typeface="ＭＳ Ｐゴシック" charset="-128"/>
              </a:rPr>
              <a:t>ジョブ終了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コード</a:t>
            </a:r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(exit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コード</a:t>
            </a:r>
            <a:r>
              <a:rPr kumimoji="1" lang="en-US" altLang="ja-JP" sz="1000" dirty="0" smtClean="0">
                <a:latin typeface="Arial" charset="0"/>
                <a:ea typeface="ＭＳ Ｐゴシック" charset="-128"/>
              </a:rPr>
              <a:t>)</a:t>
            </a:r>
          </a:p>
          <a:p>
            <a:pPr eaLnBrk="1" hangingPunct="1"/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と</a:t>
            </a:r>
            <a:r>
              <a:rPr kumimoji="1" lang="ja-JP" altLang="en-US" sz="1000" dirty="0">
                <a:latin typeface="Arial" charset="0"/>
                <a:ea typeface="ＭＳ Ｐゴシック" charset="-128"/>
              </a:rPr>
              <a:t>して</a:t>
            </a:r>
            <a:r>
              <a:rPr kumimoji="1" lang="ja-JP" altLang="en-US" sz="1000" dirty="0" smtClean="0">
                <a:latin typeface="Arial" charset="0"/>
                <a:ea typeface="ＭＳ Ｐゴシック" charset="-128"/>
              </a:rPr>
              <a:t>設定</a:t>
            </a:r>
            <a:r>
              <a:rPr lang="ja-JP" altLang="en-US" sz="1000" dirty="0" smtClean="0">
                <a:latin typeface="Arial" charset="0"/>
                <a:ea typeface="ＭＳ Ｐゴシック" charset="-128"/>
              </a:rPr>
              <a:t>す</a:t>
            </a:r>
            <a:r>
              <a:rPr lang="ja-JP" altLang="en-US" sz="1000" dirty="0">
                <a:latin typeface="Arial" charset="0"/>
                <a:ea typeface="ＭＳ Ｐゴシック" charset="-128"/>
              </a:rPr>
              <a:t>る</a:t>
            </a:r>
            <a:endParaRPr kumimoji="1" lang="ja-JP" altLang="en-US" sz="1000" dirty="0">
              <a:latin typeface="Arial" charset="0"/>
              <a:ea typeface="ＭＳ Ｐゴシック" charset="-128"/>
            </a:endParaRPr>
          </a:p>
        </p:txBody>
      </p:sp>
      <p:sp>
        <p:nvSpPr>
          <p:cNvPr id="20" name="AutoShape 37"/>
          <p:cNvSpPr>
            <a:spLocks noChangeArrowheads="1"/>
          </p:cNvSpPr>
          <p:nvPr/>
        </p:nvSpPr>
        <p:spPr bwMode="auto">
          <a:xfrm>
            <a:off x="2093913" y="3922713"/>
            <a:ext cx="914400" cy="566737"/>
          </a:xfrm>
          <a:prstGeom prst="curvedRightArrow">
            <a:avLst>
              <a:gd name="adj1" fmla="val 20000"/>
              <a:gd name="adj2" fmla="val 40000"/>
              <a:gd name="adj3" fmla="val 537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endParaRPr lang="ja-JP" altLang="en-US" dirty="0"/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2301875" y="4043363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/>
            <a:r>
              <a:rPr kumimoji="1" lang="ja-JP" altLang="en-US" sz="1000" dirty="0">
                <a:ea typeface="ＭＳ Ｐゴシック" charset="-128"/>
              </a:rPr>
              <a:t>読み込み</a:t>
            </a:r>
          </a:p>
        </p:txBody>
      </p:sp>
      <p:sp>
        <p:nvSpPr>
          <p:cNvPr id="22" name="AutoShape 29"/>
          <p:cNvSpPr>
            <a:spLocks noChangeArrowheads="1"/>
          </p:cNvSpPr>
          <p:nvPr/>
        </p:nvSpPr>
        <p:spPr bwMode="auto">
          <a:xfrm>
            <a:off x="550863" y="1027113"/>
            <a:ext cx="3289300" cy="3651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eaLnBrk="1" hangingPunct="1"/>
            <a:r>
              <a:rPr lang="ja-JP" altLang="en-US" sz="1600" dirty="0" smtClean="0">
                <a:latin typeface="Arial" charset="0"/>
                <a:ea typeface="ＭＳ Ｐゴシック" charset="-128"/>
              </a:rPr>
              <a:t>図</a:t>
            </a:r>
            <a:r>
              <a:rPr lang="en-US" altLang="ja-JP" sz="1600" dirty="0" smtClean="0">
                <a:latin typeface="Arial" charset="0"/>
                <a:ea typeface="ＭＳ Ｐゴシック" charset="-128"/>
              </a:rPr>
              <a:t>2</a:t>
            </a:r>
            <a:r>
              <a:rPr lang="ja-JP" altLang="en-US" sz="1600" dirty="0" smtClean="0">
                <a:latin typeface="Arial" charset="0"/>
                <a:ea typeface="ＭＳ Ｐゴシック" charset="-128"/>
              </a:rPr>
              <a:t> </a:t>
            </a:r>
            <a:endParaRPr lang="ja-JP" altLang="en-US" sz="1600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97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785</Words>
  <Application>Microsoft Office PowerPoint</Application>
  <PresentationFormat>画面に合わせる (4:3)</PresentationFormat>
  <Paragraphs>266</Paragraphs>
  <Slides>10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Office テーマ</vt:lpstr>
      <vt:lpstr>Visio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TANAKA Kensuke / 田中 健介</dc:creator>
  <cp:lastModifiedBy>KOMODA Naoki / 菰田 直樹</cp:lastModifiedBy>
  <cp:revision>72</cp:revision>
  <dcterms:created xsi:type="dcterms:W3CDTF">2011-09-03T02:03:44Z</dcterms:created>
  <dcterms:modified xsi:type="dcterms:W3CDTF">2016-01-05T05:29:11Z</dcterms:modified>
</cp:coreProperties>
</file>